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4" r:id="rId2"/>
  </p:sldMasterIdLst>
  <p:notesMasterIdLst>
    <p:notesMasterId r:id="rId27"/>
  </p:notesMasterIdLst>
  <p:sldIdLst>
    <p:sldId id="270" r:id="rId3"/>
    <p:sldId id="258" r:id="rId4"/>
    <p:sldId id="297" r:id="rId5"/>
    <p:sldId id="298" r:id="rId6"/>
    <p:sldId id="299" r:id="rId7"/>
    <p:sldId id="300" r:id="rId8"/>
    <p:sldId id="324" r:id="rId9"/>
    <p:sldId id="318" r:id="rId10"/>
    <p:sldId id="319" r:id="rId11"/>
    <p:sldId id="320" r:id="rId12"/>
    <p:sldId id="325" r:id="rId13"/>
    <p:sldId id="321" r:id="rId14"/>
    <p:sldId id="322" r:id="rId15"/>
    <p:sldId id="326" r:id="rId16"/>
    <p:sldId id="323" r:id="rId17"/>
    <p:sldId id="304" r:id="rId18"/>
    <p:sldId id="315" r:id="rId19"/>
    <p:sldId id="316" r:id="rId20"/>
    <p:sldId id="328" r:id="rId21"/>
    <p:sldId id="305" r:id="rId22"/>
    <p:sldId id="317" r:id="rId23"/>
    <p:sldId id="329" r:id="rId24"/>
    <p:sldId id="330" r:id="rId25"/>
    <p:sldId id="331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NKbGZ1o2rjvNGPDLKArmA==" hashData="PM3k1hObHtgnxj6GT0UPLJyN+1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DDDDDD"/>
    <a:srgbClr val="66FF99"/>
    <a:srgbClr val="008000"/>
    <a:srgbClr val="00CC00"/>
    <a:srgbClr val="0000FF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0" autoAdjust="0"/>
    <p:restoredTop sz="95667" autoAdjust="0"/>
  </p:normalViewPr>
  <p:slideViewPr>
    <p:cSldViewPr showGuides="1">
      <p:cViewPr>
        <p:scale>
          <a:sx n="70" d="100"/>
          <a:sy n="70" d="100"/>
        </p:scale>
        <p:origin x="-15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935E9E-E624-4CE1-BF5C-FD73FDE2878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830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9" name="Rectangle 1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33814" name="Rectangle 22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33815" name="Text Box 23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s-MX">
              <a:solidFill>
                <a:srgbClr val="000000"/>
              </a:solidFill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s-MX">
              <a:solidFill>
                <a:srgbClr val="000000"/>
              </a:solidFill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2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ext Box 36"/>
          <p:cNvSpPr txBox="1">
            <a:spLocks noChangeArrowheads="1"/>
          </p:cNvSpPr>
          <p:nvPr/>
        </p:nvSpPr>
        <p:spPr bwMode="auto">
          <a:xfrm>
            <a:off x="838200" y="2974975"/>
            <a:ext cx="77405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GEOMETRÍA  MOLECULAR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2987824" y="5425479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just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just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just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just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773113" y="1344380"/>
            <a:ext cx="7596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solo presenta cinco nubes electrónicas de enlace,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es-MX" sz="1600" b="1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43363" name="Group 3"/>
          <p:cNvGrpSpPr>
            <a:grpSpLocks/>
          </p:cNvGrpSpPr>
          <p:nvPr/>
        </p:nvGrpSpPr>
        <p:grpSpPr bwMode="auto">
          <a:xfrm>
            <a:off x="2667000" y="2411180"/>
            <a:ext cx="914400" cy="889000"/>
            <a:chOff x="1680" y="1600"/>
            <a:chExt cx="576" cy="560"/>
          </a:xfrm>
        </p:grpSpPr>
        <p:sp>
          <p:nvSpPr>
            <p:cNvPr id="143364" name="Text Box 4"/>
            <p:cNvSpPr txBox="1">
              <a:spLocks noChangeArrowheads="1"/>
            </p:cNvSpPr>
            <p:nvPr/>
          </p:nvSpPr>
          <p:spPr bwMode="auto">
            <a:xfrm>
              <a:off x="1922" y="1776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3365" name="Line 5"/>
            <p:cNvSpPr>
              <a:spLocks noChangeShapeType="1"/>
            </p:cNvSpPr>
            <p:nvPr/>
          </p:nvSpPr>
          <p:spPr bwMode="auto">
            <a:xfrm rot="-5400000">
              <a:off x="1872" y="2064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3366" name="Line 6"/>
            <p:cNvSpPr>
              <a:spLocks noChangeShapeType="1"/>
            </p:cNvSpPr>
            <p:nvPr/>
          </p:nvSpPr>
          <p:spPr bwMode="auto">
            <a:xfrm rot="1035064">
              <a:off x="2064" y="1944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3367" name="Line 7"/>
            <p:cNvSpPr>
              <a:spLocks noChangeShapeType="1"/>
            </p:cNvSpPr>
            <p:nvPr/>
          </p:nvSpPr>
          <p:spPr bwMode="auto">
            <a:xfrm rot="20564936" flipH="1">
              <a:off x="1680" y="1944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 rot="18847419" flipH="1">
              <a:off x="2000" y="1695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3369" name="Line 9"/>
            <p:cNvSpPr>
              <a:spLocks noChangeShapeType="1"/>
            </p:cNvSpPr>
            <p:nvPr/>
          </p:nvSpPr>
          <p:spPr bwMode="auto">
            <a:xfrm rot="2752581">
              <a:off x="1760" y="1703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3370" name="AutoShape 10"/>
          <p:cNvSpPr>
            <a:spLocks noChangeArrowheads="1"/>
          </p:cNvSpPr>
          <p:nvPr/>
        </p:nvSpPr>
        <p:spPr bwMode="auto">
          <a:xfrm>
            <a:off x="4175125" y="2779480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1576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85765"/>
              </p:ext>
            </p:extLst>
          </p:nvPr>
        </p:nvGraphicFramePr>
        <p:xfrm>
          <a:off x="5638800" y="2328630"/>
          <a:ext cx="10763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9" name="Document" r:id="rId3" imgW="1076400" imgH="1047600" progId="">
                  <p:embed/>
                </p:oleObj>
              </mc:Choice>
              <mc:Fallback>
                <p:oleObj name="Document" r:id="rId3" imgW="1076400" imgH="10476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28630"/>
                        <a:ext cx="10763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93" name="Group 1037"/>
          <p:cNvGrpSpPr>
            <a:grpSpLocks/>
          </p:cNvGrpSpPr>
          <p:nvPr/>
        </p:nvGrpSpPr>
        <p:grpSpPr bwMode="auto">
          <a:xfrm>
            <a:off x="773113" y="1344380"/>
            <a:ext cx="7596187" cy="2032000"/>
            <a:chOff x="487" y="928"/>
            <a:chExt cx="4785" cy="1280"/>
          </a:xfrm>
        </p:grpSpPr>
        <p:sp>
          <p:nvSpPr>
            <p:cNvPr id="148482" name="Text Box 1026"/>
            <p:cNvSpPr txBox="1">
              <a:spLocks noChangeArrowheads="1"/>
            </p:cNvSpPr>
            <p:nvPr/>
          </p:nvSpPr>
          <p:spPr bwMode="auto">
            <a:xfrm>
              <a:off x="487" y="928"/>
              <a:ext cx="47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Cuando el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 solo presenta cinco nubes electrónicas de enlace, la geometría molecular con respecto al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, es </a:t>
              </a:r>
              <a:r>
                <a:rPr lang="es-MX" sz="1600" b="1" dirty="0" err="1">
                  <a:solidFill>
                    <a:srgbClr val="FF0000"/>
                  </a:solidFill>
                  <a:latin typeface="Arial" charset="0"/>
                </a:rPr>
                <a:t>bipiramidal</a:t>
              </a:r>
              <a:r>
                <a:rPr lang="es-MX" sz="1600" b="1" dirty="0">
                  <a:solidFill>
                    <a:srgbClr val="FF0000"/>
                  </a:solidFill>
                  <a:latin typeface="Arial" charset="0"/>
                </a:rPr>
                <a:t> trigonal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.</a:t>
              </a:r>
            </a:p>
          </p:txBody>
        </p:sp>
        <p:grpSp>
          <p:nvGrpSpPr>
            <p:cNvPr id="148483" name="Group 1027"/>
            <p:cNvGrpSpPr>
              <a:grpSpLocks/>
            </p:cNvGrpSpPr>
            <p:nvPr/>
          </p:nvGrpSpPr>
          <p:grpSpPr bwMode="auto">
            <a:xfrm>
              <a:off x="1680" y="1600"/>
              <a:ext cx="576" cy="560"/>
              <a:chOff x="1680" y="1600"/>
              <a:chExt cx="576" cy="560"/>
            </a:xfrm>
          </p:grpSpPr>
          <p:sp>
            <p:nvSpPr>
              <p:cNvPr id="148484" name="Text Box 1028"/>
              <p:cNvSpPr txBox="1">
                <a:spLocks noChangeArrowheads="1"/>
              </p:cNvSpPr>
              <p:nvPr/>
            </p:nvSpPr>
            <p:spPr bwMode="auto">
              <a:xfrm>
                <a:off x="1922" y="1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8485" name="Line 1029"/>
              <p:cNvSpPr>
                <a:spLocks noChangeShapeType="1"/>
              </p:cNvSpPr>
              <p:nvPr/>
            </p:nvSpPr>
            <p:spPr bwMode="auto">
              <a:xfrm rot="-5400000">
                <a:off x="1872" y="2064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8486" name="Line 1030"/>
              <p:cNvSpPr>
                <a:spLocks noChangeShapeType="1"/>
              </p:cNvSpPr>
              <p:nvPr/>
            </p:nvSpPr>
            <p:spPr bwMode="auto">
              <a:xfrm rot="1035064">
                <a:off x="2064" y="1944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8487" name="Line 1031"/>
              <p:cNvSpPr>
                <a:spLocks noChangeShapeType="1"/>
              </p:cNvSpPr>
              <p:nvPr/>
            </p:nvSpPr>
            <p:spPr bwMode="auto">
              <a:xfrm rot="20564936" flipH="1">
                <a:off x="1680" y="1944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8488" name="Line 1032"/>
              <p:cNvSpPr>
                <a:spLocks noChangeShapeType="1"/>
              </p:cNvSpPr>
              <p:nvPr/>
            </p:nvSpPr>
            <p:spPr bwMode="auto">
              <a:xfrm rot="18847419" flipH="1">
                <a:off x="2000" y="1695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8489" name="Line 1033"/>
              <p:cNvSpPr>
                <a:spLocks noChangeShapeType="1"/>
              </p:cNvSpPr>
              <p:nvPr/>
            </p:nvSpPr>
            <p:spPr bwMode="auto">
              <a:xfrm rot="2752581">
                <a:off x="1760" y="1703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48490" name="AutoShape 1034"/>
            <p:cNvSpPr>
              <a:spLocks noChangeArrowheads="1"/>
            </p:cNvSpPr>
            <p:nvPr/>
          </p:nvSpPr>
          <p:spPr bwMode="auto">
            <a:xfrm>
              <a:off x="2630" y="1832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aphicFrame>
          <p:nvGraphicFramePr>
            <p:cNvPr id="158721" name="Object 1025"/>
            <p:cNvGraphicFramePr>
              <a:graphicFrameLocks noChangeAspect="1"/>
            </p:cNvGraphicFramePr>
            <p:nvPr/>
          </p:nvGraphicFramePr>
          <p:xfrm>
            <a:off x="3552" y="1548"/>
            <a:ext cx="678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46" name="Document" r:id="rId3" imgW="1076400" imgH="1047600" progId="">
                    <p:embed/>
                  </p:oleObj>
                </mc:Choice>
                <mc:Fallback>
                  <p:oleObj name="Document" r:id="rId3" imgW="1076400" imgH="1047600" progId="">
                    <p:embed/>
                    <p:pic>
                      <p:nvPicPr>
                        <p:cNvPr id="0" name="Picture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1548"/>
                          <a:ext cx="678" cy="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492" name="Text Box 1036"/>
          <p:cNvSpPr txBox="1">
            <a:spLocks noChangeArrowheads="1"/>
          </p:cNvSpPr>
          <p:nvPr/>
        </p:nvSpPr>
        <p:spPr bwMode="auto">
          <a:xfrm>
            <a:off x="773113" y="4079875"/>
            <a:ext cx="7596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solo presenta seis nubes electrónicas de enlace,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grpSp>
        <p:nvGrpSpPr>
          <p:cNvPr id="148494" name="Group 1038"/>
          <p:cNvGrpSpPr>
            <a:grpSpLocks/>
          </p:cNvGrpSpPr>
          <p:nvPr/>
        </p:nvGrpSpPr>
        <p:grpSpPr bwMode="auto">
          <a:xfrm>
            <a:off x="2857500" y="5238750"/>
            <a:ext cx="825500" cy="965200"/>
            <a:chOff x="1800" y="3300"/>
            <a:chExt cx="520" cy="608"/>
          </a:xfrm>
        </p:grpSpPr>
        <p:sp>
          <p:nvSpPr>
            <p:cNvPr id="148495" name="Text Box 1039"/>
            <p:cNvSpPr txBox="1">
              <a:spLocks noChangeArrowheads="1"/>
            </p:cNvSpPr>
            <p:nvPr/>
          </p:nvSpPr>
          <p:spPr bwMode="auto">
            <a:xfrm>
              <a:off x="2018" y="352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8496" name="Line 1040"/>
            <p:cNvSpPr>
              <a:spLocks noChangeShapeType="1"/>
            </p:cNvSpPr>
            <p:nvPr/>
          </p:nvSpPr>
          <p:spPr bwMode="auto">
            <a:xfrm rot="-5400000">
              <a:off x="1968" y="3812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8497" name="Line 1041"/>
            <p:cNvSpPr>
              <a:spLocks noChangeShapeType="1"/>
            </p:cNvSpPr>
            <p:nvPr/>
          </p:nvSpPr>
          <p:spPr bwMode="auto">
            <a:xfrm rot="-5400000">
              <a:off x="1968" y="3396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8498" name="Line 1042"/>
            <p:cNvSpPr>
              <a:spLocks noChangeShapeType="1"/>
            </p:cNvSpPr>
            <p:nvPr/>
          </p:nvSpPr>
          <p:spPr bwMode="auto">
            <a:xfrm rot="-1936539">
              <a:off x="2128" y="3512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8499" name="Line 1043"/>
            <p:cNvSpPr>
              <a:spLocks noChangeShapeType="1"/>
            </p:cNvSpPr>
            <p:nvPr/>
          </p:nvSpPr>
          <p:spPr bwMode="auto">
            <a:xfrm rot="1936539" flipH="1">
              <a:off x="1800" y="3511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8500" name="Line 1044"/>
            <p:cNvSpPr>
              <a:spLocks noChangeShapeType="1"/>
            </p:cNvSpPr>
            <p:nvPr/>
          </p:nvSpPr>
          <p:spPr bwMode="auto">
            <a:xfrm rot="1936539" flipV="1">
              <a:off x="2128" y="3745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8501" name="Line 1045"/>
            <p:cNvSpPr>
              <a:spLocks noChangeShapeType="1"/>
            </p:cNvSpPr>
            <p:nvPr/>
          </p:nvSpPr>
          <p:spPr bwMode="auto">
            <a:xfrm rot="-1936539" flipH="1" flipV="1">
              <a:off x="1800" y="3744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8502" name="AutoShape 1046"/>
          <p:cNvSpPr>
            <a:spLocks noChangeArrowheads="1"/>
          </p:cNvSpPr>
          <p:nvPr/>
        </p:nvSpPr>
        <p:spPr bwMode="auto">
          <a:xfrm>
            <a:off x="4175125" y="5632450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158720" name="Object 1024"/>
          <p:cNvGraphicFramePr>
            <a:graphicFrameLocks noChangeAspect="1"/>
          </p:cNvGraphicFramePr>
          <p:nvPr/>
        </p:nvGraphicFramePr>
        <p:xfrm>
          <a:off x="5410200" y="5194300"/>
          <a:ext cx="1047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7" name="Document" r:id="rId5" imgW="1047600" imgH="1047600" progId="">
                  <p:embed/>
                </p:oleObj>
              </mc:Choice>
              <mc:Fallback>
                <p:oleObj name="Document" r:id="rId5" imgW="1047600" imgH="104760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94300"/>
                        <a:ext cx="1047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 autoUpdateAnimBg="0"/>
      <p:bldP spid="14850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73113" y="1346208"/>
            <a:ext cx="7596187" cy="4895858"/>
            <a:chOff x="487" y="848"/>
            <a:chExt cx="4785" cy="3084"/>
          </a:xfrm>
        </p:grpSpPr>
        <p:grpSp>
          <p:nvGrpSpPr>
            <p:cNvPr id="144407" name="Group 23"/>
            <p:cNvGrpSpPr>
              <a:grpSpLocks/>
            </p:cNvGrpSpPr>
            <p:nvPr/>
          </p:nvGrpSpPr>
          <p:grpSpPr bwMode="auto">
            <a:xfrm>
              <a:off x="487" y="848"/>
              <a:ext cx="4785" cy="2245"/>
              <a:chOff x="487" y="848"/>
              <a:chExt cx="4785" cy="2245"/>
            </a:xfrm>
          </p:grpSpPr>
          <p:sp>
            <p:nvSpPr>
              <p:cNvPr id="144386" name="Text Box 2"/>
              <p:cNvSpPr txBox="1">
                <a:spLocks noChangeArrowheads="1"/>
              </p:cNvSpPr>
              <p:nvPr/>
            </p:nvSpPr>
            <p:spPr bwMode="auto">
              <a:xfrm>
                <a:off x="487" y="848"/>
                <a:ext cx="478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solo presenta cinco nubes electrónicas de enlace,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 err="1">
                    <a:solidFill>
                      <a:srgbClr val="FF0000"/>
                    </a:solidFill>
                    <a:latin typeface="Arial" charset="0"/>
                  </a:rPr>
                  <a:t>bipiramidal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 trigonal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  <p:grpSp>
            <p:nvGrpSpPr>
              <p:cNvPr id="144387" name="Group 3"/>
              <p:cNvGrpSpPr>
                <a:grpSpLocks/>
              </p:cNvGrpSpPr>
              <p:nvPr/>
            </p:nvGrpSpPr>
            <p:grpSpPr bwMode="auto">
              <a:xfrm>
                <a:off x="1680" y="1520"/>
                <a:ext cx="576" cy="560"/>
                <a:chOff x="1680" y="1520"/>
                <a:chExt cx="576" cy="560"/>
              </a:xfrm>
            </p:grpSpPr>
            <p:sp>
              <p:nvSpPr>
                <p:cNvPr id="14438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922" y="1696"/>
                  <a:ext cx="1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44389" name="Line 5"/>
                <p:cNvSpPr>
                  <a:spLocks noChangeShapeType="1"/>
                </p:cNvSpPr>
                <p:nvPr/>
              </p:nvSpPr>
              <p:spPr bwMode="auto">
                <a:xfrm rot="16200000">
                  <a:off x="1872" y="1984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4390" name="Line 6"/>
                <p:cNvSpPr>
                  <a:spLocks noChangeShapeType="1"/>
                </p:cNvSpPr>
                <p:nvPr/>
              </p:nvSpPr>
              <p:spPr bwMode="auto">
                <a:xfrm rot="1035064">
                  <a:off x="2064" y="1864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4391" name="Line 7"/>
                <p:cNvSpPr>
                  <a:spLocks noChangeShapeType="1"/>
                </p:cNvSpPr>
                <p:nvPr/>
              </p:nvSpPr>
              <p:spPr bwMode="auto">
                <a:xfrm rot="20564936" flipH="1">
                  <a:off x="1680" y="1864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4392" name="Line 8"/>
                <p:cNvSpPr>
                  <a:spLocks noChangeShapeType="1"/>
                </p:cNvSpPr>
                <p:nvPr/>
              </p:nvSpPr>
              <p:spPr bwMode="auto">
                <a:xfrm rot="18847419" flipH="1">
                  <a:off x="2000" y="1615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4393" name="Line 9"/>
                <p:cNvSpPr>
                  <a:spLocks noChangeShapeType="1"/>
                </p:cNvSpPr>
                <p:nvPr/>
              </p:nvSpPr>
              <p:spPr bwMode="auto">
                <a:xfrm rot="2752581">
                  <a:off x="1760" y="1623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144394" name="AutoShape 10"/>
              <p:cNvSpPr>
                <a:spLocks noChangeArrowheads="1"/>
              </p:cNvSpPr>
              <p:nvPr/>
            </p:nvSpPr>
            <p:spPr bwMode="auto">
              <a:xfrm>
                <a:off x="2630" y="1752"/>
                <a:ext cx="499" cy="136"/>
              </a:xfrm>
              <a:prstGeom prst="rightArrow">
                <a:avLst>
                  <a:gd name="adj1" fmla="val 50000"/>
                  <a:gd name="adj2" fmla="val 91728"/>
                </a:avLst>
              </a:prstGeom>
              <a:gradFill rotWithShape="0">
                <a:gsLst>
                  <a:gs pos="0">
                    <a:srgbClr val="0033CC">
                      <a:gamma/>
                      <a:shade val="16078"/>
                      <a:invGamma/>
                    </a:srgbClr>
                  </a:gs>
                  <a:gs pos="50000">
                    <a:srgbClr val="0033CC"/>
                  </a:gs>
                  <a:gs pos="100000">
                    <a:srgbClr val="0033CC">
                      <a:gamma/>
                      <a:shade val="1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endParaRPr lang="es-MX" sz="14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aphicFrame>
            <p:nvGraphicFramePr>
              <p:cNvPr id="159745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1477631"/>
                  </p:ext>
                </p:extLst>
              </p:nvPr>
            </p:nvGraphicFramePr>
            <p:xfrm>
              <a:off x="3552" y="1468"/>
              <a:ext cx="678" cy="6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9770" name="Document" r:id="rId3" imgW="1076400" imgH="1047600" progId="">
                      <p:embed/>
                    </p:oleObj>
                  </mc:Choice>
                  <mc:Fallback>
                    <p:oleObj name="Document" r:id="rId3" imgW="1076400" imgH="1047600" progId="">
                      <p:embed/>
                      <p:pic>
                        <p:nvPicPr>
                          <p:cNvPr id="0" name="Picture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1468"/>
                            <a:ext cx="678" cy="6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4396" name="Text Box 12"/>
              <p:cNvSpPr txBox="1">
                <a:spLocks noChangeArrowheads="1"/>
              </p:cNvSpPr>
              <p:nvPr/>
            </p:nvSpPr>
            <p:spPr bwMode="auto">
              <a:xfrm>
                <a:off x="487" y="2570"/>
                <a:ext cx="4785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solo presenta seis nubes electrónicas de enlace,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 err="1">
                    <a:solidFill>
                      <a:srgbClr val="FF0000"/>
                    </a:solidFill>
                    <a:latin typeface="Arial" charset="0"/>
                  </a:rPr>
                  <a:t>bipiramidal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 cuadrada (octaédrica)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44397" name="Group 13"/>
            <p:cNvGrpSpPr>
              <a:grpSpLocks/>
            </p:cNvGrpSpPr>
            <p:nvPr/>
          </p:nvGrpSpPr>
          <p:grpSpPr bwMode="auto">
            <a:xfrm>
              <a:off x="1800" y="3300"/>
              <a:ext cx="520" cy="608"/>
              <a:chOff x="1800" y="3300"/>
              <a:chExt cx="520" cy="608"/>
            </a:xfrm>
          </p:grpSpPr>
          <p:sp>
            <p:nvSpPr>
              <p:cNvPr id="144398" name="Text Box 14"/>
              <p:cNvSpPr txBox="1">
                <a:spLocks noChangeArrowheads="1"/>
              </p:cNvSpPr>
              <p:nvPr/>
            </p:nvSpPr>
            <p:spPr bwMode="auto">
              <a:xfrm>
                <a:off x="2018" y="3524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4399" name="Line 15"/>
              <p:cNvSpPr>
                <a:spLocks noChangeShapeType="1"/>
              </p:cNvSpPr>
              <p:nvPr/>
            </p:nvSpPr>
            <p:spPr bwMode="auto">
              <a:xfrm rot="-5400000">
                <a:off x="1968" y="3812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4400" name="Line 16"/>
              <p:cNvSpPr>
                <a:spLocks noChangeShapeType="1"/>
              </p:cNvSpPr>
              <p:nvPr/>
            </p:nvSpPr>
            <p:spPr bwMode="auto">
              <a:xfrm rot="-5400000">
                <a:off x="1968" y="3396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4401" name="Line 17"/>
              <p:cNvSpPr>
                <a:spLocks noChangeShapeType="1"/>
              </p:cNvSpPr>
              <p:nvPr/>
            </p:nvSpPr>
            <p:spPr bwMode="auto">
              <a:xfrm rot="-1936539">
                <a:off x="2128" y="3512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4402" name="Line 18"/>
              <p:cNvSpPr>
                <a:spLocks noChangeShapeType="1"/>
              </p:cNvSpPr>
              <p:nvPr/>
            </p:nvSpPr>
            <p:spPr bwMode="auto">
              <a:xfrm rot="1936539" flipH="1">
                <a:off x="1800" y="3511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4403" name="Line 19"/>
              <p:cNvSpPr>
                <a:spLocks noChangeShapeType="1"/>
              </p:cNvSpPr>
              <p:nvPr/>
            </p:nvSpPr>
            <p:spPr bwMode="auto">
              <a:xfrm rot="1936539" flipV="1">
                <a:off x="2128" y="3745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4404" name="Line 20"/>
              <p:cNvSpPr>
                <a:spLocks noChangeShapeType="1"/>
              </p:cNvSpPr>
              <p:nvPr/>
            </p:nvSpPr>
            <p:spPr bwMode="auto">
              <a:xfrm rot="-1936539" flipH="1" flipV="1">
                <a:off x="1800" y="3744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44405" name="AutoShape 21"/>
            <p:cNvSpPr>
              <a:spLocks noChangeArrowheads="1"/>
            </p:cNvSpPr>
            <p:nvPr/>
          </p:nvSpPr>
          <p:spPr bwMode="auto">
            <a:xfrm>
              <a:off x="2630" y="3548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aphicFrame>
          <p:nvGraphicFramePr>
            <p:cNvPr id="159744" name="Object 0"/>
            <p:cNvGraphicFramePr>
              <a:graphicFrameLocks noChangeAspect="1"/>
            </p:cNvGraphicFramePr>
            <p:nvPr/>
          </p:nvGraphicFramePr>
          <p:xfrm>
            <a:off x="3408" y="3272"/>
            <a:ext cx="660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1" name="Document" r:id="rId5" imgW="1047600" imgH="1047600" progId="">
                    <p:embed/>
                  </p:oleObj>
                </mc:Choice>
                <mc:Fallback>
                  <p:oleObj name="Document" r:id="rId5" imgW="1047600" imgH="1047600" progId="">
                    <p:embed/>
                    <p:pic>
                      <p:nvPicPr>
                        <p:cNvPr id="0" name="Picture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3272"/>
                          <a:ext cx="660" cy="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773113" y="1347013"/>
            <a:ext cx="7596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presenta dos nubes electrónicas de enlace y una libre,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es-MX" sz="1600" b="1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45411" name="Group 3"/>
          <p:cNvGrpSpPr>
            <a:grpSpLocks/>
          </p:cNvGrpSpPr>
          <p:nvPr/>
        </p:nvGrpSpPr>
        <p:grpSpPr bwMode="auto">
          <a:xfrm>
            <a:off x="2857500" y="2575738"/>
            <a:ext cx="876300" cy="469900"/>
            <a:chOff x="1800" y="1792"/>
            <a:chExt cx="552" cy="296"/>
          </a:xfrm>
        </p:grpSpPr>
        <p:sp>
          <p:nvSpPr>
            <p:cNvPr id="145412" name="Text Box 4"/>
            <p:cNvSpPr txBox="1">
              <a:spLocks noChangeArrowheads="1"/>
            </p:cNvSpPr>
            <p:nvPr/>
          </p:nvSpPr>
          <p:spPr bwMode="auto">
            <a:xfrm>
              <a:off x="2018" y="179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5413" name="Line 5"/>
            <p:cNvSpPr>
              <a:spLocks noChangeShapeType="1"/>
            </p:cNvSpPr>
            <p:nvPr/>
          </p:nvSpPr>
          <p:spPr bwMode="auto">
            <a:xfrm>
              <a:off x="2160" y="1888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5414" name="Line 6"/>
            <p:cNvSpPr>
              <a:spLocks noChangeShapeType="1"/>
            </p:cNvSpPr>
            <p:nvPr/>
          </p:nvSpPr>
          <p:spPr bwMode="auto">
            <a:xfrm>
              <a:off x="1800" y="1888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5415" name="Text Box 7"/>
            <p:cNvSpPr txBox="1">
              <a:spLocks noChangeArrowheads="1"/>
            </p:cNvSpPr>
            <p:nvPr/>
          </p:nvSpPr>
          <p:spPr bwMode="auto">
            <a:xfrm rot="5400000">
              <a:off x="2000" y="1879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145416" name="AutoShape 8"/>
          <p:cNvSpPr>
            <a:spLocks noChangeArrowheads="1"/>
          </p:cNvSpPr>
          <p:nvPr/>
        </p:nvSpPr>
        <p:spPr bwMode="auto">
          <a:xfrm>
            <a:off x="4175125" y="2626538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45417" name="Group 9"/>
          <p:cNvGrpSpPr>
            <a:grpSpLocks/>
          </p:cNvGrpSpPr>
          <p:nvPr/>
        </p:nvGrpSpPr>
        <p:grpSpPr bwMode="auto">
          <a:xfrm>
            <a:off x="5308600" y="2550338"/>
            <a:ext cx="939800" cy="609600"/>
            <a:chOff x="3344" y="1776"/>
            <a:chExt cx="592" cy="384"/>
          </a:xfrm>
        </p:grpSpPr>
        <p:sp>
          <p:nvSpPr>
            <p:cNvPr id="145418" name="Text Box 10"/>
            <p:cNvSpPr txBox="1">
              <a:spLocks noChangeArrowheads="1"/>
            </p:cNvSpPr>
            <p:nvPr/>
          </p:nvSpPr>
          <p:spPr bwMode="auto">
            <a:xfrm>
              <a:off x="3588" y="180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 rot="-1715023">
              <a:off x="3744" y="1776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5420" name="Line 12"/>
            <p:cNvSpPr>
              <a:spLocks noChangeShapeType="1"/>
            </p:cNvSpPr>
            <p:nvPr/>
          </p:nvSpPr>
          <p:spPr bwMode="auto">
            <a:xfrm rot="1715023" flipH="1">
              <a:off x="3344" y="1776"/>
              <a:ext cx="192" cy="1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5421" name="Text Box 13"/>
            <p:cNvSpPr txBox="1">
              <a:spLocks noChangeArrowheads="1"/>
            </p:cNvSpPr>
            <p:nvPr/>
          </p:nvSpPr>
          <p:spPr bwMode="auto">
            <a:xfrm rot="5400000">
              <a:off x="3582" y="1912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3576" y="1968"/>
              <a:ext cx="144" cy="192"/>
            </a:xfrm>
            <a:prstGeom prst="ellipse">
              <a:avLst/>
            </a:prstGeom>
            <a:solidFill>
              <a:srgbClr val="333333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</p:grpSp>
      <p:sp>
        <p:nvSpPr>
          <p:cNvPr id="145423" name="Line 15"/>
          <p:cNvSpPr>
            <a:spLocks noChangeShapeType="1"/>
          </p:cNvSpPr>
          <p:nvPr/>
        </p:nvSpPr>
        <p:spPr bwMode="auto">
          <a:xfrm rot="16153074" flipV="1">
            <a:off x="5449888" y="2289988"/>
            <a:ext cx="228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 rot="-16153074" flipH="1" flipV="1">
            <a:off x="5829300" y="2283638"/>
            <a:ext cx="228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6" grpId="0" animBg="1" autoUpdateAnimBg="0"/>
      <p:bldP spid="145423" grpId="0" animBg="1"/>
      <p:bldP spid="1454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22" name="Group 18"/>
          <p:cNvGrpSpPr>
            <a:grpSpLocks/>
          </p:cNvGrpSpPr>
          <p:nvPr/>
        </p:nvGrpSpPr>
        <p:grpSpPr bwMode="auto">
          <a:xfrm>
            <a:off x="773113" y="1347013"/>
            <a:ext cx="7596187" cy="1812925"/>
            <a:chOff x="487" y="1018"/>
            <a:chExt cx="4785" cy="1142"/>
          </a:xfrm>
        </p:grpSpPr>
        <p:sp>
          <p:nvSpPr>
            <p:cNvPr id="149506" name="Text Box 2"/>
            <p:cNvSpPr txBox="1">
              <a:spLocks noChangeArrowheads="1"/>
            </p:cNvSpPr>
            <p:nvPr/>
          </p:nvSpPr>
          <p:spPr bwMode="auto">
            <a:xfrm>
              <a:off x="487" y="1018"/>
              <a:ext cx="4785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Cuando el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 presenta dos nubes electrónicas de enlace y una libre, la geometría molecular con respecto al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, es </a:t>
              </a:r>
              <a:r>
                <a:rPr lang="es-MX" sz="1600" b="1" dirty="0">
                  <a:solidFill>
                    <a:srgbClr val="FF0000"/>
                  </a:solidFill>
                  <a:latin typeface="Arial" charset="0"/>
                </a:rPr>
                <a:t>angular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.</a:t>
              </a:r>
            </a:p>
          </p:txBody>
        </p:sp>
        <p:grpSp>
          <p:nvGrpSpPr>
            <p:cNvPr id="149507" name="Group 3"/>
            <p:cNvGrpSpPr>
              <a:grpSpLocks/>
            </p:cNvGrpSpPr>
            <p:nvPr/>
          </p:nvGrpSpPr>
          <p:grpSpPr bwMode="auto">
            <a:xfrm>
              <a:off x="1800" y="1792"/>
              <a:ext cx="552" cy="296"/>
              <a:chOff x="1800" y="1792"/>
              <a:chExt cx="552" cy="296"/>
            </a:xfrm>
          </p:grpSpPr>
          <p:sp>
            <p:nvSpPr>
              <p:cNvPr id="149508" name="Text Box 4"/>
              <p:cNvSpPr txBox="1">
                <a:spLocks noChangeArrowheads="1"/>
              </p:cNvSpPr>
              <p:nvPr/>
            </p:nvSpPr>
            <p:spPr bwMode="auto">
              <a:xfrm>
                <a:off x="2018" y="1792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9509" name="Line 5"/>
              <p:cNvSpPr>
                <a:spLocks noChangeShapeType="1"/>
              </p:cNvSpPr>
              <p:nvPr/>
            </p:nvSpPr>
            <p:spPr bwMode="auto">
              <a:xfrm>
                <a:off x="2160" y="1888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9510" name="Line 6"/>
              <p:cNvSpPr>
                <a:spLocks noChangeShapeType="1"/>
              </p:cNvSpPr>
              <p:nvPr/>
            </p:nvSpPr>
            <p:spPr bwMode="auto">
              <a:xfrm>
                <a:off x="1800" y="1888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9511" name="Text Box 7"/>
              <p:cNvSpPr txBox="1">
                <a:spLocks noChangeArrowheads="1"/>
              </p:cNvSpPr>
              <p:nvPr/>
            </p:nvSpPr>
            <p:spPr bwMode="auto">
              <a:xfrm rot="5400000">
                <a:off x="2000" y="1879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</p:grpSp>
        <p:sp>
          <p:nvSpPr>
            <p:cNvPr id="149512" name="AutoShape 8"/>
            <p:cNvSpPr>
              <a:spLocks noChangeArrowheads="1"/>
            </p:cNvSpPr>
            <p:nvPr/>
          </p:nvSpPr>
          <p:spPr bwMode="auto">
            <a:xfrm>
              <a:off x="2630" y="1824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149513" name="Group 9"/>
            <p:cNvGrpSpPr>
              <a:grpSpLocks/>
            </p:cNvGrpSpPr>
            <p:nvPr/>
          </p:nvGrpSpPr>
          <p:grpSpPr bwMode="auto">
            <a:xfrm>
              <a:off x="3344" y="1776"/>
              <a:ext cx="592" cy="384"/>
              <a:chOff x="3344" y="1776"/>
              <a:chExt cx="592" cy="384"/>
            </a:xfrm>
          </p:grpSpPr>
          <p:sp>
            <p:nvSpPr>
              <p:cNvPr id="149514" name="Text Box 10"/>
              <p:cNvSpPr txBox="1">
                <a:spLocks noChangeArrowheads="1"/>
              </p:cNvSpPr>
              <p:nvPr/>
            </p:nvSpPr>
            <p:spPr bwMode="auto">
              <a:xfrm>
                <a:off x="3588" y="1808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9515" name="Line 11"/>
              <p:cNvSpPr>
                <a:spLocks noChangeShapeType="1"/>
              </p:cNvSpPr>
              <p:nvPr/>
            </p:nvSpPr>
            <p:spPr bwMode="auto">
              <a:xfrm rot="-1715023">
                <a:off x="3744" y="1776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9516" name="Line 12"/>
              <p:cNvSpPr>
                <a:spLocks noChangeShapeType="1"/>
              </p:cNvSpPr>
              <p:nvPr/>
            </p:nvSpPr>
            <p:spPr bwMode="auto">
              <a:xfrm rot="1715023" flipH="1">
                <a:off x="3344" y="1776"/>
                <a:ext cx="192" cy="1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9517" name="Text Box 13"/>
              <p:cNvSpPr txBox="1">
                <a:spLocks noChangeArrowheads="1"/>
              </p:cNvSpPr>
              <p:nvPr/>
            </p:nvSpPr>
            <p:spPr bwMode="auto">
              <a:xfrm rot="5400000">
                <a:off x="3582" y="1912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  <p:sp>
            <p:nvSpPr>
              <p:cNvPr id="149518" name="Oval 14"/>
              <p:cNvSpPr>
                <a:spLocks noChangeArrowheads="1"/>
              </p:cNvSpPr>
              <p:nvPr/>
            </p:nvSpPr>
            <p:spPr bwMode="auto">
              <a:xfrm>
                <a:off x="3576" y="1968"/>
                <a:ext cx="144" cy="192"/>
              </a:xfrm>
              <a:prstGeom prst="ellipse">
                <a:avLst/>
              </a:prstGeom>
              <a:solidFill>
                <a:srgbClr val="333333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49519" name="Line 15"/>
            <p:cNvSpPr>
              <a:spLocks noChangeShapeType="1"/>
            </p:cNvSpPr>
            <p:nvPr/>
          </p:nvSpPr>
          <p:spPr bwMode="auto">
            <a:xfrm rot="16153074" flipV="1">
              <a:off x="3433" y="1612"/>
              <a:ext cx="144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9520" name="Line 16"/>
            <p:cNvSpPr>
              <a:spLocks noChangeShapeType="1"/>
            </p:cNvSpPr>
            <p:nvPr/>
          </p:nvSpPr>
          <p:spPr bwMode="auto">
            <a:xfrm rot="-16153074" flipH="1" flipV="1">
              <a:off x="3672" y="1608"/>
              <a:ext cx="144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773113" y="3962400"/>
            <a:ext cx="7596187" cy="79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presenta tres nubes electrónicas de enlace y una libre,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grpSp>
        <p:nvGrpSpPr>
          <p:cNvPr id="149523" name="Group 19"/>
          <p:cNvGrpSpPr>
            <a:grpSpLocks/>
          </p:cNvGrpSpPr>
          <p:nvPr/>
        </p:nvGrpSpPr>
        <p:grpSpPr bwMode="auto">
          <a:xfrm>
            <a:off x="2857500" y="5238750"/>
            <a:ext cx="876300" cy="833438"/>
            <a:chOff x="1800" y="3300"/>
            <a:chExt cx="552" cy="525"/>
          </a:xfrm>
        </p:grpSpPr>
        <p:sp>
          <p:nvSpPr>
            <p:cNvPr id="149524" name="Text Box 20"/>
            <p:cNvSpPr txBox="1">
              <a:spLocks noChangeArrowheads="1"/>
            </p:cNvSpPr>
            <p:nvPr/>
          </p:nvSpPr>
          <p:spPr bwMode="auto">
            <a:xfrm>
              <a:off x="2018" y="352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9525" name="Line 21"/>
            <p:cNvSpPr>
              <a:spLocks noChangeShapeType="1"/>
            </p:cNvSpPr>
            <p:nvPr/>
          </p:nvSpPr>
          <p:spPr bwMode="auto">
            <a:xfrm>
              <a:off x="2160" y="3620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9526" name="Line 22"/>
            <p:cNvSpPr>
              <a:spLocks noChangeShapeType="1"/>
            </p:cNvSpPr>
            <p:nvPr/>
          </p:nvSpPr>
          <p:spPr bwMode="auto">
            <a:xfrm>
              <a:off x="1800" y="3620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9527" name="Line 23"/>
            <p:cNvSpPr>
              <a:spLocks noChangeShapeType="1"/>
            </p:cNvSpPr>
            <p:nvPr/>
          </p:nvSpPr>
          <p:spPr bwMode="auto">
            <a:xfrm rot="-5400000">
              <a:off x="1968" y="3396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9528" name="Text Box 24"/>
            <p:cNvSpPr txBox="1">
              <a:spLocks noChangeArrowheads="1"/>
            </p:cNvSpPr>
            <p:nvPr/>
          </p:nvSpPr>
          <p:spPr bwMode="auto">
            <a:xfrm rot="-5400000">
              <a:off x="1976" y="3616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149529" name="AutoShape 25"/>
          <p:cNvSpPr>
            <a:spLocks noChangeArrowheads="1"/>
          </p:cNvSpPr>
          <p:nvPr/>
        </p:nvSpPr>
        <p:spPr bwMode="auto">
          <a:xfrm>
            <a:off x="4175125" y="5632450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49530" name="Group 26"/>
          <p:cNvGrpSpPr>
            <a:grpSpLocks/>
          </p:cNvGrpSpPr>
          <p:nvPr/>
        </p:nvGrpSpPr>
        <p:grpSpPr bwMode="auto">
          <a:xfrm>
            <a:off x="5638800" y="5283200"/>
            <a:ext cx="1047750" cy="850900"/>
            <a:chOff x="3552" y="3328"/>
            <a:chExt cx="660" cy="536"/>
          </a:xfrm>
        </p:grpSpPr>
        <p:graphicFrame>
          <p:nvGraphicFramePr>
            <p:cNvPr id="149531" name="Object 27"/>
            <p:cNvGraphicFramePr>
              <a:graphicFrameLocks noChangeAspect="1"/>
            </p:cNvGraphicFramePr>
            <p:nvPr/>
          </p:nvGraphicFramePr>
          <p:xfrm>
            <a:off x="3552" y="3504"/>
            <a:ext cx="66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44" name="Document" r:id="rId3" imgW="1047600" imgH="571680" progId="">
                    <p:embed/>
                  </p:oleObj>
                </mc:Choice>
                <mc:Fallback>
                  <p:oleObj name="Document" r:id="rId3" imgW="1047600" imgH="571680" progId="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504"/>
                          <a:ext cx="66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9532" name="Text Box 28"/>
            <p:cNvSpPr txBox="1">
              <a:spLocks noChangeArrowheads="1"/>
            </p:cNvSpPr>
            <p:nvPr/>
          </p:nvSpPr>
          <p:spPr bwMode="auto">
            <a:xfrm rot="-5400000">
              <a:off x="3752" y="3320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49533" name="Oval 29"/>
            <p:cNvSpPr>
              <a:spLocks noChangeArrowheads="1"/>
            </p:cNvSpPr>
            <p:nvPr/>
          </p:nvSpPr>
          <p:spPr bwMode="auto">
            <a:xfrm>
              <a:off x="3776" y="3328"/>
              <a:ext cx="144" cy="192"/>
            </a:xfrm>
            <a:prstGeom prst="ellipse">
              <a:avLst/>
            </a:prstGeom>
            <a:solidFill>
              <a:srgbClr val="333333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</p:grpSp>
      <p:sp>
        <p:nvSpPr>
          <p:cNvPr id="30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1" grpId="0" autoUpdateAnimBg="0"/>
      <p:bldP spid="14952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62" name="Group 30"/>
          <p:cNvGrpSpPr>
            <a:grpSpLocks/>
          </p:cNvGrpSpPr>
          <p:nvPr/>
        </p:nvGrpSpPr>
        <p:grpSpPr bwMode="auto">
          <a:xfrm>
            <a:off x="773113" y="1346217"/>
            <a:ext cx="7596187" cy="4787917"/>
            <a:chOff x="487" y="848"/>
            <a:chExt cx="4785" cy="3016"/>
          </a:xfrm>
        </p:grpSpPr>
        <p:grpSp>
          <p:nvGrpSpPr>
            <p:cNvPr id="146461" name="Group 29"/>
            <p:cNvGrpSpPr>
              <a:grpSpLocks/>
            </p:cNvGrpSpPr>
            <p:nvPr/>
          </p:nvGrpSpPr>
          <p:grpSpPr bwMode="auto">
            <a:xfrm>
              <a:off x="487" y="848"/>
              <a:ext cx="4785" cy="2171"/>
              <a:chOff x="487" y="848"/>
              <a:chExt cx="4785" cy="2171"/>
            </a:xfrm>
          </p:grpSpPr>
          <p:sp>
            <p:nvSpPr>
              <p:cNvPr id="146434" name="Text Box 2"/>
              <p:cNvSpPr txBox="1">
                <a:spLocks noChangeArrowheads="1"/>
              </p:cNvSpPr>
              <p:nvPr/>
            </p:nvSpPr>
            <p:spPr bwMode="auto">
              <a:xfrm>
                <a:off x="487" y="848"/>
                <a:ext cx="4785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presenta dos nubes electrónicas de enlace y una libre,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angular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  <p:grpSp>
            <p:nvGrpSpPr>
              <p:cNvPr id="146435" name="Group 3"/>
              <p:cNvGrpSpPr>
                <a:grpSpLocks/>
              </p:cNvGrpSpPr>
              <p:nvPr/>
            </p:nvGrpSpPr>
            <p:grpSpPr bwMode="auto">
              <a:xfrm>
                <a:off x="1800" y="1622"/>
                <a:ext cx="552" cy="296"/>
                <a:chOff x="1800" y="1622"/>
                <a:chExt cx="552" cy="296"/>
              </a:xfrm>
            </p:grpSpPr>
            <p:sp>
              <p:nvSpPr>
                <p:cNvPr id="14643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18" y="1622"/>
                  <a:ext cx="1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46437" name="Line 5"/>
                <p:cNvSpPr>
                  <a:spLocks noChangeShapeType="1"/>
                </p:cNvSpPr>
                <p:nvPr/>
              </p:nvSpPr>
              <p:spPr bwMode="auto">
                <a:xfrm>
                  <a:off x="2160" y="1718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6438" name="Line 6"/>
                <p:cNvSpPr>
                  <a:spLocks noChangeShapeType="1"/>
                </p:cNvSpPr>
                <p:nvPr/>
              </p:nvSpPr>
              <p:spPr bwMode="auto">
                <a:xfrm>
                  <a:off x="1800" y="1718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6439" name="Text Box 7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2000" y="1709"/>
                  <a:ext cx="16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just" eaLnBrk="0" hangingPunct="0"/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:</a:t>
                  </a:r>
                </a:p>
              </p:txBody>
            </p:sp>
          </p:grpSp>
          <p:sp>
            <p:nvSpPr>
              <p:cNvPr id="146440" name="AutoShape 8"/>
              <p:cNvSpPr>
                <a:spLocks noChangeArrowheads="1"/>
              </p:cNvSpPr>
              <p:nvPr/>
            </p:nvSpPr>
            <p:spPr bwMode="auto">
              <a:xfrm>
                <a:off x="2630" y="1654"/>
                <a:ext cx="499" cy="136"/>
              </a:xfrm>
              <a:prstGeom prst="rightArrow">
                <a:avLst>
                  <a:gd name="adj1" fmla="val 50000"/>
                  <a:gd name="adj2" fmla="val 91728"/>
                </a:avLst>
              </a:prstGeom>
              <a:gradFill rotWithShape="0">
                <a:gsLst>
                  <a:gs pos="0">
                    <a:srgbClr val="0033CC">
                      <a:gamma/>
                      <a:shade val="16078"/>
                      <a:invGamma/>
                    </a:srgbClr>
                  </a:gs>
                  <a:gs pos="50000">
                    <a:srgbClr val="0033CC"/>
                  </a:gs>
                  <a:gs pos="100000">
                    <a:srgbClr val="0033CC">
                      <a:gamma/>
                      <a:shade val="1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endParaRPr lang="es-MX" sz="14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146441" name="Group 9"/>
              <p:cNvGrpSpPr>
                <a:grpSpLocks/>
              </p:cNvGrpSpPr>
              <p:nvPr/>
            </p:nvGrpSpPr>
            <p:grpSpPr bwMode="auto">
              <a:xfrm>
                <a:off x="3344" y="1606"/>
                <a:ext cx="592" cy="384"/>
                <a:chOff x="3344" y="1606"/>
                <a:chExt cx="592" cy="384"/>
              </a:xfrm>
            </p:grpSpPr>
            <p:sp>
              <p:nvSpPr>
                <p:cNvPr id="14644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588" y="1638"/>
                  <a:ext cx="1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46443" name="Line 11"/>
                <p:cNvSpPr>
                  <a:spLocks noChangeShapeType="1"/>
                </p:cNvSpPr>
                <p:nvPr/>
              </p:nvSpPr>
              <p:spPr bwMode="auto">
                <a:xfrm rot="19884977">
                  <a:off x="3744" y="1606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6444" name="Line 12"/>
                <p:cNvSpPr>
                  <a:spLocks noChangeShapeType="1"/>
                </p:cNvSpPr>
                <p:nvPr/>
              </p:nvSpPr>
              <p:spPr bwMode="auto">
                <a:xfrm rot="1715023" flipH="1">
                  <a:off x="3344" y="1606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6445" name="Text Box 1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582" y="1742"/>
                  <a:ext cx="16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just" eaLnBrk="0" hangingPunct="0"/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:</a:t>
                  </a:r>
                </a:p>
              </p:txBody>
            </p:sp>
            <p:sp>
              <p:nvSpPr>
                <p:cNvPr id="146446" name="Oval 14"/>
                <p:cNvSpPr>
                  <a:spLocks noChangeArrowheads="1"/>
                </p:cNvSpPr>
                <p:nvPr/>
              </p:nvSpPr>
              <p:spPr bwMode="auto">
                <a:xfrm>
                  <a:off x="3576" y="1798"/>
                  <a:ext cx="144" cy="192"/>
                </a:xfrm>
                <a:prstGeom prst="ellipse">
                  <a:avLst/>
                </a:prstGeom>
                <a:solidFill>
                  <a:srgbClr val="333333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146447" name="Line 15"/>
              <p:cNvSpPr>
                <a:spLocks noChangeShapeType="1"/>
              </p:cNvSpPr>
              <p:nvPr/>
            </p:nvSpPr>
            <p:spPr bwMode="auto">
              <a:xfrm rot="16153074" flipV="1">
                <a:off x="3433" y="1442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6448" name="Line 16"/>
              <p:cNvSpPr>
                <a:spLocks noChangeShapeType="1"/>
              </p:cNvSpPr>
              <p:nvPr/>
            </p:nvSpPr>
            <p:spPr bwMode="auto">
              <a:xfrm rot="5446926" flipH="1" flipV="1">
                <a:off x="3672" y="143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6449" name="Text Box 17"/>
              <p:cNvSpPr txBox="1">
                <a:spLocks noChangeArrowheads="1"/>
              </p:cNvSpPr>
              <p:nvPr/>
            </p:nvSpPr>
            <p:spPr bwMode="auto">
              <a:xfrm>
                <a:off x="487" y="2496"/>
                <a:ext cx="4785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presenta tres nubes electrónicas de enlace y una libre,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piramidal trigonal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46450" name="Group 18"/>
            <p:cNvGrpSpPr>
              <a:grpSpLocks/>
            </p:cNvGrpSpPr>
            <p:nvPr/>
          </p:nvGrpSpPr>
          <p:grpSpPr bwMode="auto">
            <a:xfrm>
              <a:off x="1800" y="3300"/>
              <a:ext cx="552" cy="525"/>
              <a:chOff x="1800" y="3300"/>
              <a:chExt cx="552" cy="525"/>
            </a:xfrm>
          </p:grpSpPr>
          <p:sp>
            <p:nvSpPr>
              <p:cNvPr id="146451" name="Text Box 19"/>
              <p:cNvSpPr txBox="1">
                <a:spLocks noChangeArrowheads="1"/>
              </p:cNvSpPr>
              <p:nvPr/>
            </p:nvSpPr>
            <p:spPr bwMode="auto">
              <a:xfrm>
                <a:off x="2018" y="3524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6452" name="Line 20"/>
              <p:cNvSpPr>
                <a:spLocks noChangeShapeType="1"/>
              </p:cNvSpPr>
              <p:nvPr/>
            </p:nvSpPr>
            <p:spPr bwMode="auto">
              <a:xfrm>
                <a:off x="2160" y="3620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6453" name="Line 21"/>
              <p:cNvSpPr>
                <a:spLocks noChangeShapeType="1"/>
              </p:cNvSpPr>
              <p:nvPr/>
            </p:nvSpPr>
            <p:spPr bwMode="auto">
              <a:xfrm>
                <a:off x="1800" y="3620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6454" name="Line 22"/>
              <p:cNvSpPr>
                <a:spLocks noChangeShapeType="1"/>
              </p:cNvSpPr>
              <p:nvPr/>
            </p:nvSpPr>
            <p:spPr bwMode="auto">
              <a:xfrm rot="-5400000">
                <a:off x="1968" y="3396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6455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1976" y="3616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</p:grpSp>
        <p:sp>
          <p:nvSpPr>
            <p:cNvPr id="146456" name="AutoShape 24"/>
            <p:cNvSpPr>
              <a:spLocks noChangeArrowheads="1"/>
            </p:cNvSpPr>
            <p:nvPr/>
          </p:nvSpPr>
          <p:spPr bwMode="auto">
            <a:xfrm>
              <a:off x="2630" y="3548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146457" name="Group 25"/>
            <p:cNvGrpSpPr>
              <a:grpSpLocks/>
            </p:cNvGrpSpPr>
            <p:nvPr/>
          </p:nvGrpSpPr>
          <p:grpSpPr bwMode="auto">
            <a:xfrm>
              <a:off x="3552" y="3328"/>
              <a:ext cx="660" cy="536"/>
              <a:chOff x="3552" y="3328"/>
              <a:chExt cx="660" cy="536"/>
            </a:xfrm>
          </p:grpSpPr>
          <p:graphicFrame>
            <p:nvGraphicFramePr>
              <p:cNvPr id="146458" name="Object 26"/>
              <p:cNvGraphicFramePr>
                <a:graphicFrameLocks noChangeAspect="1"/>
              </p:cNvGraphicFramePr>
              <p:nvPr/>
            </p:nvGraphicFramePr>
            <p:xfrm>
              <a:off x="3552" y="3504"/>
              <a:ext cx="66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471" name="Document" r:id="rId3" imgW="1047600" imgH="571680" progId="">
                      <p:embed/>
                    </p:oleObj>
                  </mc:Choice>
                  <mc:Fallback>
                    <p:oleObj name="Document" r:id="rId3" imgW="1047600" imgH="571680" progId="">
                      <p:embed/>
                      <p:pic>
                        <p:nvPicPr>
                          <p:cNvPr id="0" name="Picture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504"/>
                            <a:ext cx="66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6459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3752" y="3320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  <p:sp>
            <p:nvSpPr>
              <p:cNvPr id="146460" name="Oval 28"/>
              <p:cNvSpPr>
                <a:spLocks noChangeArrowheads="1"/>
              </p:cNvSpPr>
              <p:nvPr/>
            </p:nvSpPr>
            <p:spPr bwMode="auto">
              <a:xfrm>
                <a:off x="3776" y="3328"/>
                <a:ext cx="144" cy="192"/>
              </a:xfrm>
              <a:prstGeom prst="ellipse">
                <a:avLst/>
              </a:prstGeom>
              <a:solidFill>
                <a:srgbClr val="333333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</p:grpSp>
      </p:grp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24932" name="Group 4"/>
          <p:cNvGrpSpPr>
            <a:grpSpLocks/>
          </p:cNvGrpSpPr>
          <p:nvPr/>
        </p:nvGrpSpPr>
        <p:grpSpPr bwMode="auto">
          <a:xfrm>
            <a:off x="2209800" y="57150"/>
            <a:ext cx="5238750" cy="6756400"/>
            <a:chOff x="1392" y="36"/>
            <a:chExt cx="3300" cy="4256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>
              <a:off x="1392" y="36"/>
              <a:ext cx="3300" cy="4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pic>
          <p:nvPicPr>
            <p:cNvPr id="12493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8" y="54"/>
              <a:ext cx="3292" cy="4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2076450" y="0"/>
            <a:ext cx="5008563" cy="6859588"/>
            <a:chOff x="1308" y="0"/>
            <a:chExt cx="3155" cy="4321"/>
          </a:xfrm>
        </p:grpSpPr>
        <p:pic>
          <p:nvPicPr>
            <p:cNvPr id="137221" name="Picture 5" descr="C:\Documents and Settings\Alfredo\Mis documentos\Mis imágenes\Chang\chang1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8" y="0"/>
              <a:ext cx="3155" cy="4320"/>
            </a:xfrm>
            <a:prstGeom prst="rect">
              <a:avLst/>
            </a:prstGeom>
            <a:noFill/>
          </p:spPr>
        </p:pic>
        <p:pic>
          <p:nvPicPr>
            <p:cNvPr id="137222" name="Picture 6" descr="C:\Documents and Settings\Alfredo\Mis documentos\Mis imágenes\Chang\electroquimica7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08" y="4211"/>
              <a:ext cx="1353" cy="11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38245" name="Group 5"/>
          <p:cNvGrpSpPr>
            <a:grpSpLocks/>
          </p:cNvGrpSpPr>
          <p:nvPr/>
        </p:nvGrpSpPr>
        <p:grpSpPr bwMode="auto">
          <a:xfrm>
            <a:off x="1863725" y="0"/>
            <a:ext cx="5451475" cy="6858000"/>
            <a:chOff x="1174" y="0"/>
            <a:chExt cx="3434" cy="4320"/>
          </a:xfrm>
        </p:grpSpPr>
        <p:pic>
          <p:nvPicPr>
            <p:cNvPr id="138243" name="Picture 3" descr="C:\Documents and Settings\Alfredo\Mis documentos\Mis imágenes\Chang\chang11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74" y="0"/>
              <a:ext cx="3434" cy="4320"/>
            </a:xfrm>
            <a:prstGeom prst="rect">
              <a:avLst/>
            </a:prstGeom>
            <a:noFill/>
          </p:spPr>
        </p:pic>
        <p:pic>
          <p:nvPicPr>
            <p:cNvPr id="138244" name="Picture 4" descr="C:\Documents and Settings\Alfredo\Mis documentos\Mis imágenes\Chang\electroquimica7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6" y="4219"/>
              <a:ext cx="1209" cy="9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773113" y="1600200"/>
            <a:ext cx="7596187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En la molécula de metano, 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4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la estructura de L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ewis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es:</a:t>
            </a: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3962400" y="2133600"/>
          <a:ext cx="13477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2" name="Document" r:id="rId3" imgW="1152360" imgH="1238400" progId="">
                  <p:embed/>
                </p:oleObj>
              </mc:Choice>
              <mc:Fallback>
                <p:oleObj name="Document" r:id="rId3" imgW="1152360" imgH="12384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13477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773113" y="3827463"/>
            <a:ext cx="7596187" cy="65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Como el átomo central de carbono presenta cuatro nubes electrónicas de enlace, la geometría molecular con respecto al átomo de carbono es tetraédrica.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033838" y="4924425"/>
          <a:ext cx="1300162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Document" r:id="rId5" imgW="1076400" imgH="1095480" progId="">
                  <p:embed/>
                </p:oleObj>
              </mc:Choice>
              <mc:Fallback>
                <p:oleObj name="Document" r:id="rId5" imgW="1076400" imgH="10954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4924425"/>
                        <a:ext cx="1300162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3966712" y="764704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Ejemplos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914400" y="1700808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rgbClr val="000099"/>
                </a:solidFill>
                <a:latin typeface="Arial" charset="0"/>
              </a:rPr>
              <a:t>La geometría molecular hace referencia a la disposición espacial en la cual se encuentran los átomos de una molécula. Dicha disposición influye notablemente en las propiedades físicas y químicas de las sustancias. La geometría molecular de una sustancia se puede predecir con gran exactitud empleando las estructuras de Lewis y el modelo de RPECV.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331917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773113" y="1600200"/>
            <a:ext cx="7596187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En la molécula de 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PCl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la estructura de L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ewis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es:</a:t>
            </a:r>
          </a:p>
        </p:txBody>
      </p:sp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3340100" y="1892300"/>
            <a:ext cx="2463800" cy="1612900"/>
            <a:chOff x="2016" y="2928"/>
            <a:chExt cx="1552" cy="1016"/>
          </a:xfrm>
        </p:grpSpPr>
        <p:grpSp>
          <p:nvGrpSpPr>
            <p:cNvPr id="125956" name="Group 4"/>
            <p:cNvGrpSpPr>
              <a:grpSpLocks/>
            </p:cNvGrpSpPr>
            <p:nvPr/>
          </p:nvGrpSpPr>
          <p:grpSpPr bwMode="auto">
            <a:xfrm>
              <a:off x="2240" y="3120"/>
              <a:ext cx="1252" cy="732"/>
              <a:chOff x="2240" y="2758"/>
              <a:chExt cx="1252" cy="732"/>
            </a:xfrm>
          </p:grpSpPr>
          <p:sp>
            <p:nvSpPr>
              <p:cNvPr id="125957" name="Text Box 5"/>
              <p:cNvSpPr txBox="1">
                <a:spLocks noChangeArrowheads="1"/>
              </p:cNvSpPr>
              <p:nvPr/>
            </p:nvSpPr>
            <p:spPr bwMode="auto">
              <a:xfrm>
                <a:off x="2768" y="2774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latin typeface="Arial" charset="0"/>
                  </a:rPr>
                  <a:t>P</a:t>
                </a:r>
              </a:p>
            </p:txBody>
          </p:sp>
          <p:sp>
            <p:nvSpPr>
              <p:cNvPr id="125958" name="Line 6"/>
              <p:cNvSpPr>
                <a:spLocks noChangeShapeType="1"/>
              </p:cNvSpPr>
              <p:nvPr/>
            </p:nvSpPr>
            <p:spPr bwMode="auto">
              <a:xfrm>
                <a:off x="2496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25959" name="Line 7"/>
              <p:cNvSpPr>
                <a:spLocks noChangeShapeType="1"/>
              </p:cNvSpPr>
              <p:nvPr/>
            </p:nvSpPr>
            <p:spPr bwMode="auto">
              <a:xfrm>
                <a:off x="2992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25960" name="Line 8"/>
              <p:cNvSpPr>
                <a:spLocks noChangeShapeType="1"/>
              </p:cNvSpPr>
              <p:nvPr/>
            </p:nvSpPr>
            <p:spPr bwMode="auto">
              <a:xfrm rot="-5400000">
                <a:off x="2760" y="3144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25961" name="Text Box 9"/>
              <p:cNvSpPr txBox="1">
                <a:spLocks noChangeArrowheads="1"/>
              </p:cNvSpPr>
              <p:nvPr/>
            </p:nvSpPr>
            <p:spPr bwMode="auto">
              <a:xfrm>
                <a:off x="2240" y="2758"/>
                <a:ext cx="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latin typeface="Arial" charset="0"/>
                  </a:rPr>
                  <a:t>Cl</a:t>
                </a:r>
              </a:p>
            </p:txBody>
          </p:sp>
          <p:sp>
            <p:nvSpPr>
              <p:cNvPr id="125962" name="Text Box 10"/>
              <p:cNvSpPr txBox="1">
                <a:spLocks noChangeArrowheads="1"/>
              </p:cNvSpPr>
              <p:nvPr/>
            </p:nvSpPr>
            <p:spPr bwMode="auto">
              <a:xfrm>
                <a:off x="3216" y="2766"/>
                <a:ext cx="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latin typeface="Arial" charset="0"/>
                  </a:rPr>
                  <a:t>Cl</a:t>
                </a:r>
              </a:p>
            </p:txBody>
          </p:sp>
          <p:sp>
            <p:nvSpPr>
              <p:cNvPr id="125963" name="Text Box 11"/>
              <p:cNvSpPr txBox="1">
                <a:spLocks noChangeArrowheads="1"/>
              </p:cNvSpPr>
              <p:nvPr/>
            </p:nvSpPr>
            <p:spPr bwMode="auto">
              <a:xfrm>
                <a:off x="2750" y="3240"/>
                <a:ext cx="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latin typeface="Arial" charset="0"/>
                  </a:rPr>
                  <a:t>Cl</a:t>
                </a:r>
              </a:p>
            </p:txBody>
          </p:sp>
        </p:grpSp>
        <p:grpSp>
          <p:nvGrpSpPr>
            <p:cNvPr id="125964" name="Group 12"/>
            <p:cNvGrpSpPr>
              <a:grpSpLocks/>
            </p:cNvGrpSpPr>
            <p:nvPr/>
          </p:nvGrpSpPr>
          <p:grpSpPr bwMode="auto">
            <a:xfrm rot="-5400000">
              <a:off x="2035" y="3101"/>
              <a:ext cx="249" cy="288"/>
              <a:chOff x="1392" y="2832"/>
              <a:chExt cx="249" cy="288"/>
            </a:xfrm>
          </p:grpSpPr>
          <p:sp>
            <p:nvSpPr>
              <p:cNvPr id="125965" name="Text Box 13"/>
              <p:cNvSpPr txBox="1">
                <a:spLocks noChangeArrowheads="1"/>
              </p:cNvSpPr>
              <p:nvPr/>
            </p:nvSpPr>
            <p:spPr bwMode="auto">
              <a:xfrm>
                <a:off x="139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66" name="Text Box 14"/>
              <p:cNvSpPr txBox="1">
                <a:spLocks noChangeArrowheads="1"/>
              </p:cNvSpPr>
              <p:nvPr/>
            </p:nvSpPr>
            <p:spPr bwMode="auto">
              <a:xfrm>
                <a:off x="147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67" name="Group 15"/>
            <p:cNvGrpSpPr>
              <a:grpSpLocks/>
            </p:cNvGrpSpPr>
            <p:nvPr/>
          </p:nvGrpSpPr>
          <p:grpSpPr bwMode="auto">
            <a:xfrm>
              <a:off x="2776" y="3656"/>
              <a:ext cx="249" cy="288"/>
              <a:chOff x="1696" y="2880"/>
              <a:chExt cx="249" cy="288"/>
            </a:xfrm>
          </p:grpSpPr>
          <p:sp>
            <p:nvSpPr>
              <p:cNvPr id="125968" name="Text Box 16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69" name="Text Box 17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70" name="Group 18"/>
            <p:cNvGrpSpPr>
              <a:grpSpLocks/>
            </p:cNvGrpSpPr>
            <p:nvPr/>
          </p:nvGrpSpPr>
          <p:grpSpPr bwMode="auto">
            <a:xfrm>
              <a:off x="3240" y="3184"/>
              <a:ext cx="249" cy="288"/>
              <a:chOff x="1696" y="2880"/>
              <a:chExt cx="249" cy="288"/>
            </a:xfrm>
          </p:grpSpPr>
          <p:sp>
            <p:nvSpPr>
              <p:cNvPr id="125971" name="Text Box 19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72" name="Text Box 20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73" name="Group 21"/>
            <p:cNvGrpSpPr>
              <a:grpSpLocks/>
            </p:cNvGrpSpPr>
            <p:nvPr/>
          </p:nvGrpSpPr>
          <p:grpSpPr bwMode="auto">
            <a:xfrm>
              <a:off x="3240" y="2928"/>
              <a:ext cx="249" cy="288"/>
              <a:chOff x="1696" y="2880"/>
              <a:chExt cx="249" cy="288"/>
            </a:xfrm>
          </p:grpSpPr>
          <p:sp>
            <p:nvSpPr>
              <p:cNvPr id="125974" name="Text Box 22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75" name="Text Box 23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76" name="Group 24"/>
            <p:cNvGrpSpPr>
              <a:grpSpLocks/>
            </p:cNvGrpSpPr>
            <p:nvPr/>
          </p:nvGrpSpPr>
          <p:grpSpPr bwMode="auto">
            <a:xfrm>
              <a:off x="2263" y="3184"/>
              <a:ext cx="249" cy="288"/>
              <a:chOff x="1696" y="2880"/>
              <a:chExt cx="249" cy="288"/>
            </a:xfrm>
          </p:grpSpPr>
          <p:sp>
            <p:nvSpPr>
              <p:cNvPr id="125977" name="Text Box 25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78" name="Text Box 26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79" name="Group 27"/>
            <p:cNvGrpSpPr>
              <a:grpSpLocks/>
            </p:cNvGrpSpPr>
            <p:nvPr/>
          </p:nvGrpSpPr>
          <p:grpSpPr bwMode="auto">
            <a:xfrm>
              <a:off x="2263" y="2928"/>
              <a:ext cx="249" cy="288"/>
              <a:chOff x="1696" y="2880"/>
              <a:chExt cx="249" cy="288"/>
            </a:xfrm>
          </p:grpSpPr>
          <p:sp>
            <p:nvSpPr>
              <p:cNvPr id="125980" name="Text Box 28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81" name="Text Box 29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82" name="Group 30"/>
            <p:cNvGrpSpPr>
              <a:grpSpLocks/>
            </p:cNvGrpSpPr>
            <p:nvPr/>
          </p:nvGrpSpPr>
          <p:grpSpPr bwMode="auto">
            <a:xfrm rot="-5400000">
              <a:off x="3299" y="3101"/>
              <a:ext cx="249" cy="288"/>
              <a:chOff x="1392" y="2832"/>
              <a:chExt cx="249" cy="288"/>
            </a:xfrm>
          </p:grpSpPr>
          <p:sp>
            <p:nvSpPr>
              <p:cNvPr id="125983" name="Text Box 31"/>
              <p:cNvSpPr txBox="1">
                <a:spLocks noChangeArrowheads="1"/>
              </p:cNvSpPr>
              <p:nvPr/>
            </p:nvSpPr>
            <p:spPr bwMode="auto">
              <a:xfrm>
                <a:off x="139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84" name="Text Box 32"/>
              <p:cNvSpPr txBox="1">
                <a:spLocks noChangeArrowheads="1"/>
              </p:cNvSpPr>
              <p:nvPr/>
            </p:nvSpPr>
            <p:spPr bwMode="auto">
              <a:xfrm>
                <a:off x="147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85" name="Group 33"/>
            <p:cNvGrpSpPr>
              <a:grpSpLocks/>
            </p:cNvGrpSpPr>
            <p:nvPr/>
          </p:nvGrpSpPr>
          <p:grpSpPr bwMode="auto">
            <a:xfrm rot="-5400000">
              <a:off x="2867" y="3576"/>
              <a:ext cx="249" cy="288"/>
              <a:chOff x="1392" y="2832"/>
              <a:chExt cx="249" cy="288"/>
            </a:xfrm>
          </p:grpSpPr>
          <p:sp>
            <p:nvSpPr>
              <p:cNvPr id="125986" name="Text Box 34"/>
              <p:cNvSpPr txBox="1">
                <a:spLocks noChangeArrowheads="1"/>
              </p:cNvSpPr>
              <p:nvPr/>
            </p:nvSpPr>
            <p:spPr bwMode="auto">
              <a:xfrm>
                <a:off x="139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87" name="Text Box 35"/>
              <p:cNvSpPr txBox="1">
                <a:spLocks noChangeArrowheads="1"/>
              </p:cNvSpPr>
              <p:nvPr/>
            </p:nvSpPr>
            <p:spPr bwMode="auto">
              <a:xfrm>
                <a:off x="147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88" name="Group 36"/>
            <p:cNvGrpSpPr>
              <a:grpSpLocks/>
            </p:cNvGrpSpPr>
            <p:nvPr/>
          </p:nvGrpSpPr>
          <p:grpSpPr bwMode="auto">
            <a:xfrm rot="-5400000">
              <a:off x="2555" y="3581"/>
              <a:ext cx="249" cy="288"/>
              <a:chOff x="1392" y="2832"/>
              <a:chExt cx="249" cy="288"/>
            </a:xfrm>
          </p:grpSpPr>
          <p:sp>
            <p:nvSpPr>
              <p:cNvPr id="125989" name="Text Box 37"/>
              <p:cNvSpPr txBox="1">
                <a:spLocks noChangeArrowheads="1"/>
              </p:cNvSpPr>
              <p:nvPr/>
            </p:nvSpPr>
            <p:spPr bwMode="auto">
              <a:xfrm>
                <a:off x="139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90" name="Text Box 38"/>
              <p:cNvSpPr txBox="1">
                <a:spLocks noChangeArrowheads="1"/>
              </p:cNvSpPr>
              <p:nvPr/>
            </p:nvSpPr>
            <p:spPr bwMode="auto">
              <a:xfrm>
                <a:off x="1472" y="2832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25991" name="Group 39"/>
            <p:cNvGrpSpPr>
              <a:grpSpLocks/>
            </p:cNvGrpSpPr>
            <p:nvPr/>
          </p:nvGrpSpPr>
          <p:grpSpPr bwMode="auto">
            <a:xfrm>
              <a:off x="2755" y="2928"/>
              <a:ext cx="249" cy="288"/>
              <a:chOff x="1696" y="2880"/>
              <a:chExt cx="249" cy="288"/>
            </a:xfrm>
          </p:grpSpPr>
          <p:sp>
            <p:nvSpPr>
              <p:cNvPr id="125992" name="Text Box 40"/>
              <p:cNvSpPr txBox="1">
                <a:spLocks noChangeArrowheads="1"/>
              </p:cNvSpPr>
              <p:nvPr/>
            </p:nvSpPr>
            <p:spPr bwMode="auto">
              <a:xfrm>
                <a:off x="169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  <p:sp>
            <p:nvSpPr>
              <p:cNvPr id="125993" name="Text Box 41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b="1">
                    <a:latin typeface="Arial" charset="0"/>
                  </a:rPr>
                  <a:t>.</a:t>
                </a:r>
              </a:p>
            </p:txBody>
          </p:sp>
        </p:grpSp>
      </p:grpSp>
      <p:sp>
        <p:nvSpPr>
          <p:cNvPr id="125994" name="Text Box 42"/>
          <p:cNvSpPr txBox="1">
            <a:spLocks noChangeArrowheads="1"/>
          </p:cNvSpPr>
          <p:nvPr/>
        </p:nvSpPr>
        <p:spPr bwMode="auto">
          <a:xfrm>
            <a:off x="773113" y="3827463"/>
            <a:ext cx="7596187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Como el átomo central de fósforo presenta tres nubes electrónicas de enlace y una libre, la geometría molecular con respecto al átomo de fósforo es piramidal trigonal.</a:t>
            </a: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3938588" y="4876800"/>
          <a:ext cx="12668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4" name="Document" r:id="rId3" imgW="1266840" imgH="1076400" progId="">
                  <p:embed/>
                </p:oleObj>
              </mc:Choice>
              <mc:Fallback>
                <p:oleObj name="Document" r:id="rId3" imgW="1266840" imgH="10764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876800"/>
                        <a:ext cx="12668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3966712" y="764704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Ejemplos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9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762000" y="1320874"/>
            <a:ext cx="7596188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Para el ion 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InO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s-MX" sz="1600" b="1" baseline="30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s-MX" sz="1600" b="1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determine: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a) La estructura de Lewis con cargas formales.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b) La geometría molecular con respecto al átomo central.</a:t>
            </a:r>
          </a:p>
        </p:txBody>
      </p:sp>
      <p:sp>
        <p:nvSpPr>
          <p:cNvPr id="140333" name="Text Box 45"/>
          <p:cNvSpPr txBox="1">
            <a:spLocks noChangeArrowheads="1"/>
          </p:cNvSpPr>
          <p:nvPr/>
        </p:nvSpPr>
        <p:spPr bwMode="auto">
          <a:xfrm>
            <a:off x="762000" y="3276600"/>
            <a:ext cx="75961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Para cada una de las moléculas siguientes: </a:t>
            </a:r>
          </a:p>
          <a:p>
            <a:pPr algn="ctr">
              <a:lnSpc>
                <a:spcPct val="120000"/>
              </a:lnSpc>
              <a:spcAft>
                <a:spcPct val="70000"/>
              </a:spcAft>
            </a:pP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HTeO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4</a:t>
            </a:r>
            <a:r>
              <a:rPr lang="es-MX" sz="1600" b="1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  y   </a:t>
            </a:r>
            <a:r>
              <a:rPr lang="es-MX" sz="1600" b="1" dirty="0" err="1">
                <a:solidFill>
                  <a:srgbClr val="000099"/>
                </a:solidFill>
                <a:latin typeface="Arial" charset="0"/>
              </a:rPr>
              <a:t>HClO</a:t>
            </a:r>
            <a:endParaRPr lang="es-MX" sz="1600" b="1" dirty="0">
              <a:solidFill>
                <a:srgbClr val="000099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Determine: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a) La estructura de Lewis con cargas formales.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b) La geometría molecular con respecto a los átomos centrales.</a:t>
            </a:r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934652" y="764704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Ejercicios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0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0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0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0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0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0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0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0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32" grpId="0" build="p" autoUpdateAnimBg="0"/>
      <p:bldP spid="14033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1371600" y="1752600"/>
          <a:ext cx="13716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4" name="Document" r:id="rId3" imgW="1171440" imgH="990720" progId="">
                  <p:embed/>
                </p:oleObj>
              </mc:Choice>
              <mc:Fallback>
                <p:oleObj name="Document" r:id="rId3" imgW="1171440" imgH="990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13716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3886200" y="1676400"/>
          <a:ext cx="13477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5" name="Document" r:id="rId5" imgW="1076400" imgH="1095480" progId="">
                  <p:embed/>
                </p:oleObj>
              </mc:Choice>
              <mc:Fallback>
                <p:oleObj name="Document" r:id="rId5" imgW="1076400" imgH="1095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76400"/>
                        <a:ext cx="134778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6419850" y="1752600"/>
          <a:ext cx="142875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6" name="Document" r:id="rId7" imgW="1181160" imgH="1095480" progId="">
                  <p:embed/>
                </p:oleObj>
              </mc:Choice>
              <mc:Fallback>
                <p:oleObj name="Document" r:id="rId7" imgW="1181160" imgH="1095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1752600"/>
                        <a:ext cx="142875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2362200" y="3962400"/>
          <a:ext cx="13541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7" name="Document" r:id="rId9" imgW="1047600" imgH="1238400" progId="">
                  <p:embed/>
                </p:oleObj>
              </mc:Choice>
              <mc:Fallback>
                <p:oleObj name="Document" r:id="rId9" imgW="1047600" imgH="12384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13541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5257800" y="3886200"/>
          <a:ext cx="14827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8" name="Document" r:id="rId11" imgW="1095480" imgH="1238400" progId="">
                  <p:embed/>
                </p:oleObj>
              </mc:Choice>
              <mc:Fallback>
                <p:oleObj name="Document" r:id="rId11" imgW="1095480" imgH="1238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00"/>
                        <a:ext cx="14827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004914" y="764704"/>
            <a:ext cx="3134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Suma de momentos dipolo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1359793"/>
            <a:ext cx="75961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Para el ion 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NH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4</a:t>
            </a:r>
            <a:r>
              <a:rPr lang="es-MX" sz="1600" b="1" baseline="30000" dirty="0">
                <a:solidFill>
                  <a:srgbClr val="000099"/>
                </a:solidFill>
                <a:latin typeface="Arial" charset="0"/>
              </a:rPr>
              <a:t>+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determine: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a) La estructura de Lewis con cargas formales.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b) La geometría molecular con respecto al átomo central.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c) El momento dipolo resultante.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75961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Para el compuesto llamado </a:t>
            </a:r>
            <a:r>
              <a:rPr lang="es-MX" sz="1600" dirty="0" err="1">
                <a:solidFill>
                  <a:srgbClr val="000099"/>
                </a:solidFill>
                <a:latin typeface="Arial" charset="0"/>
              </a:rPr>
              <a:t>diclorometano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s-MX" sz="1600" b="1" dirty="0">
                <a:solidFill>
                  <a:srgbClr val="000099"/>
                </a:solidFill>
                <a:latin typeface="Arial" charset="0"/>
              </a:rPr>
              <a:t>Cl</a:t>
            </a:r>
            <a:r>
              <a:rPr lang="es-MX" sz="1600" b="1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determine: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a) La estructura de Lewis con cargas formales.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b) La geometría molecular con respecto al átomo central.</a:t>
            </a:r>
          </a:p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c) Si es soluble en agua o no.</a:t>
            </a:r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934652" y="764704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Ejercicios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utoUpdateAnimBg="0"/>
      <p:bldP spid="15360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700808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 algn="ctr"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González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Ayala</a:t>
            </a:r>
          </a:p>
          <a:p>
            <a:pPr algn="ctr"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14400" y="1634024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El modelo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de </a:t>
            </a:r>
            <a:r>
              <a:rPr lang="es-MX" sz="1600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epulsión de los </a:t>
            </a:r>
            <a:r>
              <a:rPr lang="es-MX" sz="16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ares </a:t>
            </a:r>
            <a:r>
              <a:rPr lang="es-MX" sz="1600" dirty="0" smtClean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lectrónicos de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la </a:t>
            </a:r>
            <a:r>
              <a:rPr lang="es-MX" sz="1600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apa de </a:t>
            </a:r>
            <a:r>
              <a:rPr lang="es-MX" sz="16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s-MX" sz="1600" dirty="0" smtClean="0">
                <a:solidFill>
                  <a:srgbClr val="000099"/>
                </a:solidFill>
                <a:latin typeface="Arial" charset="0"/>
              </a:rPr>
              <a:t>alencia, 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considera que la disposición espacial de los diferentes átomos que constituyen a una molécula depende de la cantidad de pares electrónicos (nubes electrónicas) que existen alrededor de cada átomo y de la repulsión que existe entre éstos; así como también, del tipo de átomos presentes en la molécula.</a:t>
            </a:r>
            <a:endParaRPr lang="es-ES" sz="16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479394" y="764704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Modelo de RPECV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773113" y="1556792"/>
            <a:ext cx="7596187" cy="152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u="sng" dirty="0">
                <a:solidFill>
                  <a:srgbClr val="000099"/>
                </a:solidFill>
                <a:latin typeface="Arial" charset="0"/>
              </a:rPr>
              <a:t>Nube electrónica de enlace: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 Formada por dos, cuatro o seis electrones compartidos por dos átomos. Cuando dos átomos comparten dos electrones, se tiene un enlace sencillo; cuando comparten cuatro electrones, se tiene un enlace doble y cuando comparten seis electrones, se tiene un enlace triple. </a:t>
            </a:r>
          </a:p>
        </p:txBody>
      </p:sp>
      <p:grpSp>
        <p:nvGrpSpPr>
          <p:cNvPr id="118788" name="Group 4"/>
          <p:cNvGrpSpPr>
            <a:grpSpLocks/>
          </p:cNvGrpSpPr>
          <p:nvPr/>
        </p:nvGrpSpPr>
        <p:grpSpPr bwMode="auto">
          <a:xfrm>
            <a:off x="2470150" y="3827140"/>
            <a:ext cx="717550" cy="396875"/>
            <a:chOff x="1056" y="2784"/>
            <a:chExt cx="452" cy="250"/>
          </a:xfrm>
        </p:grpSpPr>
        <p:sp>
          <p:nvSpPr>
            <p:cNvPr id="118789" name="Text Box 5"/>
            <p:cNvSpPr txBox="1">
              <a:spLocks noChangeArrowheads="1"/>
            </p:cNvSpPr>
            <p:nvPr/>
          </p:nvSpPr>
          <p:spPr bwMode="auto">
            <a:xfrm>
              <a:off x="1056" y="28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1392" y="28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1200" y="2784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</p:grpSp>
      <p:grpSp>
        <p:nvGrpSpPr>
          <p:cNvPr id="118792" name="Group 8"/>
          <p:cNvGrpSpPr>
            <a:grpSpLocks/>
          </p:cNvGrpSpPr>
          <p:nvPr/>
        </p:nvGrpSpPr>
        <p:grpSpPr bwMode="auto">
          <a:xfrm>
            <a:off x="4168775" y="3827140"/>
            <a:ext cx="793750" cy="396875"/>
            <a:chOff x="1824" y="2784"/>
            <a:chExt cx="500" cy="250"/>
          </a:xfrm>
        </p:grpSpPr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1824" y="28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2208" y="28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grpSp>
          <p:nvGrpSpPr>
            <p:cNvPr id="118795" name="Group 11"/>
            <p:cNvGrpSpPr>
              <a:grpSpLocks/>
            </p:cNvGrpSpPr>
            <p:nvPr/>
          </p:nvGrpSpPr>
          <p:grpSpPr bwMode="auto">
            <a:xfrm>
              <a:off x="1968" y="2784"/>
              <a:ext cx="217" cy="250"/>
              <a:chOff x="1968" y="2784"/>
              <a:chExt cx="217" cy="250"/>
            </a:xfrm>
          </p:grpSpPr>
          <p:sp>
            <p:nvSpPr>
              <p:cNvPr id="118796" name="Text Box 12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  <p:sp>
            <p:nvSpPr>
              <p:cNvPr id="118797" name="Text Box 13"/>
              <p:cNvSpPr txBox="1">
                <a:spLocks noChangeArrowheads="1"/>
              </p:cNvSpPr>
              <p:nvPr/>
            </p:nvSpPr>
            <p:spPr bwMode="auto">
              <a:xfrm>
                <a:off x="2016" y="2784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</p:grpSp>
      </p:grp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5943600" y="3789040"/>
            <a:ext cx="793750" cy="498475"/>
            <a:chOff x="3744" y="2976"/>
            <a:chExt cx="500" cy="314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3744" y="30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128" y="30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grpSp>
          <p:nvGrpSpPr>
            <p:cNvPr id="118801" name="Group 17"/>
            <p:cNvGrpSpPr>
              <a:grpSpLocks/>
            </p:cNvGrpSpPr>
            <p:nvPr/>
          </p:nvGrpSpPr>
          <p:grpSpPr bwMode="auto">
            <a:xfrm>
              <a:off x="3888" y="2976"/>
              <a:ext cx="217" cy="314"/>
              <a:chOff x="3888" y="2976"/>
              <a:chExt cx="217" cy="314"/>
            </a:xfrm>
          </p:grpSpPr>
          <p:sp>
            <p:nvSpPr>
              <p:cNvPr id="118802" name="Text Box 18"/>
              <p:cNvSpPr txBox="1">
                <a:spLocks noChangeArrowheads="1"/>
              </p:cNvSpPr>
              <p:nvPr/>
            </p:nvSpPr>
            <p:spPr bwMode="auto">
              <a:xfrm>
                <a:off x="3888" y="2976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  <p:sp>
            <p:nvSpPr>
              <p:cNvPr id="118803" name="Text Box 19"/>
              <p:cNvSpPr txBox="1">
                <a:spLocks noChangeArrowheads="1"/>
              </p:cNvSpPr>
              <p:nvPr/>
            </p:nvSpPr>
            <p:spPr bwMode="auto">
              <a:xfrm>
                <a:off x="3936" y="2976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:</a:t>
                </a:r>
              </a:p>
            </p:txBody>
          </p:sp>
          <p:sp>
            <p:nvSpPr>
              <p:cNvPr id="118804" name="Text Box 20"/>
              <p:cNvSpPr txBox="1">
                <a:spLocks noChangeArrowheads="1"/>
              </p:cNvSpPr>
              <p:nvPr/>
            </p:nvSpPr>
            <p:spPr bwMode="auto">
              <a:xfrm>
                <a:off x="3944" y="3040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  <p:sp>
            <p:nvSpPr>
              <p:cNvPr id="118805" name="Text Box 21"/>
              <p:cNvSpPr txBox="1">
                <a:spLocks noChangeArrowheads="1"/>
              </p:cNvSpPr>
              <p:nvPr/>
            </p:nvSpPr>
            <p:spPr bwMode="auto">
              <a:xfrm>
                <a:off x="3896" y="3040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eaLnBrk="0" hangingPunct="0"/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.</a:t>
                </a:r>
              </a:p>
            </p:txBody>
          </p:sp>
        </p:grpSp>
      </p:grpSp>
      <p:sp>
        <p:nvSpPr>
          <p:cNvPr id="118806" name="Oval 22"/>
          <p:cNvSpPr>
            <a:spLocks noChangeArrowheads="1"/>
          </p:cNvSpPr>
          <p:nvPr/>
        </p:nvSpPr>
        <p:spPr bwMode="auto">
          <a:xfrm>
            <a:off x="2717800" y="3882703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8807" name="Oval 23"/>
          <p:cNvSpPr>
            <a:spLocks noChangeArrowheads="1"/>
          </p:cNvSpPr>
          <p:nvPr/>
        </p:nvSpPr>
        <p:spPr bwMode="auto">
          <a:xfrm>
            <a:off x="4464050" y="3890640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8808" name="Oval 24"/>
          <p:cNvSpPr>
            <a:spLocks noChangeArrowheads="1"/>
          </p:cNvSpPr>
          <p:nvPr/>
        </p:nvSpPr>
        <p:spPr bwMode="auto">
          <a:xfrm>
            <a:off x="6235700" y="3908103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pSp>
        <p:nvGrpSpPr>
          <p:cNvPr id="118826" name="Group 42"/>
          <p:cNvGrpSpPr>
            <a:grpSpLocks/>
          </p:cNvGrpSpPr>
          <p:nvPr/>
        </p:nvGrpSpPr>
        <p:grpSpPr bwMode="auto">
          <a:xfrm>
            <a:off x="2444762" y="4795590"/>
            <a:ext cx="769941" cy="304800"/>
            <a:chOff x="1540" y="3293"/>
            <a:chExt cx="485" cy="192"/>
          </a:xfrm>
        </p:grpSpPr>
        <p:sp>
          <p:nvSpPr>
            <p:cNvPr id="118810" name="Text Box 26"/>
            <p:cNvSpPr txBox="1">
              <a:spLocks noChangeArrowheads="1"/>
            </p:cNvSpPr>
            <p:nvPr/>
          </p:nvSpPr>
          <p:spPr bwMode="auto">
            <a:xfrm>
              <a:off x="1540" y="329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811" name="Text Box 27"/>
            <p:cNvSpPr txBox="1">
              <a:spLocks noChangeArrowheads="1"/>
            </p:cNvSpPr>
            <p:nvPr/>
          </p:nvSpPr>
          <p:spPr bwMode="auto">
            <a:xfrm>
              <a:off x="1909" y="329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 dirty="0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8812" name="Line 28"/>
            <p:cNvSpPr>
              <a:spLocks noChangeShapeType="1"/>
            </p:cNvSpPr>
            <p:nvPr/>
          </p:nvSpPr>
          <p:spPr bwMode="auto">
            <a:xfrm>
              <a:off x="1680" y="3389"/>
              <a:ext cx="192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grpSp>
        <p:nvGrpSpPr>
          <p:cNvPr id="118827" name="Group 43"/>
          <p:cNvGrpSpPr>
            <a:grpSpLocks/>
          </p:cNvGrpSpPr>
          <p:nvPr/>
        </p:nvGrpSpPr>
        <p:grpSpPr bwMode="auto">
          <a:xfrm>
            <a:off x="4175125" y="4825752"/>
            <a:ext cx="793750" cy="304800"/>
            <a:chOff x="2630" y="3312"/>
            <a:chExt cx="500" cy="192"/>
          </a:xfrm>
        </p:grpSpPr>
        <p:sp>
          <p:nvSpPr>
            <p:cNvPr id="118814" name="Text Box 30"/>
            <p:cNvSpPr txBox="1">
              <a:spLocks noChangeArrowheads="1"/>
            </p:cNvSpPr>
            <p:nvPr/>
          </p:nvSpPr>
          <p:spPr bwMode="auto">
            <a:xfrm>
              <a:off x="2630" y="331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815" name="Text Box 31"/>
            <p:cNvSpPr txBox="1">
              <a:spLocks noChangeArrowheads="1"/>
            </p:cNvSpPr>
            <p:nvPr/>
          </p:nvSpPr>
          <p:spPr bwMode="auto">
            <a:xfrm>
              <a:off x="3014" y="331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grpSp>
          <p:nvGrpSpPr>
            <p:cNvPr id="118816" name="Group 32"/>
            <p:cNvGrpSpPr>
              <a:grpSpLocks/>
            </p:cNvGrpSpPr>
            <p:nvPr/>
          </p:nvGrpSpPr>
          <p:grpSpPr bwMode="auto">
            <a:xfrm>
              <a:off x="2784" y="3384"/>
              <a:ext cx="192" cy="48"/>
              <a:chOff x="2160" y="3984"/>
              <a:chExt cx="192" cy="48"/>
            </a:xfrm>
          </p:grpSpPr>
          <p:sp>
            <p:nvSpPr>
              <p:cNvPr id="118817" name="Line 33"/>
              <p:cNvSpPr>
                <a:spLocks noChangeShapeType="1"/>
              </p:cNvSpPr>
              <p:nvPr/>
            </p:nvSpPr>
            <p:spPr bwMode="auto">
              <a:xfrm>
                <a:off x="2160" y="3984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18818" name="Line 34"/>
              <p:cNvSpPr>
                <a:spLocks noChangeShapeType="1"/>
              </p:cNvSpPr>
              <p:nvPr/>
            </p:nvSpPr>
            <p:spPr bwMode="auto">
              <a:xfrm>
                <a:off x="2160" y="4032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</p:grpSp>
      <p:grpSp>
        <p:nvGrpSpPr>
          <p:cNvPr id="118828" name="Group 44"/>
          <p:cNvGrpSpPr>
            <a:grpSpLocks/>
          </p:cNvGrpSpPr>
          <p:nvPr/>
        </p:nvGrpSpPr>
        <p:grpSpPr bwMode="auto">
          <a:xfrm>
            <a:off x="5949950" y="4808290"/>
            <a:ext cx="793750" cy="304800"/>
            <a:chOff x="3748" y="3301"/>
            <a:chExt cx="500" cy="192"/>
          </a:xfrm>
        </p:grpSpPr>
        <p:sp>
          <p:nvSpPr>
            <p:cNvPr id="118820" name="Text Box 36"/>
            <p:cNvSpPr txBox="1">
              <a:spLocks noChangeArrowheads="1"/>
            </p:cNvSpPr>
            <p:nvPr/>
          </p:nvSpPr>
          <p:spPr bwMode="auto">
            <a:xfrm>
              <a:off x="3748" y="3301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821" name="Text Box 37"/>
            <p:cNvSpPr txBox="1">
              <a:spLocks noChangeArrowheads="1"/>
            </p:cNvSpPr>
            <p:nvPr/>
          </p:nvSpPr>
          <p:spPr bwMode="auto">
            <a:xfrm>
              <a:off x="4132" y="3301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 dirty="0">
                  <a:solidFill>
                    <a:srgbClr val="000099"/>
                  </a:solidFill>
                  <a:latin typeface="Arial" charset="0"/>
                </a:rPr>
                <a:t>B</a:t>
              </a:r>
            </a:p>
          </p:txBody>
        </p:sp>
        <p:grpSp>
          <p:nvGrpSpPr>
            <p:cNvPr id="118822" name="Group 38"/>
            <p:cNvGrpSpPr>
              <a:grpSpLocks/>
            </p:cNvGrpSpPr>
            <p:nvPr/>
          </p:nvGrpSpPr>
          <p:grpSpPr bwMode="auto">
            <a:xfrm>
              <a:off x="3904" y="3357"/>
              <a:ext cx="192" cy="80"/>
              <a:chOff x="3888" y="3848"/>
              <a:chExt cx="192" cy="80"/>
            </a:xfrm>
          </p:grpSpPr>
          <p:sp>
            <p:nvSpPr>
              <p:cNvPr id="118823" name="Line 39"/>
              <p:cNvSpPr>
                <a:spLocks noChangeShapeType="1"/>
              </p:cNvSpPr>
              <p:nvPr/>
            </p:nvSpPr>
            <p:spPr bwMode="auto">
              <a:xfrm>
                <a:off x="3888" y="384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18824" name="Line 40"/>
              <p:cNvSpPr>
                <a:spLocks noChangeShapeType="1"/>
              </p:cNvSpPr>
              <p:nvPr/>
            </p:nvSpPr>
            <p:spPr bwMode="auto">
              <a:xfrm>
                <a:off x="3888" y="388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18825" name="Line 41"/>
              <p:cNvSpPr>
                <a:spLocks noChangeShapeType="1"/>
              </p:cNvSpPr>
              <p:nvPr/>
            </p:nvSpPr>
            <p:spPr bwMode="auto">
              <a:xfrm>
                <a:off x="3888" y="392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</p:grpSp>
      <p:sp>
        <p:nvSpPr>
          <p:cNvPr id="42" name="Oval 22"/>
          <p:cNvSpPr>
            <a:spLocks noChangeArrowheads="1"/>
          </p:cNvSpPr>
          <p:nvPr/>
        </p:nvSpPr>
        <p:spPr bwMode="auto">
          <a:xfrm>
            <a:off x="2628826" y="4835252"/>
            <a:ext cx="396000" cy="2160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MX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4372898" y="4871466"/>
            <a:ext cx="396000" cy="2160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MX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140318" y="4816202"/>
            <a:ext cx="432000" cy="2880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MX"/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3421688" y="764704"/>
            <a:ext cx="2300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Nubes electrónicas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  <p:bldP spid="118806" grpId="0" animBg="1"/>
      <p:bldP spid="118807" grpId="0" animBg="1"/>
      <p:bldP spid="118808" grpId="0" animBg="1"/>
      <p:bldP spid="42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773113" y="1556792"/>
            <a:ext cx="7596187" cy="78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70000"/>
              </a:spcAft>
            </a:pPr>
            <a:r>
              <a:rPr lang="es-MX" sz="1600" u="sng" dirty="0">
                <a:solidFill>
                  <a:srgbClr val="000099"/>
                </a:solidFill>
                <a:latin typeface="Arial" charset="0"/>
              </a:rPr>
              <a:t>Nube electrónica libre: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 Formada por dos electrones no compartidos (libres) de un átomo en una molécula.</a:t>
            </a:r>
          </a:p>
        </p:txBody>
      </p:sp>
      <p:grpSp>
        <p:nvGrpSpPr>
          <p:cNvPr id="119823" name="Group 15"/>
          <p:cNvGrpSpPr>
            <a:grpSpLocks/>
          </p:cNvGrpSpPr>
          <p:nvPr/>
        </p:nvGrpSpPr>
        <p:grpSpPr bwMode="auto">
          <a:xfrm>
            <a:off x="4224338" y="3081660"/>
            <a:ext cx="957262" cy="661988"/>
            <a:chOff x="2064" y="2216"/>
            <a:chExt cx="603" cy="417"/>
          </a:xfrm>
        </p:grpSpPr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2064" y="2328"/>
              <a:ext cx="452" cy="192"/>
              <a:chOff x="2064" y="2328"/>
              <a:chExt cx="452" cy="192"/>
            </a:xfrm>
          </p:grpSpPr>
          <p:sp>
            <p:nvSpPr>
              <p:cNvPr id="119813" name="Text Box 5"/>
              <p:cNvSpPr txBox="1">
                <a:spLocks noChangeArrowheads="1"/>
              </p:cNvSpPr>
              <p:nvPr/>
            </p:nvSpPr>
            <p:spPr bwMode="auto">
              <a:xfrm>
                <a:off x="2064" y="2328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19814" name="Text Box 6"/>
              <p:cNvSpPr txBox="1">
                <a:spLocks noChangeArrowheads="1"/>
              </p:cNvSpPr>
              <p:nvPr/>
            </p:nvSpPr>
            <p:spPr bwMode="auto">
              <a:xfrm>
                <a:off x="2400" y="2328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119815" name="Line 7"/>
              <p:cNvSpPr>
                <a:spLocks noChangeShapeType="1"/>
              </p:cNvSpPr>
              <p:nvPr/>
            </p:nvSpPr>
            <p:spPr bwMode="auto">
              <a:xfrm>
                <a:off x="2184" y="2424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2498" y="2280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 rot="5400000">
              <a:off x="2378" y="2424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 rot="5400000">
              <a:off x="2378" y="2176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119819" name="Oval 11"/>
          <p:cNvSpPr>
            <a:spLocks noChangeArrowheads="1"/>
          </p:cNvSpPr>
          <p:nvPr/>
        </p:nvSpPr>
        <p:spPr bwMode="auto">
          <a:xfrm rot="5400000">
            <a:off x="4711700" y="3030860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4953000" y="3259460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 rot="5400000">
            <a:off x="4711700" y="3488060"/>
            <a:ext cx="228600" cy="304800"/>
          </a:xfrm>
          <a:prstGeom prst="ellipse">
            <a:avLst/>
          </a:prstGeom>
          <a:solidFill>
            <a:srgbClr val="333333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3421688" y="764704"/>
            <a:ext cx="2300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Nubes electrónicas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9" grpId="0" animBg="1"/>
      <p:bldP spid="119820" grpId="0" animBg="1"/>
      <p:bldP spid="119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773113" y="2465388"/>
            <a:ext cx="7596187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solo presenta dos nubes electrónicas de enlace,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lineal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porque ambas nubes se repelen hasta estar lo más separadas posible.</a:t>
            </a:r>
          </a:p>
        </p:txBody>
      </p:sp>
      <p:grpSp>
        <p:nvGrpSpPr>
          <p:cNvPr id="120844" name="Group 12"/>
          <p:cNvGrpSpPr>
            <a:grpSpLocks/>
          </p:cNvGrpSpPr>
          <p:nvPr/>
        </p:nvGrpSpPr>
        <p:grpSpPr bwMode="auto">
          <a:xfrm>
            <a:off x="4152900" y="3962400"/>
            <a:ext cx="876300" cy="304800"/>
            <a:chOff x="2616" y="3408"/>
            <a:chExt cx="552" cy="192"/>
          </a:xfrm>
        </p:grpSpPr>
        <p:sp>
          <p:nvSpPr>
            <p:cNvPr id="120840" name="Text Box 8"/>
            <p:cNvSpPr txBox="1">
              <a:spLocks noChangeArrowheads="1"/>
            </p:cNvSpPr>
            <p:nvPr/>
          </p:nvSpPr>
          <p:spPr bwMode="auto">
            <a:xfrm>
              <a:off x="2834" y="340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2976" y="3504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>
              <a:off x="2616" y="3504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1026"/>
          <p:cNvSpPr txBox="1">
            <a:spLocks noChangeArrowheads="1"/>
          </p:cNvSpPr>
          <p:nvPr/>
        </p:nvSpPr>
        <p:spPr bwMode="auto">
          <a:xfrm>
            <a:off x="773113" y="1343452"/>
            <a:ext cx="7596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solo presenta tres nubes electrónicas de enlace,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.</a:t>
            </a:r>
            <a:endParaRPr lang="es-MX" sz="16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47459" name="Group 1027"/>
          <p:cNvGrpSpPr>
            <a:grpSpLocks/>
          </p:cNvGrpSpPr>
          <p:nvPr/>
        </p:nvGrpSpPr>
        <p:grpSpPr bwMode="auto">
          <a:xfrm>
            <a:off x="2857500" y="2572177"/>
            <a:ext cx="876300" cy="609600"/>
            <a:chOff x="1800" y="1792"/>
            <a:chExt cx="552" cy="384"/>
          </a:xfrm>
        </p:grpSpPr>
        <p:sp>
          <p:nvSpPr>
            <p:cNvPr id="147460" name="Text Box 1028"/>
            <p:cNvSpPr txBox="1">
              <a:spLocks noChangeArrowheads="1"/>
            </p:cNvSpPr>
            <p:nvPr/>
          </p:nvSpPr>
          <p:spPr bwMode="auto">
            <a:xfrm>
              <a:off x="2018" y="179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7461" name="Line 1029"/>
            <p:cNvSpPr>
              <a:spLocks noChangeShapeType="1"/>
            </p:cNvSpPr>
            <p:nvPr/>
          </p:nvSpPr>
          <p:spPr bwMode="auto">
            <a:xfrm>
              <a:off x="2160" y="1888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7462" name="Line 1030"/>
            <p:cNvSpPr>
              <a:spLocks noChangeShapeType="1"/>
            </p:cNvSpPr>
            <p:nvPr/>
          </p:nvSpPr>
          <p:spPr bwMode="auto">
            <a:xfrm>
              <a:off x="1800" y="1888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7463" name="Line 1031"/>
            <p:cNvSpPr>
              <a:spLocks noChangeShapeType="1"/>
            </p:cNvSpPr>
            <p:nvPr/>
          </p:nvSpPr>
          <p:spPr bwMode="auto">
            <a:xfrm rot="-5400000">
              <a:off x="1968" y="2080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7464" name="AutoShape 1032"/>
          <p:cNvSpPr>
            <a:spLocks noChangeArrowheads="1"/>
          </p:cNvSpPr>
          <p:nvPr/>
        </p:nvSpPr>
        <p:spPr bwMode="auto">
          <a:xfrm>
            <a:off x="4175125" y="2775377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47465" name="Group 1033"/>
          <p:cNvGrpSpPr>
            <a:grpSpLocks/>
          </p:cNvGrpSpPr>
          <p:nvPr/>
        </p:nvGrpSpPr>
        <p:grpSpPr bwMode="auto">
          <a:xfrm>
            <a:off x="5308600" y="2546777"/>
            <a:ext cx="939800" cy="660400"/>
            <a:chOff x="3344" y="1776"/>
            <a:chExt cx="592" cy="416"/>
          </a:xfrm>
        </p:grpSpPr>
        <p:sp>
          <p:nvSpPr>
            <p:cNvPr id="147466" name="Text Box 1034"/>
            <p:cNvSpPr txBox="1">
              <a:spLocks noChangeArrowheads="1"/>
            </p:cNvSpPr>
            <p:nvPr/>
          </p:nvSpPr>
          <p:spPr bwMode="auto">
            <a:xfrm>
              <a:off x="3588" y="180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 dirty="0">
                  <a:latin typeface="Arial" charset="0"/>
                </a:rPr>
                <a:t>A</a:t>
              </a:r>
            </a:p>
          </p:txBody>
        </p:sp>
        <p:sp>
          <p:nvSpPr>
            <p:cNvPr id="147467" name="Line 1035"/>
            <p:cNvSpPr>
              <a:spLocks noChangeShapeType="1"/>
            </p:cNvSpPr>
            <p:nvPr/>
          </p:nvSpPr>
          <p:spPr bwMode="auto">
            <a:xfrm rot="-1715023">
              <a:off x="3744" y="1776"/>
              <a:ext cx="192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7468" name="Line 1036"/>
            <p:cNvSpPr>
              <a:spLocks noChangeShapeType="1"/>
            </p:cNvSpPr>
            <p:nvPr/>
          </p:nvSpPr>
          <p:spPr bwMode="auto">
            <a:xfrm rot="-5400000">
              <a:off x="3554" y="2096"/>
              <a:ext cx="19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7469" name="Line 1037"/>
            <p:cNvSpPr>
              <a:spLocks noChangeShapeType="1"/>
            </p:cNvSpPr>
            <p:nvPr/>
          </p:nvSpPr>
          <p:spPr bwMode="auto">
            <a:xfrm rot="1715023" flipH="1">
              <a:off x="3344" y="1776"/>
              <a:ext cx="192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  <p:bldP spid="14746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42" name="Group 30"/>
          <p:cNvGrpSpPr>
            <a:grpSpLocks/>
          </p:cNvGrpSpPr>
          <p:nvPr/>
        </p:nvGrpSpPr>
        <p:grpSpPr bwMode="auto">
          <a:xfrm>
            <a:off x="773113" y="1340768"/>
            <a:ext cx="7596187" cy="1863725"/>
            <a:chOff x="487" y="1018"/>
            <a:chExt cx="4785" cy="1174"/>
          </a:xfrm>
        </p:grpSpPr>
        <p:sp>
          <p:nvSpPr>
            <p:cNvPr id="141315" name="Text Box 3"/>
            <p:cNvSpPr txBox="1">
              <a:spLocks noChangeArrowheads="1"/>
            </p:cNvSpPr>
            <p:nvPr/>
          </p:nvSpPr>
          <p:spPr bwMode="auto">
            <a:xfrm>
              <a:off x="487" y="1018"/>
              <a:ext cx="47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ct val="70000"/>
                </a:spcAft>
              </a:pP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Cuando el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 solo presenta tres nubes electrónicas de enlace, la geometría molecular con respecto al átomo </a:t>
              </a:r>
              <a:r>
                <a:rPr lang="es-MX" sz="2000" b="1" dirty="0">
                  <a:solidFill>
                    <a:srgbClr val="000099"/>
                  </a:solidFill>
                  <a:latin typeface="Arial" charset="0"/>
                </a:rPr>
                <a:t>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, es </a:t>
              </a:r>
              <a:r>
                <a:rPr lang="es-MX" sz="1600" dirty="0">
                  <a:solidFill>
                    <a:srgbClr val="FF0000"/>
                  </a:solidFill>
                  <a:latin typeface="Arial" charset="0"/>
                </a:rPr>
                <a:t>trigonal plana</a:t>
              </a:r>
              <a:r>
                <a:rPr lang="es-MX" sz="1600" dirty="0">
                  <a:solidFill>
                    <a:srgbClr val="000099"/>
                  </a:solidFill>
                  <a:latin typeface="Arial" charset="0"/>
                </a:rPr>
                <a:t>.</a:t>
              </a:r>
              <a:endParaRPr lang="es-MX" sz="1600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141316" name="Group 4"/>
            <p:cNvGrpSpPr>
              <a:grpSpLocks/>
            </p:cNvGrpSpPr>
            <p:nvPr/>
          </p:nvGrpSpPr>
          <p:grpSpPr bwMode="auto">
            <a:xfrm>
              <a:off x="1800" y="1792"/>
              <a:ext cx="552" cy="384"/>
              <a:chOff x="1800" y="1792"/>
              <a:chExt cx="552" cy="384"/>
            </a:xfrm>
          </p:grpSpPr>
          <p:sp>
            <p:nvSpPr>
              <p:cNvPr id="141317" name="Text Box 5"/>
              <p:cNvSpPr txBox="1">
                <a:spLocks noChangeArrowheads="1"/>
              </p:cNvSpPr>
              <p:nvPr/>
            </p:nvSpPr>
            <p:spPr bwMode="auto">
              <a:xfrm>
                <a:off x="2018" y="1792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1318" name="Line 6"/>
              <p:cNvSpPr>
                <a:spLocks noChangeShapeType="1"/>
              </p:cNvSpPr>
              <p:nvPr/>
            </p:nvSpPr>
            <p:spPr bwMode="auto">
              <a:xfrm>
                <a:off x="2160" y="1888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1319" name="Line 7"/>
              <p:cNvSpPr>
                <a:spLocks noChangeShapeType="1"/>
              </p:cNvSpPr>
              <p:nvPr/>
            </p:nvSpPr>
            <p:spPr bwMode="auto">
              <a:xfrm>
                <a:off x="1800" y="1888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1320" name="Line 8"/>
              <p:cNvSpPr>
                <a:spLocks noChangeShapeType="1"/>
              </p:cNvSpPr>
              <p:nvPr/>
            </p:nvSpPr>
            <p:spPr bwMode="auto">
              <a:xfrm rot="-5400000">
                <a:off x="1968" y="2080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2630" y="1920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latin typeface="Arial" charset="0"/>
              </a:endParaRPr>
            </a:p>
          </p:txBody>
        </p:sp>
        <p:grpSp>
          <p:nvGrpSpPr>
            <p:cNvPr id="141322" name="Group 10"/>
            <p:cNvGrpSpPr>
              <a:grpSpLocks/>
            </p:cNvGrpSpPr>
            <p:nvPr/>
          </p:nvGrpSpPr>
          <p:grpSpPr bwMode="auto">
            <a:xfrm>
              <a:off x="3344" y="1776"/>
              <a:ext cx="592" cy="416"/>
              <a:chOff x="3344" y="1776"/>
              <a:chExt cx="592" cy="416"/>
            </a:xfrm>
          </p:grpSpPr>
          <p:sp>
            <p:nvSpPr>
              <p:cNvPr id="141323" name="Text Box 11"/>
              <p:cNvSpPr txBox="1">
                <a:spLocks noChangeArrowheads="1"/>
              </p:cNvSpPr>
              <p:nvPr/>
            </p:nvSpPr>
            <p:spPr bwMode="auto">
              <a:xfrm>
                <a:off x="3588" y="1808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 dirty="0">
                    <a:latin typeface="Arial" charset="0"/>
                  </a:rPr>
                  <a:t>A</a:t>
                </a:r>
              </a:p>
            </p:txBody>
          </p:sp>
          <p:sp>
            <p:nvSpPr>
              <p:cNvPr id="141324" name="Line 12"/>
              <p:cNvSpPr>
                <a:spLocks noChangeShapeType="1"/>
              </p:cNvSpPr>
              <p:nvPr/>
            </p:nvSpPr>
            <p:spPr bwMode="auto">
              <a:xfrm rot="-1715023">
                <a:off x="3744" y="1776"/>
                <a:ext cx="192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1325" name="Line 13"/>
              <p:cNvSpPr>
                <a:spLocks noChangeShapeType="1"/>
              </p:cNvSpPr>
              <p:nvPr/>
            </p:nvSpPr>
            <p:spPr bwMode="auto">
              <a:xfrm rot="-5400000">
                <a:off x="3554" y="2096"/>
                <a:ext cx="19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1326" name="Line 14"/>
              <p:cNvSpPr>
                <a:spLocks noChangeShapeType="1"/>
              </p:cNvSpPr>
              <p:nvPr/>
            </p:nvSpPr>
            <p:spPr bwMode="auto">
              <a:xfrm rot="1715023" flipH="1">
                <a:off x="3344" y="1776"/>
                <a:ext cx="192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</p:grp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773113" y="4054475"/>
            <a:ext cx="7596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ct val="70000"/>
              </a:spcAft>
            </a:pPr>
            <a:r>
              <a:rPr lang="es-MX" sz="1600" dirty="0">
                <a:solidFill>
                  <a:srgbClr val="000099"/>
                </a:solidFill>
                <a:latin typeface="Arial" charset="0"/>
              </a:rPr>
              <a:t>Cuando el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 solo presenta cuatro nubes electrónicas de enlace, la geometría molecular con respecto al átomo </a:t>
            </a:r>
            <a:r>
              <a:rPr lang="es-MX" sz="2000" b="1" dirty="0">
                <a:solidFill>
                  <a:srgbClr val="000099"/>
                </a:solidFill>
                <a:latin typeface="Arial" charset="0"/>
              </a:rPr>
              <a:t>A</a:t>
            </a:r>
            <a:r>
              <a:rPr lang="es-MX" sz="1600" dirty="0">
                <a:solidFill>
                  <a:srgbClr val="000099"/>
                </a:solidFill>
                <a:latin typeface="Arial" charset="0"/>
              </a:rPr>
              <a:t>, es </a:t>
            </a:r>
            <a:r>
              <a:rPr lang="es-MX" sz="16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es-MX" sz="1600" b="1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41344" name="Group 32"/>
          <p:cNvGrpSpPr>
            <a:grpSpLocks/>
          </p:cNvGrpSpPr>
          <p:nvPr/>
        </p:nvGrpSpPr>
        <p:grpSpPr bwMode="auto">
          <a:xfrm>
            <a:off x="2857500" y="5238750"/>
            <a:ext cx="876300" cy="965200"/>
            <a:chOff x="1800" y="3300"/>
            <a:chExt cx="552" cy="608"/>
          </a:xfrm>
        </p:grpSpPr>
        <p:sp>
          <p:nvSpPr>
            <p:cNvPr id="141345" name="Text Box 33"/>
            <p:cNvSpPr txBox="1">
              <a:spLocks noChangeArrowheads="1"/>
            </p:cNvSpPr>
            <p:nvPr/>
          </p:nvSpPr>
          <p:spPr bwMode="auto">
            <a:xfrm>
              <a:off x="2018" y="352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s-ES" sz="2000" b="1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1346" name="Line 34"/>
            <p:cNvSpPr>
              <a:spLocks noChangeShapeType="1"/>
            </p:cNvSpPr>
            <p:nvPr/>
          </p:nvSpPr>
          <p:spPr bwMode="auto">
            <a:xfrm>
              <a:off x="2160" y="3620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1347" name="Line 35"/>
            <p:cNvSpPr>
              <a:spLocks noChangeShapeType="1"/>
            </p:cNvSpPr>
            <p:nvPr/>
          </p:nvSpPr>
          <p:spPr bwMode="auto">
            <a:xfrm>
              <a:off x="1800" y="3620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1348" name="Line 36"/>
            <p:cNvSpPr>
              <a:spLocks noChangeShapeType="1"/>
            </p:cNvSpPr>
            <p:nvPr/>
          </p:nvSpPr>
          <p:spPr bwMode="auto">
            <a:xfrm rot="-5400000">
              <a:off x="1968" y="3812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141349" name="Line 37"/>
            <p:cNvSpPr>
              <a:spLocks noChangeShapeType="1"/>
            </p:cNvSpPr>
            <p:nvPr/>
          </p:nvSpPr>
          <p:spPr bwMode="auto">
            <a:xfrm rot="-5400000">
              <a:off x="1968" y="3396"/>
              <a:ext cx="192" cy="0"/>
            </a:xfrm>
            <a:prstGeom prst="line">
              <a:avLst/>
            </a:prstGeom>
            <a:noFill/>
            <a:ln w="317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41350" name="AutoShape 38"/>
          <p:cNvSpPr>
            <a:spLocks noChangeArrowheads="1"/>
          </p:cNvSpPr>
          <p:nvPr/>
        </p:nvSpPr>
        <p:spPr bwMode="auto">
          <a:xfrm>
            <a:off x="4175125" y="5632450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gradFill rotWithShape="0">
            <a:gsLst>
              <a:gs pos="0">
                <a:srgbClr val="0033CC">
                  <a:gamma/>
                  <a:shade val="16078"/>
                  <a:invGamma/>
                </a:srgbClr>
              </a:gs>
              <a:gs pos="50000">
                <a:srgbClr val="0033CC"/>
              </a:gs>
              <a:gs pos="100000">
                <a:srgbClr val="0033CC">
                  <a:gamma/>
                  <a:shade val="1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s-MX" sz="1400" b="1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55648" name="Object 1024"/>
          <p:cNvGraphicFramePr>
            <a:graphicFrameLocks noChangeAspect="1"/>
          </p:cNvGraphicFramePr>
          <p:nvPr/>
        </p:nvGraphicFramePr>
        <p:xfrm>
          <a:off x="5353050" y="5181600"/>
          <a:ext cx="10477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0" name="Document" r:id="rId3" imgW="1047600" imgH="971640" progId="">
                  <p:embed/>
                </p:oleObj>
              </mc:Choice>
              <mc:Fallback>
                <p:oleObj name="Document" r:id="rId3" imgW="1047600" imgH="97164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5181600"/>
                        <a:ext cx="10477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7" grpId="0" autoUpdateAnimBg="0"/>
      <p:bldP spid="14135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Line 2"/>
          <p:cNvSpPr>
            <a:spLocks noChangeShapeType="1"/>
          </p:cNvSpPr>
          <p:nvPr/>
        </p:nvSpPr>
        <p:spPr bwMode="auto">
          <a:xfrm rot="15946337">
            <a:off x="5660231" y="5584032"/>
            <a:ext cx="104775" cy="6080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grpSp>
        <p:nvGrpSpPr>
          <p:cNvPr id="142367" name="Group 31"/>
          <p:cNvGrpSpPr>
            <a:grpSpLocks/>
          </p:cNvGrpSpPr>
          <p:nvPr/>
        </p:nvGrpSpPr>
        <p:grpSpPr bwMode="auto">
          <a:xfrm>
            <a:off x="773113" y="1341443"/>
            <a:ext cx="7596187" cy="4862518"/>
            <a:chOff x="487" y="845"/>
            <a:chExt cx="4785" cy="3063"/>
          </a:xfrm>
        </p:grpSpPr>
        <p:grpSp>
          <p:nvGrpSpPr>
            <p:cNvPr id="142366" name="Group 30"/>
            <p:cNvGrpSpPr>
              <a:grpSpLocks/>
            </p:cNvGrpSpPr>
            <p:nvPr/>
          </p:nvGrpSpPr>
          <p:grpSpPr bwMode="auto">
            <a:xfrm>
              <a:off x="487" y="845"/>
              <a:ext cx="4785" cy="2227"/>
              <a:chOff x="487" y="845"/>
              <a:chExt cx="4785" cy="2227"/>
            </a:xfrm>
          </p:grpSpPr>
          <p:sp>
            <p:nvSpPr>
              <p:cNvPr id="142339" name="Text Box 3"/>
              <p:cNvSpPr txBox="1">
                <a:spLocks noChangeArrowheads="1"/>
              </p:cNvSpPr>
              <p:nvPr/>
            </p:nvSpPr>
            <p:spPr bwMode="auto">
              <a:xfrm>
                <a:off x="487" y="845"/>
                <a:ext cx="478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solo presenta tres nubes electrónicas de enlace,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trigonal plana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.</a:t>
                </a:r>
                <a:endParaRPr lang="es-MX" sz="16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grpSp>
            <p:nvGrpSpPr>
              <p:cNvPr id="142340" name="Group 4"/>
              <p:cNvGrpSpPr>
                <a:grpSpLocks/>
              </p:cNvGrpSpPr>
              <p:nvPr/>
            </p:nvGrpSpPr>
            <p:grpSpPr bwMode="auto">
              <a:xfrm>
                <a:off x="1800" y="1619"/>
                <a:ext cx="552" cy="384"/>
                <a:chOff x="1800" y="1619"/>
                <a:chExt cx="552" cy="384"/>
              </a:xfrm>
            </p:grpSpPr>
            <p:sp>
              <p:nvSpPr>
                <p:cNvPr id="14234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18" y="1619"/>
                  <a:ext cx="1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s-ES" sz="2000" b="1" dirty="0">
                      <a:solidFill>
                        <a:srgbClr val="000099"/>
                      </a:solidFill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42342" name="Line 6"/>
                <p:cNvSpPr>
                  <a:spLocks noChangeShapeType="1"/>
                </p:cNvSpPr>
                <p:nvPr/>
              </p:nvSpPr>
              <p:spPr bwMode="auto">
                <a:xfrm>
                  <a:off x="2160" y="1715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2343" name="Line 7"/>
                <p:cNvSpPr>
                  <a:spLocks noChangeShapeType="1"/>
                </p:cNvSpPr>
                <p:nvPr/>
              </p:nvSpPr>
              <p:spPr bwMode="auto">
                <a:xfrm>
                  <a:off x="1800" y="1715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2344" name="Line 8"/>
                <p:cNvSpPr>
                  <a:spLocks noChangeShapeType="1"/>
                </p:cNvSpPr>
                <p:nvPr/>
              </p:nvSpPr>
              <p:spPr bwMode="auto">
                <a:xfrm rot="16200000">
                  <a:off x="1968" y="1907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142345" name="AutoShape 9"/>
              <p:cNvSpPr>
                <a:spLocks noChangeArrowheads="1"/>
              </p:cNvSpPr>
              <p:nvPr/>
            </p:nvSpPr>
            <p:spPr bwMode="auto">
              <a:xfrm>
                <a:off x="2630" y="1747"/>
                <a:ext cx="499" cy="136"/>
              </a:xfrm>
              <a:prstGeom prst="rightArrow">
                <a:avLst>
                  <a:gd name="adj1" fmla="val 50000"/>
                  <a:gd name="adj2" fmla="val 91728"/>
                </a:avLst>
              </a:prstGeom>
              <a:gradFill rotWithShape="0">
                <a:gsLst>
                  <a:gs pos="0">
                    <a:srgbClr val="0033CC">
                      <a:gamma/>
                      <a:shade val="16078"/>
                      <a:invGamma/>
                    </a:srgbClr>
                  </a:gs>
                  <a:gs pos="50000">
                    <a:srgbClr val="0033CC"/>
                  </a:gs>
                  <a:gs pos="100000">
                    <a:srgbClr val="0033CC">
                      <a:gamma/>
                      <a:shade val="1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endParaRPr lang="es-MX" sz="14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grpSp>
            <p:nvGrpSpPr>
              <p:cNvPr id="142346" name="Group 10"/>
              <p:cNvGrpSpPr>
                <a:grpSpLocks/>
              </p:cNvGrpSpPr>
              <p:nvPr/>
            </p:nvGrpSpPr>
            <p:grpSpPr bwMode="auto">
              <a:xfrm>
                <a:off x="3344" y="1603"/>
                <a:ext cx="592" cy="416"/>
                <a:chOff x="3344" y="1603"/>
                <a:chExt cx="592" cy="416"/>
              </a:xfrm>
            </p:grpSpPr>
            <p:sp>
              <p:nvSpPr>
                <p:cNvPr id="1423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588" y="1635"/>
                  <a:ext cx="1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s-ES" sz="2000" b="1">
                      <a:solidFill>
                        <a:srgbClr val="000099"/>
                      </a:solidFill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42348" name="Line 12"/>
                <p:cNvSpPr>
                  <a:spLocks noChangeShapeType="1"/>
                </p:cNvSpPr>
                <p:nvPr/>
              </p:nvSpPr>
              <p:spPr bwMode="auto">
                <a:xfrm rot="19884977">
                  <a:off x="3744" y="1603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2349" name="Line 13"/>
                <p:cNvSpPr>
                  <a:spLocks noChangeShapeType="1"/>
                </p:cNvSpPr>
                <p:nvPr/>
              </p:nvSpPr>
              <p:spPr bwMode="auto">
                <a:xfrm rot="16200000">
                  <a:off x="3554" y="1923"/>
                  <a:ext cx="192" cy="0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142350" name="Line 14"/>
                <p:cNvSpPr>
                  <a:spLocks noChangeShapeType="1"/>
                </p:cNvSpPr>
                <p:nvPr/>
              </p:nvSpPr>
              <p:spPr bwMode="auto">
                <a:xfrm rot="1715023" flipH="1">
                  <a:off x="3344" y="1603"/>
                  <a:ext cx="192" cy="1"/>
                </a:xfrm>
                <a:prstGeom prst="line">
                  <a:avLst/>
                </a:prstGeom>
                <a:noFill/>
                <a:ln w="317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142351" name="Text Box 15"/>
              <p:cNvSpPr txBox="1">
                <a:spLocks noChangeArrowheads="1"/>
              </p:cNvSpPr>
              <p:nvPr/>
            </p:nvSpPr>
            <p:spPr bwMode="auto">
              <a:xfrm>
                <a:off x="487" y="2554"/>
                <a:ext cx="478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  <a:spcAft>
                    <a:spcPct val="70000"/>
                  </a:spcAft>
                </a:pP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Cuando el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 solo presenta cuatro nubes electrónicas de enlace, la geometría molecular con respecto al átomo </a:t>
                </a:r>
                <a:r>
                  <a:rPr lang="es-MX" sz="2000" b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es-MX" sz="1600" dirty="0">
                    <a:solidFill>
                      <a:srgbClr val="000099"/>
                    </a:solidFill>
                    <a:latin typeface="Arial" charset="0"/>
                  </a:rPr>
                  <a:t>, es </a:t>
                </a:r>
                <a:r>
                  <a:rPr lang="es-MX" sz="1600" b="1" dirty="0">
                    <a:solidFill>
                      <a:srgbClr val="FF0000"/>
                    </a:solidFill>
                    <a:latin typeface="Arial" charset="0"/>
                  </a:rPr>
                  <a:t>tetraédrica</a:t>
                </a:r>
                <a:endParaRPr lang="es-MX" sz="1600" b="1" dirty="0">
                  <a:solidFill>
                    <a:srgbClr val="000099"/>
                  </a:solidFill>
                  <a:latin typeface="Arial" charset="0"/>
                </a:endParaRPr>
              </a:p>
            </p:txBody>
          </p:sp>
        </p:grpSp>
        <p:grpSp>
          <p:nvGrpSpPr>
            <p:cNvPr id="142352" name="Group 16"/>
            <p:cNvGrpSpPr>
              <a:grpSpLocks/>
            </p:cNvGrpSpPr>
            <p:nvPr/>
          </p:nvGrpSpPr>
          <p:grpSpPr bwMode="auto">
            <a:xfrm>
              <a:off x="1800" y="3300"/>
              <a:ext cx="552" cy="608"/>
              <a:chOff x="1800" y="3300"/>
              <a:chExt cx="552" cy="608"/>
            </a:xfrm>
          </p:grpSpPr>
          <p:sp>
            <p:nvSpPr>
              <p:cNvPr id="142353" name="Text Box 17"/>
              <p:cNvSpPr txBox="1">
                <a:spLocks noChangeArrowheads="1"/>
              </p:cNvSpPr>
              <p:nvPr/>
            </p:nvSpPr>
            <p:spPr bwMode="auto">
              <a:xfrm>
                <a:off x="2018" y="3524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s-ES" sz="2000" b="1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42354" name="Line 18"/>
              <p:cNvSpPr>
                <a:spLocks noChangeShapeType="1"/>
              </p:cNvSpPr>
              <p:nvPr/>
            </p:nvSpPr>
            <p:spPr bwMode="auto">
              <a:xfrm>
                <a:off x="2160" y="3620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2355" name="Line 19"/>
              <p:cNvSpPr>
                <a:spLocks noChangeShapeType="1"/>
              </p:cNvSpPr>
              <p:nvPr/>
            </p:nvSpPr>
            <p:spPr bwMode="auto">
              <a:xfrm>
                <a:off x="1800" y="3620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2356" name="Line 20"/>
              <p:cNvSpPr>
                <a:spLocks noChangeShapeType="1"/>
              </p:cNvSpPr>
              <p:nvPr/>
            </p:nvSpPr>
            <p:spPr bwMode="auto">
              <a:xfrm rot="-5400000">
                <a:off x="1968" y="3812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42357" name="Line 21"/>
              <p:cNvSpPr>
                <a:spLocks noChangeShapeType="1"/>
              </p:cNvSpPr>
              <p:nvPr/>
            </p:nvSpPr>
            <p:spPr bwMode="auto">
              <a:xfrm rot="-5400000">
                <a:off x="1968" y="3396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142358" name="AutoShape 22"/>
            <p:cNvSpPr>
              <a:spLocks noChangeArrowheads="1"/>
            </p:cNvSpPr>
            <p:nvPr/>
          </p:nvSpPr>
          <p:spPr bwMode="auto">
            <a:xfrm>
              <a:off x="2630" y="3548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gradFill rotWithShape="0">
              <a:gsLst>
                <a:gs pos="0">
                  <a:srgbClr val="0033CC">
                    <a:gamma/>
                    <a:shade val="16078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1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endParaRPr lang="es-MX" sz="1400" b="1">
                <a:solidFill>
                  <a:srgbClr val="000099"/>
                </a:solidFill>
                <a:latin typeface="Arial" charset="0"/>
              </a:endParaRPr>
            </a:p>
          </p:txBody>
        </p:sp>
        <p:graphicFrame>
          <p:nvGraphicFramePr>
            <p:cNvPr id="156672" name="Object 0"/>
            <p:cNvGraphicFramePr>
              <a:graphicFrameLocks noChangeAspect="1"/>
            </p:cNvGraphicFramePr>
            <p:nvPr/>
          </p:nvGraphicFramePr>
          <p:xfrm>
            <a:off x="3372" y="3264"/>
            <a:ext cx="660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685" name="Document" r:id="rId3" imgW="1047600" imgH="971640" progId="">
                    <p:embed/>
                  </p:oleObj>
                </mc:Choice>
                <mc:Fallback>
                  <p:oleObj name="Document" r:id="rId3" imgW="1047600" imgH="971640" progId="">
                    <p:embed/>
                    <p:pic>
                      <p:nvPicPr>
                        <p:cNvPr id="0" name="Picture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" y="3264"/>
                          <a:ext cx="660" cy="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2360" name="Line 24"/>
          <p:cNvSpPr>
            <a:spLocks noChangeShapeType="1"/>
          </p:cNvSpPr>
          <p:nvPr/>
        </p:nvSpPr>
        <p:spPr bwMode="auto">
          <a:xfrm rot="488156" flipV="1">
            <a:off x="5410200" y="5181600"/>
            <a:ext cx="3048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rot="7025652" flipV="1">
            <a:off x="5961063" y="5135563"/>
            <a:ext cx="228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 rot="10697001" flipV="1">
            <a:off x="6184900" y="5719763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2363" name="Line 27"/>
          <p:cNvSpPr>
            <a:spLocks noChangeShapeType="1"/>
          </p:cNvSpPr>
          <p:nvPr/>
        </p:nvSpPr>
        <p:spPr bwMode="auto">
          <a:xfrm rot="15853381" flipV="1">
            <a:off x="5660232" y="5711031"/>
            <a:ext cx="211138" cy="701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2364" name="Line 28"/>
          <p:cNvSpPr>
            <a:spLocks noChangeShapeType="1"/>
          </p:cNvSpPr>
          <p:nvPr/>
        </p:nvSpPr>
        <p:spPr bwMode="auto">
          <a:xfrm rot="15946337">
            <a:off x="6153150" y="5662613"/>
            <a:ext cx="3810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2365" name="Line 29"/>
          <p:cNvSpPr>
            <a:spLocks noChangeShapeType="1"/>
          </p:cNvSpPr>
          <p:nvPr/>
        </p:nvSpPr>
        <p:spPr bwMode="auto">
          <a:xfrm rot="15946337" flipV="1">
            <a:off x="5534819" y="5522119"/>
            <a:ext cx="893763" cy="244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3331923" y="764704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Geometría molecular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60" grpId="0" animBg="1"/>
      <p:bldP spid="142361" grpId="0" animBg="1"/>
      <p:bldP spid="142362" grpId="0" animBg="1"/>
      <p:bldP spid="142363" grpId="0" animBg="1"/>
      <p:bldP spid="142364" grpId="0" animBg="1"/>
      <p:bldP spid="142365" grpId="0" animBg="1"/>
    </p:bldLst>
  </p:timing>
</p:sld>
</file>

<file path=ppt/theme/theme1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programa\Microsoft\Plantillas\Ingeniería1.pot</Template>
  <TotalTime>2072</TotalTime>
  <Words>1003</Words>
  <Application>Microsoft Office PowerPoint</Application>
  <PresentationFormat>Presentación en pantalla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Ingeniería1</vt:lpstr>
      <vt:lpstr>Ingeniería3</vt:lpstr>
      <vt:lpstr>Document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Coord</cp:lastModifiedBy>
  <cp:revision>170</cp:revision>
  <dcterms:created xsi:type="dcterms:W3CDTF">2006-08-24T12:20:22Z</dcterms:created>
  <dcterms:modified xsi:type="dcterms:W3CDTF">2014-02-13T03:50:55Z</dcterms:modified>
</cp:coreProperties>
</file>