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331" r:id="rId4"/>
    <p:sldId id="326" r:id="rId5"/>
    <p:sldId id="332" r:id="rId6"/>
    <p:sldId id="333" r:id="rId7"/>
    <p:sldId id="340" r:id="rId8"/>
    <p:sldId id="334" r:id="rId9"/>
    <p:sldId id="335" r:id="rId10"/>
    <p:sldId id="338" r:id="rId11"/>
    <p:sldId id="341" r:id="rId12"/>
    <p:sldId id="339" r:id="rId13"/>
    <p:sldId id="358" r:id="rId14"/>
    <p:sldId id="349" r:id="rId15"/>
    <p:sldId id="360" r:id="rId16"/>
    <p:sldId id="362" r:id="rId17"/>
    <p:sldId id="363" r:id="rId18"/>
    <p:sldId id="352" r:id="rId19"/>
    <p:sldId id="364" r:id="rId20"/>
    <p:sldId id="365" r:id="rId21"/>
    <p:sldId id="366" r:id="rId22"/>
    <p:sldId id="367" r:id="rId23"/>
    <p:sldId id="369" r:id="rId24"/>
    <p:sldId id="346" r:id="rId25"/>
    <p:sldId id="368" r:id="rId26"/>
    <p:sldId id="347" r:id="rId27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htQZh+ec+F4cJfGmjWcFw==" hashData="HMk0UEgYaVLg+9RDOBQfrWPSkVsqemVQQv7I8SrHUzJG17FCQOfqvdTbYdJ4tUJ6MB/5hWobCmUZuOZrN5jnL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FFFF"/>
    <a:srgbClr val="FAFAE6"/>
    <a:srgbClr val="66CCFF"/>
    <a:srgbClr val="CCECFF"/>
    <a:srgbClr val="000099"/>
    <a:srgbClr val="CCFFCC"/>
    <a:srgbClr val="1E1E7C"/>
    <a:srgbClr val="FAFAD2"/>
    <a:srgbClr val="F8F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23" autoAdjust="0"/>
    <p:restoredTop sz="92374" autoAdjust="0"/>
  </p:normalViewPr>
  <p:slideViewPr>
    <p:cSldViewPr showGuides="1">
      <p:cViewPr varScale="1">
        <p:scale>
          <a:sx n="71" d="100"/>
          <a:sy n="71" d="100"/>
        </p:scale>
        <p:origin x="14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B8297-3EFF-43EC-9140-C08A619C7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89666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fld id="{046C76A0-5E2D-4604-A0C4-11CF9589779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4763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76A0-5E2D-4604-A0C4-11CF9589779F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065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8D276-D669-47E7-B26E-79D027F09D10}" type="slidenum">
              <a:rPr lang="es-ES"/>
              <a:pPr/>
              <a:t>2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0" dirty="0">
              <a:solidFill>
                <a:srgbClr val="000066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89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0" y="1066800"/>
            <a:ext cx="9144000" cy="252000"/>
          </a:xfrm>
          <a:prstGeom prst="rect">
            <a:avLst/>
          </a:prstGeom>
          <a:gradFill rotWithShape="0">
            <a:gsLst>
              <a:gs pos="0">
                <a:srgbClr val="FAFAE6"/>
              </a:gs>
              <a:gs pos="50000">
                <a:srgbClr val="003399"/>
              </a:gs>
              <a:gs pos="100000">
                <a:srgbClr val="FAFA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2" name="Text Box 4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2800" i="1">
                <a:solidFill>
                  <a:srgbClr val="000099"/>
                </a:solidFill>
                <a:effectLst/>
                <a:latin typeface="Times New Roman" pitchFamily="18" charset="0"/>
              </a:rPr>
              <a:t>U   N   A   M</a:t>
            </a:r>
          </a:p>
        </p:txBody>
      </p:sp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1400">
                <a:solidFill>
                  <a:srgbClr val="000099"/>
                </a:solidFill>
                <a:effectLst/>
                <a:latin typeface="Times New Roman" pitchFamily="18" charset="0"/>
              </a:rPr>
              <a:t>Facultad de Ingeniería</a:t>
            </a:r>
          </a:p>
        </p:txBody>
      </p: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8509000" y="6620842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600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15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6" name="9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0" y="6633384"/>
            <a:ext cx="9144000" cy="252000"/>
          </a:xfrm>
          <a:prstGeom prst="rect">
            <a:avLst/>
          </a:prstGeom>
          <a:gradFill rotWithShape="0">
            <a:gsLst>
              <a:gs pos="0">
                <a:srgbClr val="FAFAE6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8" name="Text Box 8"/>
          <p:cNvSpPr txBox="1">
            <a:spLocks noChangeArrowheads="1"/>
          </p:cNvSpPr>
          <p:nvPr userDrawn="1"/>
        </p:nvSpPr>
        <p:spPr bwMode="auto">
          <a:xfrm>
            <a:off x="8509000" y="6597352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s-ES" sz="1600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221004"/>
            <a:ext cx="7010400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s-ES" sz="4400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PREPARACIÓN Y CONDUCTIVIDAD DE DISOLUCIONES</a:t>
            </a:r>
          </a:p>
        </p:txBody>
      </p:sp>
      <p:sp>
        <p:nvSpPr>
          <p:cNvPr id="3" name="Text Box 72">
            <a:extLst>
              <a:ext uri="{FF2B5EF4-FFF2-40B4-BE49-F238E27FC236}">
                <a16:creationId xmlns:a16="http://schemas.microsoft.com/office/drawing/2014/main" xmlns="" id="{55176677-ED14-401E-9B81-007A60972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688"/>
            <a:ext cx="518457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99"/>
                </a:solidFill>
                <a:effectLst/>
                <a:latin typeface="Arial" charset="0"/>
              </a:rPr>
              <a:t>DIVISIÓN DE CIENCIAS BÁSICAS</a:t>
            </a:r>
          </a:p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99"/>
                </a:solidFill>
                <a:effectLst/>
                <a:latin typeface="Arial" charset="0"/>
              </a:rPr>
              <a:t>LABORATORIO DE QUÍMICA</a:t>
            </a:r>
          </a:p>
          <a:p>
            <a:pPr algn="ctr">
              <a:spcBef>
                <a:spcPct val="50000"/>
              </a:spcBef>
            </a:pPr>
            <a:endParaRPr lang="es-ES" sz="2000" b="1" dirty="0">
              <a:solidFill>
                <a:srgbClr val="000099"/>
              </a:solidFill>
              <a:effectLst/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effectLst/>
                <a:latin typeface="Arial" charset="0"/>
              </a:rPr>
              <a:t>Práctica: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784983" y="1484784"/>
            <a:ext cx="7635600" cy="65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Para determinar qué tanto se conduce la electricidad, se puede emplear un multímetro o un </a:t>
            </a:r>
            <a:r>
              <a:rPr lang="es-ES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conductímetro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</p:txBody>
      </p:sp>
      <p:pic>
        <p:nvPicPr>
          <p:cNvPr id="238626" name="Picture 34" descr="E-6Conductivid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350" y="2276872"/>
            <a:ext cx="3826866" cy="3950312"/>
          </a:xfrm>
          <a:prstGeom prst="rect">
            <a:avLst/>
          </a:prstGeom>
          <a:noFill/>
        </p:spPr>
      </p:pic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2052734" y="731251"/>
            <a:ext cx="503695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Conductividad eléctrica en disolución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94" name="Text Box 30"/>
          <p:cNvSpPr txBox="1">
            <a:spLocks noChangeArrowheads="1"/>
          </p:cNvSpPr>
          <p:nvPr/>
        </p:nvSpPr>
        <p:spPr bwMode="auto">
          <a:xfrm>
            <a:off x="753412" y="1556792"/>
            <a:ext cx="7635600" cy="204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Mientras mayor sea la cantidad de iones, mayor será la cantidad de carga transportada y mayor será la conductividad.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Mientras mayor sea la distancia que tienen que recorrer los iones, menor será la conductividad.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Si a una disolución se le agrega mas disolvente, quedará más diluida a pesar de que exista la misma cantidad de iones.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2052734" y="731251"/>
            <a:ext cx="503695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Conductividad eléctrica en disolución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1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1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41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9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355981" y="731251"/>
            <a:ext cx="243047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Equipo y material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xmlns="" id="{1B8C2008-944D-4C6E-BC4A-2A1882C2A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484784"/>
            <a:ext cx="4587316" cy="473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a) 2 matraces volumétricos de 100 [ml].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b) 1 matraz volumétrico de 50 [ml].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c) 1 matraz volumétrico de 25 [ml].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d) 4 vasos de precipitados de 100 [ml].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e) 1 vaso de precipitados de 30 [ml]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f) 1 pipeta volumétrica de 10 [ml].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g) 1 embudo de vidrio de filtración rápida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h) 1 piseta.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i) 1 espátula.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j) 1 </a:t>
            </a:r>
            <a:r>
              <a:rPr lang="es-MX" sz="1600" b="0" kern="0" dirty="0" err="1">
                <a:solidFill>
                  <a:srgbClr val="000066"/>
                </a:solidFill>
                <a:effectLst/>
              </a:rPr>
              <a:t>conductímetro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k) 1 </a:t>
            </a:r>
            <a:r>
              <a:rPr lang="es-MX" sz="1600" b="0" kern="0" dirty="0" err="1">
                <a:solidFill>
                  <a:srgbClr val="000066"/>
                </a:solidFill>
                <a:effectLst/>
              </a:rPr>
              <a:t>propipeta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l) 1 balanza </a:t>
            </a:r>
            <a:r>
              <a:rPr lang="es-MX" sz="1600" b="0" kern="0" dirty="0" err="1">
                <a:solidFill>
                  <a:srgbClr val="000066"/>
                </a:solidFill>
                <a:effectLst/>
              </a:rPr>
              <a:t>semianalítica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44095" y="731251"/>
            <a:ext cx="145424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Reactivos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xmlns="" id="{1B8C2008-944D-4C6E-BC4A-2A1882C2A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56" y="1613699"/>
            <a:ext cx="6027476" cy="27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1) Agua destilada.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2) Acetato de sodio, CH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3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COONa.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3) Bicarbonato de sodio, NaHCO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3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4) Nitrato de potasio, KNO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3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5) Sulfato de magnesio </a:t>
            </a:r>
            <a:r>
              <a:rPr lang="es-MX" sz="1600" b="0" kern="0" dirty="0" err="1">
                <a:solidFill>
                  <a:srgbClr val="000066"/>
                </a:solidFill>
                <a:effectLst/>
              </a:rPr>
              <a:t>heptahidratado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, MgSO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4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·7H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2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O.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6) Sulfato de cobre (II) </a:t>
            </a:r>
            <a:r>
              <a:rPr lang="es-MX" sz="1600" b="0" kern="0" dirty="0" err="1">
                <a:solidFill>
                  <a:srgbClr val="000066"/>
                </a:solidFill>
                <a:effectLst/>
              </a:rPr>
              <a:t>pentahidratado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, CuSO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4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·5H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2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O.</a:t>
            </a: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0" kern="0" dirty="0">
                <a:solidFill>
                  <a:srgbClr val="000066"/>
                </a:solidFill>
                <a:effectLst/>
              </a:rPr>
              <a:t>7) Sacarosa, C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12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H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22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O</a:t>
            </a:r>
            <a:r>
              <a:rPr lang="es-MX" sz="1600" b="0" kern="0" baseline="-25000" dirty="0">
                <a:solidFill>
                  <a:srgbClr val="000066"/>
                </a:solidFill>
                <a:effectLst/>
              </a:rPr>
              <a:t>11</a:t>
            </a:r>
            <a:r>
              <a:rPr lang="es-MX" sz="1600" b="0" kern="0" dirty="0">
                <a:solidFill>
                  <a:srgbClr val="000066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811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xmlns="" id="{06950790-FCDA-4246-9D34-8373F334E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9" y="1484784"/>
            <a:ext cx="7635600" cy="169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1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El profesor verificará que los estudiantes posean los conocimientos teóricos necesarios para la realización de la práctica y dará las recomendaciones necesarias para el manejo del material, equipo y sustancias químicas que se utilizarán.</a:t>
            </a:r>
            <a:endParaRPr lang="es-ES" sz="1600" b="0" dirty="0">
              <a:solidFill>
                <a:srgbClr val="000066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19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xmlns="" id="{06950790-FCDA-4246-9D34-8373F334E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9" y="1465969"/>
            <a:ext cx="7635600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2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Prepare cuatro disoluciones de diferentes concentraciones, utilizando el soluto asignado por el profesor, de acuerdo con las indicaciones siguientes: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u="sng" dirty="0">
                <a:solidFill>
                  <a:srgbClr val="000066"/>
                </a:solidFill>
                <a:effectLst/>
                <a:cs typeface="Times New Roman" pitchFamily="18" charset="0"/>
              </a:rPr>
              <a:t>Preparación de la disolución madre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Calcule la cantidad necesaria, en gramos del soluto, para preparar 100 [ml] de una disolución 0.05 [M].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 Pese con cuidado en un vaso de precipitados, los gramos del soluto calculado en el paso anterior y disuélvalo en 50 [ml] de agua destilada.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2BBD0C31-FE31-44D8-86E5-9482EE4D25C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4916661"/>
            <a:ext cx="1570339" cy="1202512"/>
          </a:xfrm>
          <a:prstGeom prst="rect">
            <a:avLst/>
          </a:prstGeom>
        </p:spPr>
      </p:pic>
      <p:grpSp>
        <p:nvGrpSpPr>
          <p:cNvPr id="22" name="Group 63">
            <a:extLst>
              <a:ext uri="{FF2B5EF4-FFF2-40B4-BE49-F238E27FC236}">
                <a16:creationId xmlns:a16="http://schemas.microsoft.com/office/drawing/2014/main" xmlns="" id="{1E29CF7E-2F76-4B78-9954-27963342408D}"/>
              </a:ext>
            </a:extLst>
          </p:cNvPr>
          <p:cNvGrpSpPr>
            <a:grpSpLocks/>
          </p:cNvGrpSpPr>
          <p:nvPr/>
        </p:nvGrpSpPr>
        <p:grpSpPr bwMode="auto">
          <a:xfrm>
            <a:off x="2296829" y="4653136"/>
            <a:ext cx="360040" cy="527050"/>
            <a:chOff x="1584" y="3344"/>
            <a:chExt cx="240" cy="332"/>
          </a:xfrm>
        </p:grpSpPr>
        <p:grpSp>
          <p:nvGrpSpPr>
            <p:cNvPr id="25" name="Group 59">
              <a:extLst>
                <a:ext uri="{FF2B5EF4-FFF2-40B4-BE49-F238E27FC236}">
                  <a16:creationId xmlns:a16="http://schemas.microsoft.com/office/drawing/2014/main" xmlns="" id="{64B4A0ED-F07E-4E6A-B153-56B4953E9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3344"/>
              <a:ext cx="240" cy="332"/>
              <a:chOff x="1920" y="2544"/>
              <a:chExt cx="439" cy="518"/>
            </a:xfrm>
          </p:grpSpPr>
          <p:sp>
            <p:nvSpPr>
              <p:cNvPr id="27" name="AutoShape 60">
                <a:extLst>
                  <a:ext uri="{FF2B5EF4-FFF2-40B4-BE49-F238E27FC236}">
                    <a16:creationId xmlns:a16="http://schemas.microsoft.com/office/drawing/2014/main" xmlns="" id="{29F3B127-8758-40EF-A7EA-F4EDC747DE2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20" y="2544"/>
                <a:ext cx="439" cy="510"/>
              </a:xfrm>
              <a:prstGeom prst="can">
                <a:avLst>
                  <a:gd name="adj" fmla="val 13952"/>
                </a:avLst>
              </a:prstGeom>
              <a:solidFill>
                <a:srgbClr val="CCCCFF">
                  <a:alpha val="44000"/>
                </a:srgbClr>
              </a:solidFill>
              <a:ln w="12700">
                <a:solidFill>
                  <a:schemeClr val="accent4">
                    <a:lumMod val="85000"/>
                    <a:lumOff val="1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8" name="Oval 61">
                <a:extLst>
                  <a:ext uri="{FF2B5EF4-FFF2-40B4-BE49-F238E27FC236}">
                    <a16:creationId xmlns:a16="http://schemas.microsoft.com/office/drawing/2014/main" xmlns="" id="{EA4DFF51-28A1-4F6E-BBEE-8FCF4C7F2F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20" y="3002"/>
                <a:ext cx="439" cy="6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2700">
                <a:solidFill>
                  <a:schemeClr val="accent4">
                    <a:lumMod val="65000"/>
                    <a:lumOff val="3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" name="Freeform 62">
              <a:extLst>
                <a:ext uri="{FF2B5EF4-FFF2-40B4-BE49-F238E27FC236}">
                  <a16:creationId xmlns:a16="http://schemas.microsoft.com/office/drawing/2014/main" xmlns="" id="{9007FFD2-2451-4C29-BC70-91C5A14B4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3529"/>
              <a:ext cx="199" cy="143"/>
            </a:xfrm>
            <a:custGeom>
              <a:avLst/>
              <a:gdLst/>
              <a:ahLst/>
              <a:cxnLst>
                <a:cxn ang="0">
                  <a:pos x="152" y="105"/>
                </a:cxn>
                <a:cxn ang="0">
                  <a:pos x="40" y="97"/>
                </a:cxn>
                <a:cxn ang="0">
                  <a:pos x="72" y="65"/>
                </a:cxn>
                <a:cxn ang="0">
                  <a:pos x="144" y="73"/>
                </a:cxn>
                <a:cxn ang="0">
                  <a:pos x="184" y="129"/>
                </a:cxn>
                <a:cxn ang="0">
                  <a:pos x="80" y="129"/>
                </a:cxn>
                <a:cxn ang="0">
                  <a:pos x="80" y="73"/>
                </a:cxn>
                <a:cxn ang="0">
                  <a:pos x="112" y="81"/>
                </a:cxn>
                <a:cxn ang="0">
                  <a:pos x="120" y="105"/>
                </a:cxn>
                <a:cxn ang="0">
                  <a:pos x="144" y="113"/>
                </a:cxn>
                <a:cxn ang="0">
                  <a:pos x="152" y="137"/>
                </a:cxn>
                <a:cxn ang="0">
                  <a:pos x="120" y="129"/>
                </a:cxn>
                <a:cxn ang="0">
                  <a:pos x="104" y="81"/>
                </a:cxn>
                <a:cxn ang="0">
                  <a:pos x="80" y="65"/>
                </a:cxn>
                <a:cxn ang="0">
                  <a:pos x="104" y="73"/>
                </a:cxn>
                <a:cxn ang="0">
                  <a:pos x="120" y="65"/>
                </a:cxn>
                <a:cxn ang="0">
                  <a:pos x="144" y="57"/>
                </a:cxn>
                <a:cxn ang="0">
                  <a:pos x="128" y="81"/>
                </a:cxn>
                <a:cxn ang="0">
                  <a:pos x="88" y="97"/>
                </a:cxn>
                <a:cxn ang="0">
                  <a:pos x="112" y="65"/>
                </a:cxn>
                <a:cxn ang="0">
                  <a:pos x="152" y="105"/>
                </a:cxn>
              </a:cxnLst>
              <a:rect l="0" t="0" r="r" b="b"/>
              <a:pathLst>
                <a:path w="199" h="143">
                  <a:moveTo>
                    <a:pt x="152" y="105"/>
                  </a:moveTo>
                  <a:cubicBezTo>
                    <a:pt x="115" y="102"/>
                    <a:pt x="76" y="108"/>
                    <a:pt x="40" y="97"/>
                  </a:cubicBezTo>
                  <a:cubicBezTo>
                    <a:pt x="0" y="85"/>
                    <a:pt x="64" y="68"/>
                    <a:pt x="72" y="65"/>
                  </a:cubicBezTo>
                  <a:cubicBezTo>
                    <a:pt x="128" y="84"/>
                    <a:pt x="104" y="86"/>
                    <a:pt x="144" y="73"/>
                  </a:cubicBezTo>
                  <a:cubicBezTo>
                    <a:pt x="199" y="110"/>
                    <a:pt x="198" y="87"/>
                    <a:pt x="184" y="129"/>
                  </a:cubicBezTo>
                  <a:cubicBezTo>
                    <a:pt x="132" y="112"/>
                    <a:pt x="130" y="112"/>
                    <a:pt x="80" y="129"/>
                  </a:cubicBezTo>
                  <a:cubicBezTo>
                    <a:pt x="60" y="98"/>
                    <a:pt x="36" y="88"/>
                    <a:pt x="80" y="73"/>
                  </a:cubicBezTo>
                  <a:cubicBezTo>
                    <a:pt x="91" y="76"/>
                    <a:pt x="103" y="74"/>
                    <a:pt x="112" y="81"/>
                  </a:cubicBezTo>
                  <a:cubicBezTo>
                    <a:pt x="119" y="86"/>
                    <a:pt x="114" y="99"/>
                    <a:pt x="120" y="105"/>
                  </a:cubicBezTo>
                  <a:cubicBezTo>
                    <a:pt x="126" y="111"/>
                    <a:pt x="136" y="110"/>
                    <a:pt x="144" y="113"/>
                  </a:cubicBezTo>
                  <a:cubicBezTo>
                    <a:pt x="147" y="121"/>
                    <a:pt x="159" y="132"/>
                    <a:pt x="152" y="137"/>
                  </a:cubicBezTo>
                  <a:cubicBezTo>
                    <a:pt x="143" y="143"/>
                    <a:pt x="127" y="137"/>
                    <a:pt x="120" y="129"/>
                  </a:cubicBezTo>
                  <a:cubicBezTo>
                    <a:pt x="109" y="116"/>
                    <a:pt x="109" y="97"/>
                    <a:pt x="104" y="81"/>
                  </a:cubicBezTo>
                  <a:cubicBezTo>
                    <a:pt x="101" y="72"/>
                    <a:pt x="88" y="70"/>
                    <a:pt x="80" y="65"/>
                  </a:cubicBezTo>
                  <a:cubicBezTo>
                    <a:pt x="22" y="84"/>
                    <a:pt x="90" y="78"/>
                    <a:pt x="104" y="73"/>
                  </a:cubicBezTo>
                  <a:cubicBezTo>
                    <a:pt x="122" y="0"/>
                    <a:pt x="102" y="56"/>
                    <a:pt x="120" y="65"/>
                  </a:cubicBezTo>
                  <a:cubicBezTo>
                    <a:pt x="128" y="69"/>
                    <a:pt x="136" y="60"/>
                    <a:pt x="144" y="57"/>
                  </a:cubicBezTo>
                  <a:cubicBezTo>
                    <a:pt x="139" y="65"/>
                    <a:pt x="130" y="72"/>
                    <a:pt x="128" y="81"/>
                  </a:cubicBezTo>
                  <a:cubicBezTo>
                    <a:pt x="122" y="117"/>
                    <a:pt x="181" y="113"/>
                    <a:pt x="88" y="97"/>
                  </a:cubicBezTo>
                  <a:cubicBezTo>
                    <a:pt x="84" y="90"/>
                    <a:pt x="36" y="34"/>
                    <a:pt x="112" y="65"/>
                  </a:cubicBezTo>
                  <a:cubicBezTo>
                    <a:pt x="130" y="72"/>
                    <a:pt x="139" y="92"/>
                    <a:pt x="152" y="10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6818D122-234D-4F53-BF4F-4F5C2B54D932}"/>
              </a:ext>
            </a:extLst>
          </p:cNvPr>
          <p:cNvGrpSpPr/>
          <p:nvPr/>
        </p:nvGrpSpPr>
        <p:grpSpPr>
          <a:xfrm>
            <a:off x="5724128" y="5180251"/>
            <a:ext cx="360040" cy="527050"/>
            <a:chOff x="5148769" y="5658430"/>
            <a:chExt cx="360040" cy="527050"/>
          </a:xfrm>
        </p:grpSpPr>
        <p:grpSp>
          <p:nvGrpSpPr>
            <p:cNvPr id="30" name="Group 59">
              <a:extLst>
                <a:ext uri="{FF2B5EF4-FFF2-40B4-BE49-F238E27FC236}">
                  <a16:creationId xmlns:a16="http://schemas.microsoft.com/office/drawing/2014/main" xmlns="" id="{99A73DB5-D20B-48A5-B590-AB477723B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8769" y="5658430"/>
              <a:ext cx="360040" cy="527050"/>
              <a:chOff x="1920" y="2544"/>
              <a:chExt cx="439" cy="518"/>
            </a:xfrm>
          </p:grpSpPr>
          <p:sp>
            <p:nvSpPr>
              <p:cNvPr id="32" name="AutoShape 60">
                <a:extLst>
                  <a:ext uri="{FF2B5EF4-FFF2-40B4-BE49-F238E27FC236}">
                    <a16:creationId xmlns:a16="http://schemas.microsoft.com/office/drawing/2014/main" xmlns="" id="{66E09491-97E2-4DCB-8404-39BC93C3313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20" y="2544"/>
                <a:ext cx="439" cy="510"/>
              </a:xfrm>
              <a:prstGeom prst="can">
                <a:avLst>
                  <a:gd name="adj" fmla="val 13952"/>
                </a:avLst>
              </a:prstGeom>
              <a:solidFill>
                <a:srgbClr val="CCCCFF">
                  <a:alpha val="44000"/>
                </a:srgbClr>
              </a:solidFill>
              <a:ln w="12700">
                <a:solidFill>
                  <a:schemeClr val="accent4">
                    <a:lumMod val="85000"/>
                    <a:lumOff val="1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3" name="Oval 61">
                <a:extLst>
                  <a:ext uri="{FF2B5EF4-FFF2-40B4-BE49-F238E27FC236}">
                    <a16:creationId xmlns:a16="http://schemas.microsoft.com/office/drawing/2014/main" xmlns="" id="{51B0E8D2-25C5-417A-87AE-A0F48ED2068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20" y="3002"/>
                <a:ext cx="439" cy="6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2700">
                <a:solidFill>
                  <a:schemeClr val="accent4">
                    <a:lumMod val="65000"/>
                    <a:lumOff val="3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31" name="AutoShape 60">
              <a:extLst>
                <a:ext uri="{FF2B5EF4-FFF2-40B4-BE49-F238E27FC236}">
                  <a16:creationId xmlns:a16="http://schemas.microsoft.com/office/drawing/2014/main" xmlns="" id="{A160FB11-3DCD-420C-828A-4DA950C33EE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148769" y="5921955"/>
              <a:ext cx="360040" cy="258770"/>
            </a:xfrm>
            <a:prstGeom prst="can">
              <a:avLst>
                <a:gd name="adj" fmla="val 13952"/>
              </a:avLst>
            </a:prstGeom>
            <a:solidFill>
              <a:srgbClr val="66CCFF">
                <a:alpha val="64706"/>
              </a:srgbClr>
            </a:solidFill>
            <a:ln w="12700">
              <a:solidFill>
                <a:schemeClr val="accent4">
                  <a:lumMod val="85000"/>
                  <a:lumOff val="15000"/>
                  <a:alpha val="51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4" name="Flecha derecha 23">
            <a:extLst>
              <a:ext uri="{FF2B5EF4-FFF2-40B4-BE49-F238E27FC236}">
                <a16:creationId xmlns:a16="http://schemas.microsoft.com/office/drawing/2014/main" xmlns="" id="{6FA0D2B1-CF37-487A-8558-400797036F1A}"/>
              </a:ext>
            </a:extLst>
          </p:cNvPr>
          <p:cNvSpPr/>
          <p:nvPr/>
        </p:nvSpPr>
        <p:spPr bwMode="auto">
          <a:xfrm>
            <a:off x="4139952" y="5327085"/>
            <a:ext cx="720080" cy="297427"/>
          </a:xfrm>
          <a:prstGeom prst="rightArrow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70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utoUpdateAnimBg="0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xmlns="" id="{06950790-FCDA-4246-9D34-8373F334E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9" y="1436586"/>
            <a:ext cx="7635600" cy="23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3. Trasvase la disolución a un matraz volumétrico de 100 [ml], mediante un embudo y lave al menos tres veces el vaso y el embudo auxiliándose de una piseta. Asegúrese de no dejar nada de reactivo en el vaso de precipitados.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4. Complete con agua hasta la marca del aforo; tape el matraz y mezcle perfectamente la disolución. La disolución así preparada es la disolución madre.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5. Trasvase la disolución a un vaso de precipitados previamente etiquetado.</a:t>
            </a:r>
            <a:endParaRPr lang="es-ES" sz="1600" b="0" dirty="0">
              <a:solidFill>
                <a:srgbClr val="000066"/>
              </a:solidFill>
              <a:effectLst/>
              <a:cs typeface="Times New Roman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5CE63B0-A97E-4398-9044-DF6753BC2E3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95848" y="4045198"/>
            <a:ext cx="1139762" cy="2264122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EB2A5AAB-2640-4D84-ADF5-708EBD33C21F}"/>
              </a:ext>
            </a:extLst>
          </p:cNvPr>
          <p:cNvGrpSpPr/>
          <p:nvPr/>
        </p:nvGrpSpPr>
        <p:grpSpPr>
          <a:xfrm>
            <a:off x="5868144" y="4989581"/>
            <a:ext cx="504056" cy="758390"/>
            <a:chOff x="5148769" y="5658430"/>
            <a:chExt cx="360040" cy="527050"/>
          </a:xfrm>
        </p:grpSpPr>
        <p:grpSp>
          <p:nvGrpSpPr>
            <p:cNvPr id="6" name="Group 59">
              <a:extLst>
                <a:ext uri="{FF2B5EF4-FFF2-40B4-BE49-F238E27FC236}">
                  <a16:creationId xmlns:a16="http://schemas.microsoft.com/office/drawing/2014/main" xmlns="" id="{27E46CCA-DF0F-4CCE-9CA7-E5BADFD4EE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8769" y="5658430"/>
              <a:ext cx="360040" cy="527050"/>
              <a:chOff x="1920" y="2544"/>
              <a:chExt cx="439" cy="518"/>
            </a:xfrm>
          </p:grpSpPr>
          <p:sp>
            <p:nvSpPr>
              <p:cNvPr id="8" name="AutoShape 60">
                <a:extLst>
                  <a:ext uri="{FF2B5EF4-FFF2-40B4-BE49-F238E27FC236}">
                    <a16:creationId xmlns:a16="http://schemas.microsoft.com/office/drawing/2014/main" xmlns="" id="{9A1A06FC-98F0-4B68-B0DD-3A92767D6C7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20" y="2544"/>
                <a:ext cx="439" cy="510"/>
              </a:xfrm>
              <a:prstGeom prst="can">
                <a:avLst>
                  <a:gd name="adj" fmla="val 13952"/>
                </a:avLst>
              </a:prstGeom>
              <a:solidFill>
                <a:srgbClr val="CCCCFF">
                  <a:alpha val="44000"/>
                </a:srgbClr>
              </a:solidFill>
              <a:ln w="12700">
                <a:solidFill>
                  <a:schemeClr val="accent4">
                    <a:lumMod val="85000"/>
                    <a:lumOff val="1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9" name="Oval 61">
                <a:extLst>
                  <a:ext uri="{FF2B5EF4-FFF2-40B4-BE49-F238E27FC236}">
                    <a16:creationId xmlns:a16="http://schemas.microsoft.com/office/drawing/2014/main" xmlns="" id="{DC3B42F6-0C00-49E3-81CD-EEEC629FA85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20" y="3002"/>
                <a:ext cx="439" cy="6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2700">
                <a:solidFill>
                  <a:schemeClr val="accent4">
                    <a:lumMod val="65000"/>
                    <a:lumOff val="3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7" name="AutoShape 60">
              <a:extLst>
                <a:ext uri="{FF2B5EF4-FFF2-40B4-BE49-F238E27FC236}">
                  <a16:creationId xmlns:a16="http://schemas.microsoft.com/office/drawing/2014/main" xmlns="" id="{09402E8F-2E81-459D-AB06-6BD8763C17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148769" y="5730438"/>
              <a:ext cx="360040" cy="450287"/>
            </a:xfrm>
            <a:prstGeom prst="can">
              <a:avLst>
                <a:gd name="adj" fmla="val 13952"/>
              </a:avLst>
            </a:prstGeom>
            <a:solidFill>
              <a:srgbClr val="66CCFF">
                <a:alpha val="65000"/>
              </a:srgbClr>
            </a:solidFill>
            <a:ln w="12700">
              <a:solidFill>
                <a:schemeClr val="accent4">
                  <a:lumMod val="85000"/>
                  <a:lumOff val="15000"/>
                  <a:alpha val="51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" name="Flecha derecha 17">
            <a:extLst>
              <a:ext uri="{FF2B5EF4-FFF2-40B4-BE49-F238E27FC236}">
                <a16:creationId xmlns:a16="http://schemas.microsoft.com/office/drawing/2014/main" xmlns="" id="{B43A1B51-9817-40DC-994C-8F32B5F30176}"/>
              </a:ext>
            </a:extLst>
          </p:cNvPr>
          <p:cNvSpPr/>
          <p:nvPr/>
        </p:nvSpPr>
        <p:spPr bwMode="auto">
          <a:xfrm>
            <a:off x="4211960" y="5186810"/>
            <a:ext cx="1008112" cy="427978"/>
          </a:xfrm>
          <a:prstGeom prst="rightArrow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76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utoUpdateAnimBg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xmlns="" id="{06950790-FCDA-4246-9D34-8373F334E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9" y="1484784"/>
            <a:ext cx="7635600" cy="372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3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De la disolución madre tome 10 [ml] con la pipeta volumétrica y viértalos en el otro matraz volumétrico de 100 [ml].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 Complete con agua hasta la marca del aforo y mezcle perfectamente la disolución. La disolución así preparada es la disolución 1.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3. Repita los pasos 1 y 2 empleando matraces volumétricos de las capacidades siguientes: 50 y 25 [ml], las disoluciones así preparadas son las disoluciones 2 y 3 respectivamente.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4. Vierta cada una de las cuatro disoluciones preparadas en esta actividad en vasos de precipitados etiquetados. Tenga mucho cuidado de no mezclar las disoluciones, ya que se producirían resultados erróneos.</a:t>
            </a:r>
            <a:endParaRPr lang="es-ES" sz="1600" b="0" dirty="0">
              <a:solidFill>
                <a:srgbClr val="000066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45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548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4734370" y="4325741"/>
            <a:ext cx="360040" cy="527050"/>
            <a:chOff x="5148769" y="5658430"/>
            <a:chExt cx="360040" cy="527050"/>
          </a:xfrm>
        </p:grpSpPr>
        <p:grpSp>
          <p:nvGrpSpPr>
            <p:cNvPr id="4" name="Group 59"/>
            <p:cNvGrpSpPr>
              <a:grpSpLocks/>
            </p:cNvGrpSpPr>
            <p:nvPr/>
          </p:nvGrpSpPr>
          <p:grpSpPr bwMode="auto">
            <a:xfrm>
              <a:off x="5148769" y="5658430"/>
              <a:ext cx="360040" cy="527050"/>
              <a:chOff x="1920" y="2544"/>
              <a:chExt cx="439" cy="518"/>
            </a:xfrm>
          </p:grpSpPr>
          <p:sp>
            <p:nvSpPr>
              <p:cNvPr id="6" name="AutoShape 60"/>
              <p:cNvSpPr>
                <a:spLocks noChangeAspect="1" noChangeArrowheads="1"/>
              </p:cNvSpPr>
              <p:nvPr/>
            </p:nvSpPr>
            <p:spPr bwMode="auto">
              <a:xfrm>
                <a:off x="1920" y="2544"/>
                <a:ext cx="439" cy="510"/>
              </a:xfrm>
              <a:prstGeom prst="can">
                <a:avLst>
                  <a:gd name="adj" fmla="val 13952"/>
                </a:avLst>
              </a:prstGeom>
              <a:solidFill>
                <a:srgbClr val="CCCCFF">
                  <a:alpha val="44000"/>
                </a:srgbClr>
              </a:solidFill>
              <a:ln w="12700">
                <a:solidFill>
                  <a:schemeClr val="accent4">
                    <a:lumMod val="85000"/>
                    <a:lumOff val="1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7" name="Oval 61"/>
              <p:cNvSpPr>
                <a:spLocks noChangeAspect="1" noChangeArrowheads="1"/>
              </p:cNvSpPr>
              <p:nvPr/>
            </p:nvSpPr>
            <p:spPr bwMode="auto">
              <a:xfrm>
                <a:off x="1920" y="3002"/>
                <a:ext cx="439" cy="6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2700">
                <a:solidFill>
                  <a:schemeClr val="accent4">
                    <a:lumMod val="65000"/>
                    <a:lumOff val="3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5" name="AutoShape 60"/>
            <p:cNvSpPr>
              <a:spLocks noChangeAspect="1" noChangeArrowheads="1"/>
            </p:cNvSpPr>
            <p:nvPr/>
          </p:nvSpPr>
          <p:spPr bwMode="auto">
            <a:xfrm>
              <a:off x="5148769" y="5730438"/>
              <a:ext cx="360040" cy="450287"/>
            </a:xfrm>
            <a:prstGeom prst="can">
              <a:avLst>
                <a:gd name="adj" fmla="val 13952"/>
              </a:avLst>
            </a:prstGeom>
            <a:solidFill>
              <a:srgbClr val="66CCFF">
                <a:alpha val="65000"/>
              </a:srgbClr>
            </a:solidFill>
            <a:ln w="12700">
              <a:solidFill>
                <a:schemeClr val="accent4">
                  <a:lumMod val="85000"/>
                  <a:lumOff val="15000"/>
                  <a:alpha val="51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82" name="Grupo 81"/>
          <p:cNvGrpSpPr/>
          <p:nvPr/>
        </p:nvGrpSpPr>
        <p:grpSpPr>
          <a:xfrm>
            <a:off x="8210252" y="2693625"/>
            <a:ext cx="360040" cy="3476691"/>
            <a:chOff x="8210252" y="2693625"/>
            <a:chExt cx="360040" cy="3476691"/>
          </a:xfrm>
        </p:grpSpPr>
        <p:grpSp>
          <p:nvGrpSpPr>
            <p:cNvPr id="11" name="Grupo 10"/>
            <p:cNvGrpSpPr/>
            <p:nvPr/>
          </p:nvGrpSpPr>
          <p:grpSpPr>
            <a:xfrm>
              <a:off x="8210252" y="2693625"/>
              <a:ext cx="360040" cy="527050"/>
              <a:chOff x="5148769" y="5658430"/>
              <a:chExt cx="360040" cy="527050"/>
            </a:xfrm>
          </p:grpSpPr>
          <p:grpSp>
            <p:nvGrpSpPr>
              <p:cNvPr id="12" name="Group 59"/>
              <p:cNvGrpSpPr>
                <a:grpSpLocks/>
              </p:cNvGrpSpPr>
              <p:nvPr/>
            </p:nvGrpSpPr>
            <p:grpSpPr bwMode="auto">
              <a:xfrm>
                <a:off x="5148769" y="5658430"/>
                <a:ext cx="360040" cy="527050"/>
                <a:chOff x="1920" y="2544"/>
                <a:chExt cx="439" cy="518"/>
              </a:xfrm>
            </p:grpSpPr>
            <p:sp>
              <p:nvSpPr>
                <p:cNvPr id="14" name="AutoShap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2544"/>
                  <a:ext cx="439" cy="510"/>
                </a:xfrm>
                <a:prstGeom prst="can">
                  <a:avLst>
                    <a:gd name="adj" fmla="val 13952"/>
                  </a:avLst>
                </a:prstGeom>
                <a:solidFill>
                  <a:srgbClr val="CCCCFF">
                    <a:alpha val="44000"/>
                  </a:srgbClr>
                </a:solidFill>
                <a:ln w="12700">
                  <a:solidFill>
                    <a:schemeClr val="accent4">
                      <a:lumMod val="85000"/>
                      <a:lumOff val="15000"/>
                      <a:alpha val="51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5" name="Oval 61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3002"/>
                  <a:ext cx="439" cy="60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  <a:alpha val="50000"/>
                  </a:schemeClr>
                </a:solidFill>
                <a:ln w="12700">
                  <a:solidFill>
                    <a:schemeClr val="accent4">
                      <a:lumMod val="65000"/>
                      <a:lumOff val="35000"/>
                      <a:alpha val="51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sp>
            <p:nvSpPr>
              <p:cNvPr id="13" name="AutoShape 60"/>
              <p:cNvSpPr>
                <a:spLocks noChangeAspect="1" noChangeArrowheads="1"/>
              </p:cNvSpPr>
              <p:nvPr/>
            </p:nvSpPr>
            <p:spPr bwMode="auto">
              <a:xfrm>
                <a:off x="5148769" y="5730438"/>
                <a:ext cx="360040" cy="450287"/>
              </a:xfrm>
              <a:prstGeom prst="can">
                <a:avLst>
                  <a:gd name="adj" fmla="val 13952"/>
                </a:avLst>
              </a:prstGeom>
              <a:solidFill>
                <a:srgbClr val="66CCFF">
                  <a:alpha val="65000"/>
                </a:srgbClr>
              </a:solidFill>
              <a:ln w="12700">
                <a:solidFill>
                  <a:schemeClr val="accent4">
                    <a:lumMod val="85000"/>
                    <a:lumOff val="1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17" name="Grupo 16"/>
            <p:cNvGrpSpPr/>
            <p:nvPr/>
          </p:nvGrpSpPr>
          <p:grpSpPr>
            <a:xfrm>
              <a:off x="8210252" y="4285075"/>
              <a:ext cx="360040" cy="527050"/>
              <a:chOff x="5148769" y="5658430"/>
              <a:chExt cx="360040" cy="527050"/>
            </a:xfrm>
          </p:grpSpPr>
          <p:grpSp>
            <p:nvGrpSpPr>
              <p:cNvPr id="18" name="Group 59"/>
              <p:cNvGrpSpPr>
                <a:grpSpLocks/>
              </p:cNvGrpSpPr>
              <p:nvPr/>
            </p:nvGrpSpPr>
            <p:grpSpPr bwMode="auto">
              <a:xfrm>
                <a:off x="5148769" y="5658430"/>
                <a:ext cx="360040" cy="527050"/>
                <a:chOff x="1920" y="2544"/>
                <a:chExt cx="439" cy="518"/>
              </a:xfrm>
            </p:grpSpPr>
            <p:sp>
              <p:nvSpPr>
                <p:cNvPr id="20" name="AutoShap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2544"/>
                  <a:ext cx="439" cy="510"/>
                </a:xfrm>
                <a:prstGeom prst="can">
                  <a:avLst>
                    <a:gd name="adj" fmla="val 13952"/>
                  </a:avLst>
                </a:prstGeom>
                <a:solidFill>
                  <a:srgbClr val="CCCCFF">
                    <a:alpha val="44000"/>
                  </a:srgbClr>
                </a:solidFill>
                <a:ln w="12700">
                  <a:solidFill>
                    <a:schemeClr val="accent4">
                      <a:lumMod val="85000"/>
                      <a:lumOff val="15000"/>
                      <a:alpha val="51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21" name="Oval 61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3002"/>
                  <a:ext cx="439" cy="60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  <a:alpha val="50000"/>
                  </a:schemeClr>
                </a:solidFill>
                <a:ln w="12700">
                  <a:solidFill>
                    <a:schemeClr val="accent4">
                      <a:lumMod val="65000"/>
                      <a:lumOff val="35000"/>
                      <a:alpha val="51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sp>
            <p:nvSpPr>
              <p:cNvPr id="19" name="AutoShape 60"/>
              <p:cNvSpPr>
                <a:spLocks noChangeAspect="1" noChangeArrowheads="1"/>
              </p:cNvSpPr>
              <p:nvPr/>
            </p:nvSpPr>
            <p:spPr bwMode="auto">
              <a:xfrm>
                <a:off x="5148769" y="5869998"/>
                <a:ext cx="360040" cy="310727"/>
              </a:xfrm>
              <a:prstGeom prst="can">
                <a:avLst>
                  <a:gd name="adj" fmla="val 13952"/>
                </a:avLst>
              </a:prstGeom>
              <a:solidFill>
                <a:srgbClr val="66CCFF">
                  <a:alpha val="65000"/>
                </a:srgbClr>
              </a:solidFill>
              <a:ln w="12700">
                <a:solidFill>
                  <a:schemeClr val="accent4">
                    <a:lumMod val="85000"/>
                    <a:lumOff val="1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24" name="Grupo 23"/>
            <p:cNvGrpSpPr/>
            <p:nvPr/>
          </p:nvGrpSpPr>
          <p:grpSpPr>
            <a:xfrm>
              <a:off x="8210252" y="5643266"/>
              <a:ext cx="360040" cy="527050"/>
              <a:chOff x="5148769" y="5658430"/>
              <a:chExt cx="360040" cy="527050"/>
            </a:xfrm>
          </p:grpSpPr>
          <p:grpSp>
            <p:nvGrpSpPr>
              <p:cNvPr id="25" name="Group 59"/>
              <p:cNvGrpSpPr>
                <a:grpSpLocks/>
              </p:cNvGrpSpPr>
              <p:nvPr/>
            </p:nvGrpSpPr>
            <p:grpSpPr bwMode="auto">
              <a:xfrm>
                <a:off x="5148769" y="5658430"/>
                <a:ext cx="360040" cy="527050"/>
                <a:chOff x="1920" y="2544"/>
                <a:chExt cx="439" cy="518"/>
              </a:xfrm>
            </p:grpSpPr>
            <p:sp>
              <p:nvSpPr>
                <p:cNvPr id="27" name="AutoShap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2544"/>
                  <a:ext cx="439" cy="510"/>
                </a:xfrm>
                <a:prstGeom prst="can">
                  <a:avLst>
                    <a:gd name="adj" fmla="val 13952"/>
                  </a:avLst>
                </a:prstGeom>
                <a:solidFill>
                  <a:srgbClr val="CCCCFF">
                    <a:alpha val="44000"/>
                  </a:srgbClr>
                </a:solidFill>
                <a:ln w="12700">
                  <a:solidFill>
                    <a:schemeClr val="accent4">
                      <a:lumMod val="85000"/>
                      <a:lumOff val="15000"/>
                      <a:alpha val="51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28" name="Oval 61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3002"/>
                  <a:ext cx="439" cy="60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  <a:alpha val="50000"/>
                  </a:schemeClr>
                </a:solidFill>
                <a:ln w="12700">
                  <a:solidFill>
                    <a:schemeClr val="accent4">
                      <a:lumMod val="65000"/>
                      <a:lumOff val="35000"/>
                      <a:alpha val="51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sp>
            <p:nvSpPr>
              <p:cNvPr id="26" name="AutoShape 60"/>
              <p:cNvSpPr>
                <a:spLocks noChangeAspect="1" noChangeArrowheads="1"/>
              </p:cNvSpPr>
              <p:nvPr/>
            </p:nvSpPr>
            <p:spPr bwMode="auto">
              <a:xfrm>
                <a:off x="5148769" y="5951967"/>
                <a:ext cx="360040" cy="228758"/>
              </a:xfrm>
              <a:prstGeom prst="can">
                <a:avLst>
                  <a:gd name="adj" fmla="val 13952"/>
                </a:avLst>
              </a:prstGeom>
              <a:solidFill>
                <a:srgbClr val="66CCFF">
                  <a:alpha val="65000"/>
                </a:srgbClr>
              </a:solidFill>
              <a:ln w="12700">
                <a:solidFill>
                  <a:schemeClr val="accent4">
                    <a:lumMod val="85000"/>
                    <a:lumOff val="1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grpSp>
        <p:nvGrpSpPr>
          <p:cNvPr id="81" name="Grupo 80"/>
          <p:cNvGrpSpPr/>
          <p:nvPr/>
        </p:nvGrpSpPr>
        <p:grpSpPr>
          <a:xfrm>
            <a:off x="7202140" y="2840459"/>
            <a:ext cx="720080" cy="3247068"/>
            <a:chOff x="7202140" y="2840459"/>
            <a:chExt cx="720080" cy="3247068"/>
          </a:xfrm>
        </p:grpSpPr>
        <p:sp>
          <p:nvSpPr>
            <p:cNvPr id="16" name="Flecha derecha 15"/>
            <p:cNvSpPr/>
            <p:nvPr/>
          </p:nvSpPr>
          <p:spPr bwMode="auto">
            <a:xfrm>
              <a:off x="7202140" y="2840459"/>
              <a:ext cx="720080" cy="297427"/>
            </a:xfrm>
            <a:prstGeom prst="rightArrow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2" name="Flecha derecha 21"/>
            <p:cNvSpPr/>
            <p:nvPr/>
          </p:nvSpPr>
          <p:spPr bwMode="auto">
            <a:xfrm>
              <a:off x="7202140" y="4431909"/>
              <a:ext cx="720080" cy="297427"/>
            </a:xfrm>
            <a:prstGeom prst="rightArrow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9" name="Flecha derecha 28"/>
            <p:cNvSpPr/>
            <p:nvPr/>
          </p:nvSpPr>
          <p:spPr bwMode="auto">
            <a:xfrm>
              <a:off x="7202140" y="5790100"/>
              <a:ext cx="720080" cy="297427"/>
            </a:xfrm>
            <a:prstGeom prst="rightArrow">
              <a:avLst/>
            </a:pr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84" name="Grupo 83"/>
          <p:cNvGrpSpPr/>
          <p:nvPr/>
        </p:nvGrpSpPr>
        <p:grpSpPr>
          <a:xfrm>
            <a:off x="4914390" y="2687705"/>
            <a:ext cx="1385802" cy="1638036"/>
            <a:chOff x="4914390" y="2687705"/>
            <a:chExt cx="1385802" cy="1638036"/>
          </a:xfrm>
        </p:grpSpPr>
        <p:cxnSp>
          <p:nvCxnSpPr>
            <p:cNvPr id="30" name="Conector curvado 29"/>
            <p:cNvCxnSpPr>
              <a:stCxn id="6" idx="1"/>
              <a:endCxn id="8" idx="1"/>
            </p:cNvCxnSpPr>
            <p:nvPr/>
          </p:nvCxnSpPr>
          <p:spPr bwMode="auto">
            <a:xfrm rot="5400000" flipH="1" flipV="1">
              <a:off x="4788273" y="2813822"/>
              <a:ext cx="1638036" cy="1385802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Text Box 80"/>
            <p:cNvSpPr txBox="1">
              <a:spLocks noChangeArrowheads="1"/>
            </p:cNvSpPr>
            <p:nvPr/>
          </p:nvSpPr>
          <p:spPr bwMode="auto">
            <a:xfrm>
              <a:off x="5159297" y="2895906"/>
              <a:ext cx="838200" cy="241980"/>
            </a:xfrm>
            <a:prstGeom prst="rect">
              <a:avLst/>
            </a:prstGeom>
            <a:solidFill>
              <a:srgbClr val="FAFA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>
                  <a:solidFill>
                    <a:srgbClr val="000099"/>
                  </a:solidFill>
                  <a:effectLst/>
                </a:rPr>
                <a:t>5 [</a:t>
              </a:r>
              <a:r>
                <a:rPr lang="es-ES" dirty="0" err="1">
                  <a:solidFill>
                    <a:srgbClr val="000099"/>
                  </a:solidFill>
                  <a:effectLst/>
                </a:rPr>
                <a:t>mL</a:t>
              </a:r>
              <a:r>
                <a:rPr lang="es-ES" dirty="0">
                  <a:solidFill>
                    <a:srgbClr val="000099"/>
                  </a:solidFill>
                  <a:effectLst/>
                </a:rPr>
                <a:t>]</a:t>
              </a:r>
            </a:p>
          </p:txBody>
        </p:sp>
      </p:grpSp>
      <p:grpSp>
        <p:nvGrpSpPr>
          <p:cNvPr id="86" name="Grupo 85"/>
          <p:cNvGrpSpPr/>
          <p:nvPr/>
        </p:nvGrpSpPr>
        <p:grpSpPr>
          <a:xfrm>
            <a:off x="4914389" y="3955338"/>
            <a:ext cx="1456667" cy="435932"/>
            <a:chOff x="4914389" y="3955338"/>
            <a:chExt cx="1456667" cy="435932"/>
          </a:xfrm>
        </p:grpSpPr>
        <p:cxnSp>
          <p:nvCxnSpPr>
            <p:cNvPr id="32" name="Conector curvado 31"/>
            <p:cNvCxnSpPr>
              <a:stCxn id="6" idx="1"/>
              <a:endCxn id="9" idx="1"/>
            </p:cNvCxnSpPr>
            <p:nvPr/>
          </p:nvCxnSpPr>
          <p:spPr bwMode="auto">
            <a:xfrm rot="16200000" flipH="1">
              <a:off x="5609958" y="3630172"/>
              <a:ext cx="65529" cy="1456667"/>
            </a:xfrm>
            <a:prstGeom prst="curvedConnector4">
              <a:avLst>
                <a:gd name="adj1" fmla="val -723741"/>
                <a:gd name="adj2" fmla="val 67422"/>
              </a:avLst>
            </a:prstGeom>
            <a:solidFill>
              <a:schemeClr val="accent1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" name="Text Box 80"/>
            <p:cNvSpPr txBox="1">
              <a:spLocks noChangeArrowheads="1"/>
            </p:cNvSpPr>
            <p:nvPr/>
          </p:nvSpPr>
          <p:spPr bwMode="auto">
            <a:xfrm>
              <a:off x="5497424" y="3955338"/>
              <a:ext cx="838200" cy="169277"/>
            </a:xfrm>
            <a:prstGeom prst="rect">
              <a:avLst/>
            </a:prstGeom>
            <a:solidFill>
              <a:srgbClr val="FAFA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>
                  <a:solidFill>
                    <a:srgbClr val="000099"/>
                  </a:solidFill>
                  <a:effectLst/>
                </a:rPr>
                <a:t>5 [</a:t>
              </a:r>
              <a:r>
                <a:rPr lang="es-ES" dirty="0" err="1">
                  <a:solidFill>
                    <a:srgbClr val="000099"/>
                  </a:solidFill>
                  <a:effectLst/>
                </a:rPr>
                <a:t>mL</a:t>
              </a:r>
              <a:r>
                <a:rPr lang="es-ES" dirty="0">
                  <a:solidFill>
                    <a:srgbClr val="000099"/>
                  </a:solidFill>
                  <a:effectLst/>
                </a:rPr>
                <a:t>]</a:t>
              </a:r>
            </a:p>
          </p:txBody>
        </p:sp>
      </p:grpSp>
      <p:grpSp>
        <p:nvGrpSpPr>
          <p:cNvPr id="85" name="Grupo 84"/>
          <p:cNvGrpSpPr/>
          <p:nvPr/>
        </p:nvGrpSpPr>
        <p:grpSpPr>
          <a:xfrm>
            <a:off x="4914390" y="4325741"/>
            <a:ext cx="1529838" cy="1482968"/>
            <a:chOff x="4914390" y="4325741"/>
            <a:chExt cx="1529838" cy="1482968"/>
          </a:xfrm>
        </p:grpSpPr>
        <p:cxnSp>
          <p:nvCxnSpPr>
            <p:cNvPr id="34" name="Conector curvado 33"/>
            <p:cNvCxnSpPr>
              <a:stCxn id="6" idx="1"/>
              <a:endCxn id="10" idx="1"/>
            </p:cNvCxnSpPr>
            <p:nvPr/>
          </p:nvCxnSpPr>
          <p:spPr bwMode="auto">
            <a:xfrm rot="16200000" flipH="1">
              <a:off x="4937825" y="4302306"/>
              <a:ext cx="1482968" cy="1529838"/>
            </a:xfrm>
            <a:prstGeom prst="curvedConnector4">
              <a:avLst>
                <a:gd name="adj1" fmla="val -15415"/>
                <a:gd name="adj2" fmla="val 55884"/>
              </a:avLst>
            </a:prstGeom>
            <a:solidFill>
              <a:schemeClr val="accent1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Text Box 80"/>
            <p:cNvSpPr txBox="1">
              <a:spLocks noChangeArrowheads="1"/>
            </p:cNvSpPr>
            <p:nvPr/>
          </p:nvSpPr>
          <p:spPr bwMode="auto">
            <a:xfrm>
              <a:off x="5512478" y="4835115"/>
              <a:ext cx="838200" cy="241980"/>
            </a:xfrm>
            <a:prstGeom prst="rect">
              <a:avLst/>
            </a:prstGeom>
            <a:solidFill>
              <a:srgbClr val="FAFA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>
                  <a:solidFill>
                    <a:srgbClr val="000099"/>
                  </a:solidFill>
                  <a:effectLst/>
                </a:rPr>
                <a:t>5 [</a:t>
              </a:r>
              <a:r>
                <a:rPr lang="es-ES" dirty="0" err="1">
                  <a:solidFill>
                    <a:srgbClr val="000099"/>
                  </a:solidFill>
                  <a:effectLst/>
                </a:rPr>
                <a:t>mL</a:t>
              </a:r>
              <a:r>
                <a:rPr lang="es-ES" dirty="0">
                  <a:solidFill>
                    <a:srgbClr val="000099"/>
                  </a:solidFill>
                  <a:effectLst/>
                </a:rPr>
                <a:t>]</a:t>
              </a:r>
            </a:p>
          </p:txBody>
        </p:sp>
      </p:grpSp>
      <p:sp>
        <p:nvSpPr>
          <p:cNvPr id="48" name="Flecha derecha 47"/>
          <p:cNvSpPr/>
          <p:nvPr/>
        </p:nvSpPr>
        <p:spPr bwMode="auto">
          <a:xfrm>
            <a:off x="3678747" y="4474178"/>
            <a:ext cx="720080" cy="297427"/>
          </a:xfrm>
          <a:prstGeom prst="rightArrow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6" name="Flecha derecha 75"/>
          <p:cNvSpPr/>
          <p:nvPr/>
        </p:nvSpPr>
        <p:spPr bwMode="auto">
          <a:xfrm>
            <a:off x="1667143" y="4484174"/>
            <a:ext cx="720080" cy="297427"/>
          </a:xfrm>
          <a:prstGeom prst="rightArrow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87" name="Grupo 86"/>
          <p:cNvGrpSpPr/>
          <p:nvPr/>
        </p:nvGrpSpPr>
        <p:grpSpPr>
          <a:xfrm>
            <a:off x="323351" y="1550859"/>
            <a:ext cx="1570339" cy="1466037"/>
            <a:chOff x="323528" y="1556792"/>
            <a:chExt cx="1570339" cy="1466037"/>
          </a:xfrm>
        </p:grpSpPr>
        <p:pic>
          <p:nvPicPr>
            <p:cNvPr id="88" name="Imagen 8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23528" y="1820317"/>
              <a:ext cx="1570339" cy="1202512"/>
            </a:xfrm>
            <a:prstGeom prst="rect">
              <a:avLst/>
            </a:prstGeom>
          </p:spPr>
        </p:pic>
        <p:grpSp>
          <p:nvGrpSpPr>
            <p:cNvPr id="89" name="Group 63"/>
            <p:cNvGrpSpPr>
              <a:grpSpLocks/>
            </p:cNvGrpSpPr>
            <p:nvPr/>
          </p:nvGrpSpPr>
          <p:grpSpPr bwMode="auto">
            <a:xfrm>
              <a:off x="928677" y="1556792"/>
              <a:ext cx="360040" cy="527050"/>
              <a:chOff x="1584" y="3344"/>
              <a:chExt cx="240" cy="332"/>
            </a:xfrm>
          </p:grpSpPr>
          <p:grpSp>
            <p:nvGrpSpPr>
              <p:cNvPr id="90" name="Group 59"/>
              <p:cNvGrpSpPr>
                <a:grpSpLocks/>
              </p:cNvGrpSpPr>
              <p:nvPr/>
            </p:nvGrpSpPr>
            <p:grpSpPr bwMode="auto">
              <a:xfrm>
                <a:off x="1584" y="3344"/>
                <a:ext cx="240" cy="332"/>
                <a:chOff x="1920" y="2544"/>
                <a:chExt cx="439" cy="518"/>
              </a:xfrm>
            </p:grpSpPr>
            <p:sp>
              <p:nvSpPr>
                <p:cNvPr id="92" name="AutoShap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2544"/>
                  <a:ext cx="439" cy="510"/>
                </a:xfrm>
                <a:prstGeom prst="can">
                  <a:avLst>
                    <a:gd name="adj" fmla="val 13952"/>
                  </a:avLst>
                </a:prstGeom>
                <a:solidFill>
                  <a:srgbClr val="CCCCFF">
                    <a:alpha val="44000"/>
                  </a:srgbClr>
                </a:solidFill>
                <a:ln w="12700">
                  <a:solidFill>
                    <a:schemeClr val="accent4">
                      <a:lumMod val="85000"/>
                      <a:lumOff val="15000"/>
                      <a:alpha val="51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93" name="Oval 61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3002"/>
                  <a:ext cx="439" cy="60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  <a:alpha val="50000"/>
                  </a:schemeClr>
                </a:solidFill>
                <a:ln w="12700">
                  <a:solidFill>
                    <a:schemeClr val="accent4">
                      <a:lumMod val="65000"/>
                      <a:lumOff val="35000"/>
                      <a:alpha val="51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sp>
            <p:nvSpPr>
              <p:cNvPr id="91" name="Freeform 62"/>
              <p:cNvSpPr>
                <a:spLocks/>
              </p:cNvSpPr>
              <p:nvPr/>
            </p:nvSpPr>
            <p:spPr bwMode="auto">
              <a:xfrm>
                <a:off x="1588" y="3529"/>
                <a:ext cx="199" cy="143"/>
              </a:xfrm>
              <a:custGeom>
                <a:avLst/>
                <a:gdLst/>
                <a:ahLst/>
                <a:cxnLst>
                  <a:cxn ang="0">
                    <a:pos x="152" y="105"/>
                  </a:cxn>
                  <a:cxn ang="0">
                    <a:pos x="40" y="97"/>
                  </a:cxn>
                  <a:cxn ang="0">
                    <a:pos x="72" y="65"/>
                  </a:cxn>
                  <a:cxn ang="0">
                    <a:pos x="144" y="73"/>
                  </a:cxn>
                  <a:cxn ang="0">
                    <a:pos x="184" y="129"/>
                  </a:cxn>
                  <a:cxn ang="0">
                    <a:pos x="80" y="129"/>
                  </a:cxn>
                  <a:cxn ang="0">
                    <a:pos x="80" y="73"/>
                  </a:cxn>
                  <a:cxn ang="0">
                    <a:pos x="112" y="81"/>
                  </a:cxn>
                  <a:cxn ang="0">
                    <a:pos x="120" y="105"/>
                  </a:cxn>
                  <a:cxn ang="0">
                    <a:pos x="144" y="113"/>
                  </a:cxn>
                  <a:cxn ang="0">
                    <a:pos x="152" y="137"/>
                  </a:cxn>
                  <a:cxn ang="0">
                    <a:pos x="120" y="129"/>
                  </a:cxn>
                  <a:cxn ang="0">
                    <a:pos x="104" y="81"/>
                  </a:cxn>
                  <a:cxn ang="0">
                    <a:pos x="80" y="65"/>
                  </a:cxn>
                  <a:cxn ang="0">
                    <a:pos x="104" y="73"/>
                  </a:cxn>
                  <a:cxn ang="0">
                    <a:pos x="120" y="65"/>
                  </a:cxn>
                  <a:cxn ang="0">
                    <a:pos x="144" y="57"/>
                  </a:cxn>
                  <a:cxn ang="0">
                    <a:pos x="128" y="81"/>
                  </a:cxn>
                  <a:cxn ang="0">
                    <a:pos x="88" y="97"/>
                  </a:cxn>
                  <a:cxn ang="0">
                    <a:pos x="112" y="65"/>
                  </a:cxn>
                  <a:cxn ang="0">
                    <a:pos x="152" y="105"/>
                  </a:cxn>
                </a:cxnLst>
                <a:rect l="0" t="0" r="r" b="b"/>
                <a:pathLst>
                  <a:path w="199" h="143">
                    <a:moveTo>
                      <a:pt x="152" y="105"/>
                    </a:moveTo>
                    <a:cubicBezTo>
                      <a:pt x="115" y="102"/>
                      <a:pt x="76" y="108"/>
                      <a:pt x="40" y="97"/>
                    </a:cubicBezTo>
                    <a:cubicBezTo>
                      <a:pt x="0" y="85"/>
                      <a:pt x="64" y="68"/>
                      <a:pt x="72" y="65"/>
                    </a:cubicBezTo>
                    <a:cubicBezTo>
                      <a:pt x="128" y="84"/>
                      <a:pt x="104" y="86"/>
                      <a:pt x="144" y="73"/>
                    </a:cubicBezTo>
                    <a:cubicBezTo>
                      <a:pt x="199" y="110"/>
                      <a:pt x="198" y="87"/>
                      <a:pt x="184" y="129"/>
                    </a:cubicBezTo>
                    <a:cubicBezTo>
                      <a:pt x="132" y="112"/>
                      <a:pt x="130" y="112"/>
                      <a:pt x="80" y="129"/>
                    </a:cubicBezTo>
                    <a:cubicBezTo>
                      <a:pt x="60" y="98"/>
                      <a:pt x="36" y="88"/>
                      <a:pt x="80" y="73"/>
                    </a:cubicBezTo>
                    <a:cubicBezTo>
                      <a:pt x="91" y="76"/>
                      <a:pt x="103" y="74"/>
                      <a:pt x="112" y="81"/>
                    </a:cubicBezTo>
                    <a:cubicBezTo>
                      <a:pt x="119" y="86"/>
                      <a:pt x="114" y="99"/>
                      <a:pt x="120" y="105"/>
                    </a:cubicBezTo>
                    <a:cubicBezTo>
                      <a:pt x="126" y="111"/>
                      <a:pt x="136" y="110"/>
                      <a:pt x="144" y="113"/>
                    </a:cubicBezTo>
                    <a:cubicBezTo>
                      <a:pt x="147" y="121"/>
                      <a:pt x="159" y="132"/>
                      <a:pt x="152" y="137"/>
                    </a:cubicBezTo>
                    <a:cubicBezTo>
                      <a:pt x="143" y="143"/>
                      <a:pt x="127" y="137"/>
                      <a:pt x="120" y="129"/>
                    </a:cubicBezTo>
                    <a:cubicBezTo>
                      <a:pt x="109" y="116"/>
                      <a:pt x="109" y="97"/>
                      <a:pt x="104" y="81"/>
                    </a:cubicBezTo>
                    <a:cubicBezTo>
                      <a:pt x="101" y="72"/>
                      <a:pt x="88" y="70"/>
                      <a:pt x="80" y="65"/>
                    </a:cubicBezTo>
                    <a:cubicBezTo>
                      <a:pt x="22" y="84"/>
                      <a:pt x="90" y="78"/>
                      <a:pt x="104" y="73"/>
                    </a:cubicBezTo>
                    <a:cubicBezTo>
                      <a:pt x="122" y="0"/>
                      <a:pt x="102" y="56"/>
                      <a:pt x="120" y="65"/>
                    </a:cubicBezTo>
                    <a:cubicBezTo>
                      <a:pt x="128" y="69"/>
                      <a:pt x="136" y="60"/>
                      <a:pt x="144" y="57"/>
                    </a:cubicBezTo>
                    <a:cubicBezTo>
                      <a:pt x="139" y="65"/>
                      <a:pt x="130" y="72"/>
                      <a:pt x="128" y="81"/>
                    </a:cubicBezTo>
                    <a:cubicBezTo>
                      <a:pt x="122" y="117"/>
                      <a:pt x="181" y="113"/>
                      <a:pt x="88" y="97"/>
                    </a:cubicBezTo>
                    <a:cubicBezTo>
                      <a:pt x="84" y="90"/>
                      <a:pt x="36" y="34"/>
                      <a:pt x="112" y="65"/>
                    </a:cubicBezTo>
                    <a:cubicBezTo>
                      <a:pt x="130" y="72"/>
                      <a:pt x="139" y="92"/>
                      <a:pt x="152" y="1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</p:grpSp>
      <p:grpSp>
        <p:nvGrpSpPr>
          <p:cNvPr id="94" name="Grupo 93"/>
          <p:cNvGrpSpPr/>
          <p:nvPr/>
        </p:nvGrpSpPr>
        <p:grpSpPr>
          <a:xfrm>
            <a:off x="930480" y="4334363"/>
            <a:ext cx="360040" cy="527050"/>
            <a:chOff x="5148769" y="5658430"/>
            <a:chExt cx="360040" cy="527050"/>
          </a:xfrm>
        </p:grpSpPr>
        <p:grpSp>
          <p:nvGrpSpPr>
            <p:cNvPr id="95" name="Group 59"/>
            <p:cNvGrpSpPr>
              <a:grpSpLocks/>
            </p:cNvGrpSpPr>
            <p:nvPr/>
          </p:nvGrpSpPr>
          <p:grpSpPr bwMode="auto">
            <a:xfrm>
              <a:off x="5148769" y="5658430"/>
              <a:ext cx="360040" cy="527050"/>
              <a:chOff x="1920" y="2544"/>
              <a:chExt cx="439" cy="518"/>
            </a:xfrm>
          </p:grpSpPr>
          <p:sp>
            <p:nvSpPr>
              <p:cNvPr id="97" name="AutoShape 60"/>
              <p:cNvSpPr>
                <a:spLocks noChangeAspect="1" noChangeArrowheads="1"/>
              </p:cNvSpPr>
              <p:nvPr/>
            </p:nvSpPr>
            <p:spPr bwMode="auto">
              <a:xfrm>
                <a:off x="1920" y="2544"/>
                <a:ext cx="439" cy="510"/>
              </a:xfrm>
              <a:prstGeom prst="can">
                <a:avLst>
                  <a:gd name="adj" fmla="val 13952"/>
                </a:avLst>
              </a:prstGeom>
              <a:solidFill>
                <a:srgbClr val="CCCCFF">
                  <a:alpha val="44000"/>
                </a:srgbClr>
              </a:solidFill>
              <a:ln w="12700">
                <a:solidFill>
                  <a:schemeClr val="accent4">
                    <a:lumMod val="85000"/>
                    <a:lumOff val="1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98" name="Oval 61"/>
              <p:cNvSpPr>
                <a:spLocks noChangeAspect="1" noChangeArrowheads="1"/>
              </p:cNvSpPr>
              <p:nvPr/>
            </p:nvSpPr>
            <p:spPr bwMode="auto">
              <a:xfrm>
                <a:off x="1920" y="3002"/>
                <a:ext cx="439" cy="6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12700">
                <a:solidFill>
                  <a:schemeClr val="accent4">
                    <a:lumMod val="65000"/>
                    <a:lumOff val="35000"/>
                    <a:alpha val="51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96" name="AutoShape 60"/>
            <p:cNvSpPr>
              <a:spLocks noChangeAspect="1" noChangeArrowheads="1"/>
            </p:cNvSpPr>
            <p:nvPr/>
          </p:nvSpPr>
          <p:spPr bwMode="auto">
            <a:xfrm>
              <a:off x="5148769" y="5921955"/>
              <a:ext cx="360040" cy="258770"/>
            </a:xfrm>
            <a:prstGeom prst="can">
              <a:avLst>
                <a:gd name="adj" fmla="val 13952"/>
              </a:avLst>
            </a:prstGeom>
            <a:solidFill>
              <a:srgbClr val="66CCFF">
                <a:alpha val="64706"/>
              </a:srgbClr>
            </a:solidFill>
            <a:ln w="12700">
              <a:solidFill>
                <a:schemeClr val="accent4">
                  <a:lumMod val="85000"/>
                  <a:lumOff val="15000"/>
                  <a:alpha val="51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" name="Flecha derecha 98"/>
          <p:cNvSpPr/>
          <p:nvPr/>
        </p:nvSpPr>
        <p:spPr bwMode="auto">
          <a:xfrm rot="5400000">
            <a:off x="748481" y="3447480"/>
            <a:ext cx="720080" cy="297427"/>
          </a:xfrm>
          <a:prstGeom prst="rightArrow">
            <a:avLst/>
          </a:prstGeom>
          <a:noFill/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627784" y="3501008"/>
            <a:ext cx="792088" cy="1573472"/>
            <a:chOff x="2627784" y="3501008"/>
            <a:chExt cx="792088" cy="1573472"/>
          </a:xfrm>
        </p:grpSpPr>
        <p:pic>
          <p:nvPicPr>
            <p:cNvPr id="42" name="Imagen 4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27784" y="3501008"/>
              <a:ext cx="792088" cy="1573472"/>
            </a:xfrm>
            <a:prstGeom prst="rect">
              <a:avLst/>
            </a:prstGeom>
          </p:spPr>
        </p:pic>
        <p:sp>
          <p:nvSpPr>
            <p:cNvPr id="56" name="Text Box 80"/>
            <p:cNvSpPr txBox="1">
              <a:spLocks noChangeArrowheads="1"/>
            </p:cNvSpPr>
            <p:nvPr/>
          </p:nvSpPr>
          <p:spPr bwMode="auto">
            <a:xfrm>
              <a:off x="2833089" y="4509120"/>
              <a:ext cx="427590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s-ES" sz="800" b="0" dirty="0">
                  <a:effectLst/>
                </a:rPr>
                <a:t>100</a:t>
              </a:r>
            </a:p>
            <a:p>
              <a:pPr>
                <a:spcBef>
                  <a:spcPts val="0"/>
                </a:spcBef>
              </a:pPr>
              <a:r>
                <a:rPr lang="es-ES" sz="800" b="0" dirty="0">
                  <a:effectLst/>
                </a:rPr>
                <a:t>[</a:t>
              </a:r>
              <a:r>
                <a:rPr lang="es-ES" sz="800" b="0" dirty="0" err="1">
                  <a:effectLst/>
                </a:rPr>
                <a:t>mL</a:t>
              </a:r>
              <a:r>
                <a:rPr lang="es-ES" sz="800" b="0" dirty="0">
                  <a:effectLst/>
                </a:rPr>
                <a:t>]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6300192" y="1900969"/>
            <a:ext cx="792088" cy="1573472"/>
            <a:chOff x="6300192" y="1900969"/>
            <a:chExt cx="792088" cy="1573472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00192" y="1900969"/>
              <a:ext cx="792088" cy="1573472"/>
            </a:xfrm>
            <a:prstGeom prst="rect">
              <a:avLst/>
            </a:prstGeom>
          </p:spPr>
        </p:pic>
        <p:sp>
          <p:nvSpPr>
            <p:cNvPr id="57" name="Text Box 80"/>
            <p:cNvSpPr txBox="1">
              <a:spLocks noChangeArrowheads="1"/>
            </p:cNvSpPr>
            <p:nvPr/>
          </p:nvSpPr>
          <p:spPr bwMode="auto">
            <a:xfrm>
              <a:off x="6542112" y="2932707"/>
              <a:ext cx="371996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s-ES" sz="800" b="0" dirty="0">
                  <a:effectLst/>
                </a:rPr>
                <a:t>100</a:t>
              </a:r>
            </a:p>
            <a:p>
              <a:pPr>
                <a:spcBef>
                  <a:spcPts val="0"/>
                </a:spcBef>
              </a:pPr>
              <a:r>
                <a:rPr lang="es-ES" sz="800" b="0" dirty="0">
                  <a:effectLst/>
                </a:rPr>
                <a:t>[</a:t>
              </a:r>
              <a:r>
                <a:rPr lang="es-ES" sz="800" b="0" dirty="0" err="1">
                  <a:effectLst/>
                </a:rPr>
                <a:t>mL</a:t>
              </a:r>
              <a:r>
                <a:rPr lang="es-ES" sz="800" b="0" dirty="0">
                  <a:effectLst/>
                </a:rPr>
                <a:t>]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6371057" y="3745306"/>
            <a:ext cx="650358" cy="1291927"/>
            <a:chOff x="6371057" y="3745306"/>
            <a:chExt cx="650358" cy="1291927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71057" y="3745306"/>
              <a:ext cx="650358" cy="1291927"/>
            </a:xfrm>
            <a:prstGeom prst="rect">
              <a:avLst/>
            </a:prstGeom>
          </p:spPr>
        </p:pic>
        <p:sp>
          <p:nvSpPr>
            <p:cNvPr id="58" name="Text Box 80"/>
            <p:cNvSpPr txBox="1">
              <a:spLocks noChangeArrowheads="1"/>
            </p:cNvSpPr>
            <p:nvPr/>
          </p:nvSpPr>
          <p:spPr bwMode="auto">
            <a:xfrm>
              <a:off x="6576288" y="4545861"/>
              <a:ext cx="286008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s-ES" sz="800" b="0" dirty="0">
                  <a:effectLst/>
                </a:rPr>
                <a:t>50</a:t>
              </a:r>
            </a:p>
            <a:p>
              <a:pPr>
                <a:spcBef>
                  <a:spcPts val="0"/>
                </a:spcBef>
              </a:pPr>
              <a:r>
                <a:rPr lang="es-ES" sz="800" b="0" dirty="0">
                  <a:effectLst/>
                </a:rPr>
                <a:t>[</a:t>
              </a:r>
              <a:r>
                <a:rPr lang="es-ES" sz="800" b="0" dirty="0" err="1">
                  <a:effectLst/>
                </a:rPr>
                <a:t>mL</a:t>
              </a:r>
              <a:r>
                <a:rPr lang="es-ES" sz="800" b="0" dirty="0">
                  <a:effectLst/>
                </a:rPr>
                <a:t>]</a:t>
              </a:r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6444228" y="5308098"/>
            <a:ext cx="504016" cy="1001222"/>
            <a:chOff x="6444228" y="5308098"/>
            <a:chExt cx="504016" cy="1001222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44228" y="5308098"/>
              <a:ext cx="504016" cy="1001222"/>
            </a:xfrm>
            <a:prstGeom prst="rect">
              <a:avLst/>
            </a:prstGeom>
          </p:spPr>
        </p:pic>
        <p:sp>
          <p:nvSpPr>
            <p:cNvPr id="59" name="Text Box 80"/>
            <p:cNvSpPr txBox="1">
              <a:spLocks noChangeArrowheads="1"/>
            </p:cNvSpPr>
            <p:nvPr/>
          </p:nvSpPr>
          <p:spPr bwMode="auto">
            <a:xfrm>
              <a:off x="6573086" y="5867682"/>
              <a:ext cx="341022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s-ES" sz="800" b="0" dirty="0">
                  <a:effectLst/>
                </a:rPr>
                <a:t>25</a:t>
              </a:r>
            </a:p>
            <a:p>
              <a:pPr>
                <a:spcBef>
                  <a:spcPts val="0"/>
                </a:spcBef>
              </a:pPr>
              <a:r>
                <a:rPr lang="es-ES" sz="800" b="0" dirty="0">
                  <a:effectLst/>
                </a:rPr>
                <a:t>[</a:t>
              </a:r>
              <a:r>
                <a:rPr lang="es-ES" sz="800" b="0" dirty="0" err="1">
                  <a:effectLst/>
                </a:rPr>
                <a:t>mL</a:t>
              </a:r>
              <a:r>
                <a:rPr lang="es-ES" sz="800" b="0" dirty="0">
                  <a:effectLst/>
                </a:rPr>
                <a:t>]</a:t>
              </a:r>
            </a:p>
          </p:txBody>
        </p:sp>
      </p:grpSp>
      <p:sp>
        <p:nvSpPr>
          <p:cNvPr id="36" name="CuadroTexto 35"/>
          <p:cNvSpPr txBox="1"/>
          <p:nvPr/>
        </p:nvSpPr>
        <p:spPr>
          <a:xfrm>
            <a:off x="2396478" y="5100437"/>
            <a:ext cx="13676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66"/>
                </a:solidFill>
                <a:effectLst/>
              </a:rPr>
              <a:t>Disolución madre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xmlns="" id="{3F3C2F03-A6E7-4FB4-A908-B666434B90A5}"/>
              </a:ext>
            </a:extLst>
          </p:cNvPr>
          <p:cNvSpPr txBox="1"/>
          <p:nvPr/>
        </p:nvSpPr>
        <p:spPr>
          <a:xfrm>
            <a:off x="7908054" y="3291846"/>
            <a:ext cx="1023036" cy="2616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66"/>
                </a:solidFill>
                <a:effectLst/>
              </a:rPr>
              <a:t>Disolución 1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xmlns="" id="{C75CC608-3A17-4B4A-BF91-6FD1B0F8380F}"/>
              </a:ext>
            </a:extLst>
          </p:cNvPr>
          <p:cNvSpPr txBox="1"/>
          <p:nvPr/>
        </p:nvSpPr>
        <p:spPr>
          <a:xfrm>
            <a:off x="7878754" y="4883296"/>
            <a:ext cx="1023036" cy="2616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66"/>
                </a:solidFill>
                <a:effectLst/>
              </a:rPr>
              <a:t>Disolución 2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xmlns="" id="{795D96DC-E7DC-42D3-A7F7-81A50A5739B0}"/>
              </a:ext>
            </a:extLst>
          </p:cNvPr>
          <p:cNvSpPr txBox="1"/>
          <p:nvPr/>
        </p:nvSpPr>
        <p:spPr>
          <a:xfrm>
            <a:off x="7878754" y="6250259"/>
            <a:ext cx="1023036" cy="2616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66"/>
                </a:solidFill>
                <a:effectLst/>
              </a:rPr>
              <a:t>Disolución 3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xmlns="" id="{67F9F8C1-B42F-40CA-9FF5-012078FA3F63}"/>
              </a:ext>
            </a:extLst>
          </p:cNvPr>
          <p:cNvSpPr txBox="1"/>
          <p:nvPr/>
        </p:nvSpPr>
        <p:spPr>
          <a:xfrm>
            <a:off x="2568801" y="5346116"/>
            <a:ext cx="1023036" cy="2616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66"/>
                </a:solidFill>
                <a:effectLst/>
              </a:rPr>
              <a:t>Disolución 4</a:t>
            </a:r>
          </a:p>
        </p:txBody>
      </p:sp>
    </p:spTree>
    <p:extLst>
      <p:ext uri="{BB962C8B-B14F-4D97-AF65-F5344CB8AC3E}">
        <p14:creationId xmlns:p14="http://schemas.microsoft.com/office/powerpoint/2010/main" val="437164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76" grpId="0" animBg="1"/>
      <p:bldP spid="99" grpId="0" animBg="1"/>
      <p:bldP spid="36" grpId="0"/>
      <p:bldP spid="65" grpId="0" animBg="1"/>
      <p:bldP spid="66" grpId="0" animBg="1"/>
      <p:bldP spid="67" grpId="0" animBg="1"/>
      <p:bldP spid="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xmlns="" id="{06950790-FCDA-4246-9D34-8373F334E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9" y="1412776"/>
            <a:ext cx="7635600" cy="353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4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u="sng" dirty="0">
                <a:solidFill>
                  <a:srgbClr val="000066"/>
                </a:solidFill>
                <a:effectLst/>
                <a:cs typeface="Times New Roman" pitchFamily="18" charset="0"/>
              </a:rPr>
              <a:t>Toma de lecturas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</a:t>
            </a:r>
            <a:r>
              <a:rPr lang="es-MX" sz="1600" dirty="0">
                <a:solidFill>
                  <a:srgbClr val="000066"/>
                </a:solidFill>
                <a:effectLst/>
                <a:cs typeface="Times New Roman" pitchFamily="18" charset="0"/>
              </a:rPr>
              <a:t>La verificación del </a:t>
            </a:r>
            <a:r>
              <a:rPr lang="es-MX" sz="16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conductímetro</a:t>
            </a:r>
            <a:r>
              <a:rPr lang="es-MX" sz="1600" dirty="0">
                <a:solidFill>
                  <a:srgbClr val="000066"/>
                </a:solidFill>
                <a:effectLst/>
                <a:cs typeface="Times New Roman" pitchFamily="18" charset="0"/>
              </a:rPr>
              <a:t> la realizará el personal autorizado.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 El alumno llevará al cabo los pasos siguientes:</a:t>
            </a:r>
          </a:p>
          <a:p>
            <a:pPr marL="5349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a) Determinará la conductividad </a:t>
            </a:r>
            <a:r>
              <a:rPr lang="es-MX" sz="1600" b="0" dirty="0">
                <a:solidFill>
                  <a:srgbClr val="000066"/>
                </a:solidFill>
                <a:effectLst/>
                <a:highlight>
                  <a:srgbClr val="FFFF00"/>
                </a:highlight>
                <a:cs typeface="Times New Roman" pitchFamily="18" charset="0"/>
              </a:rPr>
              <a:t>de la disolución más diluida a la más concentrada.</a:t>
            </a:r>
          </a:p>
          <a:p>
            <a:pPr marL="5349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b) Sin encender el </a:t>
            </a:r>
            <a:r>
              <a:rPr lang="es-MX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conductímetro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, sumergirá el electrodo en la disolución y lo moverá para desalojar las burbujas de aire que hayan quedado atrapadas, procurando que el nivel del líquido se encuentre arriba de los orificios y posteriormente encenderá el equipo.</a:t>
            </a:r>
            <a:endParaRPr lang="es-ES" sz="1600" b="0" dirty="0">
              <a:solidFill>
                <a:srgbClr val="000066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0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2967242" y="731251"/>
            <a:ext cx="320792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Objetivos de la práctica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53406" y="1412776"/>
            <a:ext cx="7635600" cy="313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41300" indent="-241300" algn="just" eaLnBrk="1" hangingPunct="1">
              <a:lnSpc>
                <a:spcPct val="120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s-ES" sz="1600" dirty="0">
                <a:solidFill>
                  <a:srgbClr val="000066"/>
                </a:solidFill>
                <a:effectLst/>
              </a:rPr>
              <a:t>El alumno:</a:t>
            </a:r>
          </a:p>
          <a:p>
            <a:pPr marL="241300" indent="-241300" algn="just" eaLnBrk="1" hangingPunct="1">
              <a:lnSpc>
                <a:spcPct val="120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s-ES" sz="1600" b="0" dirty="0">
                <a:solidFill>
                  <a:srgbClr val="000066"/>
                </a:solidFill>
                <a:effectLst/>
              </a:rPr>
              <a:t>1.	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Preparará disoluciones de diferentes concentraciones mediante el manejo del material adecuado.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</a:t>
            </a:r>
            <a:endParaRPr lang="es-ES" sz="1600" b="0" dirty="0">
              <a:solidFill>
                <a:srgbClr val="000066"/>
              </a:solidFill>
              <a:effectLst/>
            </a:endParaRPr>
          </a:p>
          <a:p>
            <a:pPr marL="241300" indent="-241300" algn="just" eaLnBrk="1" hangingPunct="1">
              <a:lnSpc>
                <a:spcPct val="120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s-ES" sz="1600" b="0" dirty="0">
                <a:solidFill>
                  <a:srgbClr val="000066"/>
                </a:solidFill>
                <a:effectLst/>
              </a:rPr>
              <a:t>2.	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Medirá la conductividad de las disoluciones preparadas utilizando el equipo conveniente.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</a:t>
            </a:r>
          </a:p>
          <a:p>
            <a:pPr marL="241300" indent="-241300" algn="just" eaLnBrk="1" hangingPunct="1">
              <a:lnSpc>
                <a:spcPct val="120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s-ES" sz="1600" b="0" dirty="0">
                <a:solidFill>
                  <a:srgbClr val="000066"/>
                </a:solidFill>
                <a:effectLst/>
              </a:rPr>
              <a:t>3.	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Clasificará los solutos empleados como electrólitos fuertes, débiles o no electrólitos.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</a:t>
            </a:r>
          </a:p>
          <a:p>
            <a:pPr marL="241300" indent="-241300" algn="just" eaLnBrk="1" hangingPunct="1">
              <a:lnSpc>
                <a:spcPct val="120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s-ES" sz="1600" b="0" dirty="0">
                <a:solidFill>
                  <a:srgbClr val="000066"/>
                </a:solidFill>
                <a:effectLst/>
              </a:rPr>
              <a:t>4.	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Comprenderá la relación que hay entre la concentración de un electrólito y su conductividad.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1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pic>
        <p:nvPicPr>
          <p:cNvPr id="4" name="Picture 41" descr="E-6Conductividad">
            <a:extLst>
              <a:ext uri="{FF2B5EF4-FFF2-40B4-BE49-F238E27FC236}">
                <a16:creationId xmlns:a16="http://schemas.microsoft.com/office/drawing/2014/main" xmlns="" id="{B7775CBE-428F-4C0C-92EA-53C959002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9150" y="1556792"/>
            <a:ext cx="2604480" cy="2688496"/>
          </a:xfrm>
          <a:prstGeom prst="rect">
            <a:avLst/>
          </a:prstGeom>
          <a:noFill/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54BBA7ED-689A-44B0-92FF-2ADD1238759C}"/>
              </a:ext>
            </a:extLst>
          </p:cNvPr>
          <p:cNvGrpSpPr/>
          <p:nvPr/>
        </p:nvGrpSpPr>
        <p:grpSpPr>
          <a:xfrm>
            <a:off x="4584726" y="1843240"/>
            <a:ext cx="3337064" cy="2115600"/>
            <a:chOff x="4563200" y="4273615"/>
            <a:chExt cx="3337064" cy="2115600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xmlns="" id="{EBC0299E-1FB2-424B-9F20-583EECEF0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63200" y="4273615"/>
              <a:ext cx="3337064" cy="2115600"/>
            </a:xfrm>
            <a:prstGeom prst="rect">
              <a:avLst/>
            </a:prstGeom>
          </p:spPr>
        </p:pic>
        <p:sp>
          <p:nvSpPr>
            <p:cNvPr id="7" name="Text Box 80">
              <a:extLst>
                <a:ext uri="{FF2B5EF4-FFF2-40B4-BE49-F238E27FC236}">
                  <a16:creationId xmlns:a16="http://schemas.microsoft.com/office/drawing/2014/main" xmlns="" id="{08317781-64D4-473D-AC23-D89D296C1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4958" y="5805264"/>
              <a:ext cx="427590" cy="349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s-ES" sz="900" b="0" dirty="0">
                  <a:effectLst/>
                </a:rPr>
                <a:t>100</a:t>
              </a:r>
            </a:p>
            <a:p>
              <a:pPr>
                <a:spcBef>
                  <a:spcPts val="0"/>
                </a:spcBef>
              </a:pPr>
              <a:r>
                <a:rPr lang="es-ES" sz="900" b="0" dirty="0">
                  <a:effectLst/>
                </a:rPr>
                <a:t>[</a:t>
              </a:r>
              <a:r>
                <a:rPr lang="es-ES" sz="900" b="0" dirty="0" err="1">
                  <a:effectLst/>
                </a:rPr>
                <a:t>mL</a:t>
              </a:r>
              <a:r>
                <a:rPr lang="es-ES" sz="900" b="0" dirty="0">
                  <a:effectLst/>
                </a:rPr>
                <a:t>]</a:t>
              </a:r>
            </a:p>
          </p:txBody>
        </p:sp>
      </p:grpSp>
      <p:sp>
        <p:nvSpPr>
          <p:cNvPr id="8" name="Text Box 30">
            <a:extLst>
              <a:ext uri="{FF2B5EF4-FFF2-40B4-BE49-F238E27FC236}">
                <a16:creationId xmlns:a16="http://schemas.microsoft.com/office/drawing/2014/main" xmlns="" id="{2E161279-8F74-47CA-9FDD-F2850D82A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9" y="4568372"/>
            <a:ext cx="7635600" cy="95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c) Seleccionará la escala adecuada siguiendo las instrucciones del profesor, tomará la lectura de conductividad en [</a:t>
            </a:r>
            <a:r>
              <a:rPr lang="es-MX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μS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/cm] y registrará sus resultados en la tabla 1.</a:t>
            </a:r>
            <a:endParaRPr lang="es-ES" sz="1600" b="0" dirty="0">
              <a:solidFill>
                <a:srgbClr val="000066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97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3D48F8E-0C98-4654-979B-04EE78F4BA1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8050" y="1484784"/>
            <a:ext cx="6626318" cy="2690230"/>
          </a:xfrm>
          <a:prstGeom prst="rect">
            <a:avLst/>
          </a:prstGeom>
        </p:spPr>
      </p:pic>
      <p:sp>
        <p:nvSpPr>
          <p:cNvPr id="5" name="Text Box 30">
            <a:extLst>
              <a:ext uri="{FF2B5EF4-FFF2-40B4-BE49-F238E27FC236}">
                <a16:creationId xmlns:a16="http://schemas.microsoft.com/office/drawing/2014/main" xmlns="" id="{8E89A8E4-75D7-49BB-BF23-019DE52BF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9" y="4463046"/>
            <a:ext cx="7635600" cy="120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400" b="0" dirty="0">
                <a:solidFill>
                  <a:srgbClr val="FF0000"/>
                </a:solidFill>
                <a:effectLst/>
                <a:cs typeface="Times New Roman" pitchFamily="18" charset="0"/>
              </a:rPr>
              <a:t>En el </a:t>
            </a:r>
            <a:r>
              <a:rPr lang="es-MX" sz="1400" b="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conductímetro</a:t>
            </a:r>
            <a:r>
              <a:rPr lang="es-MX" sz="1400" b="0" dirty="0">
                <a:solidFill>
                  <a:srgbClr val="FF0000"/>
                </a:solidFill>
                <a:effectLst/>
                <a:cs typeface="Times New Roman" pitchFamily="18" charset="0"/>
              </a:rPr>
              <a:t> CONDUCTRONIC la lectura es directa en las escalas de 200 y 2K, pero en la escala de 20K, debe multiplicar el valor que indique la pantalla por 1000.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400" b="0" dirty="0">
                <a:solidFill>
                  <a:srgbClr val="FF0000"/>
                </a:solidFill>
                <a:effectLst/>
                <a:cs typeface="Times New Roman" pitchFamily="18" charset="0"/>
              </a:rPr>
              <a:t>En el </a:t>
            </a:r>
            <a:r>
              <a:rPr lang="es-MX" sz="1400" b="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conductímetro</a:t>
            </a:r>
            <a:r>
              <a:rPr lang="es-MX" sz="1400" b="0" dirty="0">
                <a:solidFill>
                  <a:srgbClr val="FF0000"/>
                </a:solidFill>
                <a:effectLst/>
                <a:cs typeface="Times New Roman" pitchFamily="18" charset="0"/>
              </a:rPr>
              <a:t> LEYBOLD DIDACTIC la lectura en la escala de 200 [</a:t>
            </a:r>
            <a:r>
              <a:rPr lang="es-MX" sz="1400" b="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μS</a:t>
            </a:r>
            <a:r>
              <a:rPr lang="es-MX" sz="1400" b="0" dirty="0">
                <a:solidFill>
                  <a:srgbClr val="FF0000"/>
                </a:solidFill>
                <a:effectLst/>
                <a:cs typeface="Times New Roman" pitchFamily="18" charset="0"/>
              </a:rPr>
              <a:t>] es directa, pero en las escalas de 2 [</a:t>
            </a:r>
            <a:r>
              <a:rPr lang="es-MX" sz="1400" b="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μS</a:t>
            </a:r>
            <a:r>
              <a:rPr lang="es-MX" sz="1400" b="0" dirty="0">
                <a:solidFill>
                  <a:srgbClr val="FF0000"/>
                </a:solidFill>
                <a:effectLst/>
                <a:cs typeface="Times New Roman" pitchFamily="18" charset="0"/>
              </a:rPr>
              <a:t>] y 20 [</a:t>
            </a:r>
            <a:r>
              <a:rPr lang="es-MX" sz="1400" b="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μS</a:t>
            </a:r>
            <a:r>
              <a:rPr lang="es-MX" sz="1400" b="0" dirty="0">
                <a:solidFill>
                  <a:srgbClr val="FF0000"/>
                </a:solidFill>
                <a:effectLst/>
                <a:cs typeface="Times New Roman" pitchFamily="18" charset="0"/>
              </a:rPr>
              <a:t>] debe multiplicar el valor que indique la pantalla por 1000.</a:t>
            </a:r>
            <a:endParaRPr lang="es-ES" sz="1400" b="0" dirty="0">
              <a:solidFill>
                <a:srgbClr val="FF0000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16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xmlns="" id="{06950790-FCDA-4246-9D34-8373F334E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9" y="1412776"/>
            <a:ext cx="7635600" cy="167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d) Después de cada medición apagará el equipo antes de retirar el electrodo de la disolución y al finalizar todas las mediciones enjuagará el electrodo con agua destilada.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dirty="0">
                <a:solidFill>
                  <a:srgbClr val="FF0000"/>
                </a:solidFill>
                <a:effectLst/>
                <a:cs typeface="Times New Roman" pitchFamily="18" charset="0"/>
              </a:rPr>
              <a:t>NOTA: </a:t>
            </a:r>
            <a:r>
              <a:rPr lang="es-MX" sz="1600" b="0" dirty="0">
                <a:solidFill>
                  <a:srgbClr val="FF0000"/>
                </a:solidFill>
                <a:effectLst/>
                <a:cs typeface="Times New Roman" pitchFamily="18" charset="0"/>
              </a:rPr>
              <a:t>El profesor deberá asignar un soluto a cada brigada, para que posteriormente se intercambien resultados para llenar la tabla anterior.</a:t>
            </a:r>
            <a:endParaRPr lang="es-ES" sz="1600" b="0" dirty="0">
              <a:solidFill>
                <a:srgbClr val="FF0000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11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xmlns="" id="{06950790-FCDA-4246-9D34-8373F334E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78" y="1412776"/>
            <a:ext cx="7922462" cy="13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5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Con los datos de la tabla 1, trace una gráfica de la conductividad [μS·cm</a:t>
            </a:r>
            <a:r>
              <a:rPr lang="es-MX" sz="1600" b="0" baseline="30000" dirty="0">
                <a:solidFill>
                  <a:srgbClr val="000066"/>
                </a:solidFill>
                <a:effectLst/>
                <a:cs typeface="Times New Roman" pitchFamily="18" charset="0"/>
              </a:rPr>
              <a:t>-1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] (ordenadas) en función de la concentración molar [M] (abscisas) para cada uno de los solutos.</a:t>
            </a:r>
          </a:p>
        </p:txBody>
      </p:sp>
      <p:grpSp>
        <p:nvGrpSpPr>
          <p:cNvPr id="4" name="Group 75">
            <a:extLst>
              <a:ext uri="{FF2B5EF4-FFF2-40B4-BE49-F238E27FC236}">
                <a16:creationId xmlns:a16="http://schemas.microsoft.com/office/drawing/2014/main" xmlns="" id="{D510B354-2617-4CB5-9DE3-599F6BA6398E}"/>
              </a:ext>
            </a:extLst>
          </p:cNvPr>
          <p:cNvGrpSpPr>
            <a:grpSpLocks/>
          </p:cNvGrpSpPr>
          <p:nvPr/>
        </p:nvGrpSpPr>
        <p:grpSpPr bwMode="auto">
          <a:xfrm>
            <a:off x="1187624" y="2852936"/>
            <a:ext cx="6755278" cy="3763264"/>
            <a:chOff x="1080" y="1248"/>
            <a:chExt cx="4344" cy="2496"/>
          </a:xfrm>
          <a:solidFill>
            <a:schemeClr val="bg1"/>
          </a:solidFill>
        </p:grpSpPr>
        <p:sp>
          <p:nvSpPr>
            <p:cNvPr id="5" name="Rectangle 64">
              <a:extLst>
                <a:ext uri="{FF2B5EF4-FFF2-40B4-BE49-F238E27FC236}">
                  <a16:creationId xmlns:a16="http://schemas.microsoft.com/office/drawing/2014/main" xmlns="" id="{D266011F-6964-4E64-B464-628671E66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" y="1248"/>
              <a:ext cx="4344" cy="2496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6" name="Line 65">
              <a:extLst>
                <a:ext uri="{FF2B5EF4-FFF2-40B4-BE49-F238E27FC236}">
                  <a16:creationId xmlns:a16="http://schemas.microsoft.com/office/drawing/2014/main" xmlns="" id="{4A13CA54-FAD9-41B1-8546-068ACCD9E7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1344"/>
              <a:ext cx="0" cy="220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7" name="Line 66">
              <a:extLst>
                <a:ext uri="{FF2B5EF4-FFF2-40B4-BE49-F238E27FC236}">
                  <a16:creationId xmlns:a16="http://schemas.microsoft.com/office/drawing/2014/main" xmlns="" id="{0499BED2-5CD4-4A78-8927-518D6F075F8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2928" y="1776"/>
              <a:ext cx="0" cy="316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" name="Text Box 67">
              <a:extLst>
                <a:ext uri="{FF2B5EF4-FFF2-40B4-BE49-F238E27FC236}">
                  <a16:creationId xmlns:a16="http://schemas.microsoft.com/office/drawing/2014/main" xmlns="" id="{FC208E61-C4BC-416D-9223-A9FD1F15A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408"/>
              <a:ext cx="912" cy="16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>
                  <a:solidFill>
                    <a:srgbClr val="000099"/>
                  </a:solidFill>
                  <a:effectLst/>
                </a:rPr>
                <a:t>Concentración [M]</a:t>
              </a:r>
            </a:p>
          </p:txBody>
        </p:sp>
        <p:sp>
          <p:nvSpPr>
            <p:cNvPr id="9" name="Text Box 68">
              <a:extLst>
                <a:ext uri="{FF2B5EF4-FFF2-40B4-BE49-F238E27FC236}">
                  <a16:creationId xmlns:a16="http://schemas.microsoft.com/office/drawing/2014/main" xmlns="" id="{0F1EC307-AB9E-4C49-BC94-DFD926963E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706" y="2078"/>
              <a:ext cx="1152" cy="16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>
                  <a:solidFill>
                    <a:srgbClr val="000099"/>
                  </a:solidFill>
                  <a:effectLst/>
                </a:rPr>
                <a:t>Conductividad [</a:t>
              </a:r>
              <a:r>
                <a:rPr lang="es-ES" dirty="0" err="1">
                  <a:solidFill>
                    <a:srgbClr val="000099"/>
                  </a:solidFill>
                  <a:effectLst/>
                  <a:latin typeface="Symbol" pitchFamily="18" charset="2"/>
                </a:rPr>
                <a:t>m</a:t>
              </a:r>
              <a:r>
                <a:rPr lang="es-ES" dirty="0" err="1">
                  <a:solidFill>
                    <a:srgbClr val="000099"/>
                  </a:solidFill>
                  <a:effectLst/>
                </a:rPr>
                <a:t>S</a:t>
              </a:r>
              <a:r>
                <a:rPr lang="es-ES" dirty="0">
                  <a:solidFill>
                    <a:srgbClr val="000099"/>
                  </a:solidFill>
                  <a:effectLst/>
                </a:rPr>
                <a:t>/cm]</a:t>
              </a:r>
            </a:p>
          </p:txBody>
        </p:sp>
      </p:grpSp>
      <p:sp>
        <p:nvSpPr>
          <p:cNvPr id="10" name="Rectangle 70">
            <a:extLst>
              <a:ext uri="{FF2B5EF4-FFF2-40B4-BE49-F238E27FC236}">
                <a16:creationId xmlns:a16="http://schemas.microsoft.com/office/drawing/2014/main" xmlns="" id="{27490817-FB6A-4D41-8818-99794B6A0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400" y="5606752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" name="Rectangle 71">
            <a:extLst>
              <a:ext uri="{FF2B5EF4-FFF2-40B4-BE49-F238E27FC236}">
                <a16:creationId xmlns:a16="http://schemas.microsoft.com/office/drawing/2014/main" xmlns="" id="{15C3F41D-5C81-4E0A-8307-20631B775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9600" y="5454352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2" name="Rectangle 72">
            <a:extLst>
              <a:ext uri="{FF2B5EF4-FFF2-40B4-BE49-F238E27FC236}">
                <a16:creationId xmlns:a16="http://schemas.microsoft.com/office/drawing/2014/main" xmlns="" id="{8A69AA0D-F7C6-4BF0-A027-FD48B864C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000" y="5301952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3" name="Rectangle 73">
            <a:extLst>
              <a:ext uri="{FF2B5EF4-FFF2-40B4-BE49-F238E27FC236}">
                <a16:creationId xmlns:a16="http://schemas.microsoft.com/office/drawing/2014/main" xmlns="" id="{2A287225-3BB5-4742-AAC1-93F0E6EB5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8400" y="5200352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" name="Rectangle 74">
            <a:extLst>
              <a:ext uri="{FF2B5EF4-FFF2-40B4-BE49-F238E27FC236}">
                <a16:creationId xmlns:a16="http://schemas.microsoft.com/office/drawing/2014/main" xmlns="" id="{F59BCDAE-3898-4428-9C34-DBD1542F2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800" y="5073352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" name="Line 69">
            <a:extLst>
              <a:ext uri="{FF2B5EF4-FFF2-40B4-BE49-F238E27FC236}">
                <a16:creationId xmlns:a16="http://schemas.microsoft.com/office/drawing/2014/main" xmlns="" id="{4325210C-5BCE-41BF-B812-ADED776C0E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64700" y="5073352"/>
            <a:ext cx="4000500" cy="60960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6" name="Text Box 76">
            <a:extLst>
              <a:ext uri="{FF2B5EF4-FFF2-40B4-BE49-F238E27FC236}">
                <a16:creationId xmlns:a16="http://schemas.microsoft.com/office/drawing/2014/main" xmlns="" id="{CE68CAF9-4C1C-47F1-B74B-6371960F4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200" y="3197919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i="1" dirty="0">
                <a:solidFill>
                  <a:srgbClr val="000099"/>
                </a:solidFill>
                <a:effectLst/>
                <a:latin typeface="Times New Roman" pitchFamily="18" charset="0"/>
              </a:rPr>
              <a:t>y  =  m x  +  b</a:t>
            </a:r>
          </a:p>
        </p:txBody>
      </p:sp>
      <p:grpSp>
        <p:nvGrpSpPr>
          <p:cNvPr id="17" name="Group 83">
            <a:extLst>
              <a:ext uri="{FF2B5EF4-FFF2-40B4-BE49-F238E27FC236}">
                <a16:creationId xmlns:a16="http://schemas.microsoft.com/office/drawing/2014/main" xmlns="" id="{98A06EC5-58E2-4BA5-B71C-CFBEF3437A77}"/>
              </a:ext>
            </a:extLst>
          </p:cNvPr>
          <p:cNvGrpSpPr>
            <a:grpSpLocks/>
          </p:cNvGrpSpPr>
          <p:nvPr/>
        </p:nvGrpSpPr>
        <p:grpSpPr bwMode="auto">
          <a:xfrm rot="-692044">
            <a:off x="2183750" y="4616152"/>
            <a:ext cx="4000500" cy="609600"/>
            <a:chOff x="2016" y="3696"/>
            <a:chExt cx="2520" cy="384"/>
          </a:xfrm>
        </p:grpSpPr>
        <p:sp>
          <p:nvSpPr>
            <p:cNvPr id="18" name="Rectangle 77">
              <a:extLst>
                <a:ext uri="{FF2B5EF4-FFF2-40B4-BE49-F238E27FC236}">
                  <a16:creationId xmlns:a16="http://schemas.microsoft.com/office/drawing/2014/main" xmlns="" id="{A9DAD3E6-475F-4F92-A12A-DE4F17588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4032"/>
              <a:ext cx="48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9" name="Rectangle 78">
              <a:extLst>
                <a:ext uri="{FF2B5EF4-FFF2-40B4-BE49-F238E27FC236}">
                  <a16:creationId xmlns:a16="http://schemas.microsoft.com/office/drawing/2014/main" xmlns="" id="{3D90EEC7-28DA-4523-8DA8-304A9CC58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2" y="3936"/>
              <a:ext cx="48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1" name="Rectangle 79">
              <a:extLst>
                <a:ext uri="{FF2B5EF4-FFF2-40B4-BE49-F238E27FC236}">
                  <a16:creationId xmlns:a16="http://schemas.microsoft.com/office/drawing/2014/main" xmlns="" id="{D93C64BE-D738-449F-B1BA-BD09F8C0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840"/>
              <a:ext cx="48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2" name="Rectangle 80">
              <a:extLst>
                <a:ext uri="{FF2B5EF4-FFF2-40B4-BE49-F238E27FC236}">
                  <a16:creationId xmlns:a16="http://schemas.microsoft.com/office/drawing/2014/main" xmlns="" id="{A04AF73F-65CD-4138-92C1-4FF9992E2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" y="3776"/>
              <a:ext cx="48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" name="Rectangle 81">
              <a:extLst>
                <a:ext uri="{FF2B5EF4-FFF2-40B4-BE49-F238E27FC236}">
                  <a16:creationId xmlns:a16="http://schemas.microsoft.com/office/drawing/2014/main" xmlns="" id="{0FE2DA08-A897-4A18-9789-1602EA526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" y="3696"/>
              <a:ext cx="48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5" name="Line 82">
              <a:extLst>
                <a:ext uri="{FF2B5EF4-FFF2-40B4-BE49-F238E27FC236}">
                  <a16:creationId xmlns:a16="http://schemas.microsoft.com/office/drawing/2014/main" xmlns="" id="{EF56D91D-E22C-4CAE-B6B8-718CF8D7D2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3696"/>
              <a:ext cx="2520" cy="384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26" name="Group 84">
            <a:extLst>
              <a:ext uri="{FF2B5EF4-FFF2-40B4-BE49-F238E27FC236}">
                <a16:creationId xmlns:a16="http://schemas.microsoft.com/office/drawing/2014/main" xmlns="" id="{47DB1933-A1FF-417D-B965-8571FF3C3024}"/>
              </a:ext>
            </a:extLst>
          </p:cNvPr>
          <p:cNvGrpSpPr>
            <a:grpSpLocks/>
          </p:cNvGrpSpPr>
          <p:nvPr/>
        </p:nvGrpSpPr>
        <p:grpSpPr bwMode="auto">
          <a:xfrm rot="-195760">
            <a:off x="2183750" y="4768552"/>
            <a:ext cx="4000500" cy="609600"/>
            <a:chOff x="2016" y="3696"/>
            <a:chExt cx="2520" cy="384"/>
          </a:xfrm>
        </p:grpSpPr>
        <p:sp>
          <p:nvSpPr>
            <p:cNvPr id="27" name="Rectangle 85">
              <a:extLst>
                <a:ext uri="{FF2B5EF4-FFF2-40B4-BE49-F238E27FC236}">
                  <a16:creationId xmlns:a16="http://schemas.microsoft.com/office/drawing/2014/main" xmlns="" id="{46E1E814-3A4C-4D3F-8CB8-AED407BEC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4032"/>
              <a:ext cx="48" cy="4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" name="Rectangle 86">
              <a:extLst>
                <a:ext uri="{FF2B5EF4-FFF2-40B4-BE49-F238E27FC236}">
                  <a16:creationId xmlns:a16="http://schemas.microsoft.com/office/drawing/2014/main" xmlns="" id="{A6E37759-CE24-4A9B-9253-8BFE8429F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2" y="3936"/>
              <a:ext cx="48" cy="4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9" name="Rectangle 87">
              <a:extLst>
                <a:ext uri="{FF2B5EF4-FFF2-40B4-BE49-F238E27FC236}">
                  <a16:creationId xmlns:a16="http://schemas.microsoft.com/office/drawing/2014/main" xmlns="" id="{8FAB0ACC-8DBF-492C-ADF6-0707D13B0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840"/>
              <a:ext cx="48" cy="4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" name="Rectangle 88">
              <a:extLst>
                <a:ext uri="{FF2B5EF4-FFF2-40B4-BE49-F238E27FC236}">
                  <a16:creationId xmlns:a16="http://schemas.microsoft.com/office/drawing/2014/main" xmlns="" id="{614B3708-622C-4CF3-9F82-8B19FA06C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" y="3776"/>
              <a:ext cx="48" cy="4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" name="Rectangle 89">
              <a:extLst>
                <a:ext uri="{FF2B5EF4-FFF2-40B4-BE49-F238E27FC236}">
                  <a16:creationId xmlns:a16="http://schemas.microsoft.com/office/drawing/2014/main" xmlns="" id="{8A2ED863-CC48-4477-BAFE-614E77691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" y="3696"/>
              <a:ext cx="48" cy="4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2" name="Line 90">
              <a:extLst>
                <a:ext uri="{FF2B5EF4-FFF2-40B4-BE49-F238E27FC236}">
                  <a16:creationId xmlns:a16="http://schemas.microsoft.com/office/drawing/2014/main" xmlns="" id="{4D412411-93B8-4DDF-9E2E-6802103180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3696"/>
              <a:ext cx="2520" cy="384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3" name="Group 91">
            <a:extLst>
              <a:ext uri="{FF2B5EF4-FFF2-40B4-BE49-F238E27FC236}">
                <a16:creationId xmlns:a16="http://schemas.microsoft.com/office/drawing/2014/main" xmlns="" id="{D8FB9C88-6154-4375-AA36-3F0A723BBF3E}"/>
              </a:ext>
            </a:extLst>
          </p:cNvPr>
          <p:cNvGrpSpPr>
            <a:grpSpLocks/>
          </p:cNvGrpSpPr>
          <p:nvPr/>
        </p:nvGrpSpPr>
        <p:grpSpPr bwMode="auto">
          <a:xfrm rot="23867">
            <a:off x="2507600" y="4844752"/>
            <a:ext cx="4000500" cy="609600"/>
            <a:chOff x="2016" y="3696"/>
            <a:chExt cx="2520" cy="384"/>
          </a:xfrm>
        </p:grpSpPr>
        <p:sp>
          <p:nvSpPr>
            <p:cNvPr id="34" name="Rectangle 92">
              <a:extLst>
                <a:ext uri="{FF2B5EF4-FFF2-40B4-BE49-F238E27FC236}">
                  <a16:creationId xmlns:a16="http://schemas.microsoft.com/office/drawing/2014/main" xmlns="" id="{E3DD6486-191A-4591-B7BC-C39A8F10B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4032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5" name="Rectangle 93">
              <a:extLst>
                <a:ext uri="{FF2B5EF4-FFF2-40B4-BE49-F238E27FC236}">
                  <a16:creationId xmlns:a16="http://schemas.microsoft.com/office/drawing/2014/main" xmlns="" id="{0D3FB8A9-8835-41AA-AB8E-12F8BFE81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2" y="3936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6" name="Rectangle 94">
              <a:extLst>
                <a:ext uri="{FF2B5EF4-FFF2-40B4-BE49-F238E27FC236}">
                  <a16:creationId xmlns:a16="http://schemas.microsoft.com/office/drawing/2014/main" xmlns="" id="{D406D98F-B321-488D-A5F0-372B4C3CD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840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7" name="Rectangle 95">
              <a:extLst>
                <a:ext uri="{FF2B5EF4-FFF2-40B4-BE49-F238E27FC236}">
                  <a16:creationId xmlns:a16="http://schemas.microsoft.com/office/drawing/2014/main" xmlns="" id="{367AA46E-D5DC-4960-B1AC-E12998047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" y="3776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8" name="Rectangle 96">
              <a:extLst>
                <a:ext uri="{FF2B5EF4-FFF2-40B4-BE49-F238E27FC236}">
                  <a16:creationId xmlns:a16="http://schemas.microsoft.com/office/drawing/2014/main" xmlns="" id="{58EFF558-638A-49F4-97FD-38518D39E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" y="3696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" name="Line 97">
              <a:extLst>
                <a:ext uri="{FF2B5EF4-FFF2-40B4-BE49-F238E27FC236}">
                  <a16:creationId xmlns:a16="http://schemas.microsoft.com/office/drawing/2014/main" xmlns="" id="{DA29134C-14E6-410E-94F2-D39AFA20FB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3696"/>
              <a:ext cx="2520" cy="384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40" name="Group 98">
            <a:extLst>
              <a:ext uri="{FF2B5EF4-FFF2-40B4-BE49-F238E27FC236}">
                <a16:creationId xmlns:a16="http://schemas.microsoft.com/office/drawing/2014/main" xmlns="" id="{6EADFC11-4290-49D3-8901-BC2EE2A54F2D}"/>
              </a:ext>
            </a:extLst>
          </p:cNvPr>
          <p:cNvGrpSpPr>
            <a:grpSpLocks/>
          </p:cNvGrpSpPr>
          <p:nvPr/>
        </p:nvGrpSpPr>
        <p:grpSpPr bwMode="auto">
          <a:xfrm rot="-1108101">
            <a:off x="1974200" y="4539952"/>
            <a:ext cx="4000500" cy="609600"/>
            <a:chOff x="2016" y="3696"/>
            <a:chExt cx="2520" cy="384"/>
          </a:xfrm>
        </p:grpSpPr>
        <p:sp>
          <p:nvSpPr>
            <p:cNvPr id="41" name="Rectangle 99">
              <a:extLst>
                <a:ext uri="{FF2B5EF4-FFF2-40B4-BE49-F238E27FC236}">
                  <a16:creationId xmlns:a16="http://schemas.microsoft.com/office/drawing/2014/main" xmlns="" id="{002552C2-43A4-47D6-9667-D861820B6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4032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" name="Rectangle 100">
              <a:extLst>
                <a:ext uri="{FF2B5EF4-FFF2-40B4-BE49-F238E27FC236}">
                  <a16:creationId xmlns:a16="http://schemas.microsoft.com/office/drawing/2014/main" xmlns="" id="{1BF23BE4-29B4-44B0-96D4-03455E75E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2" y="3936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3" name="Rectangle 101">
              <a:extLst>
                <a:ext uri="{FF2B5EF4-FFF2-40B4-BE49-F238E27FC236}">
                  <a16:creationId xmlns:a16="http://schemas.microsoft.com/office/drawing/2014/main" xmlns="" id="{2DE78A21-F078-43AC-87D3-B5557EAF0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840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4" name="Rectangle 102">
              <a:extLst>
                <a:ext uri="{FF2B5EF4-FFF2-40B4-BE49-F238E27FC236}">
                  <a16:creationId xmlns:a16="http://schemas.microsoft.com/office/drawing/2014/main" xmlns="" id="{96E38819-9C6A-4207-B285-6F3172171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" y="3776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5" name="Rectangle 103">
              <a:extLst>
                <a:ext uri="{FF2B5EF4-FFF2-40B4-BE49-F238E27FC236}">
                  <a16:creationId xmlns:a16="http://schemas.microsoft.com/office/drawing/2014/main" xmlns="" id="{3EFFAC82-82F9-4255-9FF6-805165FD6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" y="3696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6" name="Line 104">
              <a:extLst>
                <a:ext uri="{FF2B5EF4-FFF2-40B4-BE49-F238E27FC236}">
                  <a16:creationId xmlns:a16="http://schemas.microsoft.com/office/drawing/2014/main" xmlns="" id="{A27F0507-2585-46A6-AB47-134461049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3696"/>
              <a:ext cx="2520" cy="3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47" name="Text Box 105">
            <a:extLst>
              <a:ext uri="{FF2B5EF4-FFF2-40B4-BE49-F238E27FC236}">
                <a16:creationId xmlns:a16="http://schemas.microsoft.com/office/drawing/2014/main" xmlns="" id="{730C2B7C-BB77-4908-934A-6CF794375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2782" y="3625552"/>
            <a:ext cx="762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u="sng">
                <a:solidFill>
                  <a:srgbClr val="FF0000"/>
                </a:solidFill>
                <a:effectLst/>
              </a:rPr>
              <a:t>AAAA</a:t>
            </a:r>
          </a:p>
          <a:p>
            <a:pPr>
              <a:spcBef>
                <a:spcPct val="50000"/>
              </a:spcBef>
            </a:pPr>
            <a:r>
              <a:rPr lang="es-ES" sz="1400" u="sng">
                <a:solidFill>
                  <a:srgbClr val="009900"/>
                </a:solidFill>
                <a:effectLst/>
              </a:rPr>
              <a:t>BBBB</a:t>
            </a:r>
          </a:p>
          <a:p>
            <a:pPr>
              <a:spcBef>
                <a:spcPct val="50000"/>
              </a:spcBef>
            </a:pPr>
            <a:r>
              <a:rPr lang="es-ES" sz="1400" u="sng">
                <a:solidFill>
                  <a:srgbClr val="808080"/>
                </a:solidFill>
                <a:effectLst/>
              </a:rPr>
              <a:t>CCCC</a:t>
            </a:r>
          </a:p>
          <a:p>
            <a:pPr>
              <a:spcBef>
                <a:spcPct val="50000"/>
              </a:spcBef>
            </a:pPr>
            <a:r>
              <a:rPr lang="es-ES" sz="1400" u="sng">
                <a:solidFill>
                  <a:srgbClr val="FFFF00"/>
                </a:solidFill>
                <a:effectLst/>
              </a:rPr>
              <a:t>DDDD</a:t>
            </a:r>
          </a:p>
          <a:p>
            <a:pPr>
              <a:spcBef>
                <a:spcPct val="50000"/>
              </a:spcBef>
            </a:pPr>
            <a:r>
              <a:rPr lang="es-ES" sz="1400" u="sng">
                <a:solidFill>
                  <a:srgbClr val="0000FF"/>
                </a:solidFill>
                <a:effectLst/>
              </a:rPr>
              <a:t>EEEE</a:t>
            </a:r>
          </a:p>
        </p:txBody>
      </p:sp>
    </p:spTree>
    <p:extLst>
      <p:ext uri="{BB962C8B-B14F-4D97-AF65-F5344CB8AC3E}">
        <p14:creationId xmlns:p14="http://schemas.microsoft.com/office/powerpoint/2010/main" val="913802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utoUpdateAnimBg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utoUpdateAnimBg="0"/>
      <p:bldP spid="4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828" name="Group 44"/>
          <p:cNvGrpSpPr>
            <a:grpSpLocks/>
          </p:cNvGrpSpPr>
          <p:nvPr/>
        </p:nvGrpSpPr>
        <p:grpSpPr bwMode="auto">
          <a:xfrm>
            <a:off x="1123950" y="1676400"/>
            <a:ext cx="6896100" cy="3962400"/>
            <a:chOff x="1080" y="1248"/>
            <a:chExt cx="4344" cy="2496"/>
          </a:xfrm>
          <a:solidFill>
            <a:schemeClr val="bg1"/>
          </a:solidFill>
        </p:grpSpPr>
        <p:grpSp>
          <p:nvGrpSpPr>
            <p:cNvPr id="246786" name="Group 2"/>
            <p:cNvGrpSpPr>
              <a:grpSpLocks/>
            </p:cNvGrpSpPr>
            <p:nvPr/>
          </p:nvGrpSpPr>
          <p:grpSpPr bwMode="auto">
            <a:xfrm>
              <a:off x="1080" y="1248"/>
              <a:ext cx="4344" cy="2496"/>
              <a:chOff x="1080" y="1248"/>
              <a:chExt cx="4344" cy="2496"/>
            </a:xfrm>
            <a:grpFill/>
          </p:grpSpPr>
          <p:sp>
            <p:nvSpPr>
              <p:cNvPr id="246787" name="Rectangle 3"/>
              <p:cNvSpPr>
                <a:spLocks noChangeArrowheads="1"/>
              </p:cNvSpPr>
              <p:nvPr/>
            </p:nvSpPr>
            <p:spPr bwMode="auto">
              <a:xfrm>
                <a:off x="1080" y="1248"/>
                <a:ext cx="4344" cy="2496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788" name="Line 4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0" cy="220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6789" name="Line 5"/>
              <p:cNvSpPr>
                <a:spLocks noChangeShapeType="1"/>
              </p:cNvSpPr>
              <p:nvPr/>
            </p:nvSpPr>
            <p:spPr bwMode="auto">
              <a:xfrm rot="5400000" flipV="1">
                <a:off x="2928" y="1776"/>
                <a:ext cx="0" cy="316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6790" name="Text Box 6"/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912" cy="16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>
                    <a:solidFill>
                      <a:srgbClr val="000099"/>
                    </a:solidFill>
                    <a:effectLst/>
                  </a:rPr>
                  <a:t>Concentración [M]</a:t>
                </a:r>
              </a:p>
            </p:txBody>
          </p:sp>
          <p:sp>
            <p:nvSpPr>
              <p:cNvPr id="246791" name="Text Box 7"/>
              <p:cNvSpPr txBox="1">
                <a:spLocks noChangeArrowheads="1"/>
              </p:cNvSpPr>
              <p:nvPr/>
            </p:nvSpPr>
            <p:spPr bwMode="auto">
              <a:xfrm rot="-5400000">
                <a:off x="706" y="2078"/>
                <a:ext cx="1152" cy="16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>
                    <a:solidFill>
                      <a:srgbClr val="000099"/>
                    </a:solidFill>
                    <a:effectLst/>
                  </a:rPr>
                  <a:t>Conductividad [</a:t>
                </a:r>
                <a:r>
                  <a:rPr lang="es-ES">
                    <a:solidFill>
                      <a:srgbClr val="000099"/>
                    </a:solidFill>
                    <a:effectLst/>
                    <a:latin typeface="Symbol" pitchFamily="18" charset="2"/>
                  </a:rPr>
                  <a:t>m</a:t>
                </a:r>
                <a:r>
                  <a:rPr lang="es-ES">
                    <a:solidFill>
                      <a:srgbClr val="000099"/>
                    </a:solidFill>
                    <a:effectLst/>
                  </a:rPr>
                  <a:t>S/cm]</a:t>
                </a:r>
              </a:p>
            </p:txBody>
          </p:sp>
        </p:grpSp>
        <p:sp>
          <p:nvSpPr>
            <p:cNvPr id="246792" name="Rectangle 8"/>
            <p:cNvSpPr>
              <a:spLocks noChangeArrowheads="1"/>
            </p:cNvSpPr>
            <p:nvPr/>
          </p:nvSpPr>
          <p:spPr bwMode="auto">
            <a:xfrm>
              <a:off x="1776" y="3120"/>
              <a:ext cx="48" cy="48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6793" name="Rectangle 9"/>
            <p:cNvSpPr>
              <a:spLocks noChangeArrowheads="1"/>
            </p:cNvSpPr>
            <p:nvPr/>
          </p:nvSpPr>
          <p:spPr bwMode="auto">
            <a:xfrm>
              <a:off x="2304" y="3024"/>
              <a:ext cx="48" cy="48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6794" name="Rectangle 10"/>
            <p:cNvSpPr>
              <a:spLocks noChangeArrowheads="1"/>
            </p:cNvSpPr>
            <p:nvPr/>
          </p:nvSpPr>
          <p:spPr bwMode="auto">
            <a:xfrm>
              <a:off x="2880" y="2928"/>
              <a:ext cx="48" cy="48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6795" name="Rectangle 11"/>
            <p:cNvSpPr>
              <a:spLocks noChangeArrowheads="1"/>
            </p:cNvSpPr>
            <p:nvPr/>
          </p:nvSpPr>
          <p:spPr bwMode="auto">
            <a:xfrm>
              <a:off x="3456" y="2864"/>
              <a:ext cx="48" cy="48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6796" name="Rectangle 12"/>
            <p:cNvSpPr>
              <a:spLocks noChangeArrowheads="1"/>
            </p:cNvSpPr>
            <p:nvPr/>
          </p:nvSpPr>
          <p:spPr bwMode="auto">
            <a:xfrm>
              <a:off x="4032" y="2784"/>
              <a:ext cx="48" cy="48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6797" name="Line 13"/>
            <p:cNvSpPr>
              <a:spLocks noChangeShapeType="1"/>
            </p:cNvSpPr>
            <p:nvPr/>
          </p:nvSpPr>
          <p:spPr bwMode="auto">
            <a:xfrm flipV="1">
              <a:off x="1608" y="2784"/>
              <a:ext cx="2520" cy="384"/>
            </a:xfrm>
            <a:prstGeom prst="line">
              <a:avLst/>
            </a:prstGeom>
            <a:grpFill/>
            <a:ln w="254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46798" name="Text Box 14"/>
            <p:cNvSpPr txBox="1">
              <a:spLocks noChangeArrowheads="1"/>
            </p:cNvSpPr>
            <p:nvPr/>
          </p:nvSpPr>
          <p:spPr bwMode="auto">
            <a:xfrm>
              <a:off x="1728" y="1392"/>
              <a:ext cx="2688" cy="32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800" i="1" dirty="0">
                  <a:solidFill>
                    <a:srgbClr val="000099"/>
                  </a:solidFill>
                  <a:effectLst/>
                  <a:latin typeface="Times New Roman" pitchFamily="18" charset="0"/>
                </a:rPr>
                <a:t>y  =  m x  +  b</a:t>
              </a:r>
            </a:p>
          </p:txBody>
        </p:sp>
        <p:grpSp>
          <p:nvGrpSpPr>
            <p:cNvPr id="246799" name="Group 15"/>
            <p:cNvGrpSpPr>
              <a:grpSpLocks/>
            </p:cNvGrpSpPr>
            <p:nvPr/>
          </p:nvGrpSpPr>
          <p:grpSpPr bwMode="auto">
            <a:xfrm rot="-692044">
              <a:off x="1620" y="2496"/>
              <a:ext cx="2520" cy="384"/>
              <a:chOff x="2016" y="3696"/>
              <a:chExt cx="2520" cy="384"/>
            </a:xfrm>
            <a:grpFill/>
          </p:grpSpPr>
          <p:sp>
            <p:nvSpPr>
              <p:cNvPr id="246800" name="Rectangle 16"/>
              <p:cNvSpPr>
                <a:spLocks noChangeArrowheads="1"/>
              </p:cNvSpPr>
              <p:nvPr/>
            </p:nvSpPr>
            <p:spPr bwMode="auto">
              <a:xfrm>
                <a:off x="2184" y="4032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01" name="Rectangle 17"/>
              <p:cNvSpPr>
                <a:spLocks noChangeArrowheads="1"/>
              </p:cNvSpPr>
              <p:nvPr/>
            </p:nvSpPr>
            <p:spPr bwMode="auto">
              <a:xfrm>
                <a:off x="2712" y="393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02" name="Rectangle 18"/>
              <p:cNvSpPr>
                <a:spLocks noChangeArrowheads="1"/>
              </p:cNvSpPr>
              <p:nvPr/>
            </p:nvSpPr>
            <p:spPr bwMode="auto">
              <a:xfrm>
                <a:off x="3288" y="3840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03" name="Rectangle 19"/>
              <p:cNvSpPr>
                <a:spLocks noChangeArrowheads="1"/>
              </p:cNvSpPr>
              <p:nvPr/>
            </p:nvSpPr>
            <p:spPr bwMode="auto">
              <a:xfrm>
                <a:off x="3864" y="377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04" name="Rectangle 20"/>
              <p:cNvSpPr>
                <a:spLocks noChangeArrowheads="1"/>
              </p:cNvSpPr>
              <p:nvPr/>
            </p:nvSpPr>
            <p:spPr bwMode="auto">
              <a:xfrm>
                <a:off x="4440" y="369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05" name="Line 21"/>
              <p:cNvSpPr>
                <a:spLocks noChangeShapeType="1"/>
              </p:cNvSpPr>
              <p:nvPr/>
            </p:nvSpPr>
            <p:spPr bwMode="auto">
              <a:xfrm flipV="1">
                <a:off x="2016" y="3696"/>
                <a:ext cx="2520" cy="384"/>
              </a:xfrm>
              <a:prstGeom prst="line">
                <a:avLst/>
              </a:prstGeom>
              <a:grpFill/>
              <a:ln w="254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806" name="Group 22"/>
            <p:cNvGrpSpPr>
              <a:grpSpLocks/>
            </p:cNvGrpSpPr>
            <p:nvPr/>
          </p:nvGrpSpPr>
          <p:grpSpPr bwMode="auto">
            <a:xfrm rot="-195760">
              <a:off x="1620" y="2592"/>
              <a:ext cx="2520" cy="384"/>
              <a:chOff x="2016" y="3696"/>
              <a:chExt cx="2520" cy="384"/>
            </a:xfrm>
            <a:grpFill/>
          </p:grpSpPr>
          <p:sp>
            <p:nvSpPr>
              <p:cNvPr id="246807" name="Rectangle 23"/>
              <p:cNvSpPr>
                <a:spLocks noChangeArrowheads="1"/>
              </p:cNvSpPr>
              <p:nvPr/>
            </p:nvSpPr>
            <p:spPr bwMode="auto">
              <a:xfrm>
                <a:off x="2184" y="4032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08" name="Rectangle 24"/>
              <p:cNvSpPr>
                <a:spLocks noChangeArrowheads="1"/>
              </p:cNvSpPr>
              <p:nvPr/>
            </p:nvSpPr>
            <p:spPr bwMode="auto">
              <a:xfrm>
                <a:off x="2712" y="393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09" name="Rectangle 25"/>
              <p:cNvSpPr>
                <a:spLocks noChangeArrowheads="1"/>
              </p:cNvSpPr>
              <p:nvPr/>
            </p:nvSpPr>
            <p:spPr bwMode="auto">
              <a:xfrm>
                <a:off x="3288" y="3840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10" name="Rectangle 26"/>
              <p:cNvSpPr>
                <a:spLocks noChangeArrowheads="1"/>
              </p:cNvSpPr>
              <p:nvPr/>
            </p:nvSpPr>
            <p:spPr bwMode="auto">
              <a:xfrm>
                <a:off x="3864" y="377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11" name="Rectangle 27"/>
              <p:cNvSpPr>
                <a:spLocks noChangeArrowheads="1"/>
              </p:cNvSpPr>
              <p:nvPr/>
            </p:nvSpPr>
            <p:spPr bwMode="auto">
              <a:xfrm>
                <a:off x="4440" y="369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12" name="Line 28"/>
              <p:cNvSpPr>
                <a:spLocks noChangeShapeType="1"/>
              </p:cNvSpPr>
              <p:nvPr/>
            </p:nvSpPr>
            <p:spPr bwMode="auto">
              <a:xfrm flipV="1">
                <a:off x="2016" y="3696"/>
                <a:ext cx="2520" cy="384"/>
              </a:xfrm>
              <a:prstGeom prst="line">
                <a:avLst/>
              </a:prstGeom>
              <a:grpFill/>
              <a:ln w="25400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813" name="Group 29"/>
            <p:cNvGrpSpPr>
              <a:grpSpLocks/>
            </p:cNvGrpSpPr>
            <p:nvPr/>
          </p:nvGrpSpPr>
          <p:grpSpPr bwMode="auto">
            <a:xfrm rot="23867">
              <a:off x="1824" y="2640"/>
              <a:ext cx="2520" cy="384"/>
              <a:chOff x="2016" y="3696"/>
              <a:chExt cx="2520" cy="384"/>
            </a:xfrm>
            <a:grpFill/>
          </p:grpSpPr>
          <p:sp>
            <p:nvSpPr>
              <p:cNvPr id="246814" name="Rectangle 30"/>
              <p:cNvSpPr>
                <a:spLocks noChangeArrowheads="1"/>
              </p:cNvSpPr>
              <p:nvPr/>
            </p:nvSpPr>
            <p:spPr bwMode="auto">
              <a:xfrm>
                <a:off x="2184" y="4032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15" name="Rectangle 31"/>
              <p:cNvSpPr>
                <a:spLocks noChangeArrowheads="1"/>
              </p:cNvSpPr>
              <p:nvPr/>
            </p:nvSpPr>
            <p:spPr bwMode="auto">
              <a:xfrm>
                <a:off x="2712" y="393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16" name="Rectangle 32"/>
              <p:cNvSpPr>
                <a:spLocks noChangeArrowheads="1"/>
              </p:cNvSpPr>
              <p:nvPr/>
            </p:nvSpPr>
            <p:spPr bwMode="auto">
              <a:xfrm>
                <a:off x="3288" y="3840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17" name="Rectangle 33"/>
              <p:cNvSpPr>
                <a:spLocks noChangeArrowheads="1"/>
              </p:cNvSpPr>
              <p:nvPr/>
            </p:nvSpPr>
            <p:spPr bwMode="auto">
              <a:xfrm>
                <a:off x="3864" y="377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18" name="Rectangle 34"/>
              <p:cNvSpPr>
                <a:spLocks noChangeArrowheads="1"/>
              </p:cNvSpPr>
              <p:nvPr/>
            </p:nvSpPr>
            <p:spPr bwMode="auto">
              <a:xfrm>
                <a:off x="4440" y="369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19" name="Line 35"/>
              <p:cNvSpPr>
                <a:spLocks noChangeShapeType="1"/>
              </p:cNvSpPr>
              <p:nvPr/>
            </p:nvSpPr>
            <p:spPr bwMode="auto">
              <a:xfrm flipV="1">
                <a:off x="2016" y="3696"/>
                <a:ext cx="2520" cy="384"/>
              </a:xfrm>
              <a:prstGeom prst="line">
                <a:avLst/>
              </a:prstGeom>
              <a:grp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820" name="Group 36"/>
            <p:cNvGrpSpPr>
              <a:grpSpLocks/>
            </p:cNvGrpSpPr>
            <p:nvPr/>
          </p:nvGrpSpPr>
          <p:grpSpPr bwMode="auto">
            <a:xfrm rot="-1108101">
              <a:off x="1488" y="2448"/>
              <a:ext cx="2520" cy="384"/>
              <a:chOff x="2016" y="3696"/>
              <a:chExt cx="2520" cy="384"/>
            </a:xfrm>
            <a:grpFill/>
          </p:grpSpPr>
          <p:sp>
            <p:nvSpPr>
              <p:cNvPr id="246821" name="Rectangle 37"/>
              <p:cNvSpPr>
                <a:spLocks noChangeArrowheads="1"/>
              </p:cNvSpPr>
              <p:nvPr/>
            </p:nvSpPr>
            <p:spPr bwMode="auto">
              <a:xfrm>
                <a:off x="2184" y="4032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22" name="Rectangle 38"/>
              <p:cNvSpPr>
                <a:spLocks noChangeArrowheads="1"/>
              </p:cNvSpPr>
              <p:nvPr/>
            </p:nvSpPr>
            <p:spPr bwMode="auto">
              <a:xfrm>
                <a:off x="2712" y="393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23" name="Rectangle 39"/>
              <p:cNvSpPr>
                <a:spLocks noChangeArrowheads="1"/>
              </p:cNvSpPr>
              <p:nvPr/>
            </p:nvSpPr>
            <p:spPr bwMode="auto">
              <a:xfrm>
                <a:off x="3288" y="3840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24" name="Rectangle 40"/>
              <p:cNvSpPr>
                <a:spLocks noChangeArrowheads="1"/>
              </p:cNvSpPr>
              <p:nvPr/>
            </p:nvSpPr>
            <p:spPr bwMode="auto">
              <a:xfrm>
                <a:off x="3864" y="377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25" name="Rectangle 41"/>
              <p:cNvSpPr>
                <a:spLocks noChangeArrowheads="1"/>
              </p:cNvSpPr>
              <p:nvPr/>
            </p:nvSpPr>
            <p:spPr bwMode="auto">
              <a:xfrm>
                <a:off x="4440" y="3696"/>
                <a:ext cx="48" cy="48"/>
              </a:xfrm>
              <a:prstGeom prst="rect">
                <a:avLst/>
              </a:prstGeom>
              <a:grp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6826" name="Line 42"/>
              <p:cNvSpPr>
                <a:spLocks noChangeShapeType="1"/>
              </p:cNvSpPr>
              <p:nvPr/>
            </p:nvSpPr>
            <p:spPr bwMode="auto">
              <a:xfrm flipV="1">
                <a:off x="2016" y="3696"/>
                <a:ext cx="2520" cy="384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46827" name="Text Box 43"/>
            <p:cNvSpPr txBox="1">
              <a:spLocks noChangeArrowheads="1"/>
            </p:cNvSpPr>
            <p:nvPr/>
          </p:nvSpPr>
          <p:spPr bwMode="auto">
            <a:xfrm>
              <a:off x="4800" y="1872"/>
              <a:ext cx="480" cy="996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 u="sng">
                  <a:solidFill>
                    <a:srgbClr val="FF0000"/>
                  </a:solidFill>
                  <a:effectLst/>
                </a:rPr>
                <a:t>AAAA</a:t>
              </a:r>
            </a:p>
            <a:p>
              <a:pPr>
                <a:spcBef>
                  <a:spcPct val="50000"/>
                </a:spcBef>
              </a:pPr>
              <a:r>
                <a:rPr lang="es-ES" sz="1400" u="sng">
                  <a:solidFill>
                    <a:srgbClr val="009900"/>
                  </a:solidFill>
                  <a:effectLst/>
                </a:rPr>
                <a:t>BBBB</a:t>
              </a:r>
            </a:p>
            <a:p>
              <a:pPr>
                <a:spcBef>
                  <a:spcPct val="50000"/>
                </a:spcBef>
              </a:pPr>
              <a:r>
                <a:rPr lang="es-ES" sz="1400" u="sng">
                  <a:solidFill>
                    <a:srgbClr val="808080"/>
                  </a:solidFill>
                  <a:effectLst/>
                </a:rPr>
                <a:t>CCCC</a:t>
              </a:r>
            </a:p>
            <a:p>
              <a:pPr>
                <a:spcBef>
                  <a:spcPct val="50000"/>
                </a:spcBef>
              </a:pPr>
              <a:r>
                <a:rPr lang="es-ES" sz="1400" u="sng">
                  <a:solidFill>
                    <a:srgbClr val="FFFF00"/>
                  </a:solidFill>
                  <a:effectLst/>
                </a:rPr>
                <a:t>DDDD</a:t>
              </a:r>
            </a:p>
            <a:p>
              <a:pPr>
                <a:spcBef>
                  <a:spcPct val="50000"/>
                </a:spcBef>
              </a:pPr>
              <a:r>
                <a:rPr lang="es-ES" sz="1400" u="sng">
                  <a:solidFill>
                    <a:srgbClr val="0000FF"/>
                  </a:solidFill>
                  <a:effectLst/>
                </a:rPr>
                <a:t>EEEE</a:t>
              </a:r>
            </a:p>
          </p:txBody>
        </p:sp>
      </p:grpSp>
      <p:sp>
        <p:nvSpPr>
          <p:cNvPr id="246829" name="Line 45"/>
          <p:cNvSpPr>
            <a:spLocks noChangeShapeType="1"/>
          </p:cNvSpPr>
          <p:nvPr/>
        </p:nvSpPr>
        <p:spPr bwMode="auto">
          <a:xfrm flipV="1">
            <a:off x="5391150" y="2590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830" name="Line 46"/>
          <p:cNvSpPr>
            <a:spLocks noChangeShapeType="1"/>
          </p:cNvSpPr>
          <p:nvPr/>
        </p:nvSpPr>
        <p:spPr bwMode="auto">
          <a:xfrm flipH="1" flipV="1">
            <a:off x="1809750" y="4197350"/>
            <a:ext cx="3581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831" name="Line 47"/>
          <p:cNvSpPr>
            <a:spLocks noChangeShapeType="1"/>
          </p:cNvSpPr>
          <p:nvPr/>
        </p:nvSpPr>
        <p:spPr bwMode="auto">
          <a:xfrm flipH="1" flipV="1">
            <a:off x="1809750" y="4032250"/>
            <a:ext cx="3581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832" name="Line 48"/>
          <p:cNvSpPr>
            <a:spLocks noChangeShapeType="1"/>
          </p:cNvSpPr>
          <p:nvPr/>
        </p:nvSpPr>
        <p:spPr bwMode="auto">
          <a:xfrm flipH="1" flipV="1">
            <a:off x="1809750" y="3816350"/>
            <a:ext cx="3581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833" name="Line 49"/>
          <p:cNvSpPr>
            <a:spLocks noChangeShapeType="1"/>
          </p:cNvSpPr>
          <p:nvPr/>
        </p:nvSpPr>
        <p:spPr bwMode="auto">
          <a:xfrm flipH="1" flipV="1">
            <a:off x="1809750" y="3441700"/>
            <a:ext cx="3581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834" name="Line 50"/>
          <p:cNvSpPr>
            <a:spLocks noChangeShapeType="1"/>
          </p:cNvSpPr>
          <p:nvPr/>
        </p:nvSpPr>
        <p:spPr bwMode="auto">
          <a:xfrm flipH="1" flipV="1">
            <a:off x="1809750" y="3060700"/>
            <a:ext cx="3581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835" name="Text Box 51"/>
          <p:cNvSpPr txBox="1">
            <a:spLocks noChangeArrowheads="1"/>
          </p:cNvSpPr>
          <p:nvPr/>
        </p:nvSpPr>
        <p:spPr bwMode="auto">
          <a:xfrm>
            <a:off x="1547783" y="5791200"/>
            <a:ext cx="60468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0" dirty="0">
                <a:solidFill>
                  <a:srgbClr val="000066"/>
                </a:solidFill>
                <a:effectLst/>
              </a:rPr>
              <a:t>El electrólito más fuerte es aquel que tiene una mayor pendiente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4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4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24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24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24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24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4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29" grpId="0" animBg="1"/>
      <p:bldP spid="246830" grpId="0" animBg="1"/>
      <p:bldP spid="246831" grpId="0" animBg="1"/>
      <p:bldP spid="246832" grpId="0" animBg="1"/>
      <p:bldP spid="246833" grpId="0" animBg="1"/>
      <p:bldP spid="246834" grpId="0" animBg="1"/>
      <p:bldP spid="24683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813630" y="731251"/>
            <a:ext cx="15151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xmlns="" id="{06950790-FCDA-4246-9D34-8373F334E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78" y="1412776"/>
            <a:ext cx="7922462" cy="385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 ¿Cuál es el comportamiento observado de la conductividad respecto a la concentración? Establezca los modelos matemáticos correspondientes a cada soluto de la gráfica obtenida en el punto anterior.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3. Con base en el modelo matemático obtenido para el soluto asignado por el profesor, infiera lo siguiente:</a:t>
            </a:r>
          </a:p>
          <a:p>
            <a:pPr marL="534988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a. Si se toman 10 [ml] de la disolución madre y se lleva a un volumen de 250 [ml]:</a:t>
            </a:r>
          </a:p>
          <a:p>
            <a:pPr marL="5349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i. ¿Cuál será la conductividad de la disolución preparada?</a:t>
            </a:r>
          </a:p>
          <a:p>
            <a:pPr marL="5349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ii. ¿Cuántos gramos de soluto hay en la disolución preparada?</a:t>
            </a:r>
          </a:p>
          <a:p>
            <a:pPr marL="268288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b. ¿Qué cantidad de soluto se debe de emplear para preparar una disolución de 100 [ml] que presente una conductividad de 16500 [μS·cm</a:t>
            </a:r>
            <a:r>
              <a:rPr lang="es-MX" sz="1600" b="0" baseline="30000" dirty="0">
                <a:solidFill>
                  <a:srgbClr val="000066"/>
                </a:solidFill>
                <a:effectLst/>
                <a:cs typeface="Times New Roman" pitchFamily="18" charset="0"/>
              </a:rPr>
              <a:t>-1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]? ¿Será posible realizarlo experimentalmente? Explique su respuesta.</a:t>
            </a:r>
            <a:endParaRPr lang="es-ES" sz="1200" dirty="0">
              <a:solidFill>
                <a:srgbClr val="FF0000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427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>
            <a:extLst>
              <a:ext uri="{FF2B5EF4-FFF2-40B4-BE49-F238E27FC236}">
                <a16:creationId xmlns:a16="http://schemas.microsoft.com/office/drawing/2014/main" xmlns="" id="{0A6D01F9-FB60-492D-9C0D-BBB0CBD2A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054" y="731251"/>
            <a:ext cx="12763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Créditos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27584" y="1340768"/>
            <a:ext cx="7799294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 smtClean="0">
                <a:solidFill>
                  <a:srgbClr val="000066"/>
                </a:solidFill>
                <a:effectLst/>
              </a:rPr>
              <a:t>Autor:</a:t>
            </a:r>
            <a:endParaRPr lang="es-ES" sz="1400" kern="0" dirty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M. C. Q. Alfredo Velásquez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Márquez</a:t>
            </a:r>
            <a:endParaRPr lang="es-ES" sz="1400" b="0" kern="0" dirty="0">
              <a:solidFill>
                <a:srgbClr val="000066"/>
              </a:solidFill>
              <a:effectLst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b="0" kern="0" dirty="0">
              <a:solidFill>
                <a:srgbClr val="000066"/>
              </a:solidFill>
              <a:effectLst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>
                <a:solidFill>
                  <a:srgbClr val="000066"/>
                </a:solidFill>
                <a:effectLst/>
              </a:rPr>
              <a:t>Actualización y autorización: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Q. Antonia del Carmen Pérez León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Jefa 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de la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Academia 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de Química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b="0" kern="0" dirty="0">
              <a:solidFill>
                <a:srgbClr val="000066"/>
              </a:solidFill>
              <a:effectLst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>
                <a:solidFill>
                  <a:srgbClr val="000066"/>
                </a:solidFill>
                <a:effectLst/>
              </a:rPr>
              <a:t>Revisores (2017)</a:t>
            </a: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: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Dra. </a:t>
            </a:r>
            <a:r>
              <a:rPr lang="es-ES" sz="1400" b="0" kern="0" dirty="0" err="1">
                <a:solidFill>
                  <a:srgbClr val="000066"/>
                </a:solidFill>
                <a:effectLst/>
              </a:rPr>
              <a:t>Arianee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 Sainz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Vidal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Ing. Dulce María Cisneros Peralta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Q. Adriana Ramírez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González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Q. F. B. Nidia García Arrollo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Dra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. Patricia García Vázquez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Dr. Alberto Sandoval García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M. en A. Violeta Luz María Bravo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Hernández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M. en C. Luis Edgardo Vigueras Rueda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Dra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. María del Carmen Gutiérrez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Hernández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M. en C. Miguel Ángel Jaime Vasconcelos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M. A. I. Claudia Elisa Sánchez Navarro	Biol. Miguel Alejandro Maldonado Gordillo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Q. </a:t>
            </a:r>
            <a:r>
              <a:rPr lang="es-ES" sz="1400" b="0" kern="0" dirty="0" err="1">
                <a:solidFill>
                  <a:srgbClr val="000066"/>
                </a:solidFill>
                <a:effectLst/>
              </a:rPr>
              <a:t>Yolia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 Judith León Paredes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I. Q. Guillermo Pérez Quintero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I. Q. Hermelinda C. Sánchez </a:t>
            </a:r>
            <a:r>
              <a:rPr lang="es-ES" sz="1400" b="0" kern="0" dirty="0" err="1">
                <a:solidFill>
                  <a:srgbClr val="000066"/>
                </a:solidFill>
                <a:effectLst/>
              </a:rPr>
              <a:t>Tlaxqueño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	I. Q. José Luis Morales Salvatierra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	</a:t>
            </a: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s-ES" sz="140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Profesores de la Facultad de Ingeniería, UNAM</a:t>
            </a:r>
            <a:endParaRPr kumimoji="0" lang="es-ES" sz="140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4792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Text Box 1028"/>
          <p:cNvSpPr txBox="1">
            <a:spLocks noChangeArrowheads="1"/>
          </p:cNvSpPr>
          <p:nvPr/>
        </p:nvSpPr>
        <p:spPr bwMode="auto">
          <a:xfrm>
            <a:off x="753404" y="1484784"/>
            <a:ext cx="7635600" cy="242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Para que una reacción química se lleve a cabo de forma eficiente, es necesario que las entidades que van a reaccionar (átomos, iones o moléculas), se encuentren en contacto, pero en el caso de los sólidos, ello no sucede eficientemente; sin embargo, si estos se disuelven previamente en un disolvente adecuado, sus moléculas se separan e incluso se disocian en sus iones correspondientes, favoreciendo con ello el contacto con los iones o moléculas de algún otro compuesto, lo que permite que la reacción se lleve a cabo a mayor velocidad.</a:t>
            </a:r>
            <a:r>
              <a:rPr lang="es-ES" sz="1600" b="0" dirty="0">
                <a:solidFill>
                  <a:srgbClr val="000066"/>
                </a:solidFill>
                <a:effectLst/>
              </a:rPr>
              <a:t> 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3640501" y="731251"/>
            <a:ext cx="186140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Disoluciones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2" name="Text Box 104"/>
          <p:cNvSpPr txBox="1">
            <a:spLocks noChangeArrowheads="1"/>
          </p:cNvSpPr>
          <p:nvPr/>
        </p:nvSpPr>
        <p:spPr bwMode="auto">
          <a:xfrm>
            <a:off x="753404" y="1484784"/>
            <a:ext cx="7635600" cy="19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Cuando se disuelve un sólido en un disolvente, se dice que se ha preparado una disolución, si  se mantiene constante la cantidad de disolvente y la cantidad de sólido aumenta, la concentración de la disolución aumenta, y así sucesivamente, hasta tener una disolución concentrada.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Si se deseara preparar una disolución concentrada de NaCl, la pregunta sería ¿cuántos gramos de NaCl se deben disolver y en qué cantidad de disolvente?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3640501" y="731251"/>
            <a:ext cx="186140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Disoluciones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6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6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712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719138" y="1484784"/>
            <a:ext cx="7635600" cy="124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Por lo anterior, fue necesario establecer relaciones entre las cantidades de soluto (sustancia a disolver) y disolvente, o soluto y disolución, a estas relaciones se les conoce como unidades de concentración. En esta práctica se emplea la unidad de concentración conocida como </a:t>
            </a:r>
            <a:r>
              <a:rPr lang="es-ES" sz="1600" i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Molaridad</a:t>
            </a:r>
            <a:r>
              <a:rPr lang="es-ES" sz="1600" b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2720381" y="731251"/>
            <a:ext cx="370165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Unidades de concentración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755576" y="1402407"/>
            <a:ext cx="7635600" cy="95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Es una unidad de concentración que permite relacionar los moles del soluto que se tienen por litro de disolución, la fórmula que se emplea para determinarla es la siguiente:</a:t>
            </a:r>
          </a:p>
        </p:txBody>
      </p:sp>
      <p:graphicFrame>
        <p:nvGraphicFramePr>
          <p:cNvPr id="2314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135934"/>
              </p:ext>
            </p:extLst>
          </p:nvPr>
        </p:nvGraphicFramePr>
        <p:xfrm>
          <a:off x="3634310" y="2913794"/>
          <a:ext cx="1873794" cy="947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5" r:id="rId3" imgW="977476" imgH="495085" progId="Equation.3">
                  <p:embed/>
                </p:oleObj>
              </mc:Choice>
              <mc:Fallback>
                <p:oleObj r:id="rId3" imgW="977476" imgH="49508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4310" y="2913794"/>
                        <a:ext cx="1873794" cy="9472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753405" y="4437112"/>
            <a:ext cx="76356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dirty="0">
                <a:solidFill>
                  <a:srgbClr val="000066"/>
                </a:solidFill>
                <a:effectLst/>
                <a:cs typeface="Times New Roman" pitchFamily="18" charset="0"/>
              </a:rPr>
              <a:t>Mol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 Es una unidad de cantidad de materia, equivalente a 6.022x10</a:t>
            </a:r>
            <a:r>
              <a:rPr lang="es-ES" sz="1600" b="0" baseline="30000" dirty="0">
                <a:solidFill>
                  <a:srgbClr val="000066"/>
                </a:solidFill>
                <a:effectLst/>
                <a:cs typeface="Times New Roman" pitchFamily="18" charset="0"/>
              </a:rPr>
              <a:t>23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[unidades].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842480" y="731251"/>
            <a:ext cx="145745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Molaridad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 autoUpdateAnimBg="0"/>
      <p:bldP spid="2314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753405" y="1514167"/>
            <a:ext cx="76356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En 1 [mol] de NaCl se tienen 6.022x10</a:t>
            </a:r>
            <a:r>
              <a:rPr lang="es-ES" sz="1600" b="0" baseline="30000" dirty="0">
                <a:solidFill>
                  <a:srgbClr val="000066"/>
                </a:solidFill>
                <a:effectLst/>
                <a:cs typeface="Times New Roman" pitchFamily="18" charset="0"/>
              </a:rPr>
              <a:t>23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[moléculas] de NaCl; de tal forma que, si éstas se disuelven en agua hasta completar un volumen de 1 [L], se tendría una disolución de concentración 1 [M].</a:t>
            </a:r>
          </a:p>
        </p:txBody>
      </p:sp>
      <p:graphicFrame>
        <p:nvGraphicFramePr>
          <p:cNvPr id="24883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870560"/>
              </p:ext>
            </p:extLst>
          </p:nvPr>
        </p:nvGraphicFramePr>
        <p:xfrm>
          <a:off x="3347864" y="3068960"/>
          <a:ext cx="2448272" cy="72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1" name="Ecuación" r:id="rId3" imgW="1269720" imgH="393480" progId="Equation.3">
                  <p:embed/>
                </p:oleObj>
              </mc:Choice>
              <mc:Fallback>
                <p:oleObj name="Ecuación" r:id="rId3" imgW="1269720" imgH="39348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068960"/>
                        <a:ext cx="2448272" cy="7205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753405" y="4221088"/>
            <a:ext cx="76356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Si de la anterior disolución se toma una décima parte (100 [</a:t>
            </a:r>
            <a:r>
              <a:rPr lang="es-ES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mL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]), en esa décima parte se tendría 0.1 [mol] de NaCl; es decir, exactamente 6.022x10</a:t>
            </a:r>
            <a:r>
              <a:rPr lang="es-ES" sz="1600" b="0" baseline="30000" dirty="0">
                <a:solidFill>
                  <a:srgbClr val="000066"/>
                </a:solidFill>
                <a:effectLst/>
                <a:cs typeface="Times New Roman" pitchFamily="18" charset="0"/>
              </a:rPr>
              <a:t>22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[moléculas] de NaCl.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842480" y="731251"/>
            <a:ext cx="145745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Molaridad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8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autoUpdateAnimBg="0"/>
      <p:bldP spid="2406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753414" y="1476779"/>
            <a:ext cx="7635600" cy="65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Para preparar una disolución con una determinada molaridad, se siguen generalmente los pasos siguientes: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753414" y="2431456"/>
            <a:ext cx="7635600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8288" indent="-268288" algn="just">
              <a:lnSpc>
                <a:spcPct val="120000"/>
              </a:lnSpc>
              <a:spcAft>
                <a:spcPts val="800"/>
              </a:spcAft>
            </a:pPr>
            <a:r>
              <a:rPr lang="es-ES" sz="1600" i="1" dirty="0">
                <a:solidFill>
                  <a:srgbClr val="000066"/>
                </a:solidFill>
                <a:effectLst/>
              </a:rPr>
              <a:t>1.</a:t>
            </a:r>
            <a:r>
              <a:rPr lang="es-ES" sz="1600" b="0" i="1" dirty="0">
                <a:solidFill>
                  <a:srgbClr val="000066"/>
                </a:solidFill>
                <a:effectLst/>
              </a:rPr>
              <a:t> Se pesa, con ayuda de un vaso de precipitados, la cantidad de soluto necesaria.</a:t>
            </a:r>
          </a:p>
          <a:p>
            <a:pPr marL="268288" indent="-268288" algn="just">
              <a:lnSpc>
                <a:spcPct val="120000"/>
              </a:lnSpc>
              <a:spcAft>
                <a:spcPts val="800"/>
              </a:spcAft>
            </a:pPr>
            <a:r>
              <a:rPr lang="es-ES" sz="1600" i="1" dirty="0">
                <a:solidFill>
                  <a:srgbClr val="000066"/>
                </a:solidFill>
                <a:effectLst/>
              </a:rPr>
              <a:t>2.</a:t>
            </a:r>
            <a:r>
              <a:rPr lang="es-ES" sz="1600" b="0" i="1" dirty="0">
                <a:solidFill>
                  <a:srgbClr val="000066"/>
                </a:solidFill>
                <a:effectLst/>
              </a:rPr>
              <a:t> Se disuelve el soluto en una peque</a:t>
            </a:r>
            <a:r>
              <a:rPr lang="es-ES" sz="1600" b="0" i="1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ES" sz="1600" b="0" i="1" dirty="0">
                <a:solidFill>
                  <a:srgbClr val="000066"/>
                </a:solidFill>
                <a:effectLst/>
              </a:rPr>
              <a:t>a cantidad de agua destilada y se vierte, con ayuda de un embudo, en un matraz aforado de volumen adecuado.</a:t>
            </a:r>
          </a:p>
          <a:p>
            <a:pPr marL="268288" indent="-268288" algn="just">
              <a:lnSpc>
                <a:spcPct val="120000"/>
              </a:lnSpc>
              <a:spcAft>
                <a:spcPts val="800"/>
              </a:spcAft>
            </a:pPr>
            <a:r>
              <a:rPr lang="es-ES" sz="1600" i="1" dirty="0">
                <a:solidFill>
                  <a:srgbClr val="000066"/>
                </a:solidFill>
                <a:effectLst/>
              </a:rPr>
              <a:t>3.</a:t>
            </a:r>
            <a:r>
              <a:rPr lang="es-ES" sz="1600" b="0" i="1" dirty="0">
                <a:solidFill>
                  <a:srgbClr val="000066"/>
                </a:solidFill>
                <a:effectLst/>
              </a:rPr>
              <a:t> Se </a:t>
            </a:r>
            <a:r>
              <a:rPr lang="es-ES" sz="1600" b="0" i="1" dirty="0">
                <a:solidFill>
                  <a:srgbClr val="000066"/>
                </a:solidFill>
                <a:effectLst/>
                <a:latin typeface="Times New Roman" pitchFamily="18" charset="0"/>
              </a:rPr>
              <a:t>“</a:t>
            </a:r>
            <a:r>
              <a:rPr lang="es-ES" sz="1600" b="0" i="1" dirty="0">
                <a:solidFill>
                  <a:srgbClr val="000066"/>
                </a:solidFill>
                <a:effectLst/>
              </a:rPr>
              <a:t>enjuaga</a:t>
            </a:r>
            <a:r>
              <a:rPr lang="es-ES" sz="1600" b="0" i="1" dirty="0">
                <a:solidFill>
                  <a:srgbClr val="000066"/>
                </a:solidFill>
                <a:effectLst/>
                <a:latin typeface="Times New Roman" pitchFamily="18" charset="0"/>
              </a:rPr>
              <a:t>”</a:t>
            </a:r>
            <a:r>
              <a:rPr lang="es-ES" sz="1600" b="0" i="1" dirty="0">
                <a:solidFill>
                  <a:srgbClr val="000066"/>
                </a:solidFill>
                <a:effectLst/>
              </a:rPr>
              <a:t> tres veces el vaso de precipitados con peque</a:t>
            </a:r>
            <a:r>
              <a:rPr lang="es-ES" sz="1600" b="0" i="1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ES" sz="1600" b="0" i="1" dirty="0">
                <a:solidFill>
                  <a:srgbClr val="000066"/>
                </a:solidFill>
                <a:effectLst/>
              </a:rPr>
              <a:t>as cantidades de agua destilada, misma que se vierte en el matraz aforado, evitando que se sobrepase la marca de aforo.</a:t>
            </a:r>
          </a:p>
          <a:p>
            <a:pPr marL="268288" indent="-268288" algn="just">
              <a:lnSpc>
                <a:spcPct val="120000"/>
              </a:lnSpc>
              <a:spcAft>
                <a:spcPts val="800"/>
              </a:spcAft>
            </a:pPr>
            <a:r>
              <a:rPr lang="es-ES" sz="1600" i="1" dirty="0">
                <a:solidFill>
                  <a:srgbClr val="000066"/>
                </a:solidFill>
                <a:effectLst/>
              </a:rPr>
              <a:t>4.</a:t>
            </a:r>
            <a:r>
              <a:rPr lang="es-ES" sz="1600" b="0" i="1" dirty="0">
                <a:solidFill>
                  <a:srgbClr val="000066"/>
                </a:solidFill>
                <a:effectLst/>
              </a:rPr>
              <a:t> Se completa, cuidadosamente, con agua destilada hasta la marca de aforo y se tapa el matraz.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ES" sz="1600" i="1" dirty="0">
                <a:solidFill>
                  <a:srgbClr val="000066"/>
                </a:solidFill>
                <a:effectLst/>
              </a:rPr>
              <a:t>5.</a:t>
            </a:r>
            <a:r>
              <a:rPr lang="es-ES" sz="1600" b="0" i="1" dirty="0">
                <a:solidFill>
                  <a:srgbClr val="000066"/>
                </a:solidFill>
                <a:effectLst/>
              </a:rPr>
              <a:t> Finalmente, se agita hasta total homogeneidad.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2516806" y="731251"/>
            <a:ext cx="41088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Preparación de una disolución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3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utoUpdateAnimBg="0"/>
      <p:bldP spid="233476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782775" y="1514167"/>
            <a:ext cx="76356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Se presenta cuando en una disolución (generalmente acuosa), existen iones positivos y negativos, ya que son éstos los encargados de transportar la carga eléctrica.</a:t>
            </a:r>
          </a:p>
        </p:txBody>
      </p:sp>
      <p:grpSp>
        <p:nvGrpSpPr>
          <p:cNvPr id="234577" name="Group 81"/>
          <p:cNvGrpSpPr>
            <a:grpSpLocks/>
          </p:cNvGrpSpPr>
          <p:nvPr/>
        </p:nvGrpSpPr>
        <p:grpSpPr bwMode="auto">
          <a:xfrm>
            <a:off x="3494088" y="3255020"/>
            <a:ext cx="2155825" cy="2413000"/>
            <a:chOff x="2201" y="2408"/>
            <a:chExt cx="1358" cy="1520"/>
          </a:xfrm>
        </p:grpSpPr>
        <p:grpSp>
          <p:nvGrpSpPr>
            <p:cNvPr id="234536" name="Group 40"/>
            <p:cNvGrpSpPr>
              <a:grpSpLocks/>
            </p:cNvGrpSpPr>
            <p:nvPr/>
          </p:nvGrpSpPr>
          <p:grpSpPr bwMode="auto">
            <a:xfrm>
              <a:off x="2201" y="2408"/>
              <a:ext cx="1358" cy="1520"/>
              <a:chOff x="2201" y="2256"/>
              <a:chExt cx="1358" cy="1520"/>
            </a:xfrm>
          </p:grpSpPr>
          <p:sp>
            <p:nvSpPr>
              <p:cNvPr id="234527" name="AutoShape 31"/>
              <p:cNvSpPr>
                <a:spLocks noChangeAspect="1" noChangeArrowheads="1"/>
              </p:cNvSpPr>
              <p:nvPr/>
            </p:nvSpPr>
            <p:spPr bwMode="auto">
              <a:xfrm>
                <a:off x="2201" y="2256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66"/>
                  </a:solidFill>
                </a:endParaRPr>
              </a:p>
            </p:txBody>
          </p:sp>
          <p:sp>
            <p:nvSpPr>
              <p:cNvPr id="234528" name="AutoShape 32"/>
              <p:cNvSpPr>
                <a:spLocks noChangeAspect="1" noChangeArrowheads="1"/>
              </p:cNvSpPr>
              <p:nvPr/>
            </p:nvSpPr>
            <p:spPr bwMode="auto">
              <a:xfrm>
                <a:off x="2201" y="2626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66"/>
                  </a:solidFill>
                </a:endParaRPr>
              </a:p>
            </p:txBody>
          </p:sp>
          <p:sp>
            <p:nvSpPr>
              <p:cNvPr id="234529" name="Oval 33"/>
              <p:cNvSpPr>
                <a:spLocks noChangeAspect="1" noChangeArrowheads="1"/>
              </p:cNvSpPr>
              <p:nvPr/>
            </p:nvSpPr>
            <p:spPr bwMode="auto">
              <a:xfrm>
                <a:off x="2202" y="3602"/>
                <a:ext cx="1357" cy="17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34537" name="Text Box 41"/>
            <p:cNvSpPr txBox="1">
              <a:spLocks noChangeArrowheads="1"/>
            </p:cNvSpPr>
            <p:nvPr/>
          </p:nvSpPr>
          <p:spPr bwMode="auto">
            <a:xfrm>
              <a:off x="2434" y="3526"/>
              <a:ext cx="302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100">
                  <a:solidFill>
                    <a:srgbClr val="000066"/>
                  </a:solidFill>
                  <a:effectLst/>
                </a:rPr>
                <a:t>A</a:t>
              </a:r>
              <a:r>
                <a:rPr lang="es-ES" sz="2100" baseline="30000">
                  <a:solidFill>
                    <a:srgbClr val="000066"/>
                  </a:solidFill>
                  <a:effectLst/>
                </a:rPr>
                <a:t>+</a:t>
              </a:r>
            </a:p>
          </p:txBody>
        </p:sp>
        <p:sp>
          <p:nvSpPr>
            <p:cNvPr id="234538" name="Text Box 42"/>
            <p:cNvSpPr txBox="1">
              <a:spLocks noChangeArrowheads="1"/>
            </p:cNvSpPr>
            <p:nvPr/>
          </p:nvSpPr>
          <p:spPr bwMode="auto">
            <a:xfrm>
              <a:off x="3008" y="3526"/>
              <a:ext cx="274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100">
                  <a:solidFill>
                    <a:srgbClr val="000066"/>
                  </a:solidFill>
                  <a:effectLst/>
                </a:rPr>
                <a:t>B</a:t>
              </a:r>
              <a:r>
                <a:rPr lang="es-ES" sz="2100" baseline="30000">
                  <a:solidFill>
                    <a:srgbClr val="000066"/>
                  </a:solidFill>
                  <a:effectLst/>
                </a:rPr>
                <a:t>-</a:t>
              </a:r>
            </a:p>
          </p:txBody>
        </p:sp>
      </p:grpSp>
      <p:grpSp>
        <p:nvGrpSpPr>
          <p:cNvPr id="234576" name="Group 80"/>
          <p:cNvGrpSpPr>
            <a:grpSpLocks/>
          </p:cNvGrpSpPr>
          <p:nvPr/>
        </p:nvGrpSpPr>
        <p:grpSpPr bwMode="auto">
          <a:xfrm>
            <a:off x="3543300" y="2708920"/>
            <a:ext cx="1876425" cy="2305050"/>
            <a:chOff x="462" y="2304"/>
            <a:chExt cx="1182" cy="1452"/>
          </a:xfrm>
        </p:grpSpPr>
        <p:grpSp>
          <p:nvGrpSpPr>
            <p:cNvPr id="234565" name="Group 69"/>
            <p:cNvGrpSpPr>
              <a:grpSpLocks/>
            </p:cNvGrpSpPr>
            <p:nvPr/>
          </p:nvGrpSpPr>
          <p:grpSpPr bwMode="auto">
            <a:xfrm>
              <a:off x="528" y="2304"/>
              <a:ext cx="1094" cy="1452"/>
              <a:chOff x="624" y="2160"/>
              <a:chExt cx="1094" cy="1452"/>
            </a:xfrm>
          </p:grpSpPr>
          <p:grpSp>
            <p:nvGrpSpPr>
              <p:cNvPr id="234542" name="Group 46"/>
              <p:cNvGrpSpPr>
                <a:grpSpLocks/>
              </p:cNvGrpSpPr>
              <p:nvPr/>
            </p:nvGrpSpPr>
            <p:grpSpPr bwMode="auto">
              <a:xfrm>
                <a:off x="624" y="3052"/>
                <a:ext cx="77" cy="560"/>
                <a:chOff x="1200" y="3088"/>
                <a:chExt cx="77" cy="560"/>
              </a:xfrm>
            </p:grpSpPr>
            <p:sp>
              <p:nvSpPr>
                <p:cNvPr id="234539" name="Rectangle 43"/>
                <p:cNvSpPr>
                  <a:spLocks noChangeArrowheads="1"/>
                </p:cNvSpPr>
                <p:nvPr/>
              </p:nvSpPr>
              <p:spPr bwMode="auto">
                <a:xfrm>
                  <a:off x="1200" y="3360"/>
                  <a:ext cx="48" cy="288"/>
                </a:xfrm>
                <a:prstGeom prst="rect">
                  <a:avLst/>
                </a:prstGeom>
                <a:solidFill>
                  <a:schemeClr val="bg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2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s-MX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23454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277" y="3088"/>
                  <a:ext cx="0" cy="2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>
                    <a:solidFill>
                      <a:srgbClr val="000066"/>
                    </a:solidFill>
                  </a:endParaRPr>
                </a:p>
              </p:txBody>
            </p:sp>
          </p:grpSp>
          <p:grpSp>
            <p:nvGrpSpPr>
              <p:cNvPr id="234543" name="Group 47"/>
              <p:cNvGrpSpPr>
                <a:grpSpLocks/>
              </p:cNvGrpSpPr>
              <p:nvPr/>
            </p:nvGrpSpPr>
            <p:grpSpPr bwMode="auto">
              <a:xfrm>
                <a:off x="1632" y="3052"/>
                <a:ext cx="77" cy="560"/>
                <a:chOff x="1200" y="3088"/>
                <a:chExt cx="77" cy="560"/>
              </a:xfrm>
            </p:grpSpPr>
            <p:sp>
              <p:nvSpPr>
                <p:cNvPr id="234544" name="Rectangle 48"/>
                <p:cNvSpPr>
                  <a:spLocks noChangeArrowheads="1"/>
                </p:cNvSpPr>
                <p:nvPr/>
              </p:nvSpPr>
              <p:spPr bwMode="auto">
                <a:xfrm>
                  <a:off x="1200" y="3360"/>
                  <a:ext cx="48" cy="288"/>
                </a:xfrm>
                <a:prstGeom prst="rect">
                  <a:avLst/>
                </a:prstGeom>
                <a:solidFill>
                  <a:schemeClr val="bg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2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s-MX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234545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277" y="3088"/>
                  <a:ext cx="0" cy="2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>
                    <a:solidFill>
                      <a:srgbClr val="000066"/>
                    </a:solidFill>
                  </a:endParaRPr>
                </a:p>
              </p:txBody>
            </p:sp>
          </p:grpSp>
          <p:sp>
            <p:nvSpPr>
              <p:cNvPr id="234546" name="Line 50"/>
              <p:cNvSpPr>
                <a:spLocks noChangeShapeType="1"/>
              </p:cNvSpPr>
              <p:nvPr/>
            </p:nvSpPr>
            <p:spPr bwMode="auto">
              <a:xfrm flipV="1">
                <a:off x="700" y="2673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>
                  <a:solidFill>
                    <a:srgbClr val="000066"/>
                  </a:solidFill>
                </a:endParaRPr>
              </a:p>
            </p:txBody>
          </p:sp>
          <p:sp>
            <p:nvSpPr>
              <p:cNvPr id="234547" name="Line 51"/>
              <p:cNvSpPr>
                <a:spLocks noChangeShapeType="1"/>
              </p:cNvSpPr>
              <p:nvPr/>
            </p:nvSpPr>
            <p:spPr bwMode="auto">
              <a:xfrm flipV="1">
                <a:off x="1708" y="2674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>
                  <a:solidFill>
                    <a:srgbClr val="000066"/>
                  </a:solidFill>
                </a:endParaRPr>
              </a:p>
            </p:txBody>
          </p:sp>
          <p:sp>
            <p:nvSpPr>
              <p:cNvPr id="234548" name="Line 52"/>
              <p:cNvSpPr>
                <a:spLocks noChangeShapeType="1"/>
              </p:cNvSpPr>
              <p:nvPr/>
            </p:nvSpPr>
            <p:spPr bwMode="auto">
              <a:xfrm flipV="1">
                <a:off x="1708" y="2288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>
                  <a:solidFill>
                    <a:srgbClr val="000066"/>
                  </a:solidFill>
                </a:endParaRPr>
              </a:p>
            </p:txBody>
          </p:sp>
          <p:sp>
            <p:nvSpPr>
              <p:cNvPr id="234549" name="Line 53"/>
              <p:cNvSpPr>
                <a:spLocks noChangeShapeType="1"/>
              </p:cNvSpPr>
              <p:nvPr/>
            </p:nvSpPr>
            <p:spPr bwMode="auto">
              <a:xfrm flipV="1">
                <a:off x="702" y="2287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>
                  <a:solidFill>
                    <a:srgbClr val="000066"/>
                  </a:solidFill>
                </a:endParaRPr>
              </a:p>
            </p:txBody>
          </p:sp>
          <p:sp>
            <p:nvSpPr>
              <p:cNvPr id="234551" name="Line 55"/>
              <p:cNvSpPr>
                <a:spLocks noChangeShapeType="1"/>
              </p:cNvSpPr>
              <p:nvPr/>
            </p:nvSpPr>
            <p:spPr bwMode="auto">
              <a:xfrm rot="16200000" flipV="1">
                <a:off x="1206" y="1776"/>
                <a:ext cx="0" cy="10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>
                  <a:solidFill>
                    <a:srgbClr val="000066"/>
                  </a:solidFill>
                </a:endParaRPr>
              </a:p>
            </p:txBody>
          </p:sp>
          <p:sp>
            <p:nvSpPr>
              <p:cNvPr id="234552" name="Rectangle 56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336" cy="24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s-ES" sz="2000">
                    <a:solidFill>
                      <a:srgbClr val="000066"/>
                    </a:solidFill>
                    <a:effectLst/>
                    <a:latin typeface="Times New Roman" pitchFamily="18" charset="0"/>
                  </a:rPr>
                  <a:t>V</a:t>
                </a:r>
              </a:p>
            </p:txBody>
          </p:sp>
        </p:grpSp>
        <p:sp>
          <p:nvSpPr>
            <p:cNvPr id="234574" name="Text Box 78"/>
            <p:cNvSpPr txBox="1">
              <a:spLocks noChangeArrowheads="1"/>
            </p:cNvSpPr>
            <p:nvPr/>
          </p:nvSpPr>
          <p:spPr bwMode="auto">
            <a:xfrm>
              <a:off x="1477" y="3520"/>
              <a:ext cx="16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>
                  <a:solidFill>
                    <a:srgbClr val="000066"/>
                  </a:solidFill>
                  <a:effectLst/>
                </a:rPr>
                <a:t>+</a:t>
              </a:r>
            </a:p>
          </p:txBody>
        </p:sp>
        <p:sp>
          <p:nvSpPr>
            <p:cNvPr id="234575" name="Text Box 79"/>
            <p:cNvSpPr txBox="1">
              <a:spLocks noChangeArrowheads="1"/>
            </p:cNvSpPr>
            <p:nvPr/>
          </p:nvSpPr>
          <p:spPr bwMode="auto">
            <a:xfrm rot="23029">
              <a:off x="462" y="3468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800">
                  <a:solidFill>
                    <a:srgbClr val="000066"/>
                  </a:solidFill>
                  <a:effectLst/>
                </a:rPr>
                <a:t>-</a:t>
              </a:r>
            </a:p>
          </p:txBody>
        </p:sp>
      </p:grpSp>
      <p:cxnSp>
        <p:nvCxnSpPr>
          <p:cNvPr id="234578" name="AutoShape 82"/>
          <p:cNvCxnSpPr>
            <a:cxnSpLocks noChangeShapeType="1"/>
            <a:stCxn id="234537" idx="0"/>
            <a:endCxn id="234575" idx="3"/>
          </p:cNvCxnSpPr>
          <p:nvPr/>
        </p:nvCxnSpPr>
        <p:spPr bwMode="auto">
          <a:xfrm rot="5400000" flipH="1">
            <a:off x="3809206" y="4735364"/>
            <a:ext cx="288925" cy="300038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cxnSp>
        <p:nvCxnSpPr>
          <p:cNvPr id="234579" name="AutoShape 83"/>
          <p:cNvCxnSpPr>
            <a:cxnSpLocks noChangeShapeType="1"/>
            <a:stCxn id="234538" idx="0"/>
            <a:endCxn id="234574" idx="1"/>
          </p:cNvCxnSpPr>
          <p:nvPr/>
        </p:nvCxnSpPr>
        <p:spPr bwMode="auto">
          <a:xfrm rot="16200000">
            <a:off x="4943476" y="4818707"/>
            <a:ext cx="260350" cy="161925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cxnSp>
        <p:nvCxnSpPr>
          <p:cNvPr id="234580" name="AutoShape 84"/>
          <p:cNvCxnSpPr>
            <a:cxnSpLocks noChangeShapeType="1"/>
          </p:cNvCxnSpPr>
          <p:nvPr/>
        </p:nvCxnSpPr>
        <p:spPr bwMode="auto">
          <a:xfrm rot="5400000" flipH="1">
            <a:off x="3788569" y="4703614"/>
            <a:ext cx="288925" cy="300037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cxnSp>
        <p:nvCxnSpPr>
          <p:cNvPr id="234581" name="AutoShape 85"/>
          <p:cNvCxnSpPr>
            <a:cxnSpLocks noChangeShapeType="1"/>
          </p:cNvCxnSpPr>
          <p:nvPr/>
        </p:nvCxnSpPr>
        <p:spPr bwMode="auto">
          <a:xfrm rot="16200000">
            <a:off x="4922838" y="4786957"/>
            <a:ext cx="260350" cy="161925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cxnSp>
        <p:nvCxnSpPr>
          <p:cNvPr id="234582" name="AutoShape 86"/>
          <p:cNvCxnSpPr>
            <a:cxnSpLocks noChangeShapeType="1"/>
          </p:cNvCxnSpPr>
          <p:nvPr/>
        </p:nvCxnSpPr>
        <p:spPr bwMode="auto">
          <a:xfrm rot="5400000" flipH="1">
            <a:off x="3807619" y="4732189"/>
            <a:ext cx="288925" cy="300037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cxnSp>
        <p:nvCxnSpPr>
          <p:cNvPr id="234583" name="AutoShape 87"/>
          <p:cNvCxnSpPr>
            <a:cxnSpLocks noChangeShapeType="1"/>
          </p:cNvCxnSpPr>
          <p:nvPr/>
        </p:nvCxnSpPr>
        <p:spPr bwMode="auto">
          <a:xfrm rot="16200000">
            <a:off x="4941888" y="4815532"/>
            <a:ext cx="260350" cy="161925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2052734" y="731251"/>
            <a:ext cx="503695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Conductividad eléctrica en disolución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23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2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234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3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500"/>
                                        <p:tgtEl>
                                          <p:spTgt spid="234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3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3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23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23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 autoUpdateAnimBg="0"/>
    </p:bldLst>
  </p:timing>
</p:sld>
</file>

<file path=ppt/theme/theme1.xml><?xml version="1.0" encoding="utf-8"?>
<a:theme xmlns:a="http://schemas.openxmlformats.org/drawingml/2006/main" name="1_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1_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6162</TotalTime>
  <Words>1724</Words>
  <Application>Microsoft Office PowerPoint</Application>
  <PresentationFormat>Presentación en pantalla (4:3)</PresentationFormat>
  <Paragraphs>167</Paragraphs>
  <Slides>26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Arial</vt:lpstr>
      <vt:lpstr>Symbol</vt:lpstr>
      <vt:lpstr>Times New Roman</vt:lpstr>
      <vt:lpstr>1_Ingeniería3</vt:lpstr>
      <vt:lpstr>Equation.3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Alfredo Velásquez M.</cp:lastModifiedBy>
  <cp:revision>244</cp:revision>
  <cp:lastPrinted>2013-10-18T00:23:18Z</cp:lastPrinted>
  <dcterms:created xsi:type="dcterms:W3CDTF">2005-07-23T04:28:49Z</dcterms:created>
  <dcterms:modified xsi:type="dcterms:W3CDTF">2018-02-04T08:37:23Z</dcterms:modified>
</cp:coreProperties>
</file>