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64" r:id="rId2"/>
  </p:sldMasterIdLst>
  <p:notesMasterIdLst>
    <p:notesMasterId r:id="rId24"/>
  </p:notesMasterIdLst>
  <p:sldIdLst>
    <p:sldId id="270" r:id="rId3"/>
    <p:sldId id="258" r:id="rId4"/>
    <p:sldId id="277" r:id="rId5"/>
    <p:sldId id="294" r:id="rId6"/>
    <p:sldId id="297" r:id="rId7"/>
    <p:sldId id="300" r:id="rId8"/>
    <p:sldId id="301" r:id="rId9"/>
    <p:sldId id="302" r:id="rId10"/>
    <p:sldId id="304" r:id="rId11"/>
    <p:sldId id="314" r:id="rId12"/>
    <p:sldId id="316" r:id="rId13"/>
    <p:sldId id="317" r:id="rId14"/>
    <p:sldId id="318" r:id="rId15"/>
    <p:sldId id="319" r:id="rId16"/>
    <p:sldId id="315" r:id="rId17"/>
    <p:sldId id="306" r:id="rId18"/>
    <p:sldId id="308" r:id="rId19"/>
    <p:sldId id="311" r:id="rId20"/>
    <p:sldId id="309" r:id="rId21"/>
    <p:sldId id="310" r:id="rId22"/>
    <p:sldId id="320" r:id="rId23"/>
  </p:sldIdLst>
  <p:sldSz cx="9144000" cy="6858000" type="screen4x3"/>
  <p:notesSz cx="6858000" cy="9144000"/>
  <p:defaultTextStyle>
    <a:defPPr>
      <a:defRPr lang="es-E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1M5zFs8E0cE0SawbGd8Dew==" hashData="fuzHYKpSg4Ffh6HVbPwtKHvCx6Q="/>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CC00"/>
    <a:srgbClr val="0000FF"/>
    <a:srgbClr val="000099"/>
    <a:srgbClr val="F8F6AC"/>
    <a:srgbClr val="DDDDDD"/>
    <a:srgbClr val="66FF99"/>
    <a:srgbClr val="FAF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37" autoAdjust="0"/>
    <p:restoredTop sz="94664" autoAdjust="0"/>
  </p:normalViewPr>
  <p:slideViewPr>
    <p:cSldViewPr showGuides="1">
      <p:cViewPr>
        <p:scale>
          <a:sx n="70" d="100"/>
          <a:sy n="70" d="100"/>
        </p:scale>
        <p:origin x="-1344" y="-96"/>
      </p:cViewPr>
      <p:guideLst>
        <p:guide orient="horz" pos="3566"/>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s-ES"/>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s-E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s-ES"/>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ABC87239-5784-4623-8BE3-DCC4CAC8ABFE}" type="slidenum">
              <a:rPr lang="es-ES"/>
              <a:pPr/>
              <a:t>‹Nº›</a:t>
            </a:fld>
            <a:endParaRPr lang="es-ES"/>
          </a:p>
        </p:txBody>
      </p:sp>
    </p:spTree>
    <p:extLst>
      <p:ext uri="{BB962C8B-B14F-4D97-AF65-F5344CB8AC3E}">
        <p14:creationId xmlns:p14="http://schemas.microsoft.com/office/powerpoint/2010/main" val="115884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3292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D2"/>
        </a:solidFill>
        <a:effectLst/>
      </p:bgPr>
    </p:bg>
    <p:spTree>
      <p:nvGrpSpPr>
        <p:cNvPr id="1" name=""/>
        <p:cNvGrpSpPr/>
        <p:nvPr/>
      </p:nvGrpSpPr>
      <p:grpSpPr>
        <a:xfrm>
          <a:off x="0" y="0"/>
          <a:ext cx="0" cy="0"/>
          <a:chOff x="0" y="0"/>
          <a:chExt cx="0" cy="0"/>
        </a:xfrm>
      </p:grpSpPr>
      <p:sp>
        <p:nvSpPr>
          <p:cNvPr id="33806" name="Rectangle 14"/>
          <p:cNvSpPr>
            <a:spLocks noChangeArrowheads="1"/>
          </p:cNvSpPr>
          <p:nvPr userDrawn="1"/>
        </p:nvSpPr>
        <p:spPr bwMode="auto">
          <a:xfrm>
            <a:off x="0" y="1066800"/>
            <a:ext cx="9144000" cy="228600"/>
          </a:xfrm>
          <a:prstGeom prst="rect">
            <a:avLst/>
          </a:prstGeom>
          <a:gradFill rotWithShape="0">
            <a:gsLst>
              <a:gs pos="0">
                <a:srgbClr val="FAFAD2"/>
              </a:gs>
              <a:gs pos="50000">
                <a:srgbClr val="003399"/>
              </a:gs>
              <a:gs pos="100000">
                <a:srgbClr val="FAFAD2"/>
              </a:gs>
            </a:gsLst>
            <a:lin ang="5400000" scaled="1"/>
          </a:gradFill>
          <a:ln w="9525">
            <a:noFill/>
            <a:miter lim="800000"/>
            <a:headEnd/>
            <a:tailEnd/>
          </a:ln>
          <a:effectLst/>
        </p:spPr>
        <p:txBody>
          <a:bodyPr anchor="ctr">
            <a:spAutoFit/>
          </a:bodyPr>
          <a:lstStyle/>
          <a:p>
            <a:endParaRPr lang="es-MX"/>
          </a:p>
        </p:txBody>
      </p:sp>
      <p:sp>
        <p:nvSpPr>
          <p:cNvPr id="33811" name="Rectangle 19"/>
          <p:cNvSpPr>
            <a:spLocks noChangeArrowheads="1"/>
          </p:cNvSpPr>
          <p:nvPr userDrawn="1"/>
        </p:nvSpPr>
        <p:spPr bwMode="auto">
          <a:xfrm>
            <a:off x="0" y="6096000"/>
            <a:ext cx="9144000" cy="762000"/>
          </a:xfrm>
          <a:prstGeom prst="rect">
            <a:avLst/>
          </a:prstGeom>
          <a:gradFill rotWithShape="0">
            <a:gsLst>
              <a:gs pos="0">
                <a:srgbClr val="FAFAD2"/>
              </a:gs>
              <a:gs pos="100000">
                <a:srgbClr val="003399"/>
              </a:gs>
            </a:gsLst>
            <a:lin ang="5400000" scaled="1"/>
          </a:gradFill>
          <a:ln w="9525">
            <a:noFill/>
            <a:miter lim="800000"/>
            <a:headEnd/>
            <a:tailEnd/>
          </a:ln>
          <a:effectLst/>
        </p:spPr>
        <p:txBody>
          <a:bodyPr anchor="ctr">
            <a:spAutoFit/>
          </a:bodyPr>
          <a:lstStyle/>
          <a:p>
            <a:endParaRPr lang="es-MX"/>
          </a:p>
        </p:txBody>
      </p:sp>
      <p:sp>
        <p:nvSpPr>
          <p:cNvPr id="33812" name="Text Box 20"/>
          <p:cNvSpPr txBox="1">
            <a:spLocks noChangeArrowheads="1"/>
          </p:cNvSpPr>
          <p:nvPr userDrawn="1"/>
        </p:nvSpPr>
        <p:spPr bwMode="auto">
          <a:xfrm>
            <a:off x="8509000" y="6299200"/>
            <a:ext cx="635000" cy="336550"/>
          </a:xfrm>
          <a:prstGeom prst="rect">
            <a:avLst/>
          </a:prstGeom>
          <a:noFill/>
          <a:ln w="9525">
            <a:noFill/>
            <a:miter lim="800000"/>
            <a:headEnd/>
            <a:tailEnd/>
          </a:ln>
          <a:effectLst/>
        </p:spPr>
        <p:txBody>
          <a:bodyPr wrap="none">
            <a:spAutoFit/>
            <a:flatTx/>
          </a:bodyPr>
          <a:lstStyle/>
          <a:p>
            <a:pPr algn="ctr" eaLnBrk="0" hangingPunct="0"/>
            <a:r>
              <a:rPr lang="es-ES" sz="1600" i="1">
                <a:solidFill>
                  <a:srgbClr val="9999FF"/>
                </a:solidFill>
                <a:effectLst>
                  <a:outerShdw blurRad="38100" dist="38100" dir="2700000" algn="tl">
                    <a:srgbClr val="000000"/>
                  </a:outerShdw>
                </a:effectLst>
              </a:rPr>
              <a:t>AVM</a:t>
            </a:r>
          </a:p>
        </p:txBody>
      </p:sp>
      <p:sp>
        <p:nvSpPr>
          <p:cNvPr id="33814" name="Text Box 22"/>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algn="ctr">
              <a:lnSpc>
                <a:spcPct val="70000"/>
              </a:lnSpc>
            </a:pPr>
            <a:r>
              <a:rPr lang="es-ES" sz="2800" i="1">
                <a:solidFill>
                  <a:srgbClr val="000099"/>
                </a:solidFill>
              </a:rPr>
              <a:t>U   N   A   M</a:t>
            </a:r>
          </a:p>
        </p:txBody>
      </p:sp>
      <p:sp>
        <p:nvSpPr>
          <p:cNvPr id="33815" name="Text Box 23"/>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algn="ctr">
              <a:lnSpc>
                <a:spcPct val="70000"/>
              </a:lnSpc>
            </a:pPr>
            <a:r>
              <a:rPr lang="es-ES" sz="1400">
                <a:solidFill>
                  <a:srgbClr val="000099"/>
                </a:solidFill>
              </a:rPr>
              <a:t>Facultad de Ingeniería</a:t>
            </a:r>
          </a:p>
        </p:txBody>
      </p:sp>
      <p:pic>
        <p:nvPicPr>
          <p:cNvPr id="9" name="Picture 12" descr="escudo[1]"/>
          <p:cNvPicPr>
            <a:picLocks noChangeAspect="1" noChangeArrowheads="1"/>
          </p:cNvPicPr>
          <p:nvPr userDrawn="1"/>
        </p:nvPicPr>
        <p:blipFill>
          <a:blip r:embed="rId4"/>
          <a:srcRect/>
          <a:stretch>
            <a:fillRect/>
          </a:stretch>
        </p:blipFill>
        <p:spPr bwMode="auto">
          <a:xfrm>
            <a:off x="281260" y="50800"/>
            <a:ext cx="936000" cy="1048000"/>
          </a:xfrm>
          <a:prstGeom prst="rect">
            <a:avLst/>
          </a:prstGeom>
          <a:noFill/>
        </p:spPr>
      </p:pic>
      <p:pic>
        <p:nvPicPr>
          <p:cNvPr id="10" name="9 Image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63" r:id="rId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AFAD2"/>
        </a:solidFill>
        <a:effectLst/>
      </p:bgPr>
    </p:bg>
    <p:spTree>
      <p:nvGrpSpPr>
        <p:cNvPr id="1" name=""/>
        <p:cNvGrpSpPr/>
        <p:nvPr/>
      </p:nvGrpSpPr>
      <p:grpSpPr>
        <a:xfrm>
          <a:off x="0" y="0"/>
          <a:ext cx="0" cy="0"/>
          <a:chOff x="0" y="0"/>
          <a:chExt cx="0" cy="0"/>
        </a:xfrm>
      </p:grpSpPr>
      <p:sp>
        <p:nvSpPr>
          <p:cNvPr id="1050" name="Rectangle 26"/>
          <p:cNvSpPr>
            <a:spLocks noChangeArrowheads="1"/>
          </p:cNvSpPr>
          <p:nvPr userDrawn="1"/>
        </p:nvSpPr>
        <p:spPr bwMode="auto">
          <a:xfrm>
            <a:off x="0" y="1066800"/>
            <a:ext cx="9144000" cy="228600"/>
          </a:xfrm>
          <a:prstGeom prst="rect">
            <a:avLst/>
          </a:prstGeom>
          <a:gradFill rotWithShape="0">
            <a:gsLst>
              <a:gs pos="0">
                <a:srgbClr val="FAFAD2"/>
              </a:gs>
              <a:gs pos="50000">
                <a:srgbClr val="003399"/>
              </a:gs>
              <a:gs pos="100000">
                <a:srgbClr val="FAFAD2"/>
              </a:gs>
            </a:gsLst>
            <a:lin ang="5400000" scaled="1"/>
          </a:gradFill>
          <a:ln w="9525">
            <a:noFill/>
            <a:miter lim="800000"/>
            <a:headEnd/>
            <a:tailEnd/>
          </a:ln>
          <a:effectLst/>
        </p:spPr>
        <p:txBody>
          <a:bodyPr anchor="ctr">
            <a:spAutoFit/>
          </a:bodyPr>
          <a:lstStyle/>
          <a:p>
            <a:pPr algn="ctr"/>
            <a:endParaRPr lang="es-MX" b="0">
              <a:solidFill>
                <a:srgbClr val="000000"/>
              </a:solidFill>
            </a:endParaRPr>
          </a:p>
        </p:txBody>
      </p:sp>
      <p:sp>
        <p:nvSpPr>
          <p:cNvPr id="1052" name="Text Box 28"/>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algn="ctr">
              <a:lnSpc>
                <a:spcPct val="70000"/>
              </a:lnSpc>
            </a:pPr>
            <a:r>
              <a:rPr lang="es-ES" sz="2800" i="1">
                <a:solidFill>
                  <a:srgbClr val="000099"/>
                </a:solidFill>
              </a:rPr>
              <a:t>U   N   A   M</a:t>
            </a:r>
          </a:p>
        </p:txBody>
      </p:sp>
      <p:sp>
        <p:nvSpPr>
          <p:cNvPr id="1053" name="Text Box 29"/>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algn="ctr">
              <a:lnSpc>
                <a:spcPct val="70000"/>
              </a:lnSpc>
            </a:pPr>
            <a:r>
              <a:rPr lang="es-ES" sz="1400">
                <a:solidFill>
                  <a:srgbClr val="000099"/>
                </a:solidFill>
              </a:rPr>
              <a:t>Facultad de Ingeniería</a:t>
            </a:r>
          </a:p>
        </p:txBody>
      </p:sp>
      <p:sp>
        <p:nvSpPr>
          <p:cNvPr id="1055" name="Rectangle 31"/>
          <p:cNvSpPr>
            <a:spLocks noChangeArrowheads="1"/>
          </p:cNvSpPr>
          <p:nvPr userDrawn="1"/>
        </p:nvSpPr>
        <p:spPr bwMode="auto">
          <a:xfrm>
            <a:off x="0" y="6096000"/>
            <a:ext cx="9144000" cy="762000"/>
          </a:xfrm>
          <a:prstGeom prst="rect">
            <a:avLst/>
          </a:prstGeom>
          <a:gradFill rotWithShape="0">
            <a:gsLst>
              <a:gs pos="0">
                <a:srgbClr val="FAFAD2"/>
              </a:gs>
              <a:gs pos="100000">
                <a:srgbClr val="003399"/>
              </a:gs>
            </a:gsLst>
            <a:lin ang="5400000" scaled="1"/>
          </a:gradFill>
          <a:ln w="9525">
            <a:noFill/>
            <a:miter lim="800000"/>
            <a:headEnd/>
            <a:tailEnd/>
          </a:ln>
          <a:effectLst/>
        </p:spPr>
        <p:txBody>
          <a:bodyPr anchor="ctr">
            <a:spAutoFit/>
          </a:bodyPr>
          <a:lstStyle/>
          <a:p>
            <a:pPr algn="ctr"/>
            <a:endParaRPr lang="es-MX" b="0">
              <a:solidFill>
                <a:srgbClr val="000000"/>
              </a:solidFill>
            </a:endParaRPr>
          </a:p>
        </p:txBody>
      </p:sp>
      <p:sp>
        <p:nvSpPr>
          <p:cNvPr id="1056" name="Text Box 32"/>
          <p:cNvSpPr txBox="1">
            <a:spLocks noChangeArrowheads="1"/>
          </p:cNvSpPr>
          <p:nvPr userDrawn="1"/>
        </p:nvSpPr>
        <p:spPr bwMode="auto">
          <a:xfrm>
            <a:off x="8509000" y="6299200"/>
            <a:ext cx="635000" cy="336550"/>
          </a:xfrm>
          <a:prstGeom prst="rect">
            <a:avLst/>
          </a:prstGeom>
          <a:noFill/>
          <a:ln w="9525">
            <a:noFill/>
            <a:miter lim="800000"/>
            <a:headEnd/>
            <a:tailEnd/>
          </a:ln>
          <a:effectLst/>
        </p:spPr>
        <p:txBody>
          <a:bodyPr wrap="none">
            <a:spAutoFit/>
            <a:flatTx/>
          </a:bodyPr>
          <a:lstStyle/>
          <a:p>
            <a:pPr algn="ctr" eaLnBrk="0" hangingPunct="0"/>
            <a:r>
              <a:rPr lang="es-ES" sz="1600" i="1">
                <a:solidFill>
                  <a:srgbClr val="9999FF"/>
                </a:solidFill>
                <a:effectLst>
                  <a:outerShdw blurRad="38100" dist="38100" dir="2700000" algn="tl">
                    <a:srgbClr val="000000"/>
                  </a:outerShdw>
                </a:effectLst>
              </a:rPr>
              <a:t>AVM</a:t>
            </a:r>
          </a:p>
        </p:txBody>
      </p:sp>
      <p:pic>
        <p:nvPicPr>
          <p:cNvPr id="9"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2" name="11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Tree>
    <p:extLst>
      <p:ext uri="{BB962C8B-B14F-4D97-AF65-F5344CB8AC3E}">
        <p14:creationId xmlns:p14="http://schemas.microsoft.com/office/powerpoint/2010/main" val="3853222007"/>
      </p:ext>
    </p:extLst>
  </p:cSld>
  <p:clrMap bg1="lt1" tx1="dk1" bg2="lt2" tx2="dk2" accent1="accent1" accent2="accent2" accent3="accent3" accent4="accent4" accent5="accent5" accent6="accent6" hlink="hlink" folHlink="folHlink"/>
  <p:sldLayoutIdLst>
    <p:sldLayoutId id="2147483665"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 name="Text Box 36"/>
          <p:cNvSpPr txBox="1">
            <a:spLocks noChangeArrowheads="1"/>
          </p:cNvSpPr>
          <p:nvPr/>
        </p:nvSpPr>
        <p:spPr bwMode="auto">
          <a:xfrm>
            <a:off x="838200" y="2974975"/>
            <a:ext cx="7646645" cy="769441"/>
          </a:xfrm>
          <a:prstGeom prst="rect">
            <a:avLst/>
          </a:prstGeom>
          <a:noFill/>
          <a:ln w="9525">
            <a:noFill/>
            <a:miter lim="800000"/>
            <a:headEnd/>
            <a:tailEnd/>
          </a:ln>
          <a:effectLst>
            <a:outerShdw dist="35921" dir="2700000" algn="ctr" rotWithShape="0">
              <a:schemeClr val="bg2"/>
            </a:outerShdw>
          </a:effectLst>
        </p:spPr>
        <p:txBody>
          <a:bodyPr wrap="none">
            <a:spAutoFit/>
          </a:bodyPr>
          <a:lstStyle/>
          <a:p>
            <a:r>
              <a:rPr lang="es-ES" sz="4400" dirty="0">
                <a:solidFill>
                  <a:srgbClr val="000066"/>
                </a:solidFill>
                <a:latin typeface="Arial" pitchFamily="34" charset="0"/>
                <a:cs typeface="Arial" pitchFamily="34" charset="0"/>
              </a:rPr>
              <a:t>ESTRUCTURAS  DE  LEWIS</a:t>
            </a:r>
          </a:p>
        </p:txBody>
      </p:sp>
      <p:sp>
        <p:nvSpPr>
          <p:cNvPr id="3" name="1 CuadroTexto"/>
          <p:cNvSpPr txBox="1"/>
          <p:nvPr/>
        </p:nvSpPr>
        <p:spPr>
          <a:xfrm>
            <a:off x="2987824" y="5425479"/>
            <a:ext cx="3168352" cy="307777"/>
          </a:xfrm>
          <a:prstGeom prst="rect">
            <a:avLst/>
          </a:prstGeom>
          <a:noFill/>
        </p:spPr>
        <p:txBody>
          <a:bodyPr wrap="square" rtlCol="0">
            <a:spAutoFit/>
          </a:bodyPr>
          <a:ls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1400" b="1" i="1" u="none" strike="noStrike" kern="1200" cap="none" spc="0" normalizeH="0" baseline="0" noProof="0" dirty="0" smtClean="0">
                <a:ln>
                  <a:noFill/>
                </a:ln>
                <a:solidFill>
                  <a:srgbClr val="000066"/>
                </a:solidFill>
                <a:effectLst/>
                <a:uLnTx/>
                <a:uFillTx/>
                <a:latin typeface="Times New Roman" pitchFamily="18" charset="0"/>
                <a:ea typeface="+mn-ea"/>
                <a:cs typeface="+mn-cs"/>
              </a:rPr>
              <a:t>M. C. Q.  Alfredo Velásquez Márquez</a:t>
            </a:r>
            <a:endParaRPr kumimoji="0" lang="es-MX" sz="1400" b="1" i="1" u="none" strike="noStrike" kern="1200" cap="none" spc="0" normalizeH="0" baseline="0" noProof="0" dirty="0">
              <a:ln>
                <a:noFill/>
              </a:ln>
              <a:solidFill>
                <a:srgbClr val="000066"/>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641350"/>
          </a:xfrm>
          <a:prstGeom prst="rect">
            <a:avLst/>
          </a:prstGeom>
          <a:noFill/>
          <a:ln w="9525">
            <a:noFill/>
            <a:miter lim="800000"/>
            <a:headEnd/>
            <a:tailEnd/>
          </a:ln>
          <a:effectLst/>
        </p:spPr>
        <p:txBody>
          <a:bodyPr>
            <a:spAutoFit/>
          </a:bodyPr>
          <a:lstStyle/>
          <a:p>
            <a:pPr algn="just"/>
            <a:r>
              <a:rPr lang="es-ES_tradnl" sz="1800" dirty="0">
                <a:latin typeface="Arial" charset="0"/>
                <a:cs typeface="Times New Roman" pitchFamily="18" charset="0"/>
              </a:rPr>
              <a:t>Paso 2</a:t>
            </a:r>
            <a:r>
              <a:rPr lang="es-ES_tradnl" sz="1800" b="0" dirty="0">
                <a:latin typeface="Arial" charset="0"/>
                <a:cs typeface="Times New Roman" pitchFamily="18" charset="0"/>
              </a:rPr>
              <a:t>: Se </a:t>
            </a:r>
            <a:r>
              <a:rPr lang="es-ES_tradnl" sz="1800" b="0" dirty="0">
                <a:latin typeface="Arial" panose="020B0604020202020204" pitchFamily="34" charset="0"/>
                <a:cs typeface="Arial" panose="020B0604020202020204" pitchFamily="34" charset="0"/>
              </a:rPr>
              <a:t>forman enlaces entre el átomo central (</a:t>
            </a:r>
            <a:r>
              <a:rPr lang="es-ES_tradnl" sz="1800" dirty="0">
                <a:solidFill>
                  <a:srgbClr val="00CC00"/>
                </a:solidFill>
                <a:latin typeface="Arial" panose="020B0604020202020204" pitchFamily="34" charset="0"/>
                <a:cs typeface="Arial" panose="020B0604020202020204" pitchFamily="34" charset="0"/>
              </a:rPr>
              <a:t>Cl</a:t>
            </a:r>
            <a:r>
              <a:rPr lang="es-ES_tradnl" sz="1800" b="0" dirty="0">
                <a:latin typeface="Arial" panose="020B0604020202020204" pitchFamily="34" charset="0"/>
                <a:cs typeface="Arial" panose="020B0604020202020204" pitchFamily="34" charset="0"/>
              </a:rPr>
              <a:t>) y los átomos más electronegativos (</a:t>
            </a:r>
            <a:r>
              <a:rPr lang="es-ES_tradnl" sz="1800" dirty="0">
                <a:solidFill>
                  <a:srgbClr val="FF0000"/>
                </a:solidFill>
                <a:latin typeface="Arial" panose="020B0604020202020204" pitchFamily="34" charset="0"/>
                <a:cs typeface="Arial" panose="020B0604020202020204" pitchFamily="34" charset="0"/>
              </a:rPr>
              <a:t>O</a:t>
            </a:r>
            <a:r>
              <a:rPr lang="es-ES_tradnl" sz="1800" b="0" dirty="0">
                <a:latin typeface="Arial" panose="020B0604020202020204" pitchFamily="34" charset="0"/>
                <a:cs typeface="Arial" panose="020B0604020202020204" pitchFamily="34" charset="0"/>
              </a:rPr>
              <a:t>).</a:t>
            </a:r>
            <a:r>
              <a:rPr lang="es-ES" sz="1800" b="0" dirty="0">
                <a:latin typeface="Arial" panose="020B0604020202020204" pitchFamily="34" charset="0"/>
                <a:cs typeface="Arial" panose="020B0604020202020204" pitchFamily="34" charset="0"/>
              </a:rPr>
              <a:t> </a:t>
            </a:r>
          </a:p>
        </p:txBody>
      </p:sp>
      <p:grpSp>
        <p:nvGrpSpPr>
          <p:cNvPr id="83" name="82 Grupo"/>
          <p:cNvGrpSpPr/>
          <p:nvPr/>
        </p:nvGrpSpPr>
        <p:grpSpPr>
          <a:xfrm rot="3000000">
            <a:off x="3450773" y="4393956"/>
            <a:ext cx="651332" cy="654676"/>
            <a:chOff x="2762765" y="4047482"/>
            <a:chExt cx="651332" cy="654676"/>
          </a:xfrm>
        </p:grpSpPr>
        <p:sp>
          <p:nvSpPr>
            <p:cNvPr id="84" name="83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5" name="84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86" name="85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7" name="86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8" name="87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9" name="88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90" name="89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99" name="98 Grupo"/>
          <p:cNvGrpSpPr/>
          <p:nvPr/>
        </p:nvGrpSpPr>
        <p:grpSpPr>
          <a:xfrm>
            <a:off x="3909692" y="3645024"/>
            <a:ext cx="1172216" cy="1172979"/>
            <a:chOff x="3909692" y="3861048"/>
            <a:chExt cx="1172216" cy="1172979"/>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smtClean="0">
                  <a:solidFill>
                    <a:srgbClr val="008000"/>
                  </a:solidFill>
                  <a:latin typeface="Arial" panose="020B0604020202020204" pitchFamily="34" charset="0"/>
                  <a:cs typeface="Arial" panose="020B0604020202020204" pitchFamily="34" charset="0"/>
                </a:rPr>
                <a:t>Cl</a:t>
              </a:r>
              <a:endParaRPr lang="es-MX" sz="2000" dirty="0">
                <a:solidFill>
                  <a:srgbClr val="008000"/>
                </a:solidFill>
                <a:latin typeface="Arial" panose="020B0604020202020204" pitchFamily="34" charset="0"/>
                <a:cs typeface="Arial" panose="020B0604020202020204" pitchFamily="34" charset="0"/>
              </a:endParaRP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2" name="101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3" name="102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grpSp>
      <p:grpSp>
        <p:nvGrpSpPr>
          <p:cNvPr id="108" name="107 Grupo"/>
          <p:cNvGrpSpPr/>
          <p:nvPr/>
        </p:nvGrpSpPr>
        <p:grpSpPr>
          <a:xfrm>
            <a:off x="4206249" y="4766174"/>
            <a:ext cx="651332" cy="645280"/>
            <a:chOff x="2663621" y="4050614"/>
            <a:chExt cx="651332" cy="645280"/>
          </a:xfrm>
        </p:grpSpPr>
        <p:sp>
          <p:nvSpPr>
            <p:cNvPr id="109" name="108 Elipse"/>
            <p:cNvSpPr/>
            <p:nvPr/>
          </p:nvSpPr>
          <p:spPr bwMode="auto">
            <a:xfrm>
              <a:off x="3013114" y="4050614"/>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2720596" y="4099947"/>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3260953" y="4380523"/>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2" name="111 Elipse"/>
            <p:cNvSpPr/>
            <p:nvPr/>
          </p:nvSpPr>
          <p:spPr bwMode="auto">
            <a:xfrm>
              <a:off x="3013114" y="4641894"/>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3" name="112 Elipse"/>
            <p:cNvSpPr/>
            <p:nvPr/>
          </p:nvSpPr>
          <p:spPr bwMode="auto">
            <a:xfrm>
              <a:off x="2664384" y="43827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4" name="113 Elipse"/>
            <p:cNvSpPr/>
            <p:nvPr/>
          </p:nvSpPr>
          <p:spPr bwMode="auto">
            <a:xfrm>
              <a:off x="3260462" y="4288821"/>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5" name="114 Elipse"/>
            <p:cNvSpPr/>
            <p:nvPr/>
          </p:nvSpPr>
          <p:spPr bwMode="auto">
            <a:xfrm>
              <a:off x="2663621" y="4288821"/>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116" name="115 Grupo"/>
          <p:cNvGrpSpPr/>
          <p:nvPr/>
        </p:nvGrpSpPr>
        <p:grpSpPr>
          <a:xfrm rot="18600000" flipH="1">
            <a:off x="4883971" y="4392962"/>
            <a:ext cx="651332" cy="654676"/>
            <a:chOff x="2762765" y="4047482"/>
            <a:chExt cx="651332" cy="654676"/>
          </a:xfrm>
        </p:grpSpPr>
        <p:sp>
          <p:nvSpPr>
            <p:cNvPr id="117" name="116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8" name="117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0" name="119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1" name="120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2" name="121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3" name="122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sp>
        <p:nvSpPr>
          <p:cNvPr id="38"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extLst>
      <p:ext uri="{BB962C8B-B14F-4D97-AF65-F5344CB8AC3E}">
        <p14:creationId xmlns:p14="http://schemas.microsoft.com/office/powerpoint/2010/main" val="426776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500"/>
                                        <p:tgtEl>
                                          <p:spTgt spid="83"/>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8"/>
                                        </p:tgtEl>
                                        <p:attrNameLst>
                                          <p:attrName>style.visibility</p:attrName>
                                        </p:attrNameLst>
                                      </p:cBhvr>
                                      <p:to>
                                        <p:strVal val="visible"/>
                                      </p:to>
                                    </p:set>
                                    <p:animEffect transition="in" filter="fade">
                                      <p:cBhvr>
                                        <p:cTn id="16" dur="500"/>
                                        <p:tgtEl>
                                          <p:spTgt spid="108"/>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16"/>
                                        </p:tgtEl>
                                        <p:attrNameLst>
                                          <p:attrName>style.visibility</p:attrName>
                                        </p:attrNameLst>
                                      </p:cBhvr>
                                      <p:to>
                                        <p:strVal val="visible"/>
                                      </p:to>
                                    </p:set>
                                    <p:animEffect transition="in" filter="fade">
                                      <p:cBhvr>
                                        <p:cTn id="20"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641350"/>
          </a:xfrm>
          <a:prstGeom prst="rect">
            <a:avLst/>
          </a:prstGeom>
          <a:noFill/>
          <a:ln w="9525">
            <a:noFill/>
            <a:miter lim="800000"/>
            <a:headEnd/>
            <a:tailEnd/>
          </a:ln>
          <a:effectLst/>
        </p:spPr>
        <p:txBody>
          <a:bodyPr>
            <a:spAutoFit/>
          </a:bodyPr>
          <a:lstStyle/>
          <a:p>
            <a:pPr algn="just"/>
            <a:r>
              <a:rPr lang="es-ES_tradnl" sz="1800" b="0" dirty="0">
                <a:latin typeface="Arial" charset="0"/>
                <a:cs typeface="Times New Roman" pitchFamily="18" charset="0"/>
              </a:rPr>
              <a:t>Posteriormente, solo queda un átomo de </a:t>
            </a:r>
            <a:r>
              <a:rPr lang="es-ES_tradnl" sz="1800" dirty="0">
                <a:solidFill>
                  <a:srgbClr val="0000FF"/>
                </a:solidFill>
                <a:latin typeface="Arial" panose="020B0604020202020204" pitchFamily="34" charset="0"/>
                <a:cs typeface="Arial" panose="020B0604020202020204" pitchFamily="34" charset="0"/>
              </a:rPr>
              <a:t>H</a:t>
            </a:r>
            <a:r>
              <a:rPr lang="es-ES_tradnl" sz="1800" b="0" dirty="0">
                <a:latin typeface="Arial" charset="0"/>
                <a:cs typeface="Times New Roman" pitchFamily="18" charset="0"/>
              </a:rPr>
              <a:t>, por lo cual se forma un enlace entre éste y uno de los átomos de</a:t>
            </a:r>
            <a:r>
              <a:rPr lang="es-ES_tradnl" sz="1800" b="0" dirty="0">
                <a:solidFill>
                  <a:srgbClr val="000099"/>
                </a:solidFill>
                <a:latin typeface="Arial" charset="0"/>
                <a:cs typeface="Times New Roman" pitchFamily="18" charset="0"/>
              </a:rPr>
              <a:t> </a:t>
            </a:r>
            <a:r>
              <a:rPr lang="es-ES_tradnl" sz="1800" dirty="0" smtClean="0">
                <a:solidFill>
                  <a:srgbClr val="FF0000"/>
                </a:solidFill>
                <a:latin typeface="Arial" panose="020B0604020202020204" pitchFamily="34" charset="0"/>
                <a:cs typeface="Arial" panose="020B0604020202020204" pitchFamily="34" charset="0"/>
              </a:rPr>
              <a:t>O</a:t>
            </a:r>
            <a:r>
              <a:rPr lang="es-ES_tradnl" sz="1800" b="0" dirty="0">
                <a:latin typeface="Arial" charset="0"/>
                <a:cs typeface="Times New Roman" pitchFamily="18" charset="0"/>
              </a:rPr>
              <a:t>.</a:t>
            </a:r>
            <a:endParaRPr lang="es-ES" sz="1800" b="0" dirty="0">
              <a:latin typeface="Arial" panose="020B0604020202020204" pitchFamily="34" charset="0"/>
              <a:cs typeface="Arial" panose="020B0604020202020204" pitchFamily="34" charset="0"/>
            </a:endParaRPr>
          </a:p>
        </p:txBody>
      </p:sp>
      <p:grpSp>
        <p:nvGrpSpPr>
          <p:cNvPr id="83" name="82 Grupo"/>
          <p:cNvGrpSpPr/>
          <p:nvPr/>
        </p:nvGrpSpPr>
        <p:grpSpPr>
          <a:xfrm rot="3000000">
            <a:off x="3450773" y="4393956"/>
            <a:ext cx="651332" cy="654676"/>
            <a:chOff x="2762765" y="4047482"/>
            <a:chExt cx="651332" cy="654676"/>
          </a:xfrm>
        </p:grpSpPr>
        <p:sp>
          <p:nvSpPr>
            <p:cNvPr id="84" name="83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5" name="84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86" name="85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7" name="86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8" name="87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9" name="88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90" name="89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99" name="98 Grupo"/>
          <p:cNvGrpSpPr/>
          <p:nvPr/>
        </p:nvGrpSpPr>
        <p:grpSpPr>
          <a:xfrm>
            <a:off x="3909692" y="3645024"/>
            <a:ext cx="1172216" cy="1172979"/>
            <a:chOff x="3909692" y="3861048"/>
            <a:chExt cx="1172216" cy="1172979"/>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smtClean="0">
                  <a:solidFill>
                    <a:srgbClr val="008000"/>
                  </a:solidFill>
                  <a:latin typeface="Arial" panose="020B0604020202020204" pitchFamily="34" charset="0"/>
                  <a:cs typeface="Arial" panose="020B0604020202020204" pitchFamily="34" charset="0"/>
                </a:rPr>
                <a:t>Cl</a:t>
              </a:r>
              <a:endParaRPr lang="es-MX" sz="2000" dirty="0">
                <a:solidFill>
                  <a:srgbClr val="008000"/>
                </a:solidFill>
                <a:latin typeface="Arial" panose="020B0604020202020204" pitchFamily="34" charset="0"/>
                <a:cs typeface="Arial" panose="020B0604020202020204" pitchFamily="34" charset="0"/>
              </a:endParaRP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2" name="101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03" name="102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grpSp>
      <p:grpSp>
        <p:nvGrpSpPr>
          <p:cNvPr id="108" name="107 Grupo"/>
          <p:cNvGrpSpPr/>
          <p:nvPr/>
        </p:nvGrpSpPr>
        <p:grpSpPr>
          <a:xfrm>
            <a:off x="4206249" y="4766174"/>
            <a:ext cx="651332" cy="645280"/>
            <a:chOff x="2663621" y="4056878"/>
            <a:chExt cx="651332" cy="645280"/>
          </a:xfrm>
        </p:grpSpPr>
        <p:sp>
          <p:nvSpPr>
            <p:cNvPr id="109" name="108 Elipse"/>
            <p:cNvSpPr/>
            <p:nvPr/>
          </p:nvSpPr>
          <p:spPr bwMode="auto">
            <a:xfrm>
              <a:off x="3013114" y="405687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2720596"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3260953"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2" name="111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3" name="112 Elipse"/>
            <p:cNvSpPr/>
            <p:nvPr/>
          </p:nvSpPr>
          <p:spPr bwMode="auto">
            <a:xfrm>
              <a:off x="2664384"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4" name="113 Elipse"/>
            <p:cNvSpPr/>
            <p:nvPr/>
          </p:nvSpPr>
          <p:spPr bwMode="auto">
            <a:xfrm>
              <a:off x="3260462"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5" name="114 Elipse"/>
            <p:cNvSpPr/>
            <p:nvPr/>
          </p:nvSpPr>
          <p:spPr bwMode="auto">
            <a:xfrm>
              <a:off x="2663621"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116" name="115 Grupo"/>
          <p:cNvGrpSpPr/>
          <p:nvPr/>
        </p:nvGrpSpPr>
        <p:grpSpPr>
          <a:xfrm rot="18600000" flipH="1">
            <a:off x="4883971" y="4392962"/>
            <a:ext cx="651332" cy="654676"/>
            <a:chOff x="2762765" y="4047482"/>
            <a:chExt cx="651332" cy="654676"/>
          </a:xfrm>
        </p:grpSpPr>
        <p:sp>
          <p:nvSpPr>
            <p:cNvPr id="117" name="116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8" name="117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0" name="119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1" name="120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2" name="121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3" name="122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54" name="53 Grupo"/>
          <p:cNvGrpSpPr/>
          <p:nvPr/>
        </p:nvGrpSpPr>
        <p:grpSpPr>
          <a:xfrm>
            <a:off x="4265936" y="5355507"/>
            <a:ext cx="537645" cy="594881"/>
            <a:chOff x="3142816" y="4295085"/>
            <a:chExt cx="537645" cy="594881"/>
          </a:xfrm>
        </p:grpSpPr>
        <p:sp>
          <p:nvSpPr>
            <p:cNvPr id="56" name="55 Rectángulo"/>
            <p:cNvSpPr>
              <a:spLocks noChangeAspect="1"/>
            </p:cNvSpPr>
            <p:nvPr/>
          </p:nvSpPr>
          <p:spPr bwMode="auto">
            <a:xfrm>
              <a:off x="3142816" y="4349966"/>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dirty="0">
                  <a:solidFill>
                    <a:srgbClr val="0000FF"/>
                  </a:solidFill>
                  <a:latin typeface="Arial" panose="020B0604020202020204" pitchFamily="34" charset="0"/>
                  <a:cs typeface="Arial" panose="020B0604020202020204" pitchFamily="34" charset="0"/>
                </a:rPr>
                <a:t>H</a:t>
              </a:r>
              <a:endParaRPr kumimoji="0" lang="es-MX" sz="2000" b="1" i="0" u="none" strike="noStrike" cap="none" normalizeH="0" baseline="0" dirty="0" smtClean="0">
                <a:ln>
                  <a:noFill/>
                </a:ln>
                <a:solidFill>
                  <a:srgbClr val="0000FF"/>
                </a:solidFill>
                <a:effectLst/>
                <a:latin typeface="Arial" panose="020B0604020202020204" pitchFamily="34" charset="0"/>
                <a:cs typeface="Arial" panose="020B0604020202020204" pitchFamily="34" charset="0"/>
              </a:endParaRPr>
            </a:p>
          </p:txBody>
        </p:sp>
        <p:sp>
          <p:nvSpPr>
            <p:cNvPr id="60" name="59 Elipse"/>
            <p:cNvSpPr/>
            <p:nvPr/>
          </p:nvSpPr>
          <p:spPr bwMode="auto">
            <a:xfrm>
              <a:off x="3333965" y="4295085"/>
              <a:ext cx="54000" cy="54000"/>
            </a:xfrm>
            <a:prstGeom prst="ellipse">
              <a:avLst/>
            </a:prstGeom>
            <a:solidFill>
              <a:srgbClr val="0000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sp>
        <p:nvSpPr>
          <p:cNvPr id="41"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extLst>
      <p:ext uri="{BB962C8B-B14F-4D97-AF65-F5344CB8AC3E}">
        <p14:creationId xmlns:p14="http://schemas.microsoft.com/office/powerpoint/2010/main" val="400146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641350"/>
          </a:xfrm>
          <a:prstGeom prst="rect">
            <a:avLst/>
          </a:prstGeom>
          <a:noFill/>
          <a:ln w="9525">
            <a:noFill/>
            <a:miter lim="800000"/>
            <a:headEnd/>
            <a:tailEnd/>
          </a:ln>
          <a:effectLst/>
        </p:spPr>
        <p:txBody>
          <a:bodyPr>
            <a:spAutoFit/>
          </a:bodyPr>
          <a:lstStyle/>
          <a:p>
            <a:pPr algn="just"/>
            <a:r>
              <a:rPr lang="es-ES_tradnl" sz="1800" dirty="0">
                <a:solidFill>
                  <a:srgbClr val="000000"/>
                </a:solidFill>
                <a:latin typeface="Arial" charset="0"/>
                <a:cs typeface="Times New Roman" pitchFamily="18" charset="0"/>
              </a:rPr>
              <a:t>Paso 3</a:t>
            </a:r>
            <a:r>
              <a:rPr lang="es-ES_tradnl" sz="1800" b="0" dirty="0">
                <a:solidFill>
                  <a:srgbClr val="000000"/>
                </a:solidFill>
                <a:latin typeface="Arial" charset="0"/>
                <a:cs typeface="Times New Roman" pitchFamily="18" charset="0"/>
              </a:rPr>
              <a:t>: Como la molécula no presenta carga, este paso no se aplica y se continúa con el paso 4</a:t>
            </a:r>
            <a:r>
              <a:rPr lang="es-ES_tradnl" sz="1800" b="0" dirty="0" smtClean="0">
                <a:latin typeface="Arial" charset="0"/>
                <a:cs typeface="Times New Roman" pitchFamily="18" charset="0"/>
              </a:rPr>
              <a:t>.</a:t>
            </a:r>
            <a:endParaRPr lang="es-ES" sz="1800" b="0" dirty="0">
              <a:latin typeface="Arial" panose="020B0604020202020204" pitchFamily="34" charset="0"/>
              <a:cs typeface="Arial" panose="020B0604020202020204" pitchFamily="34" charset="0"/>
            </a:endParaRPr>
          </a:p>
        </p:txBody>
      </p:sp>
      <p:grpSp>
        <p:nvGrpSpPr>
          <p:cNvPr id="83" name="82 Grupo"/>
          <p:cNvGrpSpPr/>
          <p:nvPr/>
        </p:nvGrpSpPr>
        <p:grpSpPr>
          <a:xfrm rot="3000000">
            <a:off x="3450773" y="4393956"/>
            <a:ext cx="651332" cy="654676"/>
            <a:chOff x="2762765" y="4047482"/>
            <a:chExt cx="651332" cy="654676"/>
          </a:xfrm>
        </p:grpSpPr>
        <p:sp>
          <p:nvSpPr>
            <p:cNvPr id="84" name="83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5" name="84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86" name="85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7" name="86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8" name="87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9" name="88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90" name="89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99" name="98 Grupo"/>
          <p:cNvGrpSpPr/>
          <p:nvPr/>
        </p:nvGrpSpPr>
        <p:grpSpPr>
          <a:xfrm>
            <a:off x="3909692" y="3645024"/>
            <a:ext cx="1172216" cy="1172979"/>
            <a:chOff x="3909692" y="3861048"/>
            <a:chExt cx="1172216" cy="1172979"/>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smtClean="0">
                  <a:solidFill>
                    <a:srgbClr val="008000"/>
                  </a:solidFill>
                  <a:latin typeface="Arial" panose="020B0604020202020204" pitchFamily="34" charset="0"/>
                  <a:cs typeface="Arial" panose="020B0604020202020204" pitchFamily="34" charset="0"/>
                </a:rPr>
                <a:t>Cl</a:t>
              </a:r>
              <a:endParaRPr lang="es-MX" sz="2000" dirty="0">
                <a:solidFill>
                  <a:srgbClr val="008000"/>
                </a:solidFill>
                <a:latin typeface="Arial" panose="020B0604020202020204" pitchFamily="34" charset="0"/>
                <a:cs typeface="Arial" panose="020B0604020202020204" pitchFamily="34" charset="0"/>
              </a:endParaRP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2" name="101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3" name="102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grpSp>
      <p:grpSp>
        <p:nvGrpSpPr>
          <p:cNvPr id="108" name="107 Grupo"/>
          <p:cNvGrpSpPr/>
          <p:nvPr/>
        </p:nvGrpSpPr>
        <p:grpSpPr>
          <a:xfrm>
            <a:off x="4206249" y="4766174"/>
            <a:ext cx="651332" cy="645280"/>
            <a:chOff x="2663621" y="4056878"/>
            <a:chExt cx="651332" cy="645280"/>
          </a:xfrm>
        </p:grpSpPr>
        <p:sp>
          <p:nvSpPr>
            <p:cNvPr id="109" name="108 Elipse"/>
            <p:cNvSpPr/>
            <p:nvPr/>
          </p:nvSpPr>
          <p:spPr bwMode="auto">
            <a:xfrm>
              <a:off x="3013114" y="405687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2720596"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3260953"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2" name="111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3" name="112 Elipse"/>
            <p:cNvSpPr/>
            <p:nvPr/>
          </p:nvSpPr>
          <p:spPr bwMode="auto">
            <a:xfrm>
              <a:off x="2664384"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4" name="113 Elipse"/>
            <p:cNvSpPr/>
            <p:nvPr/>
          </p:nvSpPr>
          <p:spPr bwMode="auto">
            <a:xfrm>
              <a:off x="3260462"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5" name="114 Elipse"/>
            <p:cNvSpPr/>
            <p:nvPr/>
          </p:nvSpPr>
          <p:spPr bwMode="auto">
            <a:xfrm>
              <a:off x="2663621"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116" name="115 Grupo"/>
          <p:cNvGrpSpPr/>
          <p:nvPr/>
        </p:nvGrpSpPr>
        <p:grpSpPr>
          <a:xfrm rot="18600000" flipH="1">
            <a:off x="4883971" y="4392962"/>
            <a:ext cx="651332" cy="654676"/>
            <a:chOff x="2762765" y="4047482"/>
            <a:chExt cx="651332" cy="654676"/>
          </a:xfrm>
        </p:grpSpPr>
        <p:sp>
          <p:nvSpPr>
            <p:cNvPr id="117" name="116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8" name="117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0" name="119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1" name="120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2" name="121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3" name="122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54" name="53 Grupo"/>
          <p:cNvGrpSpPr/>
          <p:nvPr/>
        </p:nvGrpSpPr>
        <p:grpSpPr>
          <a:xfrm>
            <a:off x="4265936" y="5355507"/>
            <a:ext cx="537645" cy="594881"/>
            <a:chOff x="3142816" y="4295085"/>
            <a:chExt cx="537645" cy="594881"/>
          </a:xfrm>
        </p:grpSpPr>
        <p:sp>
          <p:nvSpPr>
            <p:cNvPr id="56" name="55 Rectángulo"/>
            <p:cNvSpPr>
              <a:spLocks noChangeAspect="1"/>
            </p:cNvSpPr>
            <p:nvPr/>
          </p:nvSpPr>
          <p:spPr bwMode="auto">
            <a:xfrm>
              <a:off x="3142816" y="4349966"/>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dirty="0">
                  <a:solidFill>
                    <a:srgbClr val="0000FF"/>
                  </a:solidFill>
                  <a:latin typeface="Arial" panose="020B0604020202020204" pitchFamily="34" charset="0"/>
                  <a:cs typeface="Arial" panose="020B0604020202020204" pitchFamily="34" charset="0"/>
                </a:rPr>
                <a:t>H</a:t>
              </a:r>
              <a:endParaRPr kumimoji="0" lang="es-MX" sz="2000" b="1" i="0" u="none" strike="noStrike" cap="none" normalizeH="0" baseline="0" dirty="0" smtClean="0">
                <a:ln>
                  <a:noFill/>
                </a:ln>
                <a:solidFill>
                  <a:srgbClr val="0000FF"/>
                </a:solidFill>
                <a:effectLst/>
                <a:latin typeface="Arial" panose="020B0604020202020204" pitchFamily="34" charset="0"/>
                <a:cs typeface="Arial" panose="020B0604020202020204" pitchFamily="34" charset="0"/>
              </a:endParaRPr>
            </a:p>
          </p:txBody>
        </p:sp>
        <p:sp>
          <p:nvSpPr>
            <p:cNvPr id="60" name="59 Elipse"/>
            <p:cNvSpPr/>
            <p:nvPr/>
          </p:nvSpPr>
          <p:spPr bwMode="auto">
            <a:xfrm>
              <a:off x="3333965" y="4295085"/>
              <a:ext cx="54000" cy="54000"/>
            </a:xfrm>
            <a:prstGeom prst="ellipse">
              <a:avLst/>
            </a:prstGeom>
            <a:solidFill>
              <a:srgbClr val="0000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sp>
        <p:nvSpPr>
          <p:cNvPr id="41"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extLst>
      <p:ext uri="{BB962C8B-B14F-4D97-AF65-F5344CB8AC3E}">
        <p14:creationId xmlns:p14="http://schemas.microsoft.com/office/powerpoint/2010/main" val="131628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923330"/>
          </a:xfrm>
          <a:prstGeom prst="rect">
            <a:avLst/>
          </a:prstGeom>
          <a:noFill/>
          <a:ln w="9525">
            <a:noFill/>
            <a:miter lim="800000"/>
            <a:headEnd/>
            <a:tailEnd/>
          </a:ln>
          <a:effectLst/>
        </p:spPr>
        <p:txBody>
          <a:bodyPr>
            <a:spAutoFit/>
          </a:bodyPr>
          <a:lstStyle/>
          <a:p>
            <a:pPr algn="just"/>
            <a:r>
              <a:rPr lang="es-ES_tradnl" sz="1800" dirty="0">
                <a:solidFill>
                  <a:srgbClr val="000000"/>
                </a:solidFill>
                <a:latin typeface="Arial" charset="0"/>
                <a:cs typeface="Times New Roman" pitchFamily="18" charset="0"/>
              </a:rPr>
              <a:t>Paso 4</a:t>
            </a:r>
            <a:r>
              <a:rPr lang="es-ES_tradnl" sz="1800" b="0" dirty="0">
                <a:solidFill>
                  <a:srgbClr val="000000"/>
                </a:solidFill>
                <a:latin typeface="Arial" charset="0"/>
                <a:cs typeface="Times New Roman" pitchFamily="18" charset="0"/>
              </a:rPr>
              <a:t>: Como se observa, quedan electrones no apareados en dos de los </a:t>
            </a:r>
            <a:r>
              <a:rPr lang="es-ES_tradnl" sz="1800" dirty="0">
                <a:solidFill>
                  <a:srgbClr val="FF0000"/>
                </a:solidFill>
                <a:latin typeface="Arial" panose="020B0604020202020204" pitchFamily="34" charset="0"/>
                <a:cs typeface="Arial" panose="020B0604020202020204" pitchFamily="34" charset="0"/>
              </a:rPr>
              <a:t>O</a:t>
            </a:r>
            <a:r>
              <a:rPr lang="es-ES_tradnl" sz="1800" b="0" dirty="0">
                <a:solidFill>
                  <a:srgbClr val="000000"/>
                </a:solidFill>
                <a:latin typeface="Arial" charset="0"/>
                <a:cs typeface="Times New Roman" pitchFamily="18" charset="0"/>
              </a:rPr>
              <a:t>, los cuales se emplean para formar dos dobles enlaces con el </a:t>
            </a:r>
            <a:r>
              <a:rPr lang="es-ES_tradnl" sz="1800" dirty="0">
                <a:solidFill>
                  <a:srgbClr val="00FF00"/>
                </a:solidFill>
                <a:latin typeface="Arial" panose="020B0604020202020204" pitchFamily="34" charset="0"/>
                <a:cs typeface="Arial" panose="020B0604020202020204" pitchFamily="34" charset="0"/>
              </a:rPr>
              <a:t>Cl</a:t>
            </a:r>
            <a:r>
              <a:rPr lang="es-ES_tradnl" sz="1800" b="0" dirty="0">
                <a:solidFill>
                  <a:srgbClr val="000000"/>
                </a:solidFill>
                <a:latin typeface="Arial" charset="0"/>
                <a:cs typeface="Times New Roman" pitchFamily="18" charset="0"/>
              </a:rPr>
              <a:t>, obteniéndose lo </a:t>
            </a:r>
            <a:r>
              <a:rPr lang="es-ES_tradnl" sz="1800" b="0" dirty="0" smtClean="0">
                <a:solidFill>
                  <a:srgbClr val="000000"/>
                </a:solidFill>
                <a:latin typeface="Arial" charset="0"/>
                <a:cs typeface="Times New Roman" pitchFamily="18" charset="0"/>
              </a:rPr>
              <a:t>siguiente:</a:t>
            </a:r>
            <a:endParaRPr lang="es-ES" sz="1800" b="0" dirty="0">
              <a:latin typeface="Arial" panose="020B0604020202020204" pitchFamily="34" charset="0"/>
              <a:cs typeface="Arial" panose="020B0604020202020204" pitchFamily="34" charset="0"/>
            </a:endParaRPr>
          </a:p>
        </p:txBody>
      </p:sp>
      <p:grpSp>
        <p:nvGrpSpPr>
          <p:cNvPr id="83" name="82 Grupo"/>
          <p:cNvGrpSpPr/>
          <p:nvPr/>
        </p:nvGrpSpPr>
        <p:grpSpPr>
          <a:xfrm rot="3000000">
            <a:off x="3450773" y="4393956"/>
            <a:ext cx="651332" cy="654676"/>
            <a:chOff x="2762765" y="4047482"/>
            <a:chExt cx="651332" cy="654676"/>
          </a:xfrm>
        </p:grpSpPr>
        <p:sp>
          <p:nvSpPr>
            <p:cNvPr id="84" name="83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5" name="84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86" name="85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7" name="86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8" name="87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89" name="88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90" name="89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99" name="98 Grupo"/>
          <p:cNvGrpSpPr/>
          <p:nvPr/>
        </p:nvGrpSpPr>
        <p:grpSpPr>
          <a:xfrm>
            <a:off x="3909692" y="3645024"/>
            <a:ext cx="1172216" cy="1172979"/>
            <a:chOff x="3909692" y="3861048"/>
            <a:chExt cx="1172216" cy="1172979"/>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smtClean="0">
                  <a:solidFill>
                    <a:srgbClr val="008000"/>
                  </a:solidFill>
                  <a:latin typeface="Arial" panose="020B0604020202020204" pitchFamily="34" charset="0"/>
                  <a:cs typeface="Arial" panose="020B0604020202020204" pitchFamily="34" charset="0"/>
                </a:rPr>
                <a:t>Cl</a:t>
              </a:r>
              <a:endParaRPr lang="es-MX" sz="2000" dirty="0">
                <a:solidFill>
                  <a:srgbClr val="008000"/>
                </a:solidFill>
                <a:latin typeface="Arial" panose="020B0604020202020204" pitchFamily="34" charset="0"/>
                <a:cs typeface="Arial" panose="020B0604020202020204" pitchFamily="34" charset="0"/>
              </a:endParaRP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2" name="101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3" name="102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grpSp>
      <p:grpSp>
        <p:nvGrpSpPr>
          <p:cNvPr id="108" name="107 Grupo"/>
          <p:cNvGrpSpPr/>
          <p:nvPr/>
        </p:nvGrpSpPr>
        <p:grpSpPr>
          <a:xfrm>
            <a:off x="4206249" y="4766174"/>
            <a:ext cx="651332" cy="645280"/>
            <a:chOff x="2663621" y="4056878"/>
            <a:chExt cx="651332" cy="645280"/>
          </a:xfrm>
        </p:grpSpPr>
        <p:sp>
          <p:nvSpPr>
            <p:cNvPr id="109" name="108 Elipse"/>
            <p:cNvSpPr/>
            <p:nvPr/>
          </p:nvSpPr>
          <p:spPr bwMode="auto">
            <a:xfrm>
              <a:off x="3013114" y="405687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2720596"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3260953"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2" name="111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3" name="112 Elipse"/>
            <p:cNvSpPr/>
            <p:nvPr/>
          </p:nvSpPr>
          <p:spPr bwMode="auto">
            <a:xfrm>
              <a:off x="2664384"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4" name="113 Elipse"/>
            <p:cNvSpPr/>
            <p:nvPr/>
          </p:nvSpPr>
          <p:spPr bwMode="auto">
            <a:xfrm>
              <a:off x="3260462"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5" name="114 Elipse"/>
            <p:cNvSpPr/>
            <p:nvPr/>
          </p:nvSpPr>
          <p:spPr bwMode="auto">
            <a:xfrm>
              <a:off x="2663621"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116" name="115 Grupo"/>
          <p:cNvGrpSpPr/>
          <p:nvPr/>
        </p:nvGrpSpPr>
        <p:grpSpPr>
          <a:xfrm rot="18600000" flipH="1">
            <a:off x="4883971" y="4392962"/>
            <a:ext cx="651332" cy="654676"/>
            <a:chOff x="2762765" y="4047482"/>
            <a:chExt cx="651332" cy="654676"/>
          </a:xfrm>
        </p:grpSpPr>
        <p:sp>
          <p:nvSpPr>
            <p:cNvPr id="117" name="116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8" name="117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0" name="119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1" name="120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2" name="121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3" name="122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54" name="53 Grupo"/>
          <p:cNvGrpSpPr/>
          <p:nvPr/>
        </p:nvGrpSpPr>
        <p:grpSpPr>
          <a:xfrm>
            <a:off x="4265936" y="5355507"/>
            <a:ext cx="537645" cy="594881"/>
            <a:chOff x="3142816" y="4295085"/>
            <a:chExt cx="537645" cy="594881"/>
          </a:xfrm>
        </p:grpSpPr>
        <p:sp>
          <p:nvSpPr>
            <p:cNvPr id="56" name="55 Rectángulo"/>
            <p:cNvSpPr>
              <a:spLocks noChangeAspect="1"/>
            </p:cNvSpPr>
            <p:nvPr/>
          </p:nvSpPr>
          <p:spPr bwMode="auto">
            <a:xfrm>
              <a:off x="3142816" y="4349966"/>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dirty="0">
                  <a:solidFill>
                    <a:srgbClr val="0000FF"/>
                  </a:solidFill>
                  <a:latin typeface="Arial" panose="020B0604020202020204" pitchFamily="34" charset="0"/>
                  <a:cs typeface="Arial" panose="020B0604020202020204" pitchFamily="34" charset="0"/>
                </a:rPr>
                <a:t>H</a:t>
              </a:r>
              <a:endParaRPr kumimoji="0" lang="es-MX" sz="2000" b="1" i="0" u="none" strike="noStrike" cap="none" normalizeH="0" baseline="0" dirty="0" smtClean="0">
                <a:ln>
                  <a:noFill/>
                </a:ln>
                <a:solidFill>
                  <a:srgbClr val="0000FF"/>
                </a:solidFill>
                <a:effectLst/>
                <a:latin typeface="Arial" panose="020B0604020202020204" pitchFamily="34" charset="0"/>
                <a:cs typeface="Arial" panose="020B0604020202020204" pitchFamily="34" charset="0"/>
              </a:endParaRPr>
            </a:p>
          </p:txBody>
        </p:sp>
        <p:sp>
          <p:nvSpPr>
            <p:cNvPr id="60" name="59 Elipse"/>
            <p:cNvSpPr/>
            <p:nvPr/>
          </p:nvSpPr>
          <p:spPr bwMode="auto">
            <a:xfrm>
              <a:off x="3333965" y="4295085"/>
              <a:ext cx="54000" cy="54000"/>
            </a:xfrm>
            <a:prstGeom prst="ellipse">
              <a:avLst/>
            </a:prstGeom>
            <a:solidFill>
              <a:srgbClr val="0000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sp>
        <p:nvSpPr>
          <p:cNvPr id="41"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extLst>
      <p:ext uri="{BB962C8B-B14F-4D97-AF65-F5344CB8AC3E}">
        <p14:creationId xmlns:p14="http://schemas.microsoft.com/office/powerpoint/2010/main" val="88181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923330"/>
          </a:xfrm>
          <a:prstGeom prst="rect">
            <a:avLst/>
          </a:prstGeom>
          <a:noFill/>
          <a:ln w="9525">
            <a:noFill/>
            <a:miter lim="800000"/>
            <a:headEnd/>
            <a:tailEnd/>
          </a:ln>
          <a:effectLst/>
        </p:spPr>
        <p:txBody>
          <a:bodyPr>
            <a:spAutoFit/>
          </a:bodyPr>
          <a:lstStyle/>
          <a:p>
            <a:pPr algn="just"/>
            <a:r>
              <a:rPr lang="es-ES_tradnl" sz="1800" dirty="0">
                <a:solidFill>
                  <a:srgbClr val="000000"/>
                </a:solidFill>
                <a:latin typeface="Arial" charset="0"/>
                <a:cs typeface="Times New Roman" pitchFamily="18" charset="0"/>
              </a:rPr>
              <a:t>Paso 4</a:t>
            </a:r>
            <a:r>
              <a:rPr lang="es-ES_tradnl" sz="1800" b="0" dirty="0">
                <a:solidFill>
                  <a:srgbClr val="000000"/>
                </a:solidFill>
                <a:latin typeface="Arial" charset="0"/>
                <a:cs typeface="Times New Roman" pitchFamily="18" charset="0"/>
              </a:rPr>
              <a:t>: Como se observa, quedan electrones no apareados en dos de los </a:t>
            </a:r>
            <a:r>
              <a:rPr lang="es-ES_tradnl" sz="1800" dirty="0">
                <a:solidFill>
                  <a:srgbClr val="FF0000"/>
                </a:solidFill>
                <a:latin typeface="Arial" panose="020B0604020202020204" pitchFamily="34" charset="0"/>
                <a:cs typeface="Arial" panose="020B0604020202020204" pitchFamily="34" charset="0"/>
              </a:rPr>
              <a:t>O</a:t>
            </a:r>
            <a:r>
              <a:rPr lang="es-ES_tradnl" sz="1800" b="0" dirty="0">
                <a:solidFill>
                  <a:srgbClr val="000000"/>
                </a:solidFill>
                <a:latin typeface="Arial" charset="0"/>
                <a:cs typeface="Times New Roman" pitchFamily="18" charset="0"/>
              </a:rPr>
              <a:t>, los cuales se emplean para formar dos dobles enlaces con el </a:t>
            </a:r>
            <a:r>
              <a:rPr lang="es-ES_tradnl" sz="1800" dirty="0">
                <a:solidFill>
                  <a:srgbClr val="00FF00"/>
                </a:solidFill>
                <a:latin typeface="Arial" panose="020B0604020202020204" pitchFamily="34" charset="0"/>
                <a:cs typeface="Arial" panose="020B0604020202020204" pitchFamily="34" charset="0"/>
              </a:rPr>
              <a:t>Cl</a:t>
            </a:r>
            <a:r>
              <a:rPr lang="es-ES_tradnl" sz="1800" b="0" dirty="0">
                <a:solidFill>
                  <a:srgbClr val="000000"/>
                </a:solidFill>
                <a:latin typeface="Arial" charset="0"/>
                <a:cs typeface="Times New Roman" pitchFamily="18" charset="0"/>
              </a:rPr>
              <a:t>, obteniéndose lo </a:t>
            </a:r>
            <a:r>
              <a:rPr lang="es-ES_tradnl" sz="1800" b="0" dirty="0" smtClean="0">
                <a:solidFill>
                  <a:srgbClr val="000000"/>
                </a:solidFill>
                <a:latin typeface="Arial" charset="0"/>
                <a:cs typeface="Times New Roman" pitchFamily="18" charset="0"/>
              </a:rPr>
              <a:t>siguiente:</a:t>
            </a:r>
            <a:endParaRPr lang="es-ES" sz="1800" b="0" dirty="0">
              <a:latin typeface="Arial" panose="020B0604020202020204" pitchFamily="34" charset="0"/>
              <a:cs typeface="Arial" panose="020B0604020202020204" pitchFamily="34" charset="0"/>
            </a:endParaRPr>
          </a:p>
        </p:txBody>
      </p:sp>
      <p:grpSp>
        <p:nvGrpSpPr>
          <p:cNvPr id="3" name="2 Grupo"/>
          <p:cNvGrpSpPr/>
          <p:nvPr/>
        </p:nvGrpSpPr>
        <p:grpSpPr>
          <a:xfrm>
            <a:off x="3444406" y="3645024"/>
            <a:ext cx="2111172" cy="2305364"/>
            <a:chOff x="3444406" y="3861048"/>
            <a:chExt cx="2111172" cy="2305364"/>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smtClean="0">
                  <a:solidFill>
                    <a:srgbClr val="008000"/>
                  </a:solidFill>
                  <a:latin typeface="Arial" panose="020B0604020202020204" pitchFamily="34" charset="0"/>
                  <a:cs typeface="Arial" panose="020B0604020202020204" pitchFamily="34" charset="0"/>
                </a:rPr>
                <a:t>Cl</a:t>
              </a:r>
              <a:endParaRPr lang="es-MX" sz="2000" dirty="0">
                <a:solidFill>
                  <a:srgbClr val="008000"/>
                </a:solidFill>
                <a:latin typeface="Arial" panose="020B0604020202020204" pitchFamily="34" charset="0"/>
                <a:cs typeface="Arial" panose="020B0604020202020204" pitchFamily="34" charset="0"/>
              </a:endParaRP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09" name="108 Elipse"/>
            <p:cNvSpPr/>
            <p:nvPr/>
          </p:nvSpPr>
          <p:spPr bwMode="auto">
            <a:xfrm>
              <a:off x="4555742" y="498219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4263224" y="503153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4803581" y="531210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2" name="111 Elipse"/>
            <p:cNvSpPr/>
            <p:nvPr/>
          </p:nvSpPr>
          <p:spPr bwMode="auto">
            <a:xfrm>
              <a:off x="4555742" y="557347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3" name="112 Elipse"/>
            <p:cNvSpPr/>
            <p:nvPr/>
          </p:nvSpPr>
          <p:spPr bwMode="auto">
            <a:xfrm>
              <a:off x="4207012" y="531436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4" name="113 Elipse"/>
            <p:cNvSpPr/>
            <p:nvPr/>
          </p:nvSpPr>
          <p:spPr bwMode="auto">
            <a:xfrm>
              <a:off x="4803090" y="522040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5" name="114 Elipse"/>
            <p:cNvSpPr/>
            <p:nvPr/>
          </p:nvSpPr>
          <p:spPr bwMode="auto">
            <a:xfrm>
              <a:off x="4206249" y="522040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nvGrpSpPr>
            <p:cNvPr id="2" name="1 Grupo"/>
            <p:cNvGrpSpPr/>
            <p:nvPr/>
          </p:nvGrpSpPr>
          <p:grpSpPr>
            <a:xfrm rot="21294023">
              <a:off x="4929700" y="4679805"/>
              <a:ext cx="625878" cy="579872"/>
              <a:chOff x="4870395" y="4632537"/>
              <a:chExt cx="625878" cy="579872"/>
            </a:xfrm>
          </p:grpSpPr>
          <p:sp>
            <p:nvSpPr>
              <p:cNvPr id="102" name="101 Elipse"/>
              <p:cNvSpPr/>
              <p:nvPr/>
            </p:nvSpPr>
            <p:spPr bwMode="auto">
              <a:xfrm flipV="1">
                <a:off x="4935440" y="476730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7" name="116 Elipse"/>
              <p:cNvSpPr/>
              <p:nvPr/>
            </p:nvSpPr>
            <p:spPr bwMode="auto">
              <a:xfrm rot="18600000" flipH="1">
                <a:off x="5005541" y="469492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8" name="117 Rectángulo"/>
              <p:cNvSpPr>
                <a:spLocks noChangeAspect="1"/>
              </p:cNvSpPr>
              <p:nvPr/>
            </p:nvSpPr>
            <p:spPr bwMode="auto">
              <a:xfrm rot="18600000" flipH="1">
                <a:off x="4957450" y="4673587"/>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rot="18600000" flipH="1">
                <a:off x="5083143" y="512871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0" name="119 Elipse"/>
              <p:cNvSpPr/>
              <p:nvPr/>
            </p:nvSpPr>
            <p:spPr bwMode="auto">
              <a:xfrm rot="18600000" flipH="1">
                <a:off x="4940237" y="463253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121" name="120 Elipse"/>
              <p:cNvSpPr/>
              <p:nvPr/>
            </p:nvSpPr>
            <p:spPr bwMode="auto">
              <a:xfrm rot="18600000" flipH="1">
                <a:off x="5383777" y="4770260"/>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2" name="121 Elipse"/>
              <p:cNvSpPr/>
              <p:nvPr/>
            </p:nvSpPr>
            <p:spPr bwMode="auto">
              <a:xfrm rot="18600000" flipH="1">
                <a:off x="5013215" y="506939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3" name="122 Elipse"/>
              <p:cNvSpPr/>
              <p:nvPr/>
            </p:nvSpPr>
            <p:spPr bwMode="auto">
              <a:xfrm rot="18600000" flipH="1">
                <a:off x="5318554" y="4721809"/>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41" name="40 Elipse"/>
              <p:cNvSpPr/>
              <p:nvPr/>
            </p:nvSpPr>
            <p:spPr bwMode="auto">
              <a:xfrm rot="18600000" flipH="1">
                <a:off x="4870395" y="470227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grpSp>
        <p:grpSp>
          <p:nvGrpSpPr>
            <p:cNvPr id="54" name="53 Grupo"/>
            <p:cNvGrpSpPr/>
            <p:nvPr/>
          </p:nvGrpSpPr>
          <p:grpSpPr>
            <a:xfrm>
              <a:off x="4265936" y="5571531"/>
              <a:ext cx="537645" cy="594881"/>
              <a:chOff x="3142816" y="4295085"/>
              <a:chExt cx="537645" cy="594881"/>
            </a:xfrm>
          </p:grpSpPr>
          <p:sp>
            <p:nvSpPr>
              <p:cNvPr id="56" name="55 Rectángulo"/>
              <p:cNvSpPr>
                <a:spLocks noChangeAspect="1"/>
              </p:cNvSpPr>
              <p:nvPr/>
            </p:nvSpPr>
            <p:spPr bwMode="auto">
              <a:xfrm>
                <a:off x="3142816" y="4349966"/>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dirty="0">
                    <a:solidFill>
                      <a:srgbClr val="0000FF"/>
                    </a:solidFill>
                    <a:latin typeface="Arial" panose="020B0604020202020204" pitchFamily="34" charset="0"/>
                    <a:cs typeface="Arial" panose="020B0604020202020204" pitchFamily="34" charset="0"/>
                  </a:rPr>
                  <a:t>H</a:t>
                </a:r>
                <a:endParaRPr kumimoji="0" lang="es-MX" sz="2000" b="1" i="0" u="none" strike="noStrike" cap="none" normalizeH="0" baseline="0" dirty="0" smtClean="0">
                  <a:ln>
                    <a:noFill/>
                  </a:ln>
                  <a:solidFill>
                    <a:srgbClr val="0000FF"/>
                  </a:solidFill>
                  <a:effectLst/>
                  <a:latin typeface="Arial" panose="020B0604020202020204" pitchFamily="34" charset="0"/>
                  <a:cs typeface="Arial" panose="020B0604020202020204" pitchFamily="34" charset="0"/>
                </a:endParaRPr>
              </a:p>
            </p:txBody>
          </p:sp>
          <p:sp>
            <p:nvSpPr>
              <p:cNvPr id="60" name="59 Elipse"/>
              <p:cNvSpPr/>
              <p:nvPr/>
            </p:nvSpPr>
            <p:spPr bwMode="auto">
              <a:xfrm>
                <a:off x="3333965" y="4295085"/>
                <a:ext cx="54000" cy="54000"/>
              </a:xfrm>
              <a:prstGeom prst="ellipse">
                <a:avLst/>
              </a:prstGeom>
              <a:solidFill>
                <a:srgbClr val="0000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grpSp>
          <p:nvGrpSpPr>
            <p:cNvPr id="43" name="42 Grupo"/>
            <p:cNvGrpSpPr/>
            <p:nvPr/>
          </p:nvGrpSpPr>
          <p:grpSpPr>
            <a:xfrm rot="305977" flipH="1">
              <a:off x="3444406" y="4677421"/>
              <a:ext cx="625878" cy="579872"/>
              <a:chOff x="4870395" y="4632537"/>
              <a:chExt cx="625878" cy="579872"/>
            </a:xfrm>
          </p:grpSpPr>
          <p:sp>
            <p:nvSpPr>
              <p:cNvPr id="44" name="43 Elipse"/>
              <p:cNvSpPr/>
              <p:nvPr/>
            </p:nvSpPr>
            <p:spPr bwMode="auto">
              <a:xfrm flipV="1">
                <a:off x="4935440" y="476730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45" name="44 Elipse"/>
              <p:cNvSpPr/>
              <p:nvPr/>
            </p:nvSpPr>
            <p:spPr bwMode="auto">
              <a:xfrm rot="18600000" flipH="1">
                <a:off x="5005541" y="469492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46" name="45 Rectángulo"/>
              <p:cNvSpPr>
                <a:spLocks noChangeAspect="1"/>
              </p:cNvSpPr>
              <p:nvPr/>
            </p:nvSpPr>
            <p:spPr bwMode="auto">
              <a:xfrm rot="18600000" flipH="1">
                <a:off x="4957450" y="4673587"/>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O</a:t>
                </a:r>
              </a:p>
            </p:txBody>
          </p:sp>
          <p:sp>
            <p:nvSpPr>
              <p:cNvPr id="47" name="46 Elipse"/>
              <p:cNvSpPr/>
              <p:nvPr/>
            </p:nvSpPr>
            <p:spPr bwMode="auto">
              <a:xfrm rot="18600000" flipH="1">
                <a:off x="5083143" y="512871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48" name="47 Elipse"/>
              <p:cNvSpPr/>
              <p:nvPr/>
            </p:nvSpPr>
            <p:spPr bwMode="auto">
              <a:xfrm rot="18600000" flipH="1">
                <a:off x="4940237" y="463253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sp>
            <p:nvSpPr>
              <p:cNvPr id="49" name="48 Elipse"/>
              <p:cNvSpPr/>
              <p:nvPr/>
            </p:nvSpPr>
            <p:spPr bwMode="auto">
              <a:xfrm rot="18600000" flipH="1">
                <a:off x="5383777" y="4770260"/>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50" name="49 Elipse"/>
              <p:cNvSpPr/>
              <p:nvPr/>
            </p:nvSpPr>
            <p:spPr bwMode="auto">
              <a:xfrm rot="18600000" flipH="1">
                <a:off x="5013215" y="506939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51" name="50 Elipse"/>
              <p:cNvSpPr/>
              <p:nvPr/>
            </p:nvSpPr>
            <p:spPr bwMode="auto">
              <a:xfrm rot="18600000" flipH="1">
                <a:off x="5318554" y="4721809"/>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52" name="51 Elipse"/>
              <p:cNvSpPr/>
              <p:nvPr/>
            </p:nvSpPr>
            <p:spPr bwMode="auto">
              <a:xfrm rot="18600000" flipH="1">
                <a:off x="4870395" y="470227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rgbClr val="008000"/>
                  </a:solidFill>
                  <a:effectLst/>
                  <a:latin typeface="Times New Roman" pitchFamily="18" charset="0"/>
                </a:endParaRPr>
              </a:p>
            </p:txBody>
          </p:sp>
        </p:grpSp>
      </p:grpSp>
      <p:sp>
        <p:nvSpPr>
          <p:cNvPr id="42"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extLst>
      <p:ext uri="{BB962C8B-B14F-4D97-AF65-F5344CB8AC3E}">
        <p14:creationId xmlns:p14="http://schemas.microsoft.com/office/powerpoint/2010/main" val="90118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646331"/>
          </a:xfrm>
          <a:prstGeom prst="rect">
            <a:avLst/>
          </a:prstGeom>
          <a:noFill/>
          <a:ln w="9525">
            <a:noFill/>
            <a:miter lim="800000"/>
            <a:headEnd/>
            <a:tailEnd/>
          </a:ln>
          <a:effectLst/>
        </p:spPr>
        <p:txBody>
          <a:bodyPr>
            <a:spAutoFit/>
          </a:bodyPr>
          <a:lstStyle/>
          <a:p>
            <a:pPr algn="just"/>
            <a:r>
              <a:rPr lang="es-ES_tradnl" sz="1800" b="0" dirty="0" smtClean="0">
                <a:latin typeface="Arial" charset="0"/>
                <a:cs typeface="Times New Roman" pitchFamily="18" charset="0"/>
              </a:rPr>
              <a:t>Al sustituir los pares electrónicos de enlace por líneas se obtiene la estructura siguiente:</a:t>
            </a:r>
            <a:endParaRPr lang="es-ES" sz="1800" b="0" dirty="0">
              <a:latin typeface="Arial" panose="020B0604020202020204" pitchFamily="34" charset="0"/>
              <a:cs typeface="Arial" panose="020B0604020202020204" pitchFamily="34" charset="0"/>
            </a:endParaRPr>
          </a:p>
        </p:txBody>
      </p:sp>
      <p:grpSp>
        <p:nvGrpSpPr>
          <p:cNvPr id="7" name="6 Grupo"/>
          <p:cNvGrpSpPr/>
          <p:nvPr/>
        </p:nvGrpSpPr>
        <p:grpSpPr>
          <a:xfrm>
            <a:off x="3779912" y="4041641"/>
            <a:ext cx="1454459" cy="1619607"/>
            <a:chOff x="3779912" y="4041641"/>
            <a:chExt cx="1454459" cy="1619607"/>
          </a:xfrm>
        </p:grpSpPr>
        <p:sp>
          <p:nvSpPr>
            <p:cNvPr id="100" name="99 CuadroTexto"/>
            <p:cNvSpPr txBox="1"/>
            <p:nvPr/>
          </p:nvSpPr>
          <p:spPr>
            <a:xfrm>
              <a:off x="4338594" y="4041641"/>
              <a:ext cx="316360" cy="380480"/>
            </a:xfrm>
            <a:prstGeom prst="rect">
              <a:avLst/>
            </a:prstGeom>
            <a:noFill/>
          </p:spPr>
          <p:txBody>
            <a:bodyPr wrap="none" lIns="36000" tIns="36000" rIns="36000" bIns="36000" rtlCol="0" anchor="ctr" anchorCtr="0">
              <a:spAutoFit/>
            </a:bodyPr>
            <a:lstStyle/>
            <a:p>
              <a:r>
                <a:rPr lang="es-MX" sz="2000" b="0" dirty="0" smtClean="0">
                  <a:latin typeface="Arial" panose="020B0604020202020204" pitchFamily="34" charset="0"/>
                  <a:cs typeface="Arial" panose="020B0604020202020204" pitchFamily="34" charset="0"/>
                </a:rPr>
                <a:t>Cl</a:t>
              </a:r>
              <a:endParaRPr lang="es-MX" sz="2000" b="0" dirty="0">
                <a:latin typeface="Arial" panose="020B0604020202020204" pitchFamily="34" charset="0"/>
                <a:cs typeface="Arial" panose="020B0604020202020204" pitchFamily="34" charset="0"/>
              </a:endParaRPr>
            </a:p>
          </p:txBody>
        </p:sp>
        <p:grpSp>
          <p:nvGrpSpPr>
            <p:cNvPr id="4" name="3 Grupo"/>
            <p:cNvGrpSpPr/>
            <p:nvPr/>
          </p:nvGrpSpPr>
          <p:grpSpPr>
            <a:xfrm>
              <a:off x="4445928" y="4041641"/>
              <a:ext cx="119595" cy="36000"/>
              <a:chOff x="4452965" y="4210936"/>
              <a:chExt cx="119595" cy="36000"/>
            </a:xfrm>
          </p:grpSpPr>
          <p:sp>
            <p:nvSpPr>
              <p:cNvPr id="106" name="105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
            <p:nvSpPr>
              <p:cNvPr id="107" name="106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grpSp>
        <p:sp>
          <p:nvSpPr>
            <p:cNvPr id="56" name="55 Rectángulo"/>
            <p:cNvSpPr>
              <a:spLocks noChangeAspect="1"/>
            </p:cNvSpPr>
            <p:nvPr/>
          </p:nvSpPr>
          <p:spPr bwMode="auto">
            <a:xfrm>
              <a:off x="4234363" y="5121248"/>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b="0" dirty="0">
                  <a:latin typeface="Arial" panose="020B0604020202020204" pitchFamily="34" charset="0"/>
                  <a:cs typeface="Arial" panose="020B0604020202020204" pitchFamily="34" charset="0"/>
                </a:rPr>
                <a:t>H</a:t>
              </a:r>
              <a:endParaRPr kumimoji="0" lang="es-MX" sz="2000" b="0" i="0" u="none" strike="noStrike" cap="none" normalizeH="0" baseline="0" dirty="0" smtClean="0">
                <a:ln>
                  <a:noFill/>
                </a:ln>
                <a:effectLst/>
                <a:latin typeface="Arial" panose="020B0604020202020204" pitchFamily="34" charset="0"/>
                <a:cs typeface="Arial" panose="020B0604020202020204" pitchFamily="34" charset="0"/>
              </a:endParaRPr>
            </a:p>
          </p:txBody>
        </p:sp>
        <p:cxnSp>
          <p:nvCxnSpPr>
            <p:cNvPr id="3" name="2 Conector recto"/>
            <p:cNvCxnSpPr/>
            <p:nvPr/>
          </p:nvCxnSpPr>
          <p:spPr bwMode="auto">
            <a:xfrm>
              <a:off x="4716016" y="4206641"/>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65" name="64 CuadroTexto"/>
            <p:cNvSpPr txBox="1"/>
            <p:nvPr/>
          </p:nvSpPr>
          <p:spPr>
            <a:xfrm>
              <a:off x="4962896" y="4041641"/>
              <a:ext cx="271475" cy="380480"/>
            </a:xfrm>
            <a:prstGeom prst="rect">
              <a:avLst/>
            </a:prstGeom>
            <a:noFill/>
          </p:spPr>
          <p:txBody>
            <a:bodyPr wrap="none" lIns="36000" tIns="36000" rIns="36000" bIns="36000" rtlCol="0" anchor="ctr" anchorCtr="0">
              <a:spAutoFit/>
            </a:bodyPr>
            <a:lstStyle/>
            <a:p>
              <a:r>
                <a:rPr lang="es-MX" sz="2000" b="0" dirty="0" smtClean="0">
                  <a:latin typeface="Arial" panose="020B0604020202020204" pitchFamily="34" charset="0"/>
                  <a:cs typeface="Arial" panose="020B0604020202020204" pitchFamily="34" charset="0"/>
                </a:rPr>
                <a:t>O</a:t>
              </a:r>
              <a:endParaRPr lang="es-MX" sz="2000" b="0" dirty="0">
                <a:latin typeface="Arial" panose="020B0604020202020204" pitchFamily="34" charset="0"/>
                <a:cs typeface="Arial" panose="020B0604020202020204" pitchFamily="34" charset="0"/>
              </a:endParaRPr>
            </a:p>
          </p:txBody>
        </p:sp>
        <p:sp>
          <p:nvSpPr>
            <p:cNvPr id="66" name="65 CuadroTexto"/>
            <p:cNvSpPr txBox="1"/>
            <p:nvPr/>
          </p:nvSpPr>
          <p:spPr>
            <a:xfrm>
              <a:off x="4367449" y="4632696"/>
              <a:ext cx="271475" cy="380480"/>
            </a:xfrm>
            <a:prstGeom prst="rect">
              <a:avLst/>
            </a:prstGeom>
            <a:noFill/>
          </p:spPr>
          <p:txBody>
            <a:bodyPr wrap="none" lIns="36000" tIns="36000" rIns="36000" bIns="36000" rtlCol="0" anchor="ctr" anchorCtr="0">
              <a:spAutoFit/>
            </a:bodyPr>
            <a:lstStyle/>
            <a:p>
              <a:r>
                <a:rPr lang="es-MX" sz="2000" b="0" dirty="0" smtClean="0">
                  <a:latin typeface="Arial" panose="020B0604020202020204" pitchFamily="34" charset="0"/>
                  <a:cs typeface="Arial" panose="020B0604020202020204" pitchFamily="34" charset="0"/>
                </a:rPr>
                <a:t>O</a:t>
              </a:r>
              <a:endParaRPr lang="es-MX" sz="2000" b="0" dirty="0">
                <a:latin typeface="Arial" panose="020B0604020202020204" pitchFamily="34" charset="0"/>
                <a:cs typeface="Arial" panose="020B0604020202020204" pitchFamily="34" charset="0"/>
              </a:endParaRPr>
            </a:p>
          </p:txBody>
        </p:sp>
        <p:cxnSp>
          <p:nvCxnSpPr>
            <p:cNvPr id="67" name="66 Conector recto"/>
            <p:cNvCxnSpPr/>
            <p:nvPr/>
          </p:nvCxnSpPr>
          <p:spPr bwMode="auto">
            <a:xfrm rot="16200000">
              <a:off x="4395174" y="454512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68" name="67 Conector recto"/>
            <p:cNvCxnSpPr/>
            <p:nvPr/>
          </p:nvCxnSpPr>
          <p:spPr bwMode="auto">
            <a:xfrm rot="16200000">
              <a:off x="4395174" y="5102396"/>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69" name="68 Conector recto"/>
            <p:cNvCxnSpPr/>
            <p:nvPr/>
          </p:nvCxnSpPr>
          <p:spPr bwMode="auto">
            <a:xfrm>
              <a:off x="4067944" y="4206641"/>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70" name="69 CuadroTexto"/>
            <p:cNvSpPr txBox="1"/>
            <p:nvPr/>
          </p:nvSpPr>
          <p:spPr>
            <a:xfrm>
              <a:off x="3779912" y="4041641"/>
              <a:ext cx="271475" cy="380480"/>
            </a:xfrm>
            <a:prstGeom prst="rect">
              <a:avLst/>
            </a:prstGeom>
            <a:noFill/>
          </p:spPr>
          <p:txBody>
            <a:bodyPr wrap="none" lIns="36000" tIns="36000" rIns="36000" bIns="36000" rtlCol="0" anchor="ctr" anchorCtr="0">
              <a:spAutoFit/>
            </a:bodyPr>
            <a:lstStyle/>
            <a:p>
              <a:r>
                <a:rPr lang="es-MX" sz="2000" b="0" dirty="0" smtClean="0">
                  <a:latin typeface="Arial" panose="020B0604020202020204" pitchFamily="34" charset="0"/>
                  <a:cs typeface="Arial" panose="020B0604020202020204" pitchFamily="34" charset="0"/>
                </a:rPr>
                <a:t>O</a:t>
              </a:r>
              <a:endParaRPr lang="es-MX" sz="2000" b="0" dirty="0">
                <a:latin typeface="Arial" panose="020B0604020202020204" pitchFamily="34" charset="0"/>
                <a:cs typeface="Arial" panose="020B0604020202020204" pitchFamily="34" charset="0"/>
              </a:endParaRPr>
            </a:p>
          </p:txBody>
        </p:sp>
        <p:grpSp>
          <p:nvGrpSpPr>
            <p:cNvPr id="71" name="70 Grupo"/>
            <p:cNvGrpSpPr/>
            <p:nvPr/>
          </p:nvGrpSpPr>
          <p:grpSpPr>
            <a:xfrm>
              <a:off x="3863460" y="4041641"/>
              <a:ext cx="119595" cy="36000"/>
              <a:chOff x="4452965" y="4210936"/>
              <a:chExt cx="119595" cy="36000"/>
            </a:xfrm>
          </p:grpSpPr>
          <p:sp>
            <p:nvSpPr>
              <p:cNvPr id="72" name="71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
            <p:nvSpPr>
              <p:cNvPr id="73" name="72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grpSp>
        <p:grpSp>
          <p:nvGrpSpPr>
            <p:cNvPr id="74" name="73 Grupo"/>
            <p:cNvGrpSpPr/>
            <p:nvPr/>
          </p:nvGrpSpPr>
          <p:grpSpPr>
            <a:xfrm>
              <a:off x="5041375" y="4041641"/>
              <a:ext cx="119595" cy="36000"/>
              <a:chOff x="4452965" y="4210936"/>
              <a:chExt cx="119595" cy="36000"/>
            </a:xfrm>
          </p:grpSpPr>
          <p:sp>
            <p:nvSpPr>
              <p:cNvPr id="91" name="9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
            <p:nvSpPr>
              <p:cNvPr id="92" name="9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grpSp>
        <p:grpSp>
          <p:nvGrpSpPr>
            <p:cNvPr id="93" name="92 Grupo"/>
            <p:cNvGrpSpPr/>
            <p:nvPr/>
          </p:nvGrpSpPr>
          <p:grpSpPr>
            <a:xfrm>
              <a:off x="5041375" y="4394472"/>
              <a:ext cx="119595" cy="36000"/>
              <a:chOff x="4452965" y="4210936"/>
              <a:chExt cx="119595" cy="36000"/>
            </a:xfrm>
          </p:grpSpPr>
          <p:sp>
            <p:nvSpPr>
              <p:cNvPr id="94" name="93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
            <p:nvSpPr>
              <p:cNvPr id="95" name="94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grpSp>
        <p:grpSp>
          <p:nvGrpSpPr>
            <p:cNvPr id="96" name="95 Grupo"/>
            <p:cNvGrpSpPr/>
            <p:nvPr/>
          </p:nvGrpSpPr>
          <p:grpSpPr>
            <a:xfrm>
              <a:off x="3865087" y="4395121"/>
              <a:ext cx="119595" cy="36000"/>
              <a:chOff x="4452965" y="4210936"/>
              <a:chExt cx="119595" cy="36000"/>
            </a:xfrm>
          </p:grpSpPr>
          <p:sp>
            <p:nvSpPr>
              <p:cNvPr id="97" name="9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
            <p:nvSpPr>
              <p:cNvPr id="98" name="9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grpSp>
        <p:cxnSp>
          <p:nvCxnSpPr>
            <p:cNvPr id="124" name="123 Conector recto"/>
            <p:cNvCxnSpPr/>
            <p:nvPr/>
          </p:nvCxnSpPr>
          <p:spPr bwMode="auto">
            <a:xfrm>
              <a:off x="4716016" y="426180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25" name="124 Conector recto"/>
            <p:cNvCxnSpPr/>
            <p:nvPr/>
          </p:nvCxnSpPr>
          <p:spPr bwMode="auto">
            <a:xfrm>
              <a:off x="4067944" y="426180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5" name="4 Grupo"/>
            <p:cNvGrpSpPr/>
            <p:nvPr/>
          </p:nvGrpSpPr>
          <p:grpSpPr>
            <a:xfrm>
              <a:off x="4673556" y="4750535"/>
              <a:ext cx="36000" cy="126801"/>
              <a:chOff x="4920436" y="5156407"/>
              <a:chExt cx="36000" cy="126801"/>
            </a:xfrm>
          </p:grpSpPr>
          <p:sp>
            <p:nvSpPr>
              <p:cNvPr id="113" name="112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
            <p:nvSpPr>
              <p:cNvPr id="126" name="125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grpSp>
        <p:grpSp>
          <p:nvGrpSpPr>
            <p:cNvPr id="127" name="126 Grupo"/>
            <p:cNvGrpSpPr/>
            <p:nvPr/>
          </p:nvGrpSpPr>
          <p:grpSpPr>
            <a:xfrm>
              <a:off x="4297284" y="4750535"/>
              <a:ext cx="36000" cy="126801"/>
              <a:chOff x="4920436" y="5156407"/>
              <a:chExt cx="36000" cy="126801"/>
            </a:xfrm>
          </p:grpSpPr>
          <p:sp>
            <p:nvSpPr>
              <p:cNvPr id="128" name="127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sp>
            <p:nvSpPr>
              <p:cNvPr id="129" name="128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smtClean="0">
                  <a:ln>
                    <a:noFill/>
                  </a:ln>
                  <a:solidFill>
                    <a:schemeClr val="tx1"/>
                  </a:solidFill>
                  <a:effectLst/>
                  <a:latin typeface="Times New Roman" pitchFamily="18" charset="0"/>
                </a:endParaRPr>
              </a:p>
            </p:txBody>
          </p:sp>
        </p:grpSp>
      </p:grpSp>
      <p:sp>
        <p:nvSpPr>
          <p:cNvPr id="38"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extLst>
      <p:ext uri="{BB962C8B-B14F-4D97-AF65-F5344CB8AC3E}">
        <p14:creationId xmlns:p14="http://schemas.microsoft.com/office/powerpoint/2010/main" val="22819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6" name="Rectangle 10"/>
          <p:cNvSpPr>
            <a:spLocks noChangeArrowheads="1"/>
          </p:cNvSpPr>
          <p:nvPr/>
        </p:nvSpPr>
        <p:spPr bwMode="auto">
          <a:xfrm>
            <a:off x="539552" y="1557338"/>
            <a:ext cx="8064898" cy="2031325"/>
          </a:xfrm>
          <a:prstGeom prst="rect">
            <a:avLst/>
          </a:prstGeom>
          <a:noFill/>
          <a:ln w="9525">
            <a:noFill/>
            <a:miter lim="800000"/>
            <a:headEnd/>
            <a:tailEnd/>
          </a:ln>
          <a:effectLst/>
        </p:spPr>
        <p:txBody>
          <a:bodyPr wrap="square">
            <a:spAutoFit/>
          </a:bodyPr>
          <a:lstStyle/>
          <a:p>
            <a:pPr algn="just"/>
            <a:r>
              <a:rPr lang="es-ES_tradnl" sz="1800" b="0" dirty="0">
                <a:solidFill>
                  <a:srgbClr val="000099"/>
                </a:solidFill>
                <a:latin typeface="Arial" charset="0"/>
              </a:rPr>
              <a:t>Cuando la molécula tiene dobles enlaces; se presenta el fenómeno de resonancia, que consiste en que, el átomo más electronegativo de los que forman el doble enlace, se lleva consigo uno de los pares electrónicos de enlace, adquiriendo una carga formal negativa y dejando al otro átomo con una carga formal positiva. En el caso de la molécula de </a:t>
            </a:r>
            <a:r>
              <a:rPr lang="es-ES_tradnl" sz="1800" dirty="0">
                <a:latin typeface="Arial" charset="0"/>
              </a:rPr>
              <a:t>HClO</a:t>
            </a:r>
            <a:r>
              <a:rPr lang="es-ES_tradnl" sz="1800" baseline="-25000" dirty="0">
                <a:latin typeface="Arial" charset="0"/>
              </a:rPr>
              <a:t>3</a:t>
            </a:r>
            <a:r>
              <a:rPr lang="es-ES_tradnl" sz="1800" b="0" dirty="0">
                <a:latin typeface="Arial" charset="0"/>
              </a:rPr>
              <a:t>, </a:t>
            </a:r>
            <a:r>
              <a:rPr lang="es-ES_tradnl" sz="1800" b="0" dirty="0">
                <a:solidFill>
                  <a:srgbClr val="000099"/>
                </a:solidFill>
                <a:latin typeface="Arial" charset="0"/>
              </a:rPr>
              <a:t>la molécula tiene dobles enlaces; por lo tanto, presenta el fenómeno de </a:t>
            </a:r>
            <a:r>
              <a:rPr lang="es-ES_tradnl" sz="1800" b="0" dirty="0" smtClean="0">
                <a:solidFill>
                  <a:srgbClr val="000099"/>
                </a:solidFill>
                <a:latin typeface="Arial" charset="0"/>
              </a:rPr>
              <a:t>resonancia en el qué cualquiera </a:t>
            </a:r>
            <a:r>
              <a:rPr lang="es-ES_tradnl" sz="1800" b="0" dirty="0">
                <a:solidFill>
                  <a:srgbClr val="000099"/>
                </a:solidFill>
                <a:latin typeface="Arial" charset="0"/>
              </a:rPr>
              <a:t>de las estructuras de Lewis siguientes es correcta:</a:t>
            </a:r>
            <a:endParaRPr lang="es-ES" sz="1800" b="0" dirty="0">
              <a:latin typeface="Arial" charset="0"/>
            </a:endParaRPr>
          </a:p>
        </p:txBody>
      </p:sp>
      <p:grpSp>
        <p:nvGrpSpPr>
          <p:cNvPr id="116737" name="116736 Grupo"/>
          <p:cNvGrpSpPr/>
          <p:nvPr/>
        </p:nvGrpSpPr>
        <p:grpSpPr>
          <a:xfrm>
            <a:off x="1016459" y="4080762"/>
            <a:ext cx="7083933" cy="1292454"/>
            <a:chOff x="1016459" y="4080762"/>
            <a:chExt cx="7083933" cy="1292454"/>
          </a:xfrm>
        </p:grpSpPr>
        <p:grpSp>
          <p:nvGrpSpPr>
            <p:cNvPr id="2" name="1 Grupo"/>
            <p:cNvGrpSpPr/>
            <p:nvPr/>
          </p:nvGrpSpPr>
          <p:grpSpPr>
            <a:xfrm>
              <a:off x="1016459" y="4154241"/>
              <a:ext cx="1128877" cy="1218975"/>
              <a:chOff x="702397" y="4971425"/>
              <a:chExt cx="1128877" cy="1218975"/>
            </a:xfrm>
          </p:grpSpPr>
          <p:sp>
            <p:nvSpPr>
              <p:cNvPr id="73" name="72 CuadroTexto"/>
              <p:cNvSpPr txBox="1"/>
              <p:nvPr/>
            </p:nvSpPr>
            <p:spPr>
              <a:xfrm>
                <a:off x="1135479" y="4992471"/>
                <a:ext cx="242621"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Cl</a:t>
                </a:r>
                <a:endParaRPr lang="es-MX" sz="1400" b="0" dirty="0">
                  <a:latin typeface="Arial" panose="020B0604020202020204" pitchFamily="34" charset="0"/>
                  <a:cs typeface="Arial" panose="020B0604020202020204" pitchFamily="34" charset="0"/>
                </a:endParaRPr>
              </a:p>
            </p:txBody>
          </p:sp>
          <p:grpSp>
            <p:nvGrpSpPr>
              <p:cNvPr id="74" name="73 Grupo"/>
              <p:cNvGrpSpPr/>
              <p:nvPr/>
            </p:nvGrpSpPr>
            <p:grpSpPr>
              <a:xfrm>
                <a:off x="1207645" y="4971425"/>
                <a:ext cx="119595" cy="36000"/>
                <a:chOff x="4452965" y="4210936"/>
                <a:chExt cx="119595" cy="36000"/>
              </a:xfrm>
            </p:grpSpPr>
            <p:sp>
              <p:nvSpPr>
                <p:cNvPr id="103" name="102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04" name="103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sp>
            <p:nvSpPr>
              <p:cNvPr id="75" name="74 Rectángulo"/>
              <p:cNvSpPr>
                <a:spLocks noChangeAspect="1"/>
              </p:cNvSpPr>
              <p:nvPr/>
            </p:nvSpPr>
            <p:spPr bwMode="auto">
              <a:xfrm>
                <a:off x="1147326" y="5974400"/>
                <a:ext cx="215058" cy="216000"/>
              </a:xfrm>
              <a:prstGeom prst="rect">
                <a:avLst/>
              </a:prstGeom>
              <a:noFill/>
              <a:ln w="3175" cap="flat" cmpd="sng" algn="ctr">
                <a:noFill/>
                <a:prstDash val="solid"/>
                <a:miter lim="800000"/>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400" b="0" dirty="0">
                    <a:latin typeface="Arial" panose="020B0604020202020204" pitchFamily="34" charset="0"/>
                    <a:cs typeface="Arial" panose="020B0604020202020204" pitchFamily="34" charset="0"/>
                  </a:rPr>
                  <a:t>H</a:t>
                </a:r>
                <a:endParaRPr kumimoji="0" lang="es-MX" sz="1400" b="0" i="0" u="none" strike="noStrike" cap="none" normalizeH="0" baseline="0" dirty="0" smtClean="0">
                  <a:ln>
                    <a:noFill/>
                  </a:ln>
                  <a:effectLst/>
                  <a:latin typeface="Arial" panose="020B0604020202020204" pitchFamily="34" charset="0"/>
                  <a:cs typeface="Arial" panose="020B0604020202020204" pitchFamily="34" charset="0"/>
                </a:endParaRPr>
              </a:p>
            </p:txBody>
          </p:sp>
          <p:cxnSp>
            <p:nvCxnSpPr>
              <p:cNvPr id="76" name="75 Conector recto"/>
              <p:cNvCxnSpPr/>
              <p:nvPr/>
            </p:nvCxnSpPr>
            <p:spPr bwMode="auto">
              <a:xfrm>
                <a:off x="1397349" y="5116329"/>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77" name="76 CuadroTexto"/>
              <p:cNvSpPr txBox="1"/>
              <p:nvPr/>
            </p:nvSpPr>
            <p:spPr>
              <a:xfrm>
                <a:off x="1619109" y="4997495"/>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sp>
            <p:nvSpPr>
              <p:cNvPr id="78" name="77 CuadroTexto"/>
              <p:cNvSpPr txBox="1"/>
              <p:nvPr/>
            </p:nvSpPr>
            <p:spPr>
              <a:xfrm>
                <a:off x="1149262" y="5467974"/>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cxnSp>
            <p:nvCxnSpPr>
              <p:cNvPr id="79" name="78 Conector recto"/>
              <p:cNvCxnSpPr/>
              <p:nvPr/>
            </p:nvCxnSpPr>
            <p:spPr bwMode="auto">
              <a:xfrm rot="16200000">
                <a:off x="1146843" y="5374428"/>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80" name="79 Conector recto"/>
              <p:cNvCxnSpPr/>
              <p:nvPr/>
            </p:nvCxnSpPr>
            <p:spPr bwMode="auto">
              <a:xfrm rot="16200000">
                <a:off x="1146843" y="5841268"/>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81" name="80 Conector recto"/>
              <p:cNvCxnSpPr/>
              <p:nvPr/>
            </p:nvCxnSpPr>
            <p:spPr bwMode="auto">
              <a:xfrm>
                <a:off x="910045" y="5111305"/>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82" name="81 CuadroTexto"/>
              <p:cNvSpPr txBox="1"/>
              <p:nvPr/>
            </p:nvSpPr>
            <p:spPr>
              <a:xfrm>
                <a:off x="702397" y="4992471"/>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grpSp>
            <p:nvGrpSpPr>
              <p:cNvPr id="83" name="82 Grupo"/>
              <p:cNvGrpSpPr/>
              <p:nvPr/>
            </p:nvGrpSpPr>
            <p:grpSpPr>
              <a:xfrm>
                <a:off x="745753" y="4991521"/>
                <a:ext cx="119595" cy="36000"/>
                <a:chOff x="4452965" y="4210936"/>
                <a:chExt cx="119595" cy="36000"/>
              </a:xfrm>
            </p:grpSpPr>
            <p:sp>
              <p:nvSpPr>
                <p:cNvPr id="101" name="10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02" name="10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84" name="83 Grupo"/>
              <p:cNvGrpSpPr/>
              <p:nvPr/>
            </p:nvGrpSpPr>
            <p:grpSpPr>
              <a:xfrm>
                <a:off x="1662420" y="4996545"/>
                <a:ext cx="119595" cy="36000"/>
                <a:chOff x="4452965" y="4210936"/>
                <a:chExt cx="119595" cy="36000"/>
              </a:xfrm>
            </p:grpSpPr>
            <p:sp>
              <p:nvSpPr>
                <p:cNvPr id="99" name="98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00" name="99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85" name="84 Grupo"/>
              <p:cNvGrpSpPr/>
              <p:nvPr/>
            </p:nvGrpSpPr>
            <p:grpSpPr>
              <a:xfrm>
                <a:off x="1662420" y="5248896"/>
                <a:ext cx="119595" cy="36000"/>
                <a:chOff x="4452965" y="4210936"/>
                <a:chExt cx="119595" cy="36000"/>
              </a:xfrm>
            </p:grpSpPr>
            <p:sp>
              <p:nvSpPr>
                <p:cNvPr id="97" name="9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98" name="9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86" name="85 Grupo"/>
              <p:cNvGrpSpPr/>
              <p:nvPr/>
            </p:nvGrpSpPr>
            <p:grpSpPr>
              <a:xfrm>
                <a:off x="742356" y="5244521"/>
                <a:ext cx="119595" cy="36000"/>
                <a:chOff x="4452965" y="4210936"/>
                <a:chExt cx="119595" cy="36000"/>
              </a:xfrm>
            </p:grpSpPr>
            <p:sp>
              <p:nvSpPr>
                <p:cNvPr id="95" name="94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96" name="95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cxnSp>
            <p:nvCxnSpPr>
              <p:cNvPr id="87" name="86 Conector recto"/>
              <p:cNvCxnSpPr/>
              <p:nvPr/>
            </p:nvCxnSpPr>
            <p:spPr bwMode="auto">
              <a:xfrm>
                <a:off x="1397349" y="5171492"/>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88" name="87 Conector recto"/>
              <p:cNvCxnSpPr/>
              <p:nvPr/>
            </p:nvCxnSpPr>
            <p:spPr bwMode="auto">
              <a:xfrm>
                <a:off x="910045" y="5166468"/>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89" name="88 Grupo"/>
              <p:cNvGrpSpPr/>
              <p:nvPr/>
            </p:nvGrpSpPr>
            <p:grpSpPr>
              <a:xfrm>
                <a:off x="1374985" y="5554719"/>
                <a:ext cx="36000" cy="126801"/>
                <a:chOff x="4920436" y="5156407"/>
                <a:chExt cx="36000" cy="126801"/>
              </a:xfrm>
            </p:grpSpPr>
            <p:sp>
              <p:nvSpPr>
                <p:cNvPr id="93" name="92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94" name="93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90" name="89 Grupo"/>
              <p:cNvGrpSpPr/>
              <p:nvPr/>
            </p:nvGrpSpPr>
            <p:grpSpPr>
              <a:xfrm>
                <a:off x="1094169" y="5554719"/>
                <a:ext cx="36000" cy="126801"/>
                <a:chOff x="4920436" y="5156407"/>
                <a:chExt cx="36000" cy="126801"/>
              </a:xfrm>
            </p:grpSpPr>
            <p:sp>
              <p:nvSpPr>
                <p:cNvPr id="91" name="90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92" name="91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grpSp>
          <p:nvGrpSpPr>
            <p:cNvPr id="3" name="2 Grupo"/>
            <p:cNvGrpSpPr/>
            <p:nvPr/>
          </p:nvGrpSpPr>
          <p:grpSpPr>
            <a:xfrm>
              <a:off x="2869951" y="4080784"/>
              <a:ext cx="1226915" cy="1292432"/>
              <a:chOff x="2436888" y="4885990"/>
              <a:chExt cx="1226915" cy="1292432"/>
            </a:xfrm>
          </p:grpSpPr>
          <p:sp>
            <p:nvSpPr>
              <p:cNvPr id="105" name="104 CuadroTexto"/>
              <p:cNvSpPr txBox="1"/>
              <p:nvPr/>
            </p:nvSpPr>
            <p:spPr>
              <a:xfrm>
                <a:off x="2869970" y="4980493"/>
                <a:ext cx="242621"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Cl</a:t>
                </a:r>
                <a:endParaRPr lang="es-MX" sz="1400" b="0" dirty="0">
                  <a:latin typeface="Arial" panose="020B0604020202020204" pitchFamily="34" charset="0"/>
                  <a:cs typeface="Arial" panose="020B0604020202020204" pitchFamily="34" charset="0"/>
                </a:endParaRPr>
              </a:p>
            </p:txBody>
          </p:sp>
          <p:grpSp>
            <p:nvGrpSpPr>
              <p:cNvPr id="106" name="105 Grupo"/>
              <p:cNvGrpSpPr/>
              <p:nvPr/>
            </p:nvGrpSpPr>
            <p:grpSpPr>
              <a:xfrm>
                <a:off x="2942136" y="4959447"/>
                <a:ext cx="119595" cy="36000"/>
                <a:chOff x="4452965" y="4210936"/>
                <a:chExt cx="119595" cy="36000"/>
              </a:xfrm>
            </p:grpSpPr>
            <p:sp>
              <p:nvSpPr>
                <p:cNvPr id="107" name="10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08" name="10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sp>
            <p:nvSpPr>
              <p:cNvPr id="109" name="108 Rectángulo"/>
              <p:cNvSpPr>
                <a:spLocks noChangeAspect="1"/>
              </p:cNvSpPr>
              <p:nvPr/>
            </p:nvSpPr>
            <p:spPr bwMode="auto">
              <a:xfrm>
                <a:off x="2881817" y="5962422"/>
                <a:ext cx="215058" cy="216000"/>
              </a:xfrm>
              <a:prstGeom prst="rect">
                <a:avLst/>
              </a:prstGeom>
              <a:noFill/>
              <a:ln w="3175" cap="flat" cmpd="sng" algn="ctr">
                <a:noFill/>
                <a:prstDash val="solid"/>
                <a:miter lim="800000"/>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400" b="0" dirty="0">
                    <a:latin typeface="Arial" panose="020B0604020202020204" pitchFamily="34" charset="0"/>
                    <a:cs typeface="Arial" panose="020B0604020202020204" pitchFamily="34" charset="0"/>
                  </a:rPr>
                  <a:t>H</a:t>
                </a:r>
                <a:endParaRPr kumimoji="0" lang="es-MX" sz="1400" b="0" i="0" u="none" strike="noStrike" cap="none" normalizeH="0" baseline="0" dirty="0" smtClean="0">
                  <a:ln>
                    <a:noFill/>
                  </a:ln>
                  <a:effectLst/>
                  <a:latin typeface="Arial" panose="020B0604020202020204" pitchFamily="34" charset="0"/>
                  <a:cs typeface="Arial" panose="020B0604020202020204" pitchFamily="34" charset="0"/>
                </a:endParaRPr>
              </a:p>
            </p:txBody>
          </p:sp>
          <p:sp>
            <p:nvSpPr>
              <p:cNvPr id="111" name="110 CuadroTexto"/>
              <p:cNvSpPr txBox="1"/>
              <p:nvPr/>
            </p:nvSpPr>
            <p:spPr>
              <a:xfrm>
                <a:off x="3353600" y="4985517"/>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sp>
            <p:nvSpPr>
              <p:cNvPr id="112" name="111 CuadroTexto"/>
              <p:cNvSpPr txBox="1"/>
              <p:nvPr/>
            </p:nvSpPr>
            <p:spPr>
              <a:xfrm>
                <a:off x="2883753" y="5455996"/>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cxnSp>
            <p:nvCxnSpPr>
              <p:cNvPr id="113" name="112 Conector recto"/>
              <p:cNvCxnSpPr/>
              <p:nvPr/>
            </p:nvCxnSpPr>
            <p:spPr bwMode="auto">
              <a:xfrm rot="16200000">
                <a:off x="2881334" y="5362450"/>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14" name="113 Conector recto"/>
              <p:cNvCxnSpPr/>
              <p:nvPr/>
            </p:nvCxnSpPr>
            <p:spPr bwMode="auto">
              <a:xfrm rot="16200000">
                <a:off x="2881334" y="5829290"/>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15" name="114 Conector recto"/>
              <p:cNvCxnSpPr/>
              <p:nvPr/>
            </p:nvCxnSpPr>
            <p:spPr bwMode="auto">
              <a:xfrm>
                <a:off x="2644536" y="5099327"/>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116" name="115 CuadroTexto"/>
              <p:cNvSpPr txBox="1"/>
              <p:nvPr/>
            </p:nvSpPr>
            <p:spPr>
              <a:xfrm>
                <a:off x="2436888" y="4980493"/>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grpSp>
            <p:nvGrpSpPr>
              <p:cNvPr id="117" name="116 Grupo"/>
              <p:cNvGrpSpPr/>
              <p:nvPr/>
            </p:nvGrpSpPr>
            <p:grpSpPr>
              <a:xfrm>
                <a:off x="2480244" y="4979543"/>
                <a:ext cx="119595" cy="36000"/>
                <a:chOff x="4452965" y="4210936"/>
                <a:chExt cx="119595" cy="36000"/>
              </a:xfrm>
            </p:grpSpPr>
            <p:sp>
              <p:nvSpPr>
                <p:cNvPr id="118" name="117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19" name="118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20" name="119 Grupo"/>
              <p:cNvGrpSpPr/>
              <p:nvPr/>
            </p:nvGrpSpPr>
            <p:grpSpPr>
              <a:xfrm>
                <a:off x="3396911" y="4984567"/>
                <a:ext cx="119595" cy="36000"/>
                <a:chOff x="4452965" y="4210936"/>
                <a:chExt cx="119595" cy="36000"/>
              </a:xfrm>
            </p:grpSpPr>
            <p:sp>
              <p:nvSpPr>
                <p:cNvPr id="121" name="12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22" name="12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23" name="122 Grupo"/>
              <p:cNvGrpSpPr/>
              <p:nvPr/>
            </p:nvGrpSpPr>
            <p:grpSpPr>
              <a:xfrm>
                <a:off x="3396911" y="5236918"/>
                <a:ext cx="119595" cy="36000"/>
                <a:chOff x="4452965" y="4210936"/>
                <a:chExt cx="119595" cy="36000"/>
              </a:xfrm>
            </p:grpSpPr>
            <p:sp>
              <p:nvSpPr>
                <p:cNvPr id="124" name="123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25" name="124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26" name="125 Grupo"/>
              <p:cNvGrpSpPr/>
              <p:nvPr/>
            </p:nvGrpSpPr>
            <p:grpSpPr>
              <a:xfrm>
                <a:off x="2476847" y="5232543"/>
                <a:ext cx="119595" cy="36000"/>
                <a:chOff x="4452965" y="4210936"/>
                <a:chExt cx="119595" cy="36000"/>
              </a:xfrm>
            </p:grpSpPr>
            <p:sp>
              <p:nvSpPr>
                <p:cNvPr id="127" name="12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28" name="12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cxnSp>
            <p:nvCxnSpPr>
              <p:cNvPr id="129" name="128 Conector recto"/>
              <p:cNvCxnSpPr/>
              <p:nvPr/>
            </p:nvCxnSpPr>
            <p:spPr bwMode="auto">
              <a:xfrm>
                <a:off x="3131840" y="5130176"/>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30" name="129 Conector recto"/>
              <p:cNvCxnSpPr/>
              <p:nvPr/>
            </p:nvCxnSpPr>
            <p:spPr bwMode="auto">
              <a:xfrm>
                <a:off x="2644536" y="5154490"/>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131" name="130 Grupo"/>
              <p:cNvGrpSpPr/>
              <p:nvPr/>
            </p:nvGrpSpPr>
            <p:grpSpPr>
              <a:xfrm>
                <a:off x="3109476" y="5542741"/>
                <a:ext cx="36000" cy="126801"/>
                <a:chOff x="4920436" y="5156407"/>
                <a:chExt cx="36000" cy="126801"/>
              </a:xfrm>
            </p:grpSpPr>
            <p:sp>
              <p:nvSpPr>
                <p:cNvPr id="132" name="131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33" name="132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34" name="133 Grupo"/>
              <p:cNvGrpSpPr/>
              <p:nvPr/>
            </p:nvGrpSpPr>
            <p:grpSpPr>
              <a:xfrm>
                <a:off x="2828660" y="5542741"/>
                <a:ext cx="36000" cy="126801"/>
                <a:chOff x="4920436" y="5156407"/>
                <a:chExt cx="36000" cy="126801"/>
              </a:xfrm>
            </p:grpSpPr>
            <p:sp>
              <p:nvSpPr>
                <p:cNvPr id="135" name="134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36" name="135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37" name="136 Grupo"/>
              <p:cNvGrpSpPr/>
              <p:nvPr/>
            </p:nvGrpSpPr>
            <p:grpSpPr>
              <a:xfrm>
                <a:off x="3574186" y="5066189"/>
                <a:ext cx="36000" cy="126801"/>
                <a:chOff x="4920436" y="5156407"/>
                <a:chExt cx="36000" cy="126801"/>
              </a:xfrm>
            </p:grpSpPr>
            <p:sp>
              <p:nvSpPr>
                <p:cNvPr id="138" name="137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39" name="138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sp>
            <p:nvSpPr>
              <p:cNvPr id="140" name="139 CuadroTexto"/>
              <p:cNvSpPr txBox="1"/>
              <p:nvPr/>
            </p:nvSpPr>
            <p:spPr>
              <a:xfrm>
                <a:off x="3050193" y="4896941"/>
                <a:ext cx="148045"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a:t>
                </a:r>
              </a:p>
            </p:txBody>
          </p:sp>
          <p:sp>
            <p:nvSpPr>
              <p:cNvPr id="141" name="140 CuadroTexto"/>
              <p:cNvSpPr txBox="1"/>
              <p:nvPr/>
            </p:nvSpPr>
            <p:spPr>
              <a:xfrm>
                <a:off x="3520568" y="4885990"/>
                <a:ext cx="143235" cy="226591"/>
              </a:xfrm>
              <a:prstGeom prst="rect">
                <a:avLst/>
              </a:prstGeom>
              <a:noFill/>
            </p:spPr>
            <p:txBody>
              <a:bodyPr wrap="none" lIns="36000" tIns="36000" rIns="36000" bIns="36000" rtlCol="0" anchor="ctr" anchorCtr="0">
                <a:spAutoFit/>
              </a:bodyPr>
              <a:lstStyle/>
              <a:p>
                <a:r>
                  <a:rPr lang="es-MX" sz="1000" b="0" dirty="0" smtClean="0">
                    <a:latin typeface="Arial" panose="020B0604020202020204" pitchFamily="34" charset="0"/>
                    <a:cs typeface="Arial" panose="020B0604020202020204" pitchFamily="34" charset="0"/>
                  </a:rPr>
                  <a:t>–</a:t>
                </a:r>
                <a:endParaRPr lang="es-MX" sz="1000" b="0" dirty="0">
                  <a:latin typeface="Arial" panose="020B0604020202020204" pitchFamily="34" charset="0"/>
                  <a:cs typeface="Arial" panose="020B0604020202020204" pitchFamily="34" charset="0"/>
                </a:endParaRPr>
              </a:p>
            </p:txBody>
          </p:sp>
        </p:grpSp>
        <p:grpSp>
          <p:nvGrpSpPr>
            <p:cNvPr id="4" name="3 Grupo"/>
            <p:cNvGrpSpPr/>
            <p:nvPr/>
          </p:nvGrpSpPr>
          <p:grpSpPr>
            <a:xfrm>
              <a:off x="4821481" y="4080762"/>
              <a:ext cx="1328139" cy="1292454"/>
              <a:chOff x="4179965" y="4894732"/>
              <a:chExt cx="1328139" cy="1292454"/>
            </a:xfrm>
          </p:grpSpPr>
          <p:sp>
            <p:nvSpPr>
              <p:cNvPr id="143" name="142 CuadroTexto"/>
              <p:cNvSpPr txBox="1"/>
              <p:nvPr/>
            </p:nvSpPr>
            <p:spPr>
              <a:xfrm>
                <a:off x="4714271" y="4989257"/>
                <a:ext cx="242621"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Cl</a:t>
                </a:r>
                <a:endParaRPr lang="es-MX" sz="1400" b="0" dirty="0">
                  <a:latin typeface="Arial" panose="020B0604020202020204" pitchFamily="34" charset="0"/>
                  <a:cs typeface="Arial" panose="020B0604020202020204" pitchFamily="34" charset="0"/>
                </a:endParaRPr>
              </a:p>
            </p:txBody>
          </p:sp>
          <p:grpSp>
            <p:nvGrpSpPr>
              <p:cNvPr id="144" name="143 Grupo"/>
              <p:cNvGrpSpPr/>
              <p:nvPr/>
            </p:nvGrpSpPr>
            <p:grpSpPr>
              <a:xfrm>
                <a:off x="4786437" y="4968211"/>
                <a:ext cx="119595" cy="36000"/>
                <a:chOff x="4452965" y="4210936"/>
                <a:chExt cx="119595" cy="36000"/>
              </a:xfrm>
            </p:grpSpPr>
            <p:sp>
              <p:nvSpPr>
                <p:cNvPr id="145" name="144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46" name="145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sp>
            <p:nvSpPr>
              <p:cNvPr id="147" name="146 Rectángulo"/>
              <p:cNvSpPr>
                <a:spLocks noChangeAspect="1"/>
              </p:cNvSpPr>
              <p:nvPr/>
            </p:nvSpPr>
            <p:spPr bwMode="auto">
              <a:xfrm>
                <a:off x="4726118" y="5971186"/>
                <a:ext cx="215058" cy="216000"/>
              </a:xfrm>
              <a:prstGeom prst="rect">
                <a:avLst/>
              </a:prstGeom>
              <a:noFill/>
              <a:ln w="3175" cap="flat" cmpd="sng" algn="ctr">
                <a:noFill/>
                <a:prstDash val="solid"/>
                <a:miter lim="800000"/>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400" b="0" dirty="0">
                    <a:latin typeface="Arial" panose="020B0604020202020204" pitchFamily="34" charset="0"/>
                    <a:cs typeface="Arial" panose="020B0604020202020204" pitchFamily="34" charset="0"/>
                  </a:rPr>
                  <a:t>H</a:t>
                </a:r>
                <a:endParaRPr kumimoji="0" lang="es-MX" sz="1400" b="0" i="0" u="none" strike="noStrike" cap="none" normalizeH="0" baseline="0" dirty="0" smtClean="0">
                  <a:ln>
                    <a:noFill/>
                  </a:ln>
                  <a:effectLst/>
                  <a:latin typeface="Arial" panose="020B0604020202020204" pitchFamily="34" charset="0"/>
                  <a:cs typeface="Arial" panose="020B0604020202020204" pitchFamily="34" charset="0"/>
                </a:endParaRPr>
              </a:p>
            </p:txBody>
          </p:sp>
          <p:sp>
            <p:nvSpPr>
              <p:cNvPr id="148" name="147 CuadroTexto"/>
              <p:cNvSpPr txBox="1"/>
              <p:nvPr/>
            </p:nvSpPr>
            <p:spPr>
              <a:xfrm>
                <a:off x="5197901" y="4994281"/>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sp>
            <p:nvSpPr>
              <p:cNvPr id="149" name="148 CuadroTexto"/>
              <p:cNvSpPr txBox="1"/>
              <p:nvPr/>
            </p:nvSpPr>
            <p:spPr>
              <a:xfrm>
                <a:off x="4728054" y="5464760"/>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cxnSp>
            <p:nvCxnSpPr>
              <p:cNvPr id="150" name="149 Conector recto"/>
              <p:cNvCxnSpPr/>
              <p:nvPr/>
            </p:nvCxnSpPr>
            <p:spPr bwMode="auto">
              <a:xfrm rot="16200000">
                <a:off x="4725635" y="537121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51" name="150 Conector recto"/>
              <p:cNvCxnSpPr/>
              <p:nvPr/>
            </p:nvCxnSpPr>
            <p:spPr bwMode="auto">
              <a:xfrm rot="16200000">
                <a:off x="4725635" y="583805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153" name="152 CuadroTexto"/>
              <p:cNvSpPr txBox="1"/>
              <p:nvPr/>
            </p:nvSpPr>
            <p:spPr>
              <a:xfrm>
                <a:off x="4281189" y="4989257"/>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grpSp>
            <p:nvGrpSpPr>
              <p:cNvPr id="154" name="153 Grupo"/>
              <p:cNvGrpSpPr/>
              <p:nvPr/>
            </p:nvGrpSpPr>
            <p:grpSpPr>
              <a:xfrm>
                <a:off x="4324545" y="4988307"/>
                <a:ext cx="119595" cy="36000"/>
                <a:chOff x="4452965" y="4210936"/>
                <a:chExt cx="119595" cy="36000"/>
              </a:xfrm>
            </p:grpSpPr>
            <p:sp>
              <p:nvSpPr>
                <p:cNvPr id="155" name="154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56" name="155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57" name="156 Grupo"/>
              <p:cNvGrpSpPr/>
              <p:nvPr/>
            </p:nvGrpSpPr>
            <p:grpSpPr>
              <a:xfrm>
                <a:off x="5241212" y="4993331"/>
                <a:ext cx="119595" cy="36000"/>
                <a:chOff x="4452965" y="4210936"/>
                <a:chExt cx="119595" cy="36000"/>
              </a:xfrm>
            </p:grpSpPr>
            <p:sp>
              <p:nvSpPr>
                <p:cNvPr id="158" name="157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59" name="158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60" name="159 Grupo"/>
              <p:cNvGrpSpPr/>
              <p:nvPr/>
            </p:nvGrpSpPr>
            <p:grpSpPr>
              <a:xfrm>
                <a:off x="5241212" y="5245682"/>
                <a:ext cx="119595" cy="36000"/>
                <a:chOff x="4452965" y="4210936"/>
                <a:chExt cx="119595" cy="36000"/>
              </a:xfrm>
            </p:grpSpPr>
            <p:sp>
              <p:nvSpPr>
                <p:cNvPr id="161" name="16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62" name="16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63" name="162 Grupo"/>
              <p:cNvGrpSpPr/>
              <p:nvPr/>
            </p:nvGrpSpPr>
            <p:grpSpPr>
              <a:xfrm>
                <a:off x="4321148" y="5241307"/>
                <a:ext cx="119595" cy="36000"/>
                <a:chOff x="4452965" y="4210936"/>
                <a:chExt cx="119595" cy="36000"/>
              </a:xfrm>
            </p:grpSpPr>
            <p:sp>
              <p:nvSpPr>
                <p:cNvPr id="164" name="163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65" name="164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cxnSp>
            <p:nvCxnSpPr>
              <p:cNvPr id="166" name="165 Conector recto"/>
              <p:cNvCxnSpPr/>
              <p:nvPr/>
            </p:nvCxnSpPr>
            <p:spPr bwMode="auto">
              <a:xfrm>
                <a:off x="4976141" y="5138940"/>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67" name="166 Conector recto"/>
              <p:cNvCxnSpPr/>
              <p:nvPr/>
            </p:nvCxnSpPr>
            <p:spPr bwMode="auto">
              <a:xfrm>
                <a:off x="4496047" y="5140362"/>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168" name="167 Grupo"/>
              <p:cNvGrpSpPr/>
              <p:nvPr/>
            </p:nvGrpSpPr>
            <p:grpSpPr>
              <a:xfrm>
                <a:off x="4953777" y="5551505"/>
                <a:ext cx="36000" cy="126801"/>
                <a:chOff x="4920436" y="5156407"/>
                <a:chExt cx="36000" cy="126801"/>
              </a:xfrm>
            </p:grpSpPr>
            <p:sp>
              <p:nvSpPr>
                <p:cNvPr id="169" name="168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70" name="169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71" name="170 Grupo"/>
              <p:cNvGrpSpPr/>
              <p:nvPr/>
            </p:nvGrpSpPr>
            <p:grpSpPr>
              <a:xfrm>
                <a:off x="4672961" y="5551505"/>
                <a:ext cx="36000" cy="126801"/>
                <a:chOff x="4920436" y="5156407"/>
                <a:chExt cx="36000" cy="126801"/>
              </a:xfrm>
            </p:grpSpPr>
            <p:sp>
              <p:nvSpPr>
                <p:cNvPr id="172" name="171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73" name="172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74" name="173 Grupo"/>
              <p:cNvGrpSpPr/>
              <p:nvPr/>
            </p:nvGrpSpPr>
            <p:grpSpPr>
              <a:xfrm>
                <a:off x="5418487" y="5074953"/>
                <a:ext cx="36000" cy="126801"/>
                <a:chOff x="4920436" y="5156407"/>
                <a:chExt cx="36000" cy="126801"/>
              </a:xfrm>
            </p:grpSpPr>
            <p:sp>
              <p:nvSpPr>
                <p:cNvPr id="175" name="174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76" name="175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sp>
            <p:nvSpPr>
              <p:cNvPr id="177" name="176 CuadroTexto"/>
              <p:cNvSpPr txBox="1"/>
              <p:nvPr/>
            </p:nvSpPr>
            <p:spPr>
              <a:xfrm>
                <a:off x="4894494" y="4905705"/>
                <a:ext cx="218577" cy="226591"/>
              </a:xfrm>
              <a:prstGeom prst="rect">
                <a:avLst/>
              </a:prstGeom>
              <a:noFill/>
            </p:spPr>
            <p:txBody>
              <a:bodyPr wrap="none" lIns="36000" tIns="36000" rIns="36000" bIns="36000" rtlCol="0" anchor="ctr" anchorCtr="0">
                <a:spAutoFit/>
              </a:bodyPr>
              <a:lstStyle/>
              <a:p>
                <a:r>
                  <a:rPr lang="es-MX" sz="1000" b="0" dirty="0" smtClean="0">
                    <a:latin typeface="Arial" panose="020B0604020202020204" pitchFamily="34" charset="0"/>
                    <a:cs typeface="Arial" panose="020B0604020202020204" pitchFamily="34" charset="0"/>
                  </a:rPr>
                  <a:t>2+</a:t>
                </a:r>
                <a:endParaRPr lang="es-MX" sz="1000" b="0" dirty="0">
                  <a:latin typeface="Arial" panose="020B0604020202020204" pitchFamily="34" charset="0"/>
                  <a:cs typeface="Arial" panose="020B0604020202020204" pitchFamily="34" charset="0"/>
                </a:endParaRPr>
              </a:p>
            </p:txBody>
          </p:sp>
          <p:sp>
            <p:nvSpPr>
              <p:cNvPr id="178" name="177 CuadroTexto"/>
              <p:cNvSpPr txBox="1"/>
              <p:nvPr/>
            </p:nvSpPr>
            <p:spPr>
              <a:xfrm>
                <a:off x="5364869" y="4894754"/>
                <a:ext cx="143235" cy="226591"/>
              </a:xfrm>
              <a:prstGeom prst="rect">
                <a:avLst/>
              </a:prstGeom>
              <a:noFill/>
            </p:spPr>
            <p:txBody>
              <a:bodyPr wrap="none" lIns="36000" tIns="36000" rIns="36000" bIns="36000" rtlCol="0" anchor="ctr" anchorCtr="0">
                <a:spAutoFit/>
              </a:bodyPr>
              <a:lstStyle/>
              <a:p>
                <a:r>
                  <a:rPr lang="es-MX" sz="1000" b="0" dirty="0" smtClean="0">
                    <a:latin typeface="Arial" panose="020B0604020202020204" pitchFamily="34" charset="0"/>
                    <a:cs typeface="Arial" panose="020B0604020202020204" pitchFamily="34" charset="0"/>
                  </a:rPr>
                  <a:t>–</a:t>
                </a:r>
                <a:endParaRPr lang="es-MX" sz="1000" b="0" dirty="0">
                  <a:latin typeface="Arial" panose="020B0604020202020204" pitchFamily="34" charset="0"/>
                  <a:cs typeface="Arial" panose="020B0604020202020204" pitchFamily="34" charset="0"/>
                </a:endParaRPr>
              </a:p>
            </p:txBody>
          </p:sp>
          <p:grpSp>
            <p:nvGrpSpPr>
              <p:cNvPr id="180" name="179 Grupo"/>
              <p:cNvGrpSpPr/>
              <p:nvPr/>
            </p:nvGrpSpPr>
            <p:grpSpPr>
              <a:xfrm>
                <a:off x="4235143" y="5074349"/>
                <a:ext cx="36000" cy="126801"/>
                <a:chOff x="4920436" y="5156407"/>
                <a:chExt cx="36000" cy="126801"/>
              </a:xfrm>
            </p:grpSpPr>
            <p:sp>
              <p:nvSpPr>
                <p:cNvPr id="181" name="180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182" name="181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sp>
            <p:nvSpPr>
              <p:cNvPr id="183" name="182 CuadroTexto"/>
              <p:cNvSpPr txBox="1"/>
              <p:nvPr/>
            </p:nvSpPr>
            <p:spPr>
              <a:xfrm>
                <a:off x="4179965" y="4894732"/>
                <a:ext cx="143235" cy="226591"/>
              </a:xfrm>
              <a:prstGeom prst="rect">
                <a:avLst/>
              </a:prstGeom>
              <a:noFill/>
            </p:spPr>
            <p:txBody>
              <a:bodyPr wrap="none" lIns="36000" tIns="36000" rIns="36000" bIns="36000" rtlCol="0" anchor="ctr" anchorCtr="0">
                <a:spAutoFit/>
              </a:bodyPr>
              <a:lstStyle/>
              <a:p>
                <a:r>
                  <a:rPr lang="es-MX" sz="1000" b="0" dirty="0" smtClean="0">
                    <a:latin typeface="Arial" panose="020B0604020202020204" pitchFamily="34" charset="0"/>
                    <a:cs typeface="Arial" panose="020B0604020202020204" pitchFamily="34" charset="0"/>
                  </a:rPr>
                  <a:t>–</a:t>
                </a:r>
                <a:endParaRPr lang="es-MX" sz="1000" b="0" dirty="0">
                  <a:latin typeface="Arial" panose="020B0604020202020204" pitchFamily="34" charset="0"/>
                  <a:cs typeface="Arial" panose="020B0604020202020204" pitchFamily="34" charset="0"/>
                </a:endParaRPr>
              </a:p>
            </p:txBody>
          </p:sp>
        </p:grpSp>
        <p:grpSp>
          <p:nvGrpSpPr>
            <p:cNvPr id="5" name="4 Grupo"/>
            <p:cNvGrpSpPr/>
            <p:nvPr/>
          </p:nvGrpSpPr>
          <p:grpSpPr>
            <a:xfrm>
              <a:off x="6874236" y="4080784"/>
              <a:ext cx="1226156" cy="1292432"/>
              <a:chOff x="5984110" y="4894475"/>
              <a:chExt cx="1226156" cy="1292432"/>
            </a:xfrm>
          </p:grpSpPr>
          <p:sp>
            <p:nvSpPr>
              <p:cNvPr id="185" name="184 CuadroTexto"/>
              <p:cNvSpPr txBox="1"/>
              <p:nvPr/>
            </p:nvSpPr>
            <p:spPr>
              <a:xfrm>
                <a:off x="6514471" y="4988978"/>
                <a:ext cx="242621"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Cl</a:t>
                </a:r>
                <a:endParaRPr lang="es-MX" sz="1400" b="0" dirty="0">
                  <a:latin typeface="Arial" panose="020B0604020202020204" pitchFamily="34" charset="0"/>
                  <a:cs typeface="Arial" panose="020B0604020202020204" pitchFamily="34" charset="0"/>
                </a:endParaRPr>
              </a:p>
            </p:txBody>
          </p:sp>
          <p:grpSp>
            <p:nvGrpSpPr>
              <p:cNvPr id="186" name="185 Grupo"/>
              <p:cNvGrpSpPr/>
              <p:nvPr/>
            </p:nvGrpSpPr>
            <p:grpSpPr>
              <a:xfrm>
                <a:off x="6586637" y="4967932"/>
                <a:ext cx="119595" cy="36000"/>
                <a:chOff x="4452965" y="4210936"/>
                <a:chExt cx="119595" cy="36000"/>
              </a:xfrm>
            </p:grpSpPr>
            <p:sp>
              <p:nvSpPr>
                <p:cNvPr id="219" name="218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220" name="219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sp>
            <p:nvSpPr>
              <p:cNvPr id="187" name="186 Rectángulo"/>
              <p:cNvSpPr>
                <a:spLocks noChangeAspect="1"/>
              </p:cNvSpPr>
              <p:nvPr/>
            </p:nvSpPr>
            <p:spPr bwMode="auto">
              <a:xfrm>
                <a:off x="6526318" y="5970907"/>
                <a:ext cx="215058" cy="216000"/>
              </a:xfrm>
              <a:prstGeom prst="rect">
                <a:avLst/>
              </a:prstGeom>
              <a:noFill/>
              <a:ln w="3175" cap="flat" cmpd="sng" algn="ctr">
                <a:noFill/>
                <a:prstDash val="solid"/>
                <a:miter lim="800000"/>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400" b="0" dirty="0">
                    <a:latin typeface="Arial" panose="020B0604020202020204" pitchFamily="34" charset="0"/>
                    <a:cs typeface="Arial" panose="020B0604020202020204" pitchFamily="34" charset="0"/>
                  </a:rPr>
                  <a:t>H</a:t>
                </a:r>
                <a:endParaRPr kumimoji="0" lang="es-MX" sz="1400" b="0" i="0" u="none" strike="noStrike" cap="none" normalizeH="0" baseline="0" dirty="0" smtClean="0">
                  <a:ln>
                    <a:noFill/>
                  </a:ln>
                  <a:effectLst/>
                  <a:latin typeface="Arial" panose="020B0604020202020204" pitchFamily="34" charset="0"/>
                  <a:cs typeface="Arial" panose="020B0604020202020204" pitchFamily="34" charset="0"/>
                </a:endParaRPr>
              </a:p>
            </p:txBody>
          </p:sp>
          <p:sp>
            <p:nvSpPr>
              <p:cNvPr id="188" name="187 CuadroTexto"/>
              <p:cNvSpPr txBox="1"/>
              <p:nvPr/>
            </p:nvSpPr>
            <p:spPr>
              <a:xfrm>
                <a:off x="6998101" y="4994002"/>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sp>
            <p:nvSpPr>
              <p:cNvPr id="189" name="188 CuadroTexto"/>
              <p:cNvSpPr txBox="1"/>
              <p:nvPr/>
            </p:nvSpPr>
            <p:spPr>
              <a:xfrm>
                <a:off x="6528254" y="5464481"/>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cxnSp>
            <p:nvCxnSpPr>
              <p:cNvPr id="190" name="189 Conector recto"/>
              <p:cNvCxnSpPr/>
              <p:nvPr/>
            </p:nvCxnSpPr>
            <p:spPr bwMode="auto">
              <a:xfrm rot="16200000">
                <a:off x="6525835" y="5370935"/>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91" name="190 Conector recto"/>
              <p:cNvCxnSpPr/>
              <p:nvPr/>
            </p:nvCxnSpPr>
            <p:spPr bwMode="auto">
              <a:xfrm rot="16200000">
                <a:off x="6525835" y="5837775"/>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92" name="191 Conector recto"/>
              <p:cNvCxnSpPr/>
              <p:nvPr/>
            </p:nvCxnSpPr>
            <p:spPr bwMode="auto">
              <a:xfrm>
                <a:off x="6771510" y="5107812"/>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193" name="192 CuadroTexto"/>
              <p:cNvSpPr txBox="1"/>
              <p:nvPr/>
            </p:nvSpPr>
            <p:spPr>
              <a:xfrm>
                <a:off x="6081389" y="4988978"/>
                <a:ext cx="212165" cy="288147"/>
              </a:xfrm>
              <a:prstGeom prst="rect">
                <a:avLst/>
              </a:prstGeom>
              <a:noFill/>
            </p:spPr>
            <p:txBody>
              <a:bodyPr wrap="none" lIns="36000" tIns="36000" rIns="36000" bIns="36000" rtlCol="0" anchor="ctr" anchorCtr="0">
                <a:spAutoFit/>
              </a:bodyPr>
              <a:lstStyle/>
              <a:p>
                <a:r>
                  <a:rPr lang="es-MX" sz="1400" b="0" dirty="0" smtClean="0">
                    <a:latin typeface="Arial" panose="020B0604020202020204" pitchFamily="34" charset="0"/>
                    <a:cs typeface="Arial" panose="020B0604020202020204" pitchFamily="34" charset="0"/>
                  </a:rPr>
                  <a:t>O</a:t>
                </a:r>
                <a:endParaRPr lang="es-MX" sz="1400" b="0" dirty="0">
                  <a:latin typeface="Arial" panose="020B0604020202020204" pitchFamily="34" charset="0"/>
                  <a:cs typeface="Arial" panose="020B0604020202020204" pitchFamily="34" charset="0"/>
                </a:endParaRPr>
              </a:p>
            </p:txBody>
          </p:sp>
          <p:grpSp>
            <p:nvGrpSpPr>
              <p:cNvPr id="194" name="193 Grupo"/>
              <p:cNvGrpSpPr/>
              <p:nvPr/>
            </p:nvGrpSpPr>
            <p:grpSpPr>
              <a:xfrm>
                <a:off x="6124745" y="4988028"/>
                <a:ext cx="119595" cy="36000"/>
                <a:chOff x="4452965" y="4210936"/>
                <a:chExt cx="119595" cy="36000"/>
              </a:xfrm>
            </p:grpSpPr>
            <p:sp>
              <p:nvSpPr>
                <p:cNvPr id="217" name="21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218" name="21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95" name="194 Grupo"/>
              <p:cNvGrpSpPr/>
              <p:nvPr/>
            </p:nvGrpSpPr>
            <p:grpSpPr>
              <a:xfrm>
                <a:off x="7041412" y="4993052"/>
                <a:ext cx="119595" cy="36000"/>
                <a:chOff x="4452965" y="4210936"/>
                <a:chExt cx="119595" cy="36000"/>
              </a:xfrm>
            </p:grpSpPr>
            <p:sp>
              <p:nvSpPr>
                <p:cNvPr id="215" name="214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216" name="215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96" name="195 Grupo"/>
              <p:cNvGrpSpPr/>
              <p:nvPr/>
            </p:nvGrpSpPr>
            <p:grpSpPr>
              <a:xfrm>
                <a:off x="7041412" y="5245403"/>
                <a:ext cx="119595" cy="36000"/>
                <a:chOff x="4452965" y="4210936"/>
                <a:chExt cx="119595" cy="36000"/>
              </a:xfrm>
            </p:grpSpPr>
            <p:sp>
              <p:nvSpPr>
                <p:cNvPr id="213" name="212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214" name="213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197" name="196 Grupo"/>
              <p:cNvGrpSpPr/>
              <p:nvPr/>
            </p:nvGrpSpPr>
            <p:grpSpPr>
              <a:xfrm>
                <a:off x="6121348" y="5241028"/>
                <a:ext cx="119595" cy="36000"/>
                <a:chOff x="4452965" y="4210936"/>
                <a:chExt cx="119595" cy="36000"/>
              </a:xfrm>
            </p:grpSpPr>
            <p:sp>
              <p:nvSpPr>
                <p:cNvPr id="211" name="21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212" name="21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cxnSp>
            <p:nvCxnSpPr>
              <p:cNvPr id="198" name="197 Conector recto"/>
              <p:cNvCxnSpPr/>
              <p:nvPr/>
            </p:nvCxnSpPr>
            <p:spPr bwMode="auto">
              <a:xfrm>
                <a:off x="6300192" y="5138661"/>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99" name="198 Conector recto"/>
              <p:cNvCxnSpPr/>
              <p:nvPr/>
            </p:nvCxnSpPr>
            <p:spPr bwMode="auto">
              <a:xfrm>
                <a:off x="6771510" y="5162975"/>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200" name="199 Grupo"/>
              <p:cNvGrpSpPr/>
              <p:nvPr/>
            </p:nvGrpSpPr>
            <p:grpSpPr>
              <a:xfrm>
                <a:off x="6753977" y="5551226"/>
                <a:ext cx="36000" cy="126801"/>
                <a:chOff x="4920436" y="5156407"/>
                <a:chExt cx="36000" cy="126801"/>
              </a:xfrm>
            </p:grpSpPr>
            <p:sp>
              <p:nvSpPr>
                <p:cNvPr id="209" name="208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210" name="209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201" name="200 Grupo"/>
              <p:cNvGrpSpPr/>
              <p:nvPr/>
            </p:nvGrpSpPr>
            <p:grpSpPr>
              <a:xfrm>
                <a:off x="6473161" y="5551226"/>
                <a:ext cx="36000" cy="126801"/>
                <a:chOff x="4920436" y="5156407"/>
                <a:chExt cx="36000" cy="126801"/>
              </a:xfrm>
            </p:grpSpPr>
            <p:sp>
              <p:nvSpPr>
                <p:cNvPr id="207" name="206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208" name="207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grpSp>
            <p:nvGrpSpPr>
              <p:cNvPr id="202" name="201 Grupo"/>
              <p:cNvGrpSpPr/>
              <p:nvPr/>
            </p:nvGrpSpPr>
            <p:grpSpPr>
              <a:xfrm>
                <a:off x="6037728" y="5074674"/>
                <a:ext cx="36000" cy="126801"/>
                <a:chOff x="4920436" y="5156407"/>
                <a:chExt cx="36000" cy="126801"/>
              </a:xfrm>
            </p:grpSpPr>
            <p:sp>
              <p:nvSpPr>
                <p:cNvPr id="205" name="204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sp>
              <p:nvSpPr>
                <p:cNvPr id="206" name="205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smtClean="0">
                    <a:ln>
                      <a:noFill/>
                    </a:ln>
                    <a:solidFill>
                      <a:schemeClr val="tx1"/>
                    </a:solidFill>
                    <a:effectLst/>
                    <a:latin typeface="Times New Roman" pitchFamily="18" charset="0"/>
                  </a:endParaRPr>
                </a:p>
              </p:txBody>
            </p:sp>
          </p:grpSp>
          <p:sp>
            <p:nvSpPr>
              <p:cNvPr id="203" name="202 CuadroTexto"/>
              <p:cNvSpPr txBox="1"/>
              <p:nvPr/>
            </p:nvSpPr>
            <p:spPr>
              <a:xfrm>
                <a:off x="6694694" y="4905426"/>
                <a:ext cx="148045"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a:t>
                </a:r>
              </a:p>
            </p:txBody>
          </p:sp>
          <p:sp>
            <p:nvSpPr>
              <p:cNvPr id="204" name="203 CuadroTexto"/>
              <p:cNvSpPr txBox="1"/>
              <p:nvPr/>
            </p:nvSpPr>
            <p:spPr>
              <a:xfrm>
                <a:off x="5984110" y="4894475"/>
                <a:ext cx="143235" cy="226591"/>
              </a:xfrm>
              <a:prstGeom prst="rect">
                <a:avLst/>
              </a:prstGeom>
              <a:noFill/>
            </p:spPr>
            <p:txBody>
              <a:bodyPr wrap="none" lIns="36000" tIns="36000" rIns="36000" bIns="36000" rtlCol="0" anchor="ctr" anchorCtr="0">
                <a:spAutoFit/>
              </a:bodyPr>
              <a:lstStyle/>
              <a:p>
                <a:r>
                  <a:rPr lang="es-MX" sz="1000" b="0" dirty="0" smtClean="0">
                    <a:latin typeface="Arial" panose="020B0604020202020204" pitchFamily="34" charset="0"/>
                    <a:cs typeface="Arial" panose="020B0604020202020204" pitchFamily="34" charset="0"/>
                  </a:rPr>
                  <a:t>–</a:t>
                </a:r>
                <a:endParaRPr lang="es-MX" sz="1000" b="0" dirty="0">
                  <a:latin typeface="Arial" panose="020B0604020202020204" pitchFamily="34" charset="0"/>
                  <a:cs typeface="Arial" panose="020B0604020202020204" pitchFamily="34" charset="0"/>
                </a:endParaRPr>
              </a:p>
            </p:txBody>
          </p:sp>
        </p:grpSp>
      </p:grpSp>
      <p:sp>
        <p:nvSpPr>
          <p:cNvPr id="224" name="Text Box 2"/>
          <p:cNvSpPr txBox="1">
            <a:spLocks noChangeArrowheads="1"/>
          </p:cNvSpPr>
          <p:nvPr/>
        </p:nvSpPr>
        <p:spPr bwMode="auto">
          <a:xfrm>
            <a:off x="2869452" y="724634"/>
            <a:ext cx="3405099"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resonancia</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6506"/>
                                        </p:tgtEl>
                                        <p:attrNameLst>
                                          <p:attrName>style.visibility</p:attrName>
                                        </p:attrNameLst>
                                      </p:cBhvr>
                                      <p:to>
                                        <p:strVal val="visible"/>
                                      </p:to>
                                    </p:set>
                                    <p:animEffect transition="in" filter="fade">
                                      <p:cBhvr>
                                        <p:cTn id="7" dur="500"/>
                                        <p:tgtEl>
                                          <p:spTgt spid="1065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6737"/>
                                        </p:tgtEl>
                                        <p:attrNameLst>
                                          <p:attrName>style.visibility</p:attrName>
                                        </p:attrNameLst>
                                      </p:cBhvr>
                                      <p:to>
                                        <p:strVal val="visible"/>
                                      </p:to>
                                    </p:set>
                                    <p:animEffect transition="in" filter="fade">
                                      <p:cBhvr>
                                        <p:cTn id="12" dur="500"/>
                                        <p:tgtEl>
                                          <p:spTgt spid="116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Text Box 4"/>
          <p:cNvSpPr txBox="1">
            <a:spLocks noChangeArrowheads="1"/>
          </p:cNvSpPr>
          <p:nvPr/>
        </p:nvSpPr>
        <p:spPr bwMode="auto">
          <a:xfrm>
            <a:off x="838200" y="1597025"/>
            <a:ext cx="7315200" cy="366713"/>
          </a:xfrm>
          <a:prstGeom prst="rect">
            <a:avLst/>
          </a:prstGeom>
          <a:noFill/>
          <a:ln w="9525">
            <a:noFill/>
            <a:miter lim="800000"/>
            <a:headEnd/>
            <a:tailEnd/>
          </a:ln>
          <a:effectLst/>
        </p:spPr>
        <p:txBody>
          <a:bodyPr>
            <a:spAutoFit/>
          </a:bodyPr>
          <a:lstStyle/>
          <a:p>
            <a:pPr algn="just"/>
            <a:r>
              <a:rPr lang="es-ES" sz="1800" dirty="0">
                <a:solidFill>
                  <a:srgbClr val="000099"/>
                </a:solidFill>
                <a:latin typeface="Arial" charset="0"/>
                <a:cs typeface="Times New Roman" pitchFamily="18" charset="0"/>
              </a:rPr>
              <a:t>Dibuje la estructura de Lewis del ion amonio (NH</a:t>
            </a:r>
            <a:r>
              <a:rPr lang="es-ES" sz="1800" baseline="-25000" dirty="0">
                <a:solidFill>
                  <a:srgbClr val="000099"/>
                </a:solidFill>
                <a:latin typeface="Arial" charset="0"/>
                <a:cs typeface="Times New Roman" pitchFamily="18" charset="0"/>
              </a:rPr>
              <a:t>4</a:t>
            </a:r>
            <a:r>
              <a:rPr lang="es-ES" sz="1800" baseline="30000" dirty="0">
                <a:solidFill>
                  <a:srgbClr val="000099"/>
                </a:solidFill>
                <a:latin typeface="Arial" charset="0"/>
                <a:cs typeface="Times New Roman" pitchFamily="18" charset="0"/>
              </a:rPr>
              <a:t>+</a:t>
            </a:r>
            <a:r>
              <a:rPr lang="es-ES" sz="1800" dirty="0">
                <a:solidFill>
                  <a:srgbClr val="000099"/>
                </a:solidFill>
                <a:latin typeface="Arial" charset="0"/>
                <a:cs typeface="Times New Roman" pitchFamily="18" charset="0"/>
              </a:rPr>
              <a:t>)</a:t>
            </a:r>
          </a:p>
        </p:txBody>
      </p:sp>
      <p:sp>
        <p:nvSpPr>
          <p:cNvPr id="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strips(downRight)">
                                      <p:cBhvr>
                                        <p:cTn id="7" dur="500"/>
                                        <p:tgtEl>
                                          <p:spTgt spid="108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4"/>
          <p:cNvSpPr txBox="1">
            <a:spLocks noChangeArrowheads="1"/>
          </p:cNvSpPr>
          <p:nvPr/>
        </p:nvSpPr>
        <p:spPr bwMode="auto">
          <a:xfrm>
            <a:off x="838200" y="1597025"/>
            <a:ext cx="7315200" cy="366713"/>
          </a:xfrm>
          <a:prstGeom prst="rect">
            <a:avLst/>
          </a:prstGeom>
          <a:noFill/>
          <a:ln w="9525">
            <a:noFill/>
            <a:miter lim="800000"/>
            <a:headEnd/>
            <a:tailEnd/>
          </a:ln>
          <a:effectLst/>
        </p:spPr>
        <p:txBody>
          <a:bodyPr>
            <a:spAutoFit/>
          </a:bodyPr>
          <a:lstStyle/>
          <a:p>
            <a:pPr algn="just"/>
            <a:r>
              <a:rPr lang="es-ES" sz="1800" dirty="0">
                <a:solidFill>
                  <a:srgbClr val="000099"/>
                </a:solidFill>
                <a:latin typeface="Arial" charset="0"/>
                <a:cs typeface="Times New Roman" pitchFamily="18" charset="0"/>
              </a:rPr>
              <a:t>Dibuje la estructura de Lewis del bicarbonato de sodio (NaHCO</a:t>
            </a:r>
            <a:r>
              <a:rPr lang="es-ES" sz="1800" baseline="-25000" dirty="0">
                <a:solidFill>
                  <a:srgbClr val="000099"/>
                </a:solidFill>
                <a:latin typeface="Arial" charset="0"/>
                <a:cs typeface="Times New Roman" pitchFamily="18" charset="0"/>
              </a:rPr>
              <a:t>3</a:t>
            </a:r>
            <a:r>
              <a:rPr lang="es-ES" sz="1800" dirty="0">
                <a:solidFill>
                  <a:srgbClr val="000099"/>
                </a:solidFill>
                <a:latin typeface="Arial" charset="0"/>
                <a:cs typeface="Times New Roman" pitchFamily="18" charset="0"/>
              </a:rPr>
              <a:t>)</a:t>
            </a:r>
          </a:p>
        </p:txBody>
      </p:sp>
      <p:sp>
        <p:nvSpPr>
          <p:cNvPr id="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1620"/>
                                        </p:tgtEl>
                                        <p:attrNameLst>
                                          <p:attrName>style.visibility</p:attrName>
                                        </p:attrNameLst>
                                      </p:cBhvr>
                                      <p:to>
                                        <p:strVal val="visible"/>
                                      </p:to>
                                    </p:set>
                                    <p:animEffect transition="in" filter="strips(downRight)">
                                      <p:cBhvr>
                                        <p:cTn id="7" dur="500"/>
                                        <p:tgtEl>
                                          <p:spTgt spid="11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1028"/>
          <p:cNvSpPr txBox="1">
            <a:spLocks noChangeArrowheads="1"/>
          </p:cNvSpPr>
          <p:nvPr/>
        </p:nvSpPr>
        <p:spPr bwMode="auto">
          <a:xfrm>
            <a:off x="838200" y="1597025"/>
            <a:ext cx="7315200" cy="366713"/>
          </a:xfrm>
          <a:prstGeom prst="rect">
            <a:avLst/>
          </a:prstGeom>
          <a:noFill/>
          <a:ln w="9525">
            <a:noFill/>
            <a:miter lim="800000"/>
            <a:headEnd/>
            <a:tailEnd/>
          </a:ln>
          <a:effectLst/>
        </p:spPr>
        <p:txBody>
          <a:bodyPr>
            <a:spAutoFit/>
          </a:bodyPr>
          <a:lstStyle/>
          <a:p>
            <a:pPr algn="just"/>
            <a:r>
              <a:rPr lang="es-ES" sz="1800" dirty="0">
                <a:solidFill>
                  <a:srgbClr val="000099"/>
                </a:solidFill>
                <a:latin typeface="Arial" charset="0"/>
                <a:cs typeface="Times New Roman" pitchFamily="18" charset="0"/>
              </a:rPr>
              <a:t>Dibuje la estructura de Lewis del ácido sulfúrico (H</a:t>
            </a:r>
            <a:r>
              <a:rPr lang="es-ES" sz="1800" baseline="-25000" dirty="0">
                <a:solidFill>
                  <a:srgbClr val="000099"/>
                </a:solidFill>
                <a:latin typeface="Arial" charset="0"/>
                <a:cs typeface="Times New Roman" pitchFamily="18" charset="0"/>
              </a:rPr>
              <a:t>2</a:t>
            </a:r>
            <a:r>
              <a:rPr lang="es-ES" sz="1800" dirty="0">
                <a:solidFill>
                  <a:srgbClr val="000099"/>
                </a:solidFill>
                <a:latin typeface="Arial" charset="0"/>
                <a:cs typeface="Times New Roman" pitchFamily="18" charset="0"/>
              </a:rPr>
              <a:t>SO</a:t>
            </a:r>
            <a:r>
              <a:rPr lang="es-ES" sz="1800" baseline="-25000" dirty="0">
                <a:solidFill>
                  <a:srgbClr val="000099"/>
                </a:solidFill>
                <a:latin typeface="Arial" charset="0"/>
                <a:cs typeface="Times New Roman" pitchFamily="18" charset="0"/>
              </a:rPr>
              <a:t>4</a:t>
            </a:r>
            <a:r>
              <a:rPr lang="es-ES" sz="1800" dirty="0">
                <a:solidFill>
                  <a:srgbClr val="000099"/>
                </a:solidFill>
                <a:latin typeface="Arial" charset="0"/>
                <a:cs typeface="Times New Roman" pitchFamily="18" charset="0"/>
              </a:rPr>
              <a:t>)</a:t>
            </a:r>
          </a:p>
        </p:txBody>
      </p:sp>
      <p:sp>
        <p:nvSpPr>
          <p:cNvPr id="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9572"/>
                                        </p:tgtEl>
                                        <p:attrNameLst>
                                          <p:attrName>style.visibility</p:attrName>
                                        </p:attrNameLst>
                                      </p:cBhvr>
                                      <p:to>
                                        <p:strVal val="visible"/>
                                      </p:to>
                                    </p:set>
                                    <p:animEffect transition="in" filter="strips(downRight)">
                                      <p:cBhvr>
                                        <p:cTn id="7" dur="500"/>
                                        <p:tgtEl>
                                          <p:spTgt spid="109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 name="Text Box 71"/>
          <p:cNvSpPr txBox="1">
            <a:spLocks noChangeArrowheads="1"/>
          </p:cNvSpPr>
          <p:nvPr/>
        </p:nvSpPr>
        <p:spPr bwMode="auto">
          <a:xfrm>
            <a:off x="914400" y="1700808"/>
            <a:ext cx="7315200" cy="1015663"/>
          </a:xfrm>
          <a:prstGeom prst="rect">
            <a:avLst/>
          </a:prstGeom>
          <a:noFill/>
          <a:ln w="9525">
            <a:noFill/>
            <a:miter lim="800000"/>
            <a:headEnd/>
            <a:tailEnd/>
          </a:ln>
          <a:effectLst/>
        </p:spPr>
        <p:txBody>
          <a:bodyPr>
            <a:spAutoFit/>
          </a:bodyPr>
          <a:lstStyle/>
          <a:p>
            <a:pPr algn="just"/>
            <a:r>
              <a:rPr lang="es-ES" sz="2000" b="0" dirty="0" smtClean="0">
                <a:solidFill>
                  <a:srgbClr val="000099"/>
                </a:solidFill>
                <a:latin typeface="Arial" charset="0"/>
                <a:cs typeface="Times New Roman" pitchFamily="18" charset="0"/>
              </a:rPr>
              <a:t>Son </a:t>
            </a:r>
            <a:r>
              <a:rPr lang="es-ES" sz="2000" b="0" dirty="0">
                <a:solidFill>
                  <a:srgbClr val="000099"/>
                </a:solidFill>
                <a:latin typeface="Arial" charset="0"/>
                <a:cs typeface="Times New Roman" pitchFamily="18" charset="0"/>
              </a:rPr>
              <a:t>representaciones gráficas  de las moléculas, en las que se emplea el símbolo de cada elemento rodeado de sus electrones de valencia.</a:t>
            </a:r>
            <a:endParaRPr lang="es-ES" sz="2000" b="0" dirty="0">
              <a:solidFill>
                <a:srgbClr val="000099"/>
              </a:solidFill>
              <a:latin typeface="Arial" charset="0"/>
            </a:endParaRPr>
          </a:p>
        </p:txBody>
      </p:sp>
      <p:sp>
        <p:nvSpPr>
          <p:cNvPr id="3" name="Text Box 2"/>
          <p:cNvSpPr txBox="1">
            <a:spLocks noChangeArrowheads="1"/>
          </p:cNvSpPr>
          <p:nvPr/>
        </p:nvSpPr>
        <p:spPr bwMode="auto">
          <a:xfrm>
            <a:off x="3190852" y="724634"/>
            <a:ext cx="2762295"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4"/>
          <p:cNvSpPr txBox="1">
            <a:spLocks noChangeArrowheads="1"/>
          </p:cNvSpPr>
          <p:nvPr/>
        </p:nvSpPr>
        <p:spPr bwMode="auto">
          <a:xfrm>
            <a:off x="838200" y="1597025"/>
            <a:ext cx="7315200" cy="366713"/>
          </a:xfrm>
          <a:prstGeom prst="rect">
            <a:avLst/>
          </a:prstGeom>
          <a:noFill/>
          <a:ln w="9525">
            <a:noFill/>
            <a:miter lim="800000"/>
            <a:headEnd/>
            <a:tailEnd/>
          </a:ln>
          <a:effectLst/>
        </p:spPr>
        <p:txBody>
          <a:bodyPr>
            <a:spAutoFit/>
          </a:bodyPr>
          <a:lstStyle/>
          <a:p>
            <a:pPr algn="just"/>
            <a:r>
              <a:rPr lang="es-ES" sz="1800" dirty="0">
                <a:solidFill>
                  <a:srgbClr val="000099"/>
                </a:solidFill>
                <a:latin typeface="Arial" charset="0"/>
                <a:cs typeface="Times New Roman" pitchFamily="18" charset="0"/>
              </a:rPr>
              <a:t>Dibuje la estructura de Lewis del HPO</a:t>
            </a:r>
            <a:r>
              <a:rPr lang="es-ES" sz="1800" baseline="-25000" dirty="0">
                <a:solidFill>
                  <a:srgbClr val="000099"/>
                </a:solidFill>
                <a:latin typeface="Arial" charset="0"/>
                <a:cs typeface="Times New Roman" pitchFamily="18" charset="0"/>
              </a:rPr>
              <a:t>4</a:t>
            </a:r>
            <a:r>
              <a:rPr lang="es-ES" sz="1800" baseline="30000" dirty="0">
                <a:solidFill>
                  <a:srgbClr val="000099"/>
                </a:solidFill>
                <a:latin typeface="Arial" charset="0"/>
                <a:cs typeface="Times New Roman" pitchFamily="18" charset="0"/>
              </a:rPr>
              <a:t>2-</a:t>
            </a:r>
            <a:endParaRPr lang="es-ES" sz="1800" dirty="0">
              <a:solidFill>
                <a:srgbClr val="000099"/>
              </a:solidFill>
              <a:latin typeface="Arial" charset="0"/>
              <a:cs typeface="Times New Roman" pitchFamily="18" charset="0"/>
            </a:endParaRPr>
          </a:p>
        </p:txBody>
      </p:sp>
      <p:sp>
        <p:nvSpPr>
          <p:cNvPr id="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Right)">
                                      <p:cBhvr>
                                        <p:cTn id="7" dur="500"/>
                                        <p:tgtEl>
                                          <p:spTgt spid="110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 Box 7"/>
          <p:cNvSpPr txBox="1">
            <a:spLocks noChangeArrowheads="1"/>
          </p:cNvSpPr>
          <p:nvPr/>
        </p:nvSpPr>
        <p:spPr bwMode="auto">
          <a:xfrm>
            <a:off x="1763688" y="1700808"/>
            <a:ext cx="5616624" cy="3370153"/>
          </a:xfrm>
          <a:prstGeom prst="rect">
            <a:avLst/>
          </a:prstGeom>
          <a:noFill/>
          <a:ln w="9525">
            <a:noFill/>
            <a:miter lim="800000"/>
            <a:headEnd/>
            <a:tailEnd/>
          </a:ln>
          <a:effectLst/>
        </p:spPr>
        <p:txBody>
          <a:bodyPr wrap="square">
            <a:spAutoFit/>
          </a:bodyPr>
          <a:lstStyle/>
          <a:p>
            <a:pPr algn="ctr">
              <a:spcBef>
                <a:spcPct val="50000"/>
              </a:spcBef>
            </a:pPr>
            <a:r>
              <a:rPr lang="es-ES" sz="1800" dirty="0" smtClean="0">
                <a:solidFill>
                  <a:srgbClr val="000099"/>
                </a:solidFill>
                <a:latin typeface="Arial" charset="0"/>
              </a:rPr>
              <a:t>Presentación revisada por:</a:t>
            </a:r>
          </a:p>
          <a:p>
            <a:pPr algn="ctr">
              <a:spcBef>
                <a:spcPct val="50000"/>
              </a:spcBef>
            </a:pPr>
            <a:endParaRPr lang="es-ES" sz="1400" b="0" dirty="0" smtClean="0">
              <a:solidFill>
                <a:srgbClr val="000099"/>
              </a:solidFill>
              <a:latin typeface="Arial" charset="0"/>
            </a:endParaRPr>
          </a:p>
          <a:p>
            <a:pPr algn="ctr">
              <a:spcBef>
                <a:spcPct val="50000"/>
              </a:spcBef>
            </a:pPr>
            <a:r>
              <a:rPr lang="es-ES" sz="1400" b="0" dirty="0" smtClean="0">
                <a:solidFill>
                  <a:srgbClr val="000099"/>
                </a:solidFill>
                <a:latin typeface="Arial" charset="0"/>
              </a:rPr>
              <a:t>Q</a:t>
            </a:r>
            <a:r>
              <a:rPr lang="es-ES" sz="1400" b="0" dirty="0">
                <a:solidFill>
                  <a:srgbClr val="000099"/>
                </a:solidFill>
                <a:latin typeface="Arial" charset="0"/>
              </a:rPr>
              <a:t>. Adriana Ramírez González</a:t>
            </a:r>
          </a:p>
          <a:p>
            <a:pPr algn="ctr">
              <a:spcBef>
                <a:spcPct val="50000"/>
              </a:spcBef>
            </a:pPr>
            <a:r>
              <a:rPr lang="es-ES" sz="1400" b="0" dirty="0">
                <a:solidFill>
                  <a:srgbClr val="000099"/>
                </a:solidFill>
                <a:latin typeface="Arial" charset="0"/>
              </a:rPr>
              <a:t>Ing. </a:t>
            </a:r>
            <a:r>
              <a:rPr lang="es-ES" sz="1400" b="0" dirty="0" err="1">
                <a:solidFill>
                  <a:srgbClr val="000099"/>
                </a:solidFill>
                <a:latin typeface="Arial" charset="0"/>
              </a:rPr>
              <a:t>Ayesha</a:t>
            </a:r>
            <a:r>
              <a:rPr lang="es-ES" sz="1400" b="0" dirty="0">
                <a:solidFill>
                  <a:srgbClr val="000099"/>
                </a:solidFill>
                <a:latin typeface="Arial" charset="0"/>
              </a:rPr>
              <a:t> Sagrario Román García</a:t>
            </a:r>
          </a:p>
          <a:p>
            <a:pPr algn="ctr">
              <a:spcBef>
                <a:spcPct val="50000"/>
              </a:spcBef>
            </a:pPr>
            <a:r>
              <a:rPr lang="es-ES" sz="1400" b="0" dirty="0">
                <a:solidFill>
                  <a:srgbClr val="000099"/>
                </a:solidFill>
                <a:latin typeface="Arial" charset="0"/>
              </a:rPr>
              <a:t>M. A. Claudia  Elisa Sánchez Navarro</a:t>
            </a:r>
          </a:p>
          <a:p>
            <a:pPr algn="ctr">
              <a:spcBef>
                <a:spcPct val="50000"/>
              </a:spcBef>
            </a:pPr>
            <a:r>
              <a:rPr lang="es-ES" sz="1400" b="0" dirty="0">
                <a:solidFill>
                  <a:srgbClr val="000099"/>
                </a:solidFill>
                <a:latin typeface="Arial" charset="0"/>
              </a:rPr>
              <a:t>Ing. </a:t>
            </a:r>
            <a:r>
              <a:rPr lang="es-ES" sz="1400" b="0" dirty="0" err="1">
                <a:solidFill>
                  <a:srgbClr val="000099"/>
                </a:solidFill>
                <a:latin typeface="Arial" charset="0"/>
              </a:rPr>
              <a:t>Jacquelyn</a:t>
            </a:r>
            <a:r>
              <a:rPr lang="es-ES" sz="1400" b="0" dirty="0">
                <a:solidFill>
                  <a:srgbClr val="000099"/>
                </a:solidFill>
                <a:latin typeface="Arial" charset="0"/>
              </a:rPr>
              <a:t> Martínez </a:t>
            </a:r>
            <a:r>
              <a:rPr lang="es-ES" sz="1400" b="0" dirty="0" err="1">
                <a:solidFill>
                  <a:srgbClr val="000099"/>
                </a:solidFill>
                <a:latin typeface="Arial" charset="0"/>
              </a:rPr>
              <a:t>Alavez</a:t>
            </a:r>
            <a:endParaRPr lang="es-ES" sz="1400" b="0" dirty="0">
              <a:solidFill>
                <a:srgbClr val="000099"/>
              </a:solidFill>
              <a:latin typeface="Arial" charset="0"/>
            </a:endParaRPr>
          </a:p>
          <a:p>
            <a:pPr algn="ctr">
              <a:spcBef>
                <a:spcPct val="50000"/>
              </a:spcBef>
            </a:pPr>
            <a:r>
              <a:rPr lang="es-ES" sz="1400" b="0" dirty="0">
                <a:solidFill>
                  <a:srgbClr val="000099"/>
                </a:solidFill>
                <a:latin typeface="Arial" charset="0"/>
              </a:rPr>
              <a:t>Dr. Ramiro Maravilla Galván</a:t>
            </a:r>
          </a:p>
          <a:p>
            <a:pPr algn="ctr">
              <a:spcBef>
                <a:spcPct val="50000"/>
              </a:spcBef>
            </a:pPr>
            <a:r>
              <a:rPr lang="es-ES" sz="1400" b="0" dirty="0">
                <a:solidFill>
                  <a:srgbClr val="000099"/>
                </a:solidFill>
                <a:latin typeface="Arial" charset="0"/>
              </a:rPr>
              <a:t>Dr. Rogelio Soto </a:t>
            </a:r>
            <a:r>
              <a:rPr lang="es-ES" sz="1400" b="0" dirty="0" smtClean="0">
                <a:solidFill>
                  <a:srgbClr val="000099"/>
                </a:solidFill>
                <a:latin typeface="Arial" charset="0"/>
              </a:rPr>
              <a:t>Ayala</a:t>
            </a:r>
          </a:p>
          <a:p>
            <a:pPr algn="ctr">
              <a:spcBef>
                <a:spcPct val="50000"/>
              </a:spcBef>
            </a:pPr>
            <a:endParaRPr lang="es-ES" sz="1400" b="0" dirty="0" smtClean="0">
              <a:solidFill>
                <a:srgbClr val="000099"/>
              </a:solidFill>
              <a:latin typeface="Arial" charset="0"/>
            </a:endParaRPr>
          </a:p>
          <a:p>
            <a:pPr algn="ctr">
              <a:spcBef>
                <a:spcPct val="50000"/>
              </a:spcBef>
            </a:pPr>
            <a:r>
              <a:rPr lang="es-ES" sz="1800" b="0" i="1" dirty="0" smtClean="0">
                <a:solidFill>
                  <a:srgbClr val="000099"/>
                </a:solidFill>
                <a:latin typeface="Arial" charset="0"/>
              </a:rPr>
              <a:t>Profesores de la Facultad de Ingeniería, UNAM</a:t>
            </a:r>
            <a:endParaRPr lang="es-ES" sz="1800" b="0" i="1" dirty="0">
              <a:solidFill>
                <a:srgbClr val="000099"/>
              </a:solidFill>
              <a:latin typeface="Arial" charset="0"/>
            </a:endParaRPr>
          </a:p>
        </p:txBody>
      </p:sp>
    </p:spTree>
    <p:extLst>
      <p:ext uri="{BB962C8B-B14F-4D97-AF65-F5344CB8AC3E}">
        <p14:creationId xmlns:p14="http://schemas.microsoft.com/office/powerpoint/2010/main" val="180137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5" name="Picture 5" descr="chang8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6856" y="1681510"/>
            <a:ext cx="8704264" cy="3907730"/>
          </a:xfrm>
          <a:prstGeom prst="rect">
            <a:avLst/>
          </a:prstGeom>
          <a:noFill/>
        </p:spPr>
      </p:pic>
      <p:pic>
        <p:nvPicPr>
          <p:cNvPr id="40968" name="Picture 8" descr="electroquimica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9552" y="5512594"/>
            <a:ext cx="2709863" cy="220662"/>
          </a:xfrm>
          <a:prstGeom prst="rect">
            <a:avLst/>
          </a:prstGeom>
          <a:noFill/>
        </p:spPr>
      </p:pic>
      <p:sp>
        <p:nvSpPr>
          <p:cNvPr id="6" name="Text Box 2"/>
          <p:cNvSpPr txBox="1">
            <a:spLocks noChangeArrowheads="1"/>
          </p:cNvSpPr>
          <p:nvPr/>
        </p:nvSpPr>
        <p:spPr bwMode="auto">
          <a:xfrm>
            <a:off x="3190852" y="724634"/>
            <a:ext cx="2762295"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3" name="Picture 5" descr="electroquimica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46113" y="6237312"/>
            <a:ext cx="2709863" cy="220662"/>
          </a:xfrm>
          <a:prstGeom prst="rect">
            <a:avLst/>
          </a:prstGeom>
          <a:noFill/>
        </p:spPr>
      </p:pic>
      <p:pic>
        <p:nvPicPr>
          <p:cNvPr id="117762"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46646" y="1340768"/>
            <a:ext cx="6249119" cy="4889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2"/>
          <p:cNvSpPr txBox="1">
            <a:spLocks noChangeArrowheads="1"/>
          </p:cNvSpPr>
          <p:nvPr/>
        </p:nvSpPr>
        <p:spPr bwMode="auto">
          <a:xfrm>
            <a:off x="3104292" y="724634"/>
            <a:ext cx="2935419"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Números de oxidación</a:t>
            </a:r>
            <a:endParaRPr lang="es-ES" sz="2000"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914400" y="2743200"/>
            <a:ext cx="7315200" cy="1616075"/>
          </a:xfrm>
          <a:prstGeom prst="rect">
            <a:avLst/>
          </a:prstGeom>
          <a:noFill/>
          <a:ln w="9525">
            <a:noFill/>
            <a:miter lim="800000"/>
            <a:headEnd/>
            <a:tailEnd/>
          </a:ln>
          <a:effectLst/>
        </p:spPr>
        <p:txBody>
          <a:bodyPr>
            <a:spAutoFit/>
          </a:bodyPr>
          <a:lstStyle/>
          <a:p>
            <a:pPr algn="just"/>
            <a:r>
              <a:rPr lang="es-ES_tradnl" sz="2000" b="0" dirty="0">
                <a:solidFill>
                  <a:srgbClr val="000099"/>
                </a:solidFill>
                <a:latin typeface="Arial" charset="0"/>
                <a:cs typeface="Times New Roman" pitchFamily="18" charset="0"/>
              </a:rPr>
              <a:t>En la actualidad, se sabe que las estructuras de Lewis en combinación con la teoría de repulsión de pares electrónicos de la capa de valencia (TRPECV), son un método efectivo para predecir la estructura geométrica de las moléculas de cualquier compuesto.</a:t>
            </a:r>
            <a:endParaRPr lang="es-ES" sz="2000" b="0" dirty="0">
              <a:solidFill>
                <a:srgbClr val="000099"/>
              </a:solidFill>
              <a:latin typeface="Arial" charset="0"/>
              <a:cs typeface="Times New Roman" pitchFamily="18" charset="0"/>
            </a:endParaRPr>
          </a:p>
        </p:txBody>
      </p:sp>
      <p:sp>
        <p:nvSpPr>
          <p:cNvPr id="4" name="Text Box 2"/>
          <p:cNvSpPr txBox="1">
            <a:spLocks noChangeArrowheads="1"/>
          </p:cNvSpPr>
          <p:nvPr/>
        </p:nvSpPr>
        <p:spPr bwMode="auto">
          <a:xfrm>
            <a:off x="3190852" y="724634"/>
            <a:ext cx="2762295"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Text Box 3"/>
          <p:cNvSpPr txBox="1">
            <a:spLocks noChangeArrowheads="1"/>
          </p:cNvSpPr>
          <p:nvPr/>
        </p:nvSpPr>
        <p:spPr bwMode="auto">
          <a:xfrm>
            <a:off x="914400" y="1340768"/>
            <a:ext cx="7315200" cy="366712"/>
          </a:xfrm>
          <a:prstGeom prst="rect">
            <a:avLst/>
          </a:prstGeom>
          <a:noFill/>
          <a:ln w="9525">
            <a:noFill/>
            <a:miter lim="800000"/>
            <a:headEnd/>
            <a:tailEnd/>
          </a:ln>
          <a:effectLst/>
        </p:spPr>
        <p:txBody>
          <a:bodyPr>
            <a:spAutoFit/>
          </a:bodyPr>
          <a:lstStyle/>
          <a:p>
            <a:pPr marL="571500" indent="-571500" algn="just"/>
            <a:r>
              <a:rPr lang="es-ES" sz="1800" dirty="0">
                <a:solidFill>
                  <a:srgbClr val="FF0000"/>
                </a:solidFill>
                <a:latin typeface="Arial" charset="0"/>
                <a:cs typeface="Times New Roman" pitchFamily="18" charset="0"/>
              </a:rPr>
              <a:t>1. </a:t>
            </a:r>
            <a:r>
              <a:rPr lang="es-ES_tradnl" sz="1800" dirty="0">
                <a:solidFill>
                  <a:srgbClr val="FF0000"/>
                </a:solidFill>
                <a:latin typeface="Arial" charset="0"/>
                <a:cs typeface="Times New Roman" pitchFamily="18" charset="0"/>
              </a:rPr>
              <a:t>Se elige al átomo central considerando los criterios siguientes:</a:t>
            </a:r>
            <a:r>
              <a:rPr lang="es-ES" sz="1800" dirty="0">
                <a:solidFill>
                  <a:srgbClr val="FF0000"/>
                </a:solidFill>
                <a:latin typeface="Arial" charset="0"/>
                <a:cs typeface="Times New Roman" pitchFamily="18" charset="0"/>
              </a:rPr>
              <a:t> </a:t>
            </a:r>
          </a:p>
        </p:txBody>
      </p:sp>
      <p:sp>
        <p:nvSpPr>
          <p:cNvPr id="100356" name="Text Box 4"/>
          <p:cNvSpPr txBox="1">
            <a:spLocks noChangeArrowheads="1"/>
          </p:cNvSpPr>
          <p:nvPr/>
        </p:nvSpPr>
        <p:spPr bwMode="auto">
          <a:xfrm>
            <a:off x="914400" y="1700808"/>
            <a:ext cx="7315200" cy="1877437"/>
          </a:xfrm>
          <a:prstGeom prst="rect">
            <a:avLst/>
          </a:prstGeom>
          <a:noFill/>
          <a:ln w="9525">
            <a:noFill/>
            <a:miter lim="800000"/>
            <a:headEnd/>
            <a:tailEnd/>
          </a:ln>
          <a:effectLst/>
        </p:spPr>
        <p:txBody>
          <a:bodyPr>
            <a:spAutoFit/>
          </a:bodyPr>
          <a:lstStyle/>
          <a:p>
            <a:pPr marL="571500" indent="-571500" algn="just">
              <a:spcAft>
                <a:spcPts val="1200"/>
              </a:spcAft>
            </a:pPr>
            <a:r>
              <a:rPr lang="es-ES" sz="1600" b="0" dirty="0">
                <a:solidFill>
                  <a:srgbClr val="000099"/>
                </a:solidFill>
                <a:latin typeface="Arial" charset="0"/>
                <a:cs typeface="Times New Roman" pitchFamily="18" charset="0"/>
              </a:rPr>
              <a:t>     i) </a:t>
            </a:r>
            <a:r>
              <a:rPr lang="es-ES_tradnl" sz="1600" b="0" dirty="0">
                <a:solidFill>
                  <a:srgbClr val="000099"/>
                </a:solidFill>
                <a:latin typeface="Arial" charset="0"/>
                <a:cs typeface="Times New Roman" pitchFamily="18" charset="0"/>
              </a:rPr>
              <a:t>El átomo central generalmente es el que se encuentra en menor cantidad</a:t>
            </a:r>
            <a:r>
              <a:rPr lang="es-ES_tradnl" sz="1600" b="0" dirty="0" smtClean="0">
                <a:solidFill>
                  <a:srgbClr val="000099"/>
                </a:solidFill>
                <a:latin typeface="Arial" charset="0"/>
                <a:cs typeface="Times New Roman" pitchFamily="18" charset="0"/>
              </a:rPr>
              <a:t>.</a:t>
            </a:r>
            <a:endParaRPr lang="es-ES" sz="1600" b="0" dirty="0">
              <a:solidFill>
                <a:srgbClr val="000099"/>
              </a:solidFill>
              <a:latin typeface="Arial" charset="0"/>
              <a:cs typeface="Times New Roman" pitchFamily="18" charset="0"/>
            </a:endParaRPr>
          </a:p>
          <a:p>
            <a:pPr marL="450850" indent="-450850" algn="just">
              <a:spcAft>
                <a:spcPts val="1200"/>
              </a:spcAft>
            </a:pPr>
            <a:r>
              <a:rPr lang="es-ES" sz="1600" b="0" dirty="0">
                <a:solidFill>
                  <a:srgbClr val="000099"/>
                </a:solidFill>
                <a:latin typeface="Arial" charset="0"/>
                <a:cs typeface="Times New Roman" pitchFamily="18" charset="0"/>
              </a:rPr>
              <a:t>    ii) </a:t>
            </a:r>
            <a:r>
              <a:rPr lang="es-ES_tradnl" sz="1600" b="0" dirty="0">
                <a:solidFill>
                  <a:srgbClr val="000099"/>
                </a:solidFill>
                <a:latin typeface="Arial" charset="0"/>
                <a:cs typeface="Times New Roman" pitchFamily="18" charset="0"/>
              </a:rPr>
              <a:t>Si dos o más átomos cumplen con lo anterior, el átomo central es aquel que tiene el mayor número de electrones de valencia</a:t>
            </a:r>
            <a:r>
              <a:rPr lang="es-ES_tradnl" sz="1600" b="0" dirty="0" smtClean="0">
                <a:solidFill>
                  <a:srgbClr val="000099"/>
                </a:solidFill>
                <a:latin typeface="Arial" charset="0"/>
                <a:cs typeface="Times New Roman" pitchFamily="18" charset="0"/>
              </a:rPr>
              <a:t>.</a:t>
            </a:r>
            <a:endParaRPr lang="es-ES" sz="1600" b="0" dirty="0">
              <a:solidFill>
                <a:srgbClr val="000099"/>
              </a:solidFill>
              <a:latin typeface="Arial" charset="0"/>
              <a:cs typeface="Times New Roman" pitchFamily="18" charset="0"/>
            </a:endParaRPr>
          </a:p>
          <a:p>
            <a:pPr marL="531813" indent="-531813" algn="just">
              <a:spcAft>
                <a:spcPts val="1200"/>
              </a:spcAft>
            </a:pPr>
            <a:r>
              <a:rPr lang="es-ES" sz="1600" b="0" dirty="0">
                <a:solidFill>
                  <a:srgbClr val="000099"/>
                </a:solidFill>
                <a:latin typeface="Arial" charset="0"/>
                <a:cs typeface="Times New Roman" pitchFamily="18" charset="0"/>
              </a:rPr>
              <a:t>    iii) </a:t>
            </a:r>
            <a:r>
              <a:rPr lang="es-ES_tradnl" sz="1600" b="0" dirty="0">
                <a:solidFill>
                  <a:srgbClr val="000099"/>
                </a:solidFill>
                <a:latin typeface="Arial" charset="0"/>
                <a:cs typeface="Times New Roman" pitchFamily="18" charset="0"/>
              </a:rPr>
              <a:t>Si dos o más átomos cumplen con lo anterior, el átomo central será el menos electronegativo.</a:t>
            </a:r>
          </a:p>
        </p:txBody>
      </p:sp>
      <p:sp>
        <p:nvSpPr>
          <p:cNvPr id="5" name="Text Box 3"/>
          <p:cNvSpPr txBox="1">
            <a:spLocks noChangeArrowheads="1"/>
          </p:cNvSpPr>
          <p:nvPr/>
        </p:nvSpPr>
        <p:spPr bwMode="auto">
          <a:xfrm>
            <a:off x="914400" y="3801292"/>
            <a:ext cx="7315200" cy="366712"/>
          </a:xfrm>
          <a:prstGeom prst="rect">
            <a:avLst/>
          </a:prstGeom>
          <a:noFill/>
          <a:ln w="9525">
            <a:noFill/>
            <a:miter lim="800000"/>
            <a:headEnd/>
            <a:tailEnd/>
          </a:ln>
          <a:effectLst/>
        </p:spPr>
        <p:txBody>
          <a:bodyPr>
            <a:spAutoFit/>
          </a:bodyPr>
          <a:lstStyle/>
          <a:p>
            <a:pPr marL="571500" indent="-571500" algn="just"/>
            <a:r>
              <a:rPr lang="es-ES_tradnl" sz="1800" dirty="0">
                <a:solidFill>
                  <a:srgbClr val="FF0000"/>
                </a:solidFill>
                <a:latin typeface="Arial" charset="0"/>
                <a:cs typeface="Times New Roman" pitchFamily="18" charset="0"/>
              </a:rPr>
              <a:t>2. Se forman enlaces:</a:t>
            </a:r>
            <a:endParaRPr lang="es-ES" sz="1800" dirty="0">
              <a:solidFill>
                <a:srgbClr val="FF0000"/>
              </a:solidFill>
              <a:latin typeface="Arial" charset="0"/>
              <a:cs typeface="Times New Roman" pitchFamily="18" charset="0"/>
            </a:endParaRPr>
          </a:p>
        </p:txBody>
      </p:sp>
      <p:sp>
        <p:nvSpPr>
          <p:cNvPr id="6" name="Text Box 4"/>
          <p:cNvSpPr txBox="1">
            <a:spLocks noChangeArrowheads="1"/>
          </p:cNvSpPr>
          <p:nvPr/>
        </p:nvSpPr>
        <p:spPr bwMode="auto">
          <a:xfrm>
            <a:off x="914400" y="4215859"/>
            <a:ext cx="7315200" cy="1877437"/>
          </a:xfrm>
          <a:prstGeom prst="rect">
            <a:avLst/>
          </a:prstGeom>
          <a:noFill/>
          <a:ln w="9525">
            <a:noFill/>
            <a:miter lim="800000"/>
            <a:headEnd/>
            <a:tailEnd/>
          </a:ln>
          <a:effectLst/>
        </p:spPr>
        <p:txBody>
          <a:bodyPr>
            <a:spAutoFit/>
          </a:bodyPr>
          <a:lstStyle/>
          <a:p>
            <a:pPr marL="571500" indent="-571500" algn="just">
              <a:spcAft>
                <a:spcPts val="1200"/>
              </a:spcAft>
            </a:pPr>
            <a:r>
              <a:rPr lang="es-ES" sz="1600" b="0" dirty="0">
                <a:solidFill>
                  <a:srgbClr val="000099"/>
                </a:solidFill>
                <a:latin typeface="Arial" charset="0"/>
                <a:cs typeface="Times New Roman" pitchFamily="18" charset="0"/>
              </a:rPr>
              <a:t>      i) </a:t>
            </a:r>
            <a:r>
              <a:rPr lang="es-ES_tradnl" sz="1600" b="0" dirty="0">
                <a:solidFill>
                  <a:srgbClr val="000099"/>
                </a:solidFill>
                <a:latin typeface="Arial" charset="0"/>
                <a:cs typeface="Times New Roman" pitchFamily="18" charset="0"/>
              </a:rPr>
              <a:t>Primero, se forman enlaces entre el átomo central y los átomos más electronegativos</a:t>
            </a:r>
            <a:r>
              <a:rPr lang="es-ES_tradnl" sz="1600" b="0" dirty="0" smtClean="0">
                <a:solidFill>
                  <a:srgbClr val="000099"/>
                </a:solidFill>
                <a:latin typeface="Arial" charset="0"/>
                <a:cs typeface="Times New Roman" pitchFamily="18" charset="0"/>
              </a:rPr>
              <a:t>.</a:t>
            </a:r>
            <a:endParaRPr lang="es-ES_tradnl" sz="1600" b="0" dirty="0">
              <a:solidFill>
                <a:srgbClr val="000099"/>
              </a:solidFill>
              <a:latin typeface="Arial" charset="0"/>
              <a:cs typeface="Times New Roman" pitchFamily="18" charset="0"/>
            </a:endParaRPr>
          </a:p>
          <a:p>
            <a:pPr marL="450850" indent="-450850" algn="just">
              <a:spcAft>
                <a:spcPts val="1200"/>
              </a:spcAft>
            </a:pPr>
            <a:r>
              <a:rPr lang="es-ES_tradnl" sz="1600" b="0" dirty="0">
                <a:solidFill>
                  <a:srgbClr val="000099"/>
                </a:solidFill>
                <a:latin typeface="Arial" charset="0"/>
                <a:cs typeface="Times New Roman" pitchFamily="18" charset="0"/>
              </a:rPr>
              <a:t>     ii) Después, se forman enlaces entre los átomos más electronegativos y los átomos restantes, evitando que los átomos más electronegativos excedan de ocho electrones</a:t>
            </a:r>
            <a:r>
              <a:rPr lang="es-ES_tradnl" sz="1600" b="0" dirty="0" smtClean="0">
                <a:solidFill>
                  <a:srgbClr val="000099"/>
                </a:solidFill>
                <a:latin typeface="Arial" charset="0"/>
                <a:cs typeface="Times New Roman" pitchFamily="18" charset="0"/>
              </a:rPr>
              <a:t>.</a:t>
            </a:r>
            <a:endParaRPr lang="es-ES" sz="1600" b="0" dirty="0">
              <a:solidFill>
                <a:srgbClr val="000099"/>
              </a:solidFill>
              <a:latin typeface="Arial" charset="0"/>
              <a:cs typeface="Times New Roman" pitchFamily="18" charset="0"/>
            </a:endParaRPr>
          </a:p>
          <a:p>
            <a:pPr marL="571500" indent="-571500" algn="just">
              <a:spcAft>
                <a:spcPts val="1200"/>
              </a:spcAft>
            </a:pPr>
            <a:r>
              <a:rPr lang="es-ES" sz="1600" b="0" dirty="0">
                <a:solidFill>
                  <a:srgbClr val="000099"/>
                </a:solidFill>
                <a:latin typeface="Arial" charset="0"/>
                <a:cs typeface="Times New Roman" pitchFamily="18" charset="0"/>
              </a:rPr>
              <a:t>     iii) </a:t>
            </a:r>
            <a:r>
              <a:rPr lang="es-ES_tradnl" sz="1600" b="0" dirty="0">
                <a:solidFill>
                  <a:srgbClr val="000099"/>
                </a:solidFill>
                <a:latin typeface="Arial" charset="0"/>
                <a:cs typeface="Times New Roman" pitchFamily="18" charset="0"/>
              </a:rPr>
              <a:t>Si todavía quedan átomos por unir, éstos se unen al átomo central.</a:t>
            </a:r>
            <a:endParaRPr lang="es-ES" sz="1600" b="0" dirty="0">
              <a:solidFill>
                <a:srgbClr val="000099"/>
              </a:solidFill>
              <a:latin typeface="Arial" charset="0"/>
              <a:cs typeface="Times New Roman" pitchFamily="18" charset="0"/>
            </a:endParaRPr>
          </a:p>
        </p:txBody>
      </p:sp>
      <p:sp>
        <p:nvSpPr>
          <p:cNvPr id="7" name="Text Box 2"/>
          <p:cNvSpPr txBox="1">
            <a:spLocks noChangeArrowheads="1"/>
          </p:cNvSpPr>
          <p:nvPr/>
        </p:nvSpPr>
        <p:spPr bwMode="auto">
          <a:xfrm>
            <a:off x="2308401" y="724634"/>
            <a:ext cx="4527201"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 (metodología)</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strips(downRight)">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0356">
                                            <p:txEl>
                                              <p:pRg st="0" end="0"/>
                                            </p:txEl>
                                          </p:spTgt>
                                        </p:tgtEl>
                                        <p:attrNameLst>
                                          <p:attrName>style.visibility</p:attrName>
                                        </p:attrNameLst>
                                      </p:cBhvr>
                                      <p:to>
                                        <p:strVal val="visible"/>
                                      </p:to>
                                    </p:set>
                                    <p:animEffect transition="in" filter="strips(downRight)">
                                      <p:cBhvr>
                                        <p:cTn id="12" dur="500"/>
                                        <p:tgtEl>
                                          <p:spTgt spid="1003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0356">
                                            <p:txEl>
                                              <p:pRg st="1" end="1"/>
                                            </p:txEl>
                                          </p:spTgt>
                                        </p:tgtEl>
                                        <p:attrNameLst>
                                          <p:attrName>style.visibility</p:attrName>
                                        </p:attrNameLst>
                                      </p:cBhvr>
                                      <p:to>
                                        <p:strVal val="visible"/>
                                      </p:to>
                                    </p:set>
                                    <p:animEffect transition="in" filter="strips(downRight)">
                                      <p:cBhvr>
                                        <p:cTn id="17" dur="500"/>
                                        <p:tgtEl>
                                          <p:spTgt spid="10035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0356">
                                            <p:txEl>
                                              <p:pRg st="2" end="2"/>
                                            </p:txEl>
                                          </p:spTgt>
                                        </p:tgtEl>
                                        <p:attrNameLst>
                                          <p:attrName>style.visibility</p:attrName>
                                        </p:attrNameLst>
                                      </p:cBhvr>
                                      <p:to>
                                        <p:strVal val="visible"/>
                                      </p:to>
                                    </p:set>
                                    <p:animEffect transition="in" filter="strips(downRight)">
                                      <p:cBhvr>
                                        <p:cTn id="22" dur="500"/>
                                        <p:tgtEl>
                                          <p:spTgt spid="10035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strips(downRigh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strips(downRight)">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strips(downRight)">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strips(downRight)">
                                      <p:cBhvr>
                                        <p:cTn id="4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advAuto="0"/>
      <p:bldP spid="100356" grpId="0" uiExpand="1" build="p" autoUpdateAnimBg="0"/>
      <p:bldP spid="5" grpId="0" build="p" autoUpdateAnimBg="0" advAuto="0"/>
      <p:bldP spid="6"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Text Box 3"/>
          <p:cNvSpPr txBox="1">
            <a:spLocks noChangeArrowheads="1"/>
          </p:cNvSpPr>
          <p:nvPr/>
        </p:nvSpPr>
        <p:spPr bwMode="auto">
          <a:xfrm>
            <a:off x="914400" y="1484313"/>
            <a:ext cx="7315200" cy="641350"/>
          </a:xfrm>
          <a:prstGeom prst="rect">
            <a:avLst/>
          </a:prstGeom>
          <a:noFill/>
          <a:ln w="9525">
            <a:noFill/>
            <a:miter lim="800000"/>
            <a:headEnd/>
            <a:tailEnd/>
          </a:ln>
          <a:effectLst/>
        </p:spPr>
        <p:txBody>
          <a:bodyPr>
            <a:spAutoFit/>
          </a:bodyPr>
          <a:lstStyle/>
          <a:p>
            <a:pPr marL="666750" indent="-666750" algn="just"/>
            <a:r>
              <a:rPr lang="es-ES_tradnl" sz="1800" dirty="0">
                <a:solidFill>
                  <a:srgbClr val="FF0000"/>
                </a:solidFill>
                <a:latin typeface="Arial" charset="0"/>
                <a:cs typeface="Times New Roman" pitchFamily="18" charset="0"/>
              </a:rPr>
              <a:t>3. Se verifica la carga de la molécula y se asignan las cargas formales a los átomos adecuados:</a:t>
            </a:r>
            <a:endParaRPr lang="es-ES" sz="1800" dirty="0">
              <a:solidFill>
                <a:srgbClr val="FF0000"/>
              </a:solidFill>
              <a:latin typeface="Arial" charset="0"/>
              <a:cs typeface="Times New Roman" pitchFamily="18" charset="0"/>
            </a:endParaRPr>
          </a:p>
        </p:txBody>
      </p:sp>
      <p:sp>
        <p:nvSpPr>
          <p:cNvPr id="101380" name="Text Box 4"/>
          <p:cNvSpPr txBox="1">
            <a:spLocks noChangeArrowheads="1"/>
          </p:cNvSpPr>
          <p:nvPr/>
        </p:nvSpPr>
        <p:spPr bwMode="auto">
          <a:xfrm>
            <a:off x="914400" y="2204864"/>
            <a:ext cx="7315200" cy="1969770"/>
          </a:xfrm>
          <a:prstGeom prst="rect">
            <a:avLst/>
          </a:prstGeom>
          <a:noFill/>
          <a:ln w="9525">
            <a:noFill/>
            <a:miter lim="800000"/>
            <a:headEnd/>
            <a:tailEnd/>
          </a:ln>
          <a:effectLst/>
        </p:spPr>
        <p:txBody>
          <a:bodyPr>
            <a:spAutoFit/>
          </a:bodyPr>
          <a:lstStyle/>
          <a:p>
            <a:pPr marL="531813" indent="-531813" algn="just">
              <a:spcAft>
                <a:spcPts val="1200"/>
              </a:spcAft>
            </a:pPr>
            <a:r>
              <a:rPr lang="es-ES" sz="1600" b="0" dirty="0">
                <a:solidFill>
                  <a:srgbClr val="000099"/>
                </a:solidFill>
                <a:latin typeface="Arial" charset="0"/>
                <a:cs typeface="Times New Roman" pitchFamily="18" charset="0"/>
              </a:rPr>
              <a:t>      i) </a:t>
            </a:r>
            <a:r>
              <a:rPr lang="es-ES_tradnl" sz="1600" b="0" dirty="0">
                <a:solidFill>
                  <a:srgbClr val="000099"/>
                </a:solidFill>
                <a:latin typeface="Arial" charset="0"/>
                <a:cs typeface="Times New Roman" pitchFamily="18" charset="0"/>
              </a:rPr>
              <a:t>Si la molécula tiene carga negativa, se adicionan electrones a los átomos más electronegativos, tantos electrones como cargas negativas tenga la molécula. Los átomos más electronegativos no deben exceder de ocho electrones</a:t>
            </a:r>
            <a:r>
              <a:rPr lang="es-ES_tradnl" sz="1600" b="0" dirty="0" smtClean="0">
                <a:solidFill>
                  <a:srgbClr val="000099"/>
                </a:solidFill>
                <a:latin typeface="Arial" charset="0"/>
                <a:cs typeface="Times New Roman" pitchFamily="18" charset="0"/>
              </a:rPr>
              <a:t>.</a:t>
            </a:r>
            <a:endParaRPr lang="es-ES_tradnl" sz="1600" b="0" dirty="0">
              <a:solidFill>
                <a:srgbClr val="000099"/>
              </a:solidFill>
              <a:latin typeface="Arial" charset="0"/>
              <a:cs typeface="Times New Roman" pitchFamily="18" charset="0"/>
            </a:endParaRPr>
          </a:p>
          <a:p>
            <a:pPr marL="531813" indent="-531813" algn="just">
              <a:spcAft>
                <a:spcPts val="1200"/>
              </a:spcAft>
            </a:pPr>
            <a:r>
              <a:rPr lang="es-ES_tradnl" sz="1600" b="0" dirty="0">
                <a:solidFill>
                  <a:srgbClr val="000099"/>
                </a:solidFill>
                <a:latin typeface="Arial" charset="0"/>
                <a:cs typeface="Times New Roman" pitchFamily="18" charset="0"/>
              </a:rPr>
              <a:t>     ii) Si la molécula tiene carga positiva, se quitan electrones a los átomos menos electronegativos, tantos electrones como cargas positivas tenga la molécula.</a:t>
            </a:r>
            <a:endParaRPr lang="es-ES" sz="1600" b="0" dirty="0">
              <a:solidFill>
                <a:srgbClr val="000099"/>
              </a:solidFill>
              <a:latin typeface="Arial" charset="0"/>
              <a:cs typeface="Times New Roman" pitchFamily="18" charset="0"/>
            </a:endParaRPr>
          </a:p>
        </p:txBody>
      </p:sp>
      <p:sp>
        <p:nvSpPr>
          <p:cNvPr id="5" name="Text Box 2"/>
          <p:cNvSpPr txBox="1">
            <a:spLocks noChangeArrowheads="1"/>
          </p:cNvSpPr>
          <p:nvPr/>
        </p:nvSpPr>
        <p:spPr bwMode="auto">
          <a:xfrm>
            <a:off x="2308401" y="724634"/>
            <a:ext cx="4527201"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 (metodología)</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strips(downRight)">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1380">
                                            <p:txEl>
                                              <p:pRg st="0" end="0"/>
                                            </p:txEl>
                                          </p:spTgt>
                                        </p:tgtEl>
                                        <p:attrNameLst>
                                          <p:attrName>style.visibility</p:attrName>
                                        </p:attrNameLst>
                                      </p:cBhvr>
                                      <p:to>
                                        <p:strVal val="visible"/>
                                      </p:to>
                                    </p:set>
                                    <p:animEffect transition="in" filter="strips(downRight)">
                                      <p:cBhvr>
                                        <p:cTn id="12" dur="500"/>
                                        <p:tgtEl>
                                          <p:spTgt spid="1013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1380">
                                            <p:txEl>
                                              <p:pRg st="1" end="1"/>
                                            </p:txEl>
                                          </p:spTgt>
                                        </p:tgtEl>
                                        <p:attrNameLst>
                                          <p:attrName>style.visibility</p:attrName>
                                        </p:attrNameLst>
                                      </p:cBhvr>
                                      <p:to>
                                        <p:strVal val="visible"/>
                                      </p:to>
                                    </p:set>
                                    <p:animEffect transition="in" filter="strips(downRight)">
                                      <p:cBhvr>
                                        <p:cTn id="17" dur="500"/>
                                        <p:tgtEl>
                                          <p:spTgt spid="1013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advAuto="0"/>
      <p:bldP spid="10138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ext Box 3"/>
          <p:cNvSpPr txBox="1">
            <a:spLocks noChangeArrowheads="1"/>
          </p:cNvSpPr>
          <p:nvPr/>
        </p:nvSpPr>
        <p:spPr bwMode="auto">
          <a:xfrm>
            <a:off x="914400" y="1484313"/>
            <a:ext cx="7315200" cy="641350"/>
          </a:xfrm>
          <a:prstGeom prst="rect">
            <a:avLst/>
          </a:prstGeom>
          <a:noFill/>
          <a:ln w="9525">
            <a:noFill/>
            <a:miter lim="800000"/>
            <a:headEnd/>
            <a:tailEnd/>
          </a:ln>
          <a:effectLst/>
        </p:spPr>
        <p:txBody>
          <a:bodyPr>
            <a:spAutoFit/>
          </a:bodyPr>
          <a:lstStyle/>
          <a:p>
            <a:pPr marL="355600" indent="-355600" algn="just"/>
            <a:r>
              <a:rPr lang="es-ES_tradnl" sz="1800" dirty="0">
                <a:solidFill>
                  <a:srgbClr val="FF0000"/>
                </a:solidFill>
                <a:latin typeface="Arial" charset="0"/>
                <a:cs typeface="Times New Roman" pitchFamily="18" charset="0"/>
              </a:rPr>
              <a:t>4. Se verifica en </a:t>
            </a:r>
            <a:r>
              <a:rPr lang="es-ES_tradnl" sz="1800" dirty="0" smtClean="0">
                <a:solidFill>
                  <a:srgbClr val="FF0000"/>
                </a:solidFill>
                <a:latin typeface="Arial" charset="0"/>
                <a:cs typeface="Times New Roman" pitchFamily="18" charset="0"/>
              </a:rPr>
              <a:t>qué </a:t>
            </a:r>
            <a:r>
              <a:rPr lang="es-ES_tradnl" sz="1800" dirty="0">
                <a:solidFill>
                  <a:srgbClr val="FF0000"/>
                </a:solidFill>
                <a:latin typeface="Arial" charset="0"/>
                <a:cs typeface="Times New Roman" pitchFamily="18" charset="0"/>
              </a:rPr>
              <a:t>átomos quedaron electrones </a:t>
            </a:r>
            <a:r>
              <a:rPr lang="es-ES_tradnl" sz="1800" dirty="0" smtClean="0">
                <a:solidFill>
                  <a:srgbClr val="FF0000"/>
                </a:solidFill>
                <a:latin typeface="Arial" charset="0"/>
                <a:cs typeface="Times New Roman" pitchFamily="18" charset="0"/>
              </a:rPr>
              <a:t>impares y </a:t>
            </a:r>
            <a:r>
              <a:rPr lang="es-ES_tradnl" sz="1800" dirty="0">
                <a:solidFill>
                  <a:srgbClr val="FF0000"/>
                </a:solidFill>
                <a:latin typeface="Arial" charset="0"/>
                <a:cs typeface="Times New Roman" pitchFamily="18" charset="0"/>
              </a:rPr>
              <a:t>se forman dobles </a:t>
            </a:r>
            <a:r>
              <a:rPr lang="es-ES_tradnl" sz="1800" dirty="0" smtClean="0">
                <a:solidFill>
                  <a:srgbClr val="FF0000"/>
                </a:solidFill>
                <a:latin typeface="Arial" charset="0"/>
                <a:cs typeface="Times New Roman" pitchFamily="18" charset="0"/>
              </a:rPr>
              <a:t>enlaces con éstos:</a:t>
            </a:r>
            <a:endParaRPr lang="es-ES" sz="1800" dirty="0">
              <a:solidFill>
                <a:srgbClr val="FF0000"/>
              </a:solidFill>
              <a:latin typeface="Arial" charset="0"/>
              <a:cs typeface="Times New Roman" pitchFamily="18" charset="0"/>
            </a:endParaRPr>
          </a:p>
        </p:txBody>
      </p:sp>
      <p:sp>
        <p:nvSpPr>
          <p:cNvPr id="102408" name="Text Box 8"/>
          <p:cNvSpPr txBox="1">
            <a:spLocks noChangeArrowheads="1"/>
          </p:cNvSpPr>
          <p:nvPr/>
        </p:nvSpPr>
        <p:spPr bwMode="auto">
          <a:xfrm>
            <a:off x="914400" y="2320727"/>
            <a:ext cx="7315200" cy="584775"/>
          </a:xfrm>
          <a:prstGeom prst="rect">
            <a:avLst/>
          </a:prstGeom>
          <a:noFill/>
          <a:ln w="9525">
            <a:noFill/>
            <a:miter lim="800000"/>
            <a:headEnd/>
            <a:tailEnd/>
          </a:ln>
          <a:effectLst/>
        </p:spPr>
        <p:txBody>
          <a:bodyPr>
            <a:spAutoFit/>
          </a:bodyPr>
          <a:lstStyle/>
          <a:p>
            <a:pPr marL="177800" indent="-177800" algn="just"/>
            <a:r>
              <a:rPr lang="es-ES" sz="1600" b="0" dirty="0">
                <a:solidFill>
                  <a:srgbClr val="000099"/>
                </a:solidFill>
                <a:latin typeface="Arial" charset="0"/>
                <a:cs typeface="Times New Roman" pitchFamily="18" charset="0"/>
              </a:rPr>
              <a:t>i) </a:t>
            </a:r>
            <a:r>
              <a:rPr lang="es-ES_tradnl" sz="1600" b="0" dirty="0">
                <a:solidFill>
                  <a:srgbClr val="000099"/>
                </a:solidFill>
                <a:latin typeface="Arial" charset="0"/>
                <a:cs typeface="Times New Roman" pitchFamily="18" charset="0"/>
              </a:rPr>
              <a:t>Si quedaron en átomos adyacentes, se emplean esos electrones para formar otro enlace entre ambos átomos.</a:t>
            </a:r>
          </a:p>
        </p:txBody>
      </p:sp>
      <p:sp>
        <p:nvSpPr>
          <p:cNvPr id="102409" name="Text Box 9"/>
          <p:cNvSpPr txBox="1">
            <a:spLocks noChangeArrowheads="1"/>
          </p:cNvSpPr>
          <p:nvPr/>
        </p:nvSpPr>
        <p:spPr bwMode="auto">
          <a:xfrm>
            <a:off x="914400" y="4153843"/>
            <a:ext cx="7315200" cy="830997"/>
          </a:xfrm>
          <a:prstGeom prst="rect">
            <a:avLst/>
          </a:prstGeom>
          <a:noFill/>
          <a:ln w="9525">
            <a:noFill/>
            <a:miter lim="800000"/>
            <a:headEnd/>
            <a:tailEnd/>
          </a:ln>
          <a:effectLst/>
        </p:spPr>
        <p:txBody>
          <a:bodyPr>
            <a:spAutoFit/>
          </a:bodyPr>
          <a:lstStyle/>
          <a:p>
            <a:pPr marL="177800" indent="-177800" algn="just"/>
            <a:r>
              <a:rPr lang="es-ES_tradnl" sz="1600" b="0" dirty="0">
                <a:solidFill>
                  <a:srgbClr val="000099"/>
                </a:solidFill>
                <a:latin typeface="Arial" charset="0"/>
                <a:cs typeface="Times New Roman" pitchFamily="18" charset="0"/>
              </a:rPr>
              <a:t>ii) Si quedaron en átomos enlazados a un mismo átomo con pares electrónicos libres; entonces, se forman dos enlaces más entre el átomo con pares electrónicos libres y los dos átomos con electrones desapareados.</a:t>
            </a:r>
            <a:endParaRPr lang="es-ES" sz="1600" b="0" dirty="0">
              <a:solidFill>
                <a:srgbClr val="000099"/>
              </a:solidFill>
              <a:latin typeface="Arial" charset="0"/>
              <a:cs typeface="Times New Roman" pitchFamily="18" charset="0"/>
            </a:endParaRPr>
          </a:p>
        </p:txBody>
      </p:sp>
      <p:grpSp>
        <p:nvGrpSpPr>
          <p:cNvPr id="102450" name="Group 50"/>
          <p:cNvGrpSpPr>
            <a:grpSpLocks/>
          </p:cNvGrpSpPr>
          <p:nvPr/>
        </p:nvGrpSpPr>
        <p:grpSpPr bwMode="auto">
          <a:xfrm>
            <a:off x="1379538" y="3217986"/>
            <a:ext cx="914400" cy="422275"/>
            <a:chOff x="869" y="1951"/>
            <a:chExt cx="576" cy="266"/>
          </a:xfrm>
        </p:grpSpPr>
        <p:sp>
          <p:nvSpPr>
            <p:cNvPr id="102442" name="Text Box 42"/>
            <p:cNvSpPr txBox="1">
              <a:spLocks noChangeArrowheads="1"/>
            </p:cNvSpPr>
            <p:nvPr/>
          </p:nvSpPr>
          <p:spPr bwMode="auto">
            <a:xfrm>
              <a:off x="869" y="1965"/>
              <a:ext cx="576"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cs typeface="Arial" charset="0"/>
                </a:rPr>
                <a:t>― B</a:t>
              </a:r>
            </a:p>
          </p:txBody>
        </p:sp>
        <p:sp>
          <p:nvSpPr>
            <p:cNvPr id="102445" name="Oval 45"/>
            <p:cNvSpPr>
              <a:spLocks noChangeArrowheads="1"/>
            </p:cNvSpPr>
            <p:nvPr/>
          </p:nvSpPr>
          <p:spPr bwMode="auto">
            <a:xfrm>
              <a:off x="921" y="1951"/>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446" name="Oval 46"/>
            <p:cNvSpPr>
              <a:spLocks noChangeArrowheads="1"/>
            </p:cNvSpPr>
            <p:nvPr/>
          </p:nvSpPr>
          <p:spPr bwMode="auto">
            <a:xfrm>
              <a:off x="1336" y="1952"/>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grpSp>
      <p:grpSp>
        <p:nvGrpSpPr>
          <p:cNvPr id="102465" name="Group 65"/>
          <p:cNvGrpSpPr>
            <a:grpSpLocks/>
          </p:cNvGrpSpPr>
          <p:nvPr/>
        </p:nvGrpSpPr>
        <p:grpSpPr bwMode="auto">
          <a:xfrm>
            <a:off x="2700338" y="3264024"/>
            <a:ext cx="904875" cy="381000"/>
            <a:chOff x="1701" y="2032"/>
            <a:chExt cx="570" cy="240"/>
          </a:xfrm>
        </p:grpSpPr>
        <p:grpSp>
          <p:nvGrpSpPr>
            <p:cNvPr id="102454" name="Group 54"/>
            <p:cNvGrpSpPr>
              <a:grpSpLocks/>
            </p:cNvGrpSpPr>
            <p:nvPr/>
          </p:nvGrpSpPr>
          <p:grpSpPr bwMode="auto">
            <a:xfrm>
              <a:off x="1701" y="2135"/>
              <a:ext cx="388" cy="44"/>
              <a:chOff x="3651" y="2024"/>
              <a:chExt cx="635" cy="54"/>
            </a:xfrm>
          </p:grpSpPr>
          <p:sp>
            <p:nvSpPr>
              <p:cNvPr id="102452" name="Line 52"/>
              <p:cNvSpPr>
                <a:spLocks noChangeShapeType="1"/>
              </p:cNvSpPr>
              <p:nvPr/>
            </p:nvSpPr>
            <p:spPr bwMode="auto">
              <a:xfrm>
                <a:off x="3651" y="2024"/>
                <a:ext cx="635" cy="0"/>
              </a:xfrm>
              <a:prstGeom prst="line">
                <a:avLst/>
              </a:prstGeom>
              <a:noFill/>
              <a:ln w="15875">
                <a:solidFill>
                  <a:srgbClr val="00CC00"/>
                </a:solidFill>
                <a:miter lim="800000"/>
                <a:headEnd/>
                <a:tailEnd/>
              </a:ln>
              <a:effectLst/>
            </p:spPr>
            <p:txBody>
              <a:bodyPr wrap="none"/>
              <a:lstStyle/>
              <a:p>
                <a:endParaRPr lang="es-MX"/>
              </a:p>
            </p:txBody>
          </p:sp>
          <p:sp>
            <p:nvSpPr>
              <p:cNvPr id="102453" name="Line 53"/>
              <p:cNvSpPr>
                <a:spLocks noChangeShapeType="1"/>
              </p:cNvSpPr>
              <p:nvPr/>
            </p:nvSpPr>
            <p:spPr bwMode="auto">
              <a:xfrm>
                <a:off x="3651" y="2078"/>
                <a:ext cx="635" cy="0"/>
              </a:xfrm>
              <a:prstGeom prst="line">
                <a:avLst/>
              </a:prstGeom>
              <a:noFill/>
              <a:ln w="15875">
                <a:solidFill>
                  <a:srgbClr val="00CC00"/>
                </a:solidFill>
                <a:miter lim="800000"/>
                <a:headEnd/>
                <a:tailEnd/>
              </a:ln>
              <a:effectLst/>
            </p:spPr>
            <p:txBody>
              <a:bodyPr wrap="none"/>
              <a:lstStyle/>
              <a:p>
                <a:endParaRPr lang="es-MX"/>
              </a:p>
            </p:txBody>
          </p:sp>
        </p:grpSp>
        <p:sp>
          <p:nvSpPr>
            <p:cNvPr id="102455" name="Text Box 55"/>
            <p:cNvSpPr txBox="1">
              <a:spLocks noChangeArrowheads="1"/>
            </p:cNvSpPr>
            <p:nvPr/>
          </p:nvSpPr>
          <p:spPr bwMode="auto">
            <a:xfrm>
              <a:off x="2046" y="2032"/>
              <a:ext cx="225" cy="240"/>
            </a:xfrm>
            <a:prstGeom prst="rect">
              <a:avLst/>
            </a:prstGeom>
            <a:noFill/>
            <a:ln w="9525">
              <a:noFill/>
              <a:miter lim="800000"/>
              <a:headEnd/>
              <a:tailEnd/>
            </a:ln>
            <a:effectLst/>
          </p:spPr>
          <p:txBody>
            <a:bodyPr lIns="18000" tIns="0" rIns="18000" bIns="0">
              <a:spAutoFit/>
            </a:bodyPr>
            <a:lstStyle/>
            <a:p>
              <a:r>
                <a:rPr lang="es-ES" sz="2500" b="0">
                  <a:solidFill>
                    <a:srgbClr val="00CC00"/>
                  </a:solidFill>
                  <a:latin typeface="Arial" charset="0"/>
                </a:rPr>
                <a:t>&gt;</a:t>
              </a:r>
            </a:p>
          </p:txBody>
        </p:sp>
      </p:grpSp>
      <p:grpSp>
        <p:nvGrpSpPr>
          <p:cNvPr id="102458" name="Group 58"/>
          <p:cNvGrpSpPr>
            <a:grpSpLocks/>
          </p:cNvGrpSpPr>
          <p:nvPr/>
        </p:nvGrpSpPr>
        <p:grpSpPr bwMode="auto">
          <a:xfrm>
            <a:off x="3822700" y="3214811"/>
            <a:ext cx="914400" cy="422275"/>
            <a:chOff x="869" y="1951"/>
            <a:chExt cx="576" cy="266"/>
          </a:xfrm>
        </p:grpSpPr>
        <p:sp>
          <p:nvSpPr>
            <p:cNvPr id="102459" name="Text Box 59"/>
            <p:cNvSpPr txBox="1">
              <a:spLocks noChangeArrowheads="1"/>
            </p:cNvSpPr>
            <p:nvPr/>
          </p:nvSpPr>
          <p:spPr bwMode="auto">
            <a:xfrm>
              <a:off x="869" y="1965"/>
              <a:ext cx="576"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cs typeface="Arial" charset="0"/>
                </a:rPr>
                <a:t>― B</a:t>
              </a:r>
            </a:p>
          </p:txBody>
        </p:sp>
        <p:sp>
          <p:nvSpPr>
            <p:cNvPr id="102460" name="Oval 60"/>
            <p:cNvSpPr>
              <a:spLocks noChangeArrowheads="1"/>
            </p:cNvSpPr>
            <p:nvPr/>
          </p:nvSpPr>
          <p:spPr bwMode="auto">
            <a:xfrm>
              <a:off x="921" y="1951"/>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461" name="Oval 61"/>
            <p:cNvSpPr>
              <a:spLocks noChangeArrowheads="1"/>
            </p:cNvSpPr>
            <p:nvPr/>
          </p:nvSpPr>
          <p:spPr bwMode="auto">
            <a:xfrm>
              <a:off x="1336" y="1952"/>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grpSp>
      <p:sp>
        <p:nvSpPr>
          <p:cNvPr id="102462" name="Arc 62"/>
          <p:cNvSpPr>
            <a:spLocks/>
          </p:cNvSpPr>
          <p:nvPr/>
        </p:nvSpPr>
        <p:spPr bwMode="auto">
          <a:xfrm flipH="1" flipV="1">
            <a:off x="4362450" y="3060824"/>
            <a:ext cx="234950" cy="230187"/>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102463" name="Arc 63"/>
          <p:cNvSpPr>
            <a:spLocks/>
          </p:cNvSpPr>
          <p:nvPr/>
        </p:nvSpPr>
        <p:spPr bwMode="auto">
          <a:xfrm flipV="1">
            <a:off x="3938588" y="3062411"/>
            <a:ext cx="234950" cy="230188"/>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grpSp>
        <p:nvGrpSpPr>
          <p:cNvPr id="102466" name="Group 66"/>
          <p:cNvGrpSpPr>
            <a:grpSpLocks/>
          </p:cNvGrpSpPr>
          <p:nvPr/>
        </p:nvGrpSpPr>
        <p:grpSpPr bwMode="auto">
          <a:xfrm>
            <a:off x="5251450" y="3264024"/>
            <a:ext cx="904875" cy="381000"/>
            <a:chOff x="1701" y="2032"/>
            <a:chExt cx="570" cy="240"/>
          </a:xfrm>
        </p:grpSpPr>
        <p:grpSp>
          <p:nvGrpSpPr>
            <p:cNvPr id="102467" name="Group 67"/>
            <p:cNvGrpSpPr>
              <a:grpSpLocks/>
            </p:cNvGrpSpPr>
            <p:nvPr/>
          </p:nvGrpSpPr>
          <p:grpSpPr bwMode="auto">
            <a:xfrm>
              <a:off x="1701" y="2135"/>
              <a:ext cx="388" cy="44"/>
              <a:chOff x="3651" y="2024"/>
              <a:chExt cx="635" cy="54"/>
            </a:xfrm>
          </p:grpSpPr>
          <p:sp>
            <p:nvSpPr>
              <p:cNvPr id="102468" name="Line 68"/>
              <p:cNvSpPr>
                <a:spLocks noChangeShapeType="1"/>
              </p:cNvSpPr>
              <p:nvPr/>
            </p:nvSpPr>
            <p:spPr bwMode="auto">
              <a:xfrm>
                <a:off x="3651" y="2024"/>
                <a:ext cx="635" cy="0"/>
              </a:xfrm>
              <a:prstGeom prst="line">
                <a:avLst/>
              </a:prstGeom>
              <a:noFill/>
              <a:ln w="15875">
                <a:solidFill>
                  <a:srgbClr val="00CC00"/>
                </a:solidFill>
                <a:miter lim="800000"/>
                <a:headEnd/>
                <a:tailEnd/>
              </a:ln>
              <a:effectLst/>
            </p:spPr>
            <p:txBody>
              <a:bodyPr wrap="none"/>
              <a:lstStyle/>
              <a:p>
                <a:endParaRPr lang="es-MX"/>
              </a:p>
            </p:txBody>
          </p:sp>
          <p:sp>
            <p:nvSpPr>
              <p:cNvPr id="102469" name="Line 69"/>
              <p:cNvSpPr>
                <a:spLocks noChangeShapeType="1"/>
              </p:cNvSpPr>
              <p:nvPr/>
            </p:nvSpPr>
            <p:spPr bwMode="auto">
              <a:xfrm>
                <a:off x="3651" y="2078"/>
                <a:ext cx="635" cy="0"/>
              </a:xfrm>
              <a:prstGeom prst="line">
                <a:avLst/>
              </a:prstGeom>
              <a:noFill/>
              <a:ln w="15875">
                <a:solidFill>
                  <a:srgbClr val="00CC00"/>
                </a:solidFill>
                <a:miter lim="800000"/>
                <a:headEnd/>
                <a:tailEnd/>
              </a:ln>
              <a:effectLst/>
            </p:spPr>
            <p:txBody>
              <a:bodyPr wrap="none"/>
              <a:lstStyle/>
              <a:p>
                <a:endParaRPr lang="es-MX"/>
              </a:p>
            </p:txBody>
          </p:sp>
        </p:grpSp>
        <p:sp>
          <p:nvSpPr>
            <p:cNvPr id="102470" name="Text Box 70"/>
            <p:cNvSpPr txBox="1">
              <a:spLocks noChangeArrowheads="1"/>
            </p:cNvSpPr>
            <p:nvPr/>
          </p:nvSpPr>
          <p:spPr bwMode="auto">
            <a:xfrm>
              <a:off x="2046" y="2032"/>
              <a:ext cx="225" cy="240"/>
            </a:xfrm>
            <a:prstGeom prst="rect">
              <a:avLst/>
            </a:prstGeom>
            <a:noFill/>
            <a:ln w="9525">
              <a:noFill/>
              <a:miter lim="800000"/>
              <a:headEnd/>
              <a:tailEnd/>
            </a:ln>
            <a:effectLst/>
          </p:spPr>
          <p:txBody>
            <a:bodyPr lIns="18000" tIns="0" rIns="18000" bIns="0">
              <a:spAutoFit/>
            </a:bodyPr>
            <a:lstStyle/>
            <a:p>
              <a:r>
                <a:rPr lang="es-ES" sz="2500" b="0">
                  <a:solidFill>
                    <a:srgbClr val="00CC00"/>
                  </a:solidFill>
                  <a:latin typeface="Arial" charset="0"/>
                </a:rPr>
                <a:t>&gt;</a:t>
              </a:r>
            </a:p>
          </p:txBody>
        </p:sp>
      </p:grpSp>
      <p:grpSp>
        <p:nvGrpSpPr>
          <p:cNvPr id="102476" name="Group 76"/>
          <p:cNvGrpSpPr>
            <a:grpSpLocks/>
          </p:cNvGrpSpPr>
          <p:nvPr/>
        </p:nvGrpSpPr>
        <p:grpSpPr bwMode="auto">
          <a:xfrm>
            <a:off x="6456363" y="3171949"/>
            <a:ext cx="914400" cy="461962"/>
            <a:chOff x="4067" y="1974"/>
            <a:chExt cx="576" cy="291"/>
          </a:xfrm>
        </p:grpSpPr>
        <p:sp>
          <p:nvSpPr>
            <p:cNvPr id="102472" name="Text Box 72"/>
            <p:cNvSpPr txBox="1">
              <a:spLocks noChangeArrowheads="1"/>
            </p:cNvSpPr>
            <p:nvPr/>
          </p:nvSpPr>
          <p:spPr bwMode="auto">
            <a:xfrm>
              <a:off x="4067" y="2013"/>
              <a:ext cx="576"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cs typeface="Arial" charset="0"/>
                </a:rPr>
                <a:t>― B</a:t>
              </a:r>
            </a:p>
          </p:txBody>
        </p:sp>
        <p:sp>
          <p:nvSpPr>
            <p:cNvPr id="102475" name="Text Box 75"/>
            <p:cNvSpPr txBox="1">
              <a:spLocks noChangeArrowheads="1"/>
            </p:cNvSpPr>
            <p:nvPr/>
          </p:nvSpPr>
          <p:spPr bwMode="auto">
            <a:xfrm>
              <a:off x="4249" y="1974"/>
              <a:ext cx="214"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Arial" charset="0"/>
                </a:rPr>
                <a:t>―</a:t>
              </a:r>
            </a:p>
          </p:txBody>
        </p:sp>
      </p:grpSp>
      <p:grpSp>
        <p:nvGrpSpPr>
          <p:cNvPr id="102481" name="Group 81"/>
          <p:cNvGrpSpPr>
            <a:grpSpLocks/>
          </p:cNvGrpSpPr>
          <p:nvPr/>
        </p:nvGrpSpPr>
        <p:grpSpPr bwMode="auto">
          <a:xfrm>
            <a:off x="2989263" y="5424264"/>
            <a:ext cx="904875" cy="381000"/>
            <a:chOff x="1701" y="2032"/>
            <a:chExt cx="570" cy="240"/>
          </a:xfrm>
        </p:grpSpPr>
        <p:grpSp>
          <p:nvGrpSpPr>
            <p:cNvPr id="102482" name="Group 82"/>
            <p:cNvGrpSpPr>
              <a:grpSpLocks/>
            </p:cNvGrpSpPr>
            <p:nvPr/>
          </p:nvGrpSpPr>
          <p:grpSpPr bwMode="auto">
            <a:xfrm>
              <a:off x="1701" y="2135"/>
              <a:ext cx="388" cy="44"/>
              <a:chOff x="3651" y="2024"/>
              <a:chExt cx="635" cy="54"/>
            </a:xfrm>
          </p:grpSpPr>
          <p:sp>
            <p:nvSpPr>
              <p:cNvPr id="102483" name="Line 83"/>
              <p:cNvSpPr>
                <a:spLocks noChangeShapeType="1"/>
              </p:cNvSpPr>
              <p:nvPr/>
            </p:nvSpPr>
            <p:spPr bwMode="auto">
              <a:xfrm>
                <a:off x="3651" y="2024"/>
                <a:ext cx="635" cy="0"/>
              </a:xfrm>
              <a:prstGeom prst="line">
                <a:avLst/>
              </a:prstGeom>
              <a:noFill/>
              <a:ln w="15875">
                <a:solidFill>
                  <a:srgbClr val="00CC00"/>
                </a:solidFill>
                <a:miter lim="800000"/>
                <a:headEnd/>
                <a:tailEnd/>
              </a:ln>
              <a:effectLst/>
            </p:spPr>
            <p:txBody>
              <a:bodyPr wrap="none"/>
              <a:lstStyle/>
              <a:p>
                <a:endParaRPr lang="es-MX"/>
              </a:p>
            </p:txBody>
          </p:sp>
          <p:sp>
            <p:nvSpPr>
              <p:cNvPr id="102484" name="Line 84"/>
              <p:cNvSpPr>
                <a:spLocks noChangeShapeType="1"/>
              </p:cNvSpPr>
              <p:nvPr/>
            </p:nvSpPr>
            <p:spPr bwMode="auto">
              <a:xfrm>
                <a:off x="3651" y="2078"/>
                <a:ext cx="635" cy="0"/>
              </a:xfrm>
              <a:prstGeom prst="line">
                <a:avLst/>
              </a:prstGeom>
              <a:noFill/>
              <a:ln w="15875">
                <a:solidFill>
                  <a:srgbClr val="00CC00"/>
                </a:solidFill>
                <a:miter lim="800000"/>
                <a:headEnd/>
                <a:tailEnd/>
              </a:ln>
              <a:effectLst/>
            </p:spPr>
            <p:txBody>
              <a:bodyPr wrap="none"/>
              <a:lstStyle/>
              <a:p>
                <a:endParaRPr lang="es-MX"/>
              </a:p>
            </p:txBody>
          </p:sp>
        </p:grpSp>
        <p:sp>
          <p:nvSpPr>
            <p:cNvPr id="102485" name="Text Box 85"/>
            <p:cNvSpPr txBox="1">
              <a:spLocks noChangeArrowheads="1"/>
            </p:cNvSpPr>
            <p:nvPr/>
          </p:nvSpPr>
          <p:spPr bwMode="auto">
            <a:xfrm>
              <a:off x="2046" y="2032"/>
              <a:ext cx="225" cy="240"/>
            </a:xfrm>
            <a:prstGeom prst="rect">
              <a:avLst/>
            </a:prstGeom>
            <a:noFill/>
            <a:ln w="9525">
              <a:noFill/>
              <a:miter lim="800000"/>
              <a:headEnd/>
              <a:tailEnd/>
            </a:ln>
            <a:effectLst/>
          </p:spPr>
          <p:txBody>
            <a:bodyPr lIns="18000" tIns="0" rIns="18000" bIns="0">
              <a:spAutoFit/>
            </a:bodyPr>
            <a:lstStyle/>
            <a:p>
              <a:r>
                <a:rPr lang="es-ES" sz="2500" b="0">
                  <a:solidFill>
                    <a:srgbClr val="00CC00"/>
                  </a:solidFill>
                  <a:latin typeface="Arial" charset="0"/>
                </a:rPr>
                <a:t>&gt;</a:t>
              </a:r>
            </a:p>
          </p:txBody>
        </p:sp>
      </p:grpSp>
      <p:sp>
        <p:nvSpPr>
          <p:cNvPr id="102490" name="Arc 90"/>
          <p:cNvSpPr>
            <a:spLocks/>
          </p:cNvSpPr>
          <p:nvPr/>
        </p:nvSpPr>
        <p:spPr bwMode="auto">
          <a:xfrm flipH="1" flipV="1">
            <a:off x="4359275" y="5182964"/>
            <a:ext cx="234950" cy="230187"/>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102491" name="Arc 91"/>
          <p:cNvSpPr>
            <a:spLocks/>
          </p:cNvSpPr>
          <p:nvPr/>
        </p:nvSpPr>
        <p:spPr bwMode="auto">
          <a:xfrm flipV="1">
            <a:off x="3960813" y="5184551"/>
            <a:ext cx="234950" cy="230188"/>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grpSp>
        <p:nvGrpSpPr>
          <p:cNvPr id="102492" name="Group 92"/>
          <p:cNvGrpSpPr>
            <a:grpSpLocks/>
          </p:cNvGrpSpPr>
          <p:nvPr/>
        </p:nvGrpSpPr>
        <p:grpSpPr bwMode="auto">
          <a:xfrm>
            <a:off x="5667375" y="5424264"/>
            <a:ext cx="904875" cy="381000"/>
            <a:chOff x="1701" y="2032"/>
            <a:chExt cx="570" cy="240"/>
          </a:xfrm>
        </p:grpSpPr>
        <p:grpSp>
          <p:nvGrpSpPr>
            <p:cNvPr id="102493" name="Group 93"/>
            <p:cNvGrpSpPr>
              <a:grpSpLocks/>
            </p:cNvGrpSpPr>
            <p:nvPr/>
          </p:nvGrpSpPr>
          <p:grpSpPr bwMode="auto">
            <a:xfrm>
              <a:off x="1701" y="2135"/>
              <a:ext cx="388" cy="44"/>
              <a:chOff x="3651" y="2024"/>
              <a:chExt cx="635" cy="54"/>
            </a:xfrm>
          </p:grpSpPr>
          <p:sp>
            <p:nvSpPr>
              <p:cNvPr id="102494" name="Line 94"/>
              <p:cNvSpPr>
                <a:spLocks noChangeShapeType="1"/>
              </p:cNvSpPr>
              <p:nvPr/>
            </p:nvSpPr>
            <p:spPr bwMode="auto">
              <a:xfrm>
                <a:off x="3651" y="2024"/>
                <a:ext cx="635" cy="0"/>
              </a:xfrm>
              <a:prstGeom prst="line">
                <a:avLst/>
              </a:prstGeom>
              <a:noFill/>
              <a:ln w="15875">
                <a:solidFill>
                  <a:srgbClr val="00CC00"/>
                </a:solidFill>
                <a:miter lim="800000"/>
                <a:headEnd/>
                <a:tailEnd/>
              </a:ln>
              <a:effectLst/>
            </p:spPr>
            <p:txBody>
              <a:bodyPr wrap="none"/>
              <a:lstStyle/>
              <a:p>
                <a:endParaRPr lang="es-MX"/>
              </a:p>
            </p:txBody>
          </p:sp>
          <p:sp>
            <p:nvSpPr>
              <p:cNvPr id="102495" name="Line 95"/>
              <p:cNvSpPr>
                <a:spLocks noChangeShapeType="1"/>
              </p:cNvSpPr>
              <p:nvPr/>
            </p:nvSpPr>
            <p:spPr bwMode="auto">
              <a:xfrm>
                <a:off x="3651" y="2078"/>
                <a:ext cx="635" cy="0"/>
              </a:xfrm>
              <a:prstGeom prst="line">
                <a:avLst/>
              </a:prstGeom>
              <a:noFill/>
              <a:ln w="15875">
                <a:solidFill>
                  <a:srgbClr val="00CC00"/>
                </a:solidFill>
                <a:miter lim="800000"/>
                <a:headEnd/>
                <a:tailEnd/>
              </a:ln>
              <a:effectLst/>
            </p:spPr>
            <p:txBody>
              <a:bodyPr wrap="none"/>
              <a:lstStyle/>
              <a:p>
                <a:endParaRPr lang="es-MX"/>
              </a:p>
            </p:txBody>
          </p:sp>
        </p:grpSp>
        <p:sp>
          <p:nvSpPr>
            <p:cNvPr id="102496" name="Text Box 96"/>
            <p:cNvSpPr txBox="1">
              <a:spLocks noChangeArrowheads="1"/>
            </p:cNvSpPr>
            <p:nvPr/>
          </p:nvSpPr>
          <p:spPr bwMode="auto">
            <a:xfrm>
              <a:off x="2046" y="2032"/>
              <a:ext cx="225" cy="240"/>
            </a:xfrm>
            <a:prstGeom prst="rect">
              <a:avLst/>
            </a:prstGeom>
            <a:noFill/>
            <a:ln w="9525">
              <a:noFill/>
              <a:miter lim="800000"/>
              <a:headEnd/>
              <a:tailEnd/>
            </a:ln>
            <a:effectLst/>
          </p:spPr>
          <p:txBody>
            <a:bodyPr lIns="18000" tIns="0" rIns="18000" bIns="0">
              <a:spAutoFit/>
            </a:bodyPr>
            <a:lstStyle/>
            <a:p>
              <a:r>
                <a:rPr lang="es-ES" sz="2500" b="0">
                  <a:solidFill>
                    <a:srgbClr val="00CC00"/>
                  </a:solidFill>
                  <a:latin typeface="Arial" charset="0"/>
                </a:rPr>
                <a:t>&gt;</a:t>
              </a:r>
            </a:p>
          </p:txBody>
        </p:sp>
      </p:grpSp>
      <p:grpSp>
        <p:nvGrpSpPr>
          <p:cNvPr id="102502" name="Group 102"/>
          <p:cNvGrpSpPr>
            <a:grpSpLocks/>
          </p:cNvGrpSpPr>
          <p:nvPr/>
        </p:nvGrpSpPr>
        <p:grpSpPr bwMode="auto">
          <a:xfrm>
            <a:off x="1258888" y="5365526"/>
            <a:ext cx="1608137" cy="434975"/>
            <a:chOff x="722" y="3393"/>
            <a:chExt cx="1013" cy="274"/>
          </a:xfrm>
        </p:grpSpPr>
        <p:sp>
          <p:nvSpPr>
            <p:cNvPr id="102478" name="Text Box 78"/>
            <p:cNvSpPr txBox="1">
              <a:spLocks noChangeArrowheads="1"/>
            </p:cNvSpPr>
            <p:nvPr/>
          </p:nvSpPr>
          <p:spPr bwMode="auto">
            <a:xfrm>
              <a:off x="722" y="3415"/>
              <a:ext cx="1013"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rPr>
                <a:t>― C</a:t>
              </a:r>
              <a:r>
                <a:rPr lang="es-ES_tradnl">
                  <a:latin typeface="Arial" charset="0"/>
                </a:rPr>
                <a:t> </a:t>
              </a:r>
              <a:r>
                <a:rPr lang="es-ES_tradnl" b="0">
                  <a:latin typeface="Arial" charset="0"/>
                  <a:cs typeface="Arial" charset="0"/>
                </a:rPr>
                <a:t>― B</a:t>
              </a:r>
            </a:p>
          </p:txBody>
        </p:sp>
        <p:sp>
          <p:nvSpPr>
            <p:cNvPr id="102479" name="Oval 79"/>
            <p:cNvSpPr>
              <a:spLocks noChangeArrowheads="1"/>
            </p:cNvSpPr>
            <p:nvPr/>
          </p:nvSpPr>
          <p:spPr bwMode="auto">
            <a:xfrm>
              <a:off x="777"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480" name="Oval 80"/>
            <p:cNvSpPr>
              <a:spLocks noChangeArrowheads="1"/>
            </p:cNvSpPr>
            <p:nvPr/>
          </p:nvSpPr>
          <p:spPr bwMode="auto">
            <a:xfrm>
              <a:off x="1639" y="3394"/>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00" name="Oval 100"/>
            <p:cNvSpPr>
              <a:spLocks noChangeArrowheads="1"/>
            </p:cNvSpPr>
            <p:nvPr/>
          </p:nvSpPr>
          <p:spPr bwMode="auto">
            <a:xfrm>
              <a:off x="1172"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01" name="Oval 101"/>
            <p:cNvSpPr>
              <a:spLocks noChangeArrowheads="1"/>
            </p:cNvSpPr>
            <p:nvPr/>
          </p:nvSpPr>
          <p:spPr bwMode="auto">
            <a:xfrm>
              <a:off x="1238"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grpSp>
      <p:grpSp>
        <p:nvGrpSpPr>
          <p:cNvPr id="102505" name="Group 105"/>
          <p:cNvGrpSpPr>
            <a:grpSpLocks/>
          </p:cNvGrpSpPr>
          <p:nvPr/>
        </p:nvGrpSpPr>
        <p:grpSpPr bwMode="auto">
          <a:xfrm>
            <a:off x="3841750" y="5360764"/>
            <a:ext cx="1608138" cy="434975"/>
            <a:chOff x="722" y="3393"/>
            <a:chExt cx="1013" cy="274"/>
          </a:xfrm>
        </p:grpSpPr>
        <p:sp>
          <p:nvSpPr>
            <p:cNvPr id="102506" name="Text Box 106"/>
            <p:cNvSpPr txBox="1">
              <a:spLocks noChangeArrowheads="1"/>
            </p:cNvSpPr>
            <p:nvPr/>
          </p:nvSpPr>
          <p:spPr bwMode="auto">
            <a:xfrm>
              <a:off x="722" y="3415"/>
              <a:ext cx="1013"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rPr>
                <a:t>― C</a:t>
              </a:r>
              <a:r>
                <a:rPr lang="es-ES_tradnl">
                  <a:latin typeface="Arial" charset="0"/>
                </a:rPr>
                <a:t> </a:t>
              </a:r>
              <a:r>
                <a:rPr lang="es-ES_tradnl" b="0">
                  <a:latin typeface="Arial" charset="0"/>
                  <a:cs typeface="Arial" charset="0"/>
                </a:rPr>
                <a:t>― B</a:t>
              </a:r>
            </a:p>
          </p:txBody>
        </p:sp>
        <p:sp>
          <p:nvSpPr>
            <p:cNvPr id="102507" name="Oval 107"/>
            <p:cNvSpPr>
              <a:spLocks noChangeArrowheads="1"/>
            </p:cNvSpPr>
            <p:nvPr/>
          </p:nvSpPr>
          <p:spPr bwMode="auto">
            <a:xfrm>
              <a:off x="777"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08" name="Oval 108"/>
            <p:cNvSpPr>
              <a:spLocks noChangeArrowheads="1"/>
            </p:cNvSpPr>
            <p:nvPr/>
          </p:nvSpPr>
          <p:spPr bwMode="auto">
            <a:xfrm>
              <a:off x="1639" y="3394"/>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09" name="Oval 109"/>
            <p:cNvSpPr>
              <a:spLocks noChangeArrowheads="1"/>
            </p:cNvSpPr>
            <p:nvPr/>
          </p:nvSpPr>
          <p:spPr bwMode="auto">
            <a:xfrm>
              <a:off x="1172"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10" name="Oval 110"/>
            <p:cNvSpPr>
              <a:spLocks noChangeArrowheads="1"/>
            </p:cNvSpPr>
            <p:nvPr/>
          </p:nvSpPr>
          <p:spPr bwMode="auto">
            <a:xfrm>
              <a:off x="1238"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grpSp>
      <p:sp>
        <p:nvSpPr>
          <p:cNvPr id="102511" name="Arc 111"/>
          <p:cNvSpPr>
            <a:spLocks/>
          </p:cNvSpPr>
          <p:nvPr/>
        </p:nvSpPr>
        <p:spPr bwMode="auto">
          <a:xfrm flipH="1" flipV="1">
            <a:off x="5100638" y="5182964"/>
            <a:ext cx="234950" cy="230187"/>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102512" name="Arc 112"/>
          <p:cNvSpPr>
            <a:spLocks/>
          </p:cNvSpPr>
          <p:nvPr/>
        </p:nvSpPr>
        <p:spPr bwMode="auto">
          <a:xfrm flipV="1">
            <a:off x="4702175" y="5184551"/>
            <a:ext cx="234950" cy="230188"/>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grpSp>
        <p:nvGrpSpPr>
          <p:cNvPr id="102521" name="Group 121"/>
          <p:cNvGrpSpPr>
            <a:grpSpLocks/>
          </p:cNvGrpSpPr>
          <p:nvPr/>
        </p:nvGrpSpPr>
        <p:grpSpPr bwMode="auto">
          <a:xfrm>
            <a:off x="6662738" y="5338539"/>
            <a:ext cx="1608137" cy="455612"/>
            <a:chOff x="4126" y="3376"/>
            <a:chExt cx="1013" cy="287"/>
          </a:xfrm>
        </p:grpSpPr>
        <p:sp>
          <p:nvSpPr>
            <p:cNvPr id="102499" name="Text Box 99"/>
            <p:cNvSpPr txBox="1">
              <a:spLocks noChangeArrowheads="1"/>
            </p:cNvSpPr>
            <p:nvPr/>
          </p:nvSpPr>
          <p:spPr bwMode="auto">
            <a:xfrm>
              <a:off x="4304" y="3378"/>
              <a:ext cx="214"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Arial" charset="0"/>
                </a:rPr>
                <a:t>―</a:t>
              </a:r>
            </a:p>
          </p:txBody>
        </p:sp>
        <p:sp>
          <p:nvSpPr>
            <p:cNvPr id="102514" name="Text Box 114"/>
            <p:cNvSpPr txBox="1">
              <a:spLocks noChangeArrowheads="1"/>
            </p:cNvSpPr>
            <p:nvPr/>
          </p:nvSpPr>
          <p:spPr bwMode="auto">
            <a:xfrm>
              <a:off x="4126" y="3411"/>
              <a:ext cx="1013"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rPr>
                <a:t>― C</a:t>
              </a:r>
              <a:r>
                <a:rPr lang="es-ES_tradnl">
                  <a:latin typeface="Arial" charset="0"/>
                </a:rPr>
                <a:t> </a:t>
              </a:r>
              <a:r>
                <a:rPr lang="es-ES_tradnl" b="0">
                  <a:latin typeface="Arial" charset="0"/>
                  <a:cs typeface="Arial" charset="0"/>
                </a:rPr>
                <a:t>― B</a:t>
              </a:r>
            </a:p>
          </p:txBody>
        </p:sp>
        <p:sp>
          <p:nvSpPr>
            <p:cNvPr id="102519" name="Text Box 119"/>
            <p:cNvSpPr txBox="1">
              <a:spLocks noChangeArrowheads="1"/>
            </p:cNvSpPr>
            <p:nvPr/>
          </p:nvSpPr>
          <p:spPr bwMode="auto">
            <a:xfrm>
              <a:off x="4737" y="3376"/>
              <a:ext cx="214"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Arial" charset="0"/>
                </a:rPr>
                <a:t>―</a:t>
              </a:r>
            </a:p>
          </p:txBody>
        </p:sp>
      </p:grpSp>
      <p:sp>
        <p:nvSpPr>
          <p:cNvPr id="59" name="Text Box 2"/>
          <p:cNvSpPr txBox="1">
            <a:spLocks noChangeArrowheads="1"/>
          </p:cNvSpPr>
          <p:nvPr/>
        </p:nvSpPr>
        <p:spPr bwMode="auto">
          <a:xfrm>
            <a:off x="2308401" y="724634"/>
            <a:ext cx="4527201"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 (metodología)</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strips(downRight)">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08">
                                            <p:txEl>
                                              <p:pRg st="0" end="0"/>
                                            </p:txEl>
                                          </p:spTgt>
                                        </p:tgtEl>
                                        <p:attrNameLst>
                                          <p:attrName>style.visibility</p:attrName>
                                        </p:attrNameLst>
                                      </p:cBhvr>
                                      <p:to>
                                        <p:strVal val="visible"/>
                                      </p:to>
                                    </p:set>
                                    <p:animEffect transition="in" filter="strips(downRight)">
                                      <p:cBhvr>
                                        <p:cTn id="12" dur="500"/>
                                        <p:tgtEl>
                                          <p:spTgt spid="1024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450"/>
                                        </p:tgtEl>
                                        <p:attrNameLst>
                                          <p:attrName>style.visibility</p:attrName>
                                        </p:attrNameLst>
                                      </p:cBhvr>
                                      <p:to>
                                        <p:strVal val="visible"/>
                                      </p:to>
                                    </p:set>
                                    <p:animEffect transition="in" filter="dissolve">
                                      <p:cBhvr>
                                        <p:cTn id="17" dur="500"/>
                                        <p:tgtEl>
                                          <p:spTgt spid="10245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02465"/>
                                        </p:tgtEl>
                                        <p:attrNameLst>
                                          <p:attrName>style.visibility</p:attrName>
                                        </p:attrNameLst>
                                      </p:cBhvr>
                                      <p:to>
                                        <p:strVal val="visible"/>
                                      </p:to>
                                    </p:set>
                                    <p:animEffect transition="in" filter="strips(downRight)">
                                      <p:cBhvr>
                                        <p:cTn id="22" dur="500"/>
                                        <p:tgtEl>
                                          <p:spTgt spid="102465"/>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02458"/>
                                        </p:tgtEl>
                                        <p:attrNameLst>
                                          <p:attrName>style.visibility</p:attrName>
                                        </p:attrNameLst>
                                      </p:cBhvr>
                                      <p:to>
                                        <p:strVal val="visible"/>
                                      </p:to>
                                    </p:set>
                                    <p:animEffect transition="in" filter="dissolve">
                                      <p:cBhvr>
                                        <p:cTn id="26" dur="500"/>
                                        <p:tgtEl>
                                          <p:spTgt spid="102458"/>
                                        </p:tgtEl>
                                      </p:cBhvr>
                                    </p:animEffect>
                                  </p:childTnLst>
                                </p:cTn>
                              </p:par>
                            </p:childTnLst>
                          </p:cTn>
                        </p:par>
                        <p:par>
                          <p:cTn id="27" fill="hold">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102463"/>
                                        </p:tgtEl>
                                        <p:attrNameLst>
                                          <p:attrName>style.visibility</p:attrName>
                                        </p:attrNameLst>
                                      </p:cBhvr>
                                      <p:to>
                                        <p:strVal val="visible"/>
                                      </p:to>
                                    </p:set>
                                    <p:animEffect transition="in" filter="strips(downRight)">
                                      <p:cBhvr>
                                        <p:cTn id="30" dur="500"/>
                                        <p:tgtEl>
                                          <p:spTgt spid="102463"/>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102462"/>
                                        </p:tgtEl>
                                        <p:attrNameLst>
                                          <p:attrName>style.visibility</p:attrName>
                                        </p:attrNameLst>
                                      </p:cBhvr>
                                      <p:to>
                                        <p:strVal val="visible"/>
                                      </p:to>
                                    </p:set>
                                    <p:animEffect transition="in" filter="strips(downLeft)">
                                      <p:cBhvr>
                                        <p:cTn id="33" dur="500"/>
                                        <p:tgtEl>
                                          <p:spTgt spid="102462"/>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nodeType="clickEffect">
                                  <p:stCondLst>
                                    <p:cond delay="0"/>
                                  </p:stCondLst>
                                  <p:childTnLst>
                                    <p:set>
                                      <p:cBhvr>
                                        <p:cTn id="37" dur="1" fill="hold">
                                          <p:stCondLst>
                                            <p:cond delay="0"/>
                                          </p:stCondLst>
                                        </p:cTn>
                                        <p:tgtEl>
                                          <p:spTgt spid="102466"/>
                                        </p:tgtEl>
                                        <p:attrNameLst>
                                          <p:attrName>style.visibility</p:attrName>
                                        </p:attrNameLst>
                                      </p:cBhvr>
                                      <p:to>
                                        <p:strVal val="visible"/>
                                      </p:to>
                                    </p:set>
                                    <p:animEffect transition="in" filter="strips(downRight)">
                                      <p:cBhvr>
                                        <p:cTn id="38" dur="500"/>
                                        <p:tgtEl>
                                          <p:spTgt spid="102466"/>
                                        </p:tgtEl>
                                      </p:cBhvr>
                                    </p:animEffect>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102476"/>
                                        </p:tgtEl>
                                        <p:attrNameLst>
                                          <p:attrName>style.visibility</p:attrName>
                                        </p:attrNameLst>
                                      </p:cBhvr>
                                      <p:to>
                                        <p:strVal val="visible"/>
                                      </p:to>
                                    </p:set>
                                    <p:animEffect transition="in" filter="dissolve">
                                      <p:cBhvr>
                                        <p:cTn id="42" dur="500"/>
                                        <p:tgtEl>
                                          <p:spTgt spid="102476"/>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02409">
                                            <p:txEl>
                                              <p:pRg st="0" end="0"/>
                                            </p:txEl>
                                          </p:spTgt>
                                        </p:tgtEl>
                                        <p:attrNameLst>
                                          <p:attrName>style.visibility</p:attrName>
                                        </p:attrNameLst>
                                      </p:cBhvr>
                                      <p:to>
                                        <p:strVal val="visible"/>
                                      </p:to>
                                    </p:set>
                                    <p:animEffect transition="in" filter="strips(downRight)">
                                      <p:cBhvr>
                                        <p:cTn id="47" dur="500"/>
                                        <p:tgtEl>
                                          <p:spTgt spid="10240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02502"/>
                                        </p:tgtEl>
                                        <p:attrNameLst>
                                          <p:attrName>style.visibility</p:attrName>
                                        </p:attrNameLst>
                                      </p:cBhvr>
                                      <p:to>
                                        <p:strVal val="visible"/>
                                      </p:to>
                                    </p:set>
                                    <p:animEffect transition="in" filter="dissolve">
                                      <p:cBhvr>
                                        <p:cTn id="52" dur="500"/>
                                        <p:tgtEl>
                                          <p:spTgt spid="10250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102481"/>
                                        </p:tgtEl>
                                        <p:attrNameLst>
                                          <p:attrName>style.visibility</p:attrName>
                                        </p:attrNameLst>
                                      </p:cBhvr>
                                      <p:to>
                                        <p:strVal val="visible"/>
                                      </p:to>
                                    </p:set>
                                    <p:animEffect transition="in" filter="strips(downRight)">
                                      <p:cBhvr>
                                        <p:cTn id="57" dur="500"/>
                                        <p:tgtEl>
                                          <p:spTgt spid="102481"/>
                                        </p:tgtEl>
                                      </p:cBhvr>
                                    </p:animEffect>
                                  </p:childTnLst>
                                </p:cTn>
                              </p:par>
                            </p:childTnLst>
                          </p:cTn>
                        </p:par>
                        <p:par>
                          <p:cTn id="58" fill="hold">
                            <p:stCondLst>
                              <p:cond delay="500"/>
                            </p:stCondLst>
                            <p:childTnLst>
                              <p:par>
                                <p:cTn id="59" presetID="9" presetClass="entr" presetSubtype="0" fill="hold" nodeType="afterEffect">
                                  <p:stCondLst>
                                    <p:cond delay="0"/>
                                  </p:stCondLst>
                                  <p:childTnLst>
                                    <p:set>
                                      <p:cBhvr>
                                        <p:cTn id="60" dur="1" fill="hold">
                                          <p:stCondLst>
                                            <p:cond delay="0"/>
                                          </p:stCondLst>
                                        </p:cTn>
                                        <p:tgtEl>
                                          <p:spTgt spid="102505"/>
                                        </p:tgtEl>
                                        <p:attrNameLst>
                                          <p:attrName>style.visibility</p:attrName>
                                        </p:attrNameLst>
                                      </p:cBhvr>
                                      <p:to>
                                        <p:strVal val="visible"/>
                                      </p:to>
                                    </p:set>
                                    <p:animEffect transition="in" filter="dissolve">
                                      <p:cBhvr>
                                        <p:cTn id="61" dur="500"/>
                                        <p:tgtEl>
                                          <p:spTgt spid="102505"/>
                                        </p:tgtEl>
                                      </p:cBhvr>
                                    </p:animEffect>
                                  </p:childTnLst>
                                </p:cTn>
                              </p:par>
                            </p:childTnLst>
                          </p:cTn>
                        </p:par>
                        <p:par>
                          <p:cTn id="62" fill="hold">
                            <p:stCondLst>
                              <p:cond delay="1000"/>
                            </p:stCondLst>
                            <p:childTnLst>
                              <p:par>
                                <p:cTn id="63" presetID="18" presetClass="entr" presetSubtype="6" fill="hold" grpId="0" nodeType="afterEffect">
                                  <p:stCondLst>
                                    <p:cond delay="0"/>
                                  </p:stCondLst>
                                  <p:childTnLst>
                                    <p:set>
                                      <p:cBhvr>
                                        <p:cTn id="64" dur="1" fill="hold">
                                          <p:stCondLst>
                                            <p:cond delay="0"/>
                                          </p:stCondLst>
                                        </p:cTn>
                                        <p:tgtEl>
                                          <p:spTgt spid="102491"/>
                                        </p:tgtEl>
                                        <p:attrNameLst>
                                          <p:attrName>style.visibility</p:attrName>
                                        </p:attrNameLst>
                                      </p:cBhvr>
                                      <p:to>
                                        <p:strVal val="visible"/>
                                      </p:to>
                                    </p:set>
                                    <p:animEffect transition="in" filter="strips(downRight)">
                                      <p:cBhvr>
                                        <p:cTn id="65" dur="500"/>
                                        <p:tgtEl>
                                          <p:spTgt spid="102491"/>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102490"/>
                                        </p:tgtEl>
                                        <p:attrNameLst>
                                          <p:attrName>style.visibility</p:attrName>
                                        </p:attrNameLst>
                                      </p:cBhvr>
                                      <p:to>
                                        <p:strVal val="visible"/>
                                      </p:to>
                                    </p:set>
                                    <p:animEffect transition="in" filter="strips(downLeft)">
                                      <p:cBhvr>
                                        <p:cTn id="68" dur="500"/>
                                        <p:tgtEl>
                                          <p:spTgt spid="102490"/>
                                        </p:tgtEl>
                                      </p:cBhvr>
                                    </p:animEffect>
                                  </p:childTnLst>
                                </p:cTn>
                              </p:par>
                            </p:childTnLst>
                          </p:cTn>
                        </p:par>
                        <p:par>
                          <p:cTn id="69" fill="hold">
                            <p:stCondLst>
                              <p:cond delay="1500"/>
                            </p:stCondLst>
                            <p:childTnLst>
                              <p:par>
                                <p:cTn id="70" presetID="18" presetClass="entr" presetSubtype="6" fill="hold" grpId="0" nodeType="afterEffect">
                                  <p:stCondLst>
                                    <p:cond delay="0"/>
                                  </p:stCondLst>
                                  <p:childTnLst>
                                    <p:set>
                                      <p:cBhvr>
                                        <p:cTn id="71" dur="1" fill="hold">
                                          <p:stCondLst>
                                            <p:cond delay="0"/>
                                          </p:stCondLst>
                                        </p:cTn>
                                        <p:tgtEl>
                                          <p:spTgt spid="102512"/>
                                        </p:tgtEl>
                                        <p:attrNameLst>
                                          <p:attrName>style.visibility</p:attrName>
                                        </p:attrNameLst>
                                      </p:cBhvr>
                                      <p:to>
                                        <p:strVal val="visible"/>
                                      </p:to>
                                    </p:set>
                                    <p:animEffect transition="in" filter="strips(downRight)">
                                      <p:cBhvr>
                                        <p:cTn id="72" dur="500"/>
                                        <p:tgtEl>
                                          <p:spTgt spid="102512"/>
                                        </p:tgtEl>
                                      </p:cBhvr>
                                    </p:animEffect>
                                  </p:childTnLst>
                                </p:cTn>
                              </p:par>
                              <p:par>
                                <p:cTn id="73" presetID="18" presetClass="entr" presetSubtype="12" fill="hold" grpId="0" nodeType="withEffect">
                                  <p:stCondLst>
                                    <p:cond delay="0"/>
                                  </p:stCondLst>
                                  <p:childTnLst>
                                    <p:set>
                                      <p:cBhvr>
                                        <p:cTn id="74" dur="1" fill="hold">
                                          <p:stCondLst>
                                            <p:cond delay="0"/>
                                          </p:stCondLst>
                                        </p:cTn>
                                        <p:tgtEl>
                                          <p:spTgt spid="102511"/>
                                        </p:tgtEl>
                                        <p:attrNameLst>
                                          <p:attrName>style.visibility</p:attrName>
                                        </p:attrNameLst>
                                      </p:cBhvr>
                                      <p:to>
                                        <p:strVal val="visible"/>
                                      </p:to>
                                    </p:set>
                                    <p:animEffect transition="in" filter="strips(downLeft)">
                                      <p:cBhvr>
                                        <p:cTn id="75" dur="500"/>
                                        <p:tgtEl>
                                          <p:spTgt spid="102511"/>
                                        </p:tgtEl>
                                      </p:cBhvr>
                                    </p:animEffect>
                                  </p:childTnLst>
                                </p:cTn>
                              </p:par>
                            </p:childTnLst>
                          </p:cTn>
                        </p:par>
                      </p:childTnLst>
                    </p:cTn>
                  </p:par>
                  <p:par>
                    <p:cTn id="76" fill="hold">
                      <p:stCondLst>
                        <p:cond delay="indefinite"/>
                      </p:stCondLst>
                      <p:childTnLst>
                        <p:par>
                          <p:cTn id="77" fill="hold">
                            <p:stCondLst>
                              <p:cond delay="0"/>
                            </p:stCondLst>
                            <p:childTnLst>
                              <p:par>
                                <p:cTn id="78" presetID="18" presetClass="entr" presetSubtype="6" fill="hold" nodeType="clickEffect">
                                  <p:stCondLst>
                                    <p:cond delay="0"/>
                                  </p:stCondLst>
                                  <p:childTnLst>
                                    <p:set>
                                      <p:cBhvr>
                                        <p:cTn id="79" dur="1" fill="hold">
                                          <p:stCondLst>
                                            <p:cond delay="0"/>
                                          </p:stCondLst>
                                        </p:cTn>
                                        <p:tgtEl>
                                          <p:spTgt spid="102492"/>
                                        </p:tgtEl>
                                        <p:attrNameLst>
                                          <p:attrName>style.visibility</p:attrName>
                                        </p:attrNameLst>
                                      </p:cBhvr>
                                      <p:to>
                                        <p:strVal val="visible"/>
                                      </p:to>
                                    </p:set>
                                    <p:animEffect transition="in" filter="strips(downRight)">
                                      <p:cBhvr>
                                        <p:cTn id="80" dur="500"/>
                                        <p:tgtEl>
                                          <p:spTgt spid="102492"/>
                                        </p:tgtEl>
                                      </p:cBhvr>
                                    </p:animEffect>
                                  </p:childTnLst>
                                </p:cTn>
                              </p:par>
                            </p:childTnLst>
                          </p:cTn>
                        </p:par>
                        <p:par>
                          <p:cTn id="81" fill="hold">
                            <p:stCondLst>
                              <p:cond delay="500"/>
                            </p:stCondLst>
                            <p:childTnLst>
                              <p:par>
                                <p:cTn id="82" presetID="9" presetClass="entr" presetSubtype="0" fill="hold" nodeType="afterEffect">
                                  <p:stCondLst>
                                    <p:cond delay="0"/>
                                  </p:stCondLst>
                                  <p:childTnLst>
                                    <p:set>
                                      <p:cBhvr>
                                        <p:cTn id="83" dur="1" fill="hold">
                                          <p:stCondLst>
                                            <p:cond delay="0"/>
                                          </p:stCondLst>
                                        </p:cTn>
                                        <p:tgtEl>
                                          <p:spTgt spid="102521"/>
                                        </p:tgtEl>
                                        <p:attrNameLst>
                                          <p:attrName>style.visibility</p:attrName>
                                        </p:attrNameLst>
                                      </p:cBhvr>
                                      <p:to>
                                        <p:strVal val="visible"/>
                                      </p:to>
                                    </p:set>
                                    <p:animEffect transition="in" filter="dissolve">
                                      <p:cBhvr>
                                        <p:cTn id="84" dur="500"/>
                                        <p:tgtEl>
                                          <p:spTgt spid="102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advAuto="0"/>
      <p:bldP spid="102408" grpId="0" build="p" autoUpdateAnimBg="0"/>
      <p:bldP spid="102409" grpId="0" build="p" autoUpdateAnimBg="0"/>
      <p:bldP spid="102462" grpId="0" animBg="1"/>
      <p:bldP spid="102463" grpId="0" animBg="1"/>
      <p:bldP spid="102490" grpId="0" animBg="1"/>
      <p:bldP spid="102491" grpId="0" animBg="1"/>
      <p:bldP spid="102511" grpId="0" animBg="1"/>
      <p:bldP spid="1025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04458" name="Text Box 10"/>
          <p:cNvSpPr txBox="1">
            <a:spLocks noChangeArrowheads="1"/>
          </p:cNvSpPr>
          <p:nvPr/>
        </p:nvSpPr>
        <p:spPr bwMode="auto">
          <a:xfrm>
            <a:off x="838200" y="2276872"/>
            <a:ext cx="7315200" cy="923330"/>
          </a:xfrm>
          <a:prstGeom prst="rect">
            <a:avLst/>
          </a:prstGeom>
          <a:noFill/>
          <a:ln w="9525">
            <a:noFill/>
            <a:miter lim="800000"/>
            <a:headEnd/>
            <a:tailEnd/>
          </a:ln>
          <a:effectLst/>
        </p:spPr>
        <p:txBody>
          <a:bodyPr>
            <a:spAutoFit/>
          </a:bodyPr>
          <a:lstStyle/>
          <a:p>
            <a:pPr algn="just"/>
            <a:r>
              <a:rPr lang="es-ES_tradnl" sz="1800" dirty="0">
                <a:latin typeface="Arial" charset="0"/>
                <a:cs typeface="Times New Roman" pitchFamily="18" charset="0"/>
              </a:rPr>
              <a:t>Paso 1</a:t>
            </a:r>
            <a:r>
              <a:rPr lang="es-ES_tradnl" sz="1800" b="0" dirty="0">
                <a:latin typeface="Arial" charset="0"/>
                <a:cs typeface="Times New Roman" pitchFamily="18" charset="0"/>
              </a:rPr>
              <a:t>: En este caso el átomo central es el cloro, </a:t>
            </a:r>
            <a:r>
              <a:rPr lang="es-ES_tradnl" sz="1800" b="0" dirty="0" smtClean="0">
                <a:latin typeface="Arial" charset="0"/>
                <a:cs typeface="Times New Roman" pitchFamily="18" charset="0"/>
              </a:rPr>
              <a:t>por ser uno de los que están en menor cantidad y por </a:t>
            </a:r>
            <a:r>
              <a:rPr lang="es-ES_tradnl" sz="1800" b="0" dirty="0">
                <a:latin typeface="Arial" charset="0"/>
                <a:cs typeface="Times New Roman" pitchFamily="18" charset="0"/>
              </a:rPr>
              <a:t>tener un mayor número de electrones de valencia.</a:t>
            </a:r>
            <a:r>
              <a:rPr lang="es-ES" sz="1800" b="0" dirty="0">
                <a:latin typeface="Arial" charset="0"/>
                <a:cs typeface="Times New Roman" pitchFamily="18" charset="0"/>
              </a:rPr>
              <a:t> </a:t>
            </a:r>
          </a:p>
        </p:txBody>
      </p:sp>
      <p:grpSp>
        <p:nvGrpSpPr>
          <p:cNvPr id="18" name="17 Grupo"/>
          <p:cNvGrpSpPr/>
          <p:nvPr/>
        </p:nvGrpSpPr>
        <p:grpSpPr>
          <a:xfrm>
            <a:off x="3909692" y="3645024"/>
            <a:ext cx="1172216" cy="1172979"/>
            <a:chOff x="3909692" y="3861048"/>
            <a:chExt cx="1172216" cy="1172979"/>
          </a:xfrm>
        </p:grpSpPr>
        <p:sp>
          <p:nvSpPr>
            <p:cNvPr id="2" name="1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smtClean="0">
                  <a:solidFill>
                    <a:srgbClr val="008000"/>
                  </a:solidFill>
                  <a:latin typeface="Arial" panose="020B0604020202020204" pitchFamily="34" charset="0"/>
                  <a:cs typeface="Arial" panose="020B0604020202020204" pitchFamily="34" charset="0"/>
                </a:rPr>
                <a:t>Cl</a:t>
              </a:r>
              <a:endParaRPr lang="es-MX" sz="2000" dirty="0">
                <a:solidFill>
                  <a:srgbClr val="008000"/>
                </a:solidFill>
                <a:latin typeface="Arial" panose="020B0604020202020204" pitchFamily="34" charset="0"/>
                <a:cs typeface="Arial" panose="020B0604020202020204" pitchFamily="34" charset="0"/>
              </a:endParaRPr>
            </a:p>
          </p:txBody>
        </p:sp>
        <p:sp>
          <p:nvSpPr>
            <p:cNvPr id="3" name="2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0" name="9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1" name="10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2" name="11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3" name="12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6" name="1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sp>
          <p:nvSpPr>
            <p:cNvPr id="17" name="1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smtClean="0">
                <a:ln>
                  <a:noFill/>
                </a:ln>
                <a:solidFill>
                  <a:schemeClr val="tx1"/>
                </a:solidFill>
                <a:effectLst/>
                <a:latin typeface="Times New Roman" pitchFamily="18" charset="0"/>
              </a:endParaRPr>
            </a:p>
          </p:txBody>
        </p:sp>
      </p:grpSp>
      <p:sp>
        <p:nvSpPr>
          <p:cNvPr id="1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smtClean="0">
                <a:solidFill>
                  <a:srgbClr val="000099"/>
                </a:solidFill>
                <a:latin typeface="Arial" charset="0"/>
              </a:rPr>
              <a:t>Estructuras de Lewis</a:t>
            </a:r>
            <a:endParaRPr lang="es-ES" sz="2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strips(downRight)">
                                      <p:cBhvr>
                                        <p:cTn id="7" dur="500"/>
                                        <p:tgtEl>
                                          <p:spTgt spid="10445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4458"/>
                                        </p:tgtEl>
                                        <p:attrNameLst>
                                          <p:attrName>style.visibility</p:attrName>
                                        </p:attrNameLst>
                                      </p:cBhvr>
                                      <p:to>
                                        <p:strVal val="visible"/>
                                      </p:to>
                                    </p:set>
                                    <p:animEffect transition="in" filter="strips(downRight)">
                                      <p:cBhvr>
                                        <p:cTn id="12" dur="500"/>
                                        <p:tgtEl>
                                          <p:spTgt spid="10445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p:bldP spid="104458" grpId="0" autoUpdateAnimBg="0"/>
    </p:bldLst>
  </p:timing>
</p:sld>
</file>

<file path=ppt/theme/theme1.xml><?xml version="1.0" encoding="utf-8"?>
<a:theme xmlns:a="http://schemas.openxmlformats.org/drawingml/2006/main" name="Ingeniería1">
  <a:themeElements>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ngeniería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programa\Microsoft\Plantillas\Ingeniería1.pot</Template>
  <TotalTime>1727</TotalTime>
  <Words>1020</Words>
  <Application>Microsoft Office PowerPoint</Application>
  <PresentationFormat>Presentación en pantalla (4:3)</PresentationFormat>
  <Paragraphs>136</Paragraphs>
  <Slides>21</Slides>
  <Notes>0</Notes>
  <HiddenSlides>0</HiddenSlides>
  <MMClips>0</MMClips>
  <ScaleCrop>false</ScaleCrop>
  <HeadingPairs>
    <vt:vector size="4" baseType="variant">
      <vt:variant>
        <vt:lpstr>Tema</vt:lpstr>
      </vt:variant>
      <vt:variant>
        <vt:i4>2</vt:i4>
      </vt:variant>
      <vt:variant>
        <vt:lpstr>Títulos de diapositiva</vt:lpstr>
      </vt:variant>
      <vt:variant>
        <vt:i4>21</vt:i4>
      </vt:variant>
    </vt:vector>
  </HeadingPairs>
  <TitlesOfParts>
    <vt:vector size="23" baseType="lpstr">
      <vt:lpstr>Ingeniería1</vt:lpstr>
      <vt:lpstr>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Coord</cp:lastModifiedBy>
  <cp:revision>164</cp:revision>
  <dcterms:created xsi:type="dcterms:W3CDTF">2006-08-24T12:20:22Z</dcterms:created>
  <dcterms:modified xsi:type="dcterms:W3CDTF">2014-02-13T03:50:42Z</dcterms:modified>
</cp:coreProperties>
</file>