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</p:sldMasterIdLst>
  <p:notesMasterIdLst>
    <p:notesMasterId r:id="rId26"/>
  </p:notesMasterIdLst>
  <p:sldIdLst>
    <p:sldId id="338" r:id="rId3"/>
    <p:sldId id="340" r:id="rId4"/>
    <p:sldId id="341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61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3" r:id="rId25"/>
  </p:sldIdLst>
  <p:sldSz cx="9144000" cy="6858000" type="screen4x3"/>
  <p:notesSz cx="6858000" cy="9144000"/>
  <p:defaultTextStyle>
    <a:defPPr>
      <a:defRPr lang="es-ES"/>
    </a:defPPr>
    <a:lvl1pPr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just" rtl="0" eaLnBrk="0" fontAlgn="base" hangingPunct="0">
      <a:spcBef>
        <a:spcPct val="0"/>
      </a:spcBef>
      <a:spcAft>
        <a:spcPct val="0"/>
      </a:spcAft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OfO43UFYjpOMMZixATHiIw==" hashData="xmFosQ9LDTEJlUqbw1/vlxUOD4w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B2B2B2"/>
    <a:srgbClr val="969696"/>
    <a:srgbClr val="0033CC"/>
    <a:srgbClr val="008000"/>
    <a:srgbClr val="0000FF"/>
    <a:srgbClr val="FF0000"/>
    <a:srgbClr val="FA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23" autoAdjust="0"/>
    <p:restoredTop sz="94664" autoAdjust="0"/>
  </p:normalViewPr>
  <p:slideViewPr>
    <p:cSldViewPr showGuides="1">
      <p:cViewPr>
        <p:scale>
          <a:sx n="70" d="100"/>
          <a:sy n="70" d="100"/>
        </p:scale>
        <p:origin x="-1482" y="-96"/>
      </p:cViewPr>
      <p:guideLst>
        <p:guide orient="horz" pos="24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8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endParaRPr lang="es-ES"/>
          </a:p>
        </p:txBody>
      </p:sp>
      <p:sp>
        <p:nvSpPr>
          <p:cNvPr id="138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effectLst/>
                <a:latin typeface="Times New Roman" pitchFamily="18" charset="0"/>
              </a:defRPr>
            </a:lvl1pPr>
          </a:lstStyle>
          <a:p>
            <a:fld id="{929B55F2-12B2-49EB-89A5-9D9C8DD51223}" type="slidenum">
              <a:rPr lang="es-ES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86417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15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43" name="Text Box 19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s-ES" sz="2800" i="1">
                <a:solidFill>
                  <a:srgbClr val="000099"/>
                </a:solidFill>
                <a:effectLst/>
                <a:latin typeface="Times New Roman" pitchFamily="18" charset="0"/>
              </a:rPr>
              <a:t>U   N   A   M</a:t>
            </a:r>
          </a:p>
          <a:p>
            <a:pPr algn="ctr" eaLnBrk="1" hangingPunct="1">
              <a:lnSpc>
                <a:spcPct val="70000"/>
              </a:lnSpc>
            </a:pPr>
            <a:r>
              <a:rPr lang="es-ES">
                <a:solidFill>
                  <a:srgbClr val="000099"/>
                </a:solidFill>
                <a:effectLst/>
                <a:latin typeface="Times New Roman" pitchFamily="18" charset="0"/>
              </a:rPr>
              <a:t>Facultad de Ingeniería</a:t>
            </a:r>
            <a:endParaRPr lang="es-ES" sz="2800" i="1">
              <a:solidFill>
                <a:srgbClr val="000099"/>
              </a:solidFill>
              <a:effectLst/>
              <a:latin typeface="Times New Roman" pitchFamily="18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s-MX"/>
          </a:p>
        </p:txBody>
      </p:sp>
      <p:sp>
        <p:nvSpPr>
          <p:cNvPr id="1047" name="Text Box 23"/>
          <p:cNvSpPr txBox="1">
            <a:spLocks noChangeArrowheads="1"/>
          </p:cNvSpPr>
          <p:nvPr userDrawn="1"/>
        </p:nvSpPr>
        <p:spPr bwMode="auto">
          <a:xfrm>
            <a:off x="8509000" y="6299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es-ES" sz="1600" i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8" name="Picture 12" descr="escudo[1]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1066800"/>
            <a:ext cx="9144000" cy="2286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50000">
                <a:srgbClr val="003399"/>
              </a:gs>
              <a:gs pos="100000">
                <a:srgbClr val="FAFAD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endParaRPr lang="es-MX" sz="2400" b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 userDrawn="1"/>
        </p:nvSpPr>
        <p:spPr bwMode="auto">
          <a:xfrm>
            <a:off x="2781300" y="76200"/>
            <a:ext cx="358140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s-ES" sz="2800" i="1">
                <a:solidFill>
                  <a:srgbClr val="000099"/>
                </a:solidFill>
                <a:effectLst/>
                <a:latin typeface="Times New Roman" pitchFamily="18" charset="0"/>
              </a:rPr>
              <a:t>U   N   A   M</a:t>
            </a:r>
          </a:p>
        </p:txBody>
      </p:sp>
      <p:sp>
        <p:nvSpPr>
          <p:cNvPr id="1053" name="Text Box 29"/>
          <p:cNvSpPr txBox="1">
            <a:spLocks noChangeArrowheads="1"/>
          </p:cNvSpPr>
          <p:nvPr userDrawn="1"/>
        </p:nvSpPr>
        <p:spPr bwMode="auto">
          <a:xfrm>
            <a:off x="2933700" y="381000"/>
            <a:ext cx="3276600" cy="2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</a:pPr>
            <a:r>
              <a:rPr lang="es-ES">
                <a:solidFill>
                  <a:srgbClr val="000099"/>
                </a:solidFill>
                <a:effectLst/>
                <a:latin typeface="Times New Roman" pitchFamily="18" charset="0"/>
              </a:rPr>
              <a:t>Facultad de Ingeniería</a:t>
            </a:r>
          </a:p>
        </p:txBody>
      </p:sp>
      <p:sp>
        <p:nvSpPr>
          <p:cNvPr id="1055" name="Rectangle 31"/>
          <p:cNvSpPr>
            <a:spLocks noChangeArrowheads="1"/>
          </p:cNvSpPr>
          <p:nvPr userDrawn="1"/>
        </p:nvSpPr>
        <p:spPr bwMode="auto">
          <a:xfrm>
            <a:off x="0" y="6096000"/>
            <a:ext cx="9144000" cy="762000"/>
          </a:xfrm>
          <a:prstGeom prst="rect">
            <a:avLst/>
          </a:prstGeom>
          <a:gradFill rotWithShape="0">
            <a:gsLst>
              <a:gs pos="0">
                <a:srgbClr val="FAFAD2"/>
              </a:gs>
              <a:gs pos="100000">
                <a:srgbClr val="0033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1" hangingPunct="1"/>
            <a:endParaRPr lang="es-MX" sz="2400" b="0">
              <a:solidFill>
                <a:srgbClr val="000000"/>
              </a:solidFill>
              <a:effectLst/>
              <a:latin typeface="Times New Roman" pitchFamily="18" charset="0"/>
            </a:endParaRPr>
          </a:p>
        </p:txBody>
      </p:sp>
      <p:sp>
        <p:nvSpPr>
          <p:cNvPr id="1056" name="Text Box 32"/>
          <p:cNvSpPr txBox="1">
            <a:spLocks noChangeArrowheads="1"/>
          </p:cNvSpPr>
          <p:nvPr userDrawn="1"/>
        </p:nvSpPr>
        <p:spPr bwMode="auto">
          <a:xfrm>
            <a:off x="8509000" y="6299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  <a:flatTx/>
          </a:bodyPr>
          <a:lstStyle/>
          <a:p>
            <a:pPr algn="ctr"/>
            <a:r>
              <a:rPr lang="es-ES" sz="1600" i="1">
                <a:solidFill>
                  <a:srgbClr val="9999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AVM</a:t>
            </a:r>
          </a:p>
        </p:txBody>
      </p:sp>
      <p:pic>
        <p:nvPicPr>
          <p:cNvPr id="9" name="Picture 12" descr="escudo[1]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81260" y="50800"/>
            <a:ext cx="936000" cy="1048000"/>
          </a:xfrm>
          <a:prstGeom prst="rect">
            <a:avLst/>
          </a:prstGeom>
          <a:noFill/>
        </p:spPr>
      </p:pic>
      <p:pic>
        <p:nvPicPr>
          <p:cNvPr id="12" name="1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762" y="36500"/>
            <a:ext cx="936000" cy="11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249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Text Box 2"/>
          <p:cNvSpPr txBox="1">
            <a:spLocks noChangeArrowheads="1"/>
          </p:cNvSpPr>
          <p:nvPr/>
        </p:nvSpPr>
        <p:spPr bwMode="auto">
          <a:xfrm>
            <a:off x="1079500" y="3051175"/>
            <a:ext cx="7050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 algn="l" eaLnBrk="1" hangingPunct="1"/>
            <a:r>
              <a:rPr lang="es-ES" sz="4400" dirty="0">
                <a:solidFill>
                  <a:srgbClr val="000066"/>
                </a:solidFill>
                <a:effectLst/>
                <a:latin typeface="Arial" pitchFamily="34" charset="0"/>
                <a:cs typeface="Arial" pitchFamily="34" charset="0"/>
              </a:rPr>
              <a:t>PERIODICIDAD  QUÍMICA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987824" y="5425479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M. C. Q.  Alfredo Velásquez Márquez</a:t>
            </a:r>
            <a:endParaRPr kumimoji="0" lang="es-MX" sz="1400" b="1" i="1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1667" name="Picture 3" descr="C:\Documents and Settings\Alfredo\Mis documentos\Mis imágenes\Imagen\periodicidad\tabla2_1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614" y="13135"/>
            <a:ext cx="9180000" cy="66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2691" name="Picture 3" descr="C:\Documents and Settings\Alfredo\Mis documentos\Mis imágenes\Imagen\periodicidad\tabla2_2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2631"/>
            <a:ext cx="9180000" cy="66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3715" name="Picture 3" descr="C:\Documents and Settings\Alfredo\Mis documentos\Mis imágenes\Imagen\periodicidad\tabla3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48220" y="-315322"/>
            <a:ext cx="9754106" cy="712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Text Box 2"/>
          <p:cNvSpPr txBox="1">
            <a:spLocks noChangeArrowheads="1"/>
          </p:cNvSpPr>
          <p:nvPr/>
        </p:nvSpPr>
        <p:spPr bwMode="auto">
          <a:xfrm>
            <a:off x="2401888" y="762000"/>
            <a:ext cx="4338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CONFIGURACIÓN ELECTRÓNICA</a:t>
            </a:r>
          </a:p>
        </p:txBody>
      </p:sp>
      <p:grpSp>
        <p:nvGrpSpPr>
          <p:cNvPr id="244739" name="Group 3"/>
          <p:cNvGrpSpPr>
            <a:grpSpLocks/>
          </p:cNvGrpSpPr>
          <p:nvPr/>
        </p:nvGrpSpPr>
        <p:grpSpPr bwMode="auto">
          <a:xfrm>
            <a:off x="465957" y="1314668"/>
            <a:ext cx="8210500" cy="5014914"/>
            <a:chOff x="207" y="768"/>
            <a:chExt cx="5345" cy="3319"/>
          </a:xfrm>
        </p:grpSpPr>
        <p:pic>
          <p:nvPicPr>
            <p:cNvPr id="244740" name="Picture 4" descr="C:\Documents and Settings\Alfredo\Mis documentos\Mis imágenes\Imagen\periodicidad\chang7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" y="768"/>
              <a:ext cx="5345" cy="3318"/>
            </a:xfrm>
            <a:prstGeom prst="rect">
              <a:avLst/>
            </a:prstGeom>
            <a:noFill/>
          </p:spPr>
        </p:pic>
        <p:pic>
          <p:nvPicPr>
            <p:cNvPr id="244741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7" y="392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3430588" y="762000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971600" y="1340768"/>
            <a:ext cx="712879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la mitad de la distancia entre dos núcleos de dos átomos </a:t>
            </a:r>
            <a:r>
              <a:rPr lang="es-ES" sz="1600" b="0" dirty="0" smtClean="0">
                <a:solidFill>
                  <a:srgbClr val="000099"/>
                </a:solidFill>
                <a:effectLst/>
              </a:rPr>
              <a:t>adyacentes.</a:t>
            </a:r>
            <a:endParaRPr lang="es-ES" sz="1600" b="0" dirty="0">
              <a:solidFill>
                <a:srgbClr val="000099"/>
              </a:solidFill>
              <a:effectLst/>
            </a:endParaRPr>
          </a:p>
        </p:txBody>
      </p:sp>
      <p:grpSp>
        <p:nvGrpSpPr>
          <p:cNvPr id="245764" name="Group 4"/>
          <p:cNvGrpSpPr>
            <a:grpSpLocks noChangeAspect="1"/>
          </p:cNvGrpSpPr>
          <p:nvPr/>
        </p:nvGrpSpPr>
        <p:grpSpPr bwMode="auto">
          <a:xfrm>
            <a:off x="3426476" y="1772816"/>
            <a:ext cx="2309238" cy="4608000"/>
            <a:chOff x="2019" y="816"/>
            <a:chExt cx="1728" cy="3462"/>
          </a:xfrm>
        </p:grpSpPr>
        <p:pic>
          <p:nvPicPr>
            <p:cNvPr id="245765" name="Picture 5" descr="C:\Documents and Settings\Alfredo\Mis documentos\Mis imágenes\Imagen\periodicidad\chang76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22" y="816"/>
              <a:ext cx="1716" cy="3318"/>
            </a:xfrm>
            <a:prstGeom prst="rect">
              <a:avLst/>
            </a:prstGeom>
            <a:noFill/>
          </p:spPr>
        </p:pic>
        <p:pic>
          <p:nvPicPr>
            <p:cNvPr id="245766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19" y="4137"/>
              <a:ext cx="1728" cy="141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1005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3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Text Box 2"/>
          <p:cNvSpPr txBox="1">
            <a:spLocks noChangeArrowheads="1"/>
          </p:cNvSpPr>
          <p:nvPr/>
        </p:nvSpPr>
        <p:spPr bwMode="auto">
          <a:xfrm>
            <a:off x="3430588" y="762000"/>
            <a:ext cx="2281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grpSp>
        <p:nvGrpSpPr>
          <p:cNvPr id="246787" name="Group 3"/>
          <p:cNvGrpSpPr>
            <a:grpSpLocks/>
          </p:cNvGrpSpPr>
          <p:nvPr/>
        </p:nvGrpSpPr>
        <p:grpSpPr bwMode="auto">
          <a:xfrm>
            <a:off x="1762100" y="1320613"/>
            <a:ext cx="5618212" cy="4975272"/>
            <a:chOff x="1098" y="768"/>
            <a:chExt cx="3558" cy="3552"/>
          </a:xfrm>
        </p:grpSpPr>
        <p:pic>
          <p:nvPicPr>
            <p:cNvPr id="246788" name="Picture 4" descr="C:\Documents and Settings\Alfredo\Mis documentos\Mis imágenes\Imagen\periodicidad\chang7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04" y="768"/>
              <a:ext cx="3552" cy="3552"/>
            </a:xfrm>
            <a:prstGeom prst="rect">
              <a:avLst/>
            </a:prstGeom>
            <a:noFill/>
          </p:spPr>
        </p:pic>
        <p:pic>
          <p:nvPicPr>
            <p:cNvPr id="246789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098" y="4200"/>
              <a:ext cx="1446" cy="11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Text Box 2"/>
          <p:cNvSpPr txBox="1">
            <a:spLocks noChangeArrowheads="1"/>
          </p:cNvSpPr>
          <p:nvPr/>
        </p:nvSpPr>
        <p:spPr bwMode="auto">
          <a:xfrm>
            <a:off x="3435350" y="762000"/>
            <a:ext cx="2271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ATÓMICO</a:t>
            </a:r>
          </a:p>
        </p:txBody>
      </p:sp>
      <p:grpSp>
        <p:nvGrpSpPr>
          <p:cNvPr id="247811" name="Group 3"/>
          <p:cNvGrpSpPr>
            <a:grpSpLocks/>
          </p:cNvGrpSpPr>
          <p:nvPr/>
        </p:nvGrpSpPr>
        <p:grpSpPr bwMode="auto">
          <a:xfrm>
            <a:off x="1258838" y="1274537"/>
            <a:ext cx="6624736" cy="5171478"/>
            <a:chOff x="744" y="761"/>
            <a:chExt cx="4272" cy="3532"/>
          </a:xfrm>
        </p:grpSpPr>
        <p:pic>
          <p:nvPicPr>
            <p:cNvPr id="247812" name="Picture 4" descr="C:\Documents and Settings\Alfredo\Mis documentos\Mis imágenes\Imagen\periodicidad\chang7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44" y="761"/>
              <a:ext cx="4272" cy="3532"/>
            </a:xfrm>
            <a:prstGeom prst="rect">
              <a:avLst/>
            </a:prstGeom>
            <a:noFill/>
          </p:spPr>
        </p:pic>
        <p:pic>
          <p:nvPicPr>
            <p:cNvPr id="24781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7" y="4137"/>
              <a:ext cx="1863" cy="15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Text Box 2"/>
          <p:cNvSpPr txBox="1">
            <a:spLocks noChangeArrowheads="1"/>
          </p:cNvSpPr>
          <p:nvPr/>
        </p:nvSpPr>
        <p:spPr bwMode="auto">
          <a:xfrm>
            <a:off x="3544888" y="762000"/>
            <a:ext cx="2052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RADIO IÓNICO</a:t>
            </a:r>
          </a:p>
        </p:txBody>
      </p:sp>
      <p:sp>
        <p:nvSpPr>
          <p:cNvPr id="248835" name="Text Box 3"/>
          <p:cNvSpPr txBox="1">
            <a:spLocks noChangeArrowheads="1"/>
          </p:cNvSpPr>
          <p:nvPr/>
        </p:nvSpPr>
        <p:spPr bwMode="auto">
          <a:xfrm>
            <a:off x="2654399" y="1412776"/>
            <a:ext cx="3933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1600" b="0">
                <a:solidFill>
                  <a:srgbClr val="000099"/>
                </a:solidFill>
                <a:effectLst/>
              </a:rPr>
              <a:t>Es el radio de un catión o de un anión.</a:t>
            </a:r>
          </a:p>
        </p:txBody>
      </p:sp>
      <p:grpSp>
        <p:nvGrpSpPr>
          <p:cNvPr id="248836" name="Group 4"/>
          <p:cNvGrpSpPr>
            <a:grpSpLocks/>
          </p:cNvGrpSpPr>
          <p:nvPr/>
        </p:nvGrpSpPr>
        <p:grpSpPr bwMode="auto">
          <a:xfrm>
            <a:off x="804665" y="1313797"/>
            <a:ext cx="8159823" cy="4922780"/>
            <a:chOff x="144" y="768"/>
            <a:chExt cx="5470" cy="3259"/>
          </a:xfrm>
        </p:grpSpPr>
        <p:pic>
          <p:nvPicPr>
            <p:cNvPr id="248837" name="Picture 5" descr="C:\Documents and Settings\Alfredo\Mis documentos\Mis imágenes\Imagen\periodicidad\chang79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6" y="768"/>
              <a:ext cx="5468" cy="3256"/>
            </a:xfrm>
            <a:prstGeom prst="rect">
              <a:avLst/>
            </a:prstGeom>
            <a:noFill/>
          </p:spPr>
        </p:pic>
        <p:pic>
          <p:nvPicPr>
            <p:cNvPr id="248838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86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8835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Text Box 2"/>
          <p:cNvSpPr txBox="1">
            <a:spLocks noChangeArrowheads="1"/>
          </p:cNvSpPr>
          <p:nvPr/>
        </p:nvSpPr>
        <p:spPr bwMode="auto">
          <a:xfrm>
            <a:off x="2747963" y="762000"/>
            <a:ext cx="333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ENERGÍA DE IONIZACIÓN</a:t>
            </a:r>
          </a:p>
        </p:txBody>
      </p:sp>
      <p:sp>
        <p:nvSpPr>
          <p:cNvPr id="249859" name="Text Box 3"/>
          <p:cNvSpPr txBox="1">
            <a:spLocks noChangeArrowheads="1"/>
          </p:cNvSpPr>
          <p:nvPr/>
        </p:nvSpPr>
        <p:spPr bwMode="auto">
          <a:xfrm>
            <a:off x="755576" y="1332057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la energía mínima en [kJ/mol] necesaria para quitar un electrón de un átomo en su estado basal en fase gaseosa.</a:t>
            </a:r>
          </a:p>
        </p:txBody>
      </p:sp>
      <p:grpSp>
        <p:nvGrpSpPr>
          <p:cNvPr id="249860" name="Group 4"/>
          <p:cNvGrpSpPr>
            <a:grpSpLocks/>
          </p:cNvGrpSpPr>
          <p:nvPr/>
        </p:nvGrpSpPr>
        <p:grpSpPr bwMode="auto">
          <a:xfrm>
            <a:off x="755577" y="1898178"/>
            <a:ext cx="7632848" cy="4483150"/>
            <a:chOff x="269" y="858"/>
            <a:chExt cx="5222" cy="3318"/>
          </a:xfrm>
        </p:grpSpPr>
        <p:pic>
          <p:nvPicPr>
            <p:cNvPr id="249861" name="Picture 5" descr="C:\Documents and Settings\Alfredo\Mis documentos\Mis imágenes\Imagen\periodicidad\chang80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69" y="858"/>
              <a:ext cx="5222" cy="3318"/>
            </a:xfrm>
            <a:prstGeom prst="rect">
              <a:avLst/>
            </a:prstGeom>
            <a:noFill/>
          </p:spPr>
        </p:pic>
        <p:pic>
          <p:nvPicPr>
            <p:cNvPr id="249862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70" y="4011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9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59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Text Box 2"/>
          <p:cNvSpPr txBox="1">
            <a:spLocks noChangeArrowheads="1"/>
          </p:cNvSpPr>
          <p:nvPr/>
        </p:nvSpPr>
        <p:spPr bwMode="auto">
          <a:xfrm>
            <a:off x="2917825" y="762000"/>
            <a:ext cx="33083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AFINIDAD ELECTRÓNICA</a:t>
            </a:r>
          </a:p>
        </p:txBody>
      </p:sp>
      <p:sp>
        <p:nvSpPr>
          <p:cNvPr id="250883" name="Text Box 3"/>
          <p:cNvSpPr txBox="1">
            <a:spLocks noChangeArrowheads="1"/>
          </p:cNvSpPr>
          <p:nvPr/>
        </p:nvSpPr>
        <p:spPr bwMode="auto">
          <a:xfrm>
            <a:off x="755576" y="1340768"/>
            <a:ext cx="76328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Es el cambio de energía que ocurre cuando un átomo, en estado gaseoso acepta un electrón para formar un anión.</a:t>
            </a:r>
          </a:p>
        </p:txBody>
      </p:sp>
      <p:grpSp>
        <p:nvGrpSpPr>
          <p:cNvPr id="250884" name="Group 4"/>
          <p:cNvGrpSpPr>
            <a:grpSpLocks/>
          </p:cNvGrpSpPr>
          <p:nvPr/>
        </p:nvGrpSpPr>
        <p:grpSpPr bwMode="auto">
          <a:xfrm>
            <a:off x="1618085" y="1925166"/>
            <a:ext cx="5906244" cy="4456162"/>
            <a:chOff x="877" y="775"/>
            <a:chExt cx="4005" cy="3501"/>
          </a:xfrm>
        </p:grpSpPr>
        <p:pic>
          <p:nvPicPr>
            <p:cNvPr id="250885" name="Picture 5" descr="C:\Documents and Settings\Alfredo\Mis documentos\Mis imágenes\Imagen\periodicidad\chang81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77" y="775"/>
              <a:ext cx="4005" cy="3497"/>
            </a:xfrm>
            <a:prstGeom prst="rect">
              <a:avLst/>
            </a:prstGeom>
            <a:noFill/>
          </p:spPr>
        </p:pic>
        <p:pic>
          <p:nvPicPr>
            <p:cNvPr id="250886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91" y="411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Text Box 2"/>
          <p:cNvSpPr txBox="1">
            <a:spLocks noChangeArrowheads="1"/>
          </p:cNvSpPr>
          <p:nvPr/>
        </p:nvSpPr>
        <p:spPr bwMode="auto">
          <a:xfrm>
            <a:off x="2439988" y="762000"/>
            <a:ext cx="426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NOMBRES DE LOS ELEMENTOS</a:t>
            </a:r>
          </a:p>
        </p:txBody>
      </p:sp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100138" y="1216025"/>
            <a:ext cx="6977062" cy="5572125"/>
            <a:chOff x="693" y="766"/>
            <a:chExt cx="4395" cy="3510"/>
          </a:xfrm>
        </p:grpSpPr>
        <p:pic>
          <p:nvPicPr>
            <p:cNvPr id="233476" name="Picture 4" descr="C:\Documents and Settings\Alfredo\Mis documentos\Mis imágenes\Imagen\periodicidad\nombre_elemento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9" y="766"/>
              <a:ext cx="4389" cy="3503"/>
            </a:xfrm>
            <a:prstGeom prst="rect">
              <a:avLst/>
            </a:prstGeom>
            <a:noFill/>
          </p:spPr>
        </p:pic>
        <p:pic>
          <p:nvPicPr>
            <p:cNvPr id="233477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93" y="4137"/>
              <a:ext cx="1707" cy="13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3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Text Box 2"/>
          <p:cNvSpPr txBox="1">
            <a:spLocks noChangeArrowheads="1"/>
          </p:cNvSpPr>
          <p:nvPr/>
        </p:nvSpPr>
        <p:spPr bwMode="auto">
          <a:xfrm>
            <a:off x="2995613" y="762000"/>
            <a:ext cx="315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ELECTRONEGATIVIDAD</a:t>
            </a:r>
          </a:p>
        </p:txBody>
      </p:sp>
      <p:sp>
        <p:nvSpPr>
          <p:cNvPr id="251907" name="Text Box 3"/>
          <p:cNvSpPr txBox="1">
            <a:spLocks noChangeArrowheads="1"/>
          </p:cNvSpPr>
          <p:nvPr/>
        </p:nvSpPr>
        <p:spPr bwMode="auto">
          <a:xfrm>
            <a:off x="899592" y="1335807"/>
            <a:ext cx="73448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>
                <a:solidFill>
                  <a:srgbClr val="000099"/>
                </a:solidFill>
                <a:effectLst/>
              </a:rPr>
              <a:t>Es la capacidad de un átomo para atraer hacia sí los electrones de un enlace químico.</a:t>
            </a:r>
          </a:p>
        </p:txBody>
      </p:sp>
      <p:grpSp>
        <p:nvGrpSpPr>
          <p:cNvPr id="251908" name="Group 4"/>
          <p:cNvGrpSpPr>
            <a:grpSpLocks/>
          </p:cNvGrpSpPr>
          <p:nvPr/>
        </p:nvGrpSpPr>
        <p:grpSpPr bwMode="auto">
          <a:xfrm>
            <a:off x="228600" y="2145754"/>
            <a:ext cx="8686800" cy="4019550"/>
            <a:chOff x="144" y="1166"/>
            <a:chExt cx="5472" cy="2532"/>
          </a:xfrm>
        </p:grpSpPr>
        <p:pic>
          <p:nvPicPr>
            <p:cNvPr id="251909" name="Picture 5" descr="C:\Documents and Settings\Alfredo\Mis documentos\Mis imágenes\Imagen\periodicidad\chang87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1166"/>
              <a:ext cx="5472" cy="2530"/>
            </a:xfrm>
            <a:prstGeom prst="rect">
              <a:avLst/>
            </a:prstGeom>
            <a:noFill/>
          </p:spPr>
        </p:pic>
        <p:pic>
          <p:nvPicPr>
            <p:cNvPr id="251910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53" y="3561"/>
              <a:ext cx="1689" cy="137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1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0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Text Box 2"/>
          <p:cNvSpPr txBox="1">
            <a:spLocks noChangeArrowheads="1"/>
          </p:cNvSpPr>
          <p:nvPr/>
        </p:nvSpPr>
        <p:spPr bwMode="auto">
          <a:xfrm>
            <a:off x="2995613" y="762000"/>
            <a:ext cx="31527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ELECTRONEGATIVIDAD</a:t>
            </a:r>
          </a:p>
        </p:txBody>
      </p:sp>
      <p:grpSp>
        <p:nvGrpSpPr>
          <p:cNvPr id="252931" name="Group 3"/>
          <p:cNvGrpSpPr>
            <a:grpSpLocks/>
          </p:cNvGrpSpPr>
          <p:nvPr/>
        </p:nvGrpSpPr>
        <p:grpSpPr bwMode="auto">
          <a:xfrm>
            <a:off x="182563" y="1695450"/>
            <a:ext cx="8778875" cy="4095750"/>
            <a:chOff x="115" y="1068"/>
            <a:chExt cx="5530" cy="2580"/>
          </a:xfrm>
        </p:grpSpPr>
        <p:pic>
          <p:nvPicPr>
            <p:cNvPr id="252932" name="Picture 4" descr="C:\Documents and Settings\Alfredo\Mis documentos\Mis imágenes\Imagen\periodicidad\chang88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5" y="1068"/>
              <a:ext cx="5530" cy="2580"/>
            </a:xfrm>
            <a:prstGeom prst="rect">
              <a:avLst/>
            </a:prstGeom>
            <a:noFill/>
          </p:spPr>
        </p:pic>
        <p:pic>
          <p:nvPicPr>
            <p:cNvPr id="25293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4" y="345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2862263" y="762000"/>
            <a:ext cx="34178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s-ES" sz="2000" dirty="0" smtClean="0">
                <a:solidFill>
                  <a:srgbClr val="000099"/>
                </a:solidFill>
                <a:effectLst/>
              </a:rPr>
              <a:t>NÚMEROS </a:t>
            </a:r>
            <a:r>
              <a:rPr lang="es-ES" sz="2000" dirty="0">
                <a:solidFill>
                  <a:srgbClr val="000099"/>
                </a:solidFill>
                <a:effectLst/>
              </a:rPr>
              <a:t>DE OXIDACIÓN</a:t>
            </a:r>
          </a:p>
        </p:txBody>
      </p:sp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683568" y="1293470"/>
            <a:ext cx="77768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s-ES" sz="1600" b="0" dirty="0">
                <a:solidFill>
                  <a:srgbClr val="000099"/>
                </a:solidFill>
                <a:effectLst/>
              </a:rPr>
              <a:t>También llamado estado de oxidación, es el número de cargas que tendría un átomo en una molécula (o compuesto iónico) si los electrones de enlace fueran transferidos completamente.</a:t>
            </a:r>
          </a:p>
        </p:txBody>
      </p:sp>
      <p:grpSp>
        <p:nvGrpSpPr>
          <p:cNvPr id="253956" name="Group 4"/>
          <p:cNvGrpSpPr>
            <a:grpSpLocks/>
          </p:cNvGrpSpPr>
          <p:nvPr/>
        </p:nvGrpSpPr>
        <p:grpSpPr bwMode="auto">
          <a:xfrm>
            <a:off x="1547666" y="2087714"/>
            <a:ext cx="6048670" cy="4365622"/>
            <a:chOff x="687" y="771"/>
            <a:chExt cx="4386" cy="3505"/>
          </a:xfrm>
        </p:grpSpPr>
        <p:pic>
          <p:nvPicPr>
            <p:cNvPr id="253957" name="Picture 5" descr="C:\Documents and Settings\Alfredo\Mis documentos\Mis imágenes\Imagen\periodicidad\chang23.JPG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87" y="771"/>
              <a:ext cx="4386" cy="3504"/>
            </a:xfrm>
            <a:prstGeom prst="rect">
              <a:avLst/>
            </a:prstGeom>
            <a:noFill/>
          </p:spPr>
        </p:pic>
        <p:pic>
          <p:nvPicPr>
            <p:cNvPr id="253958" name="Picture 6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99" y="4134"/>
              <a:ext cx="1749" cy="1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95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7"/>
          <p:cNvSpPr txBox="1">
            <a:spLocks noChangeArrowheads="1"/>
          </p:cNvSpPr>
          <p:nvPr/>
        </p:nvSpPr>
        <p:spPr bwMode="auto">
          <a:xfrm>
            <a:off x="1763688" y="1700808"/>
            <a:ext cx="5616624" cy="3370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" sz="1800" dirty="0" smtClean="0">
                <a:solidFill>
                  <a:srgbClr val="000099"/>
                </a:solidFill>
                <a:effectLst/>
              </a:rPr>
              <a:t>Presentación revisada por:</a:t>
            </a:r>
          </a:p>
          <a:p>
            <a:pPr algn="ctr" eaLnBrk="1" hangingPunct="1">
              <a:spcBef>
                <a:spcPct val="50000"/>
              </a:spcBef>
            </a:pPr>
            <a:endParaRPr lang="es-ES" b="0" dirty="0" smtClean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b="0" dirty="0" smtClean="0">
                <a:solidFill>
                  <a:srgbClr val="000099"/>
                </a:solidFill>
                <a:effectLst/>
              </a:rPr>
              <a:t>Q</a:t>
            </a:r>
            <a:r>
              <a:rPr lang="es-ES" b="0" dirty="0">
                <a:solidFill>
                  <a:srgbClr val="000099"/>
                </a:solidFill>
                <a:effectLst/>
              </a:rPr>
              <a:t>. Adriana Ramírez González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Ing.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Ayesha</a:t>
            </a:r>
            <a:r>
              <a:rPr lang="es-ES" b="0" dirty="0">
                <a:solidFill>
                  <a:srgbClr val="000099"/>
                </a:solidFill>
                <a:effectLst/>
              </a:rPr>
              <a:t> Sagrario Román García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M. A. Claudia  Elisa Sánchez Navarro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Ing.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Jacquelyn</a:t>
            </a:r>
            <a:r>
              <a:rPr lang="es-ES" b="0" dirty="0">
                <a:solidFill>
                  <a:srgbClr val="000099"/>
                </a:solidFill>
                <a:effectLst/>
              </a:rPr>
              <a:t> Martínez </a:t>
            </a:r>
            <a:r>
              <a:rPr lang="es-ES" b="0" dirty="0" err="1">
                <a:solidFill>
                  <a:srgbClr val="000099"/>
                </a:solidFill>
                <a:effectLst/>
              </a:rPr>
              <a:t>Alavez</a:t>
            </a:r>
            <a:endParaRPr lang="es-ES" b="0" dirty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Dr. Ramiro Maravilla Galván</a:t>
            </a:r>
          </a:p>
          <a:p>
            <a:pPr algn="ctr" eaLnBrk="1" hangingPunct="1">
              <a:spcBef>
                <a:spcPct val="50000"/>
              </a:spcBef>
            </a:pPr>
            <a:r>
              <a:rPr lang="es-ES" b="0" dirty="0">
                <a:solidFill>
                  <a:srgbClr val="000099"/>
                </a:solidFill>
                <a:effectLst/>
              </a:rPr>
              <a:t>Dr. Rogelio Soto </a:t>
            </a:r>
            <a:r>
              <a:rPr lang="es-ES" b="0" dirty="0" smtClean="0">
                <a:solidFill>
                  <a:srgbClr val="000099"/>
                </a:solidFill>
                <a:effectLst/>
              </a:rPr>
              <a:t>Ayala</a:t>
            </a:r>
          </a:p>
          <a:p>
            <a:pPr algn="ctr" eaLnBrk="1" hangingPunct="1">
              <a:spcBef>
                <a:spcPct val="50000"/>
              </a:spcBef>
            </a:pPr>
            <a:endParaRPr lang="es-ES" b="0" dirty="0" smtClean="0">
              <a:solidFill>
                <a:srgbClr val="000099"/>
              </a:solidFill>
              <a:effectLst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s-ES" sz="1800" b="0" i="1" dirty="0" smtClean="0">
                <a:solidFill>
                  <a:srgbClr val="000099"/>
                </a:solidFill>
                <a:effectLst/>
              </a:rPr>
              <a:t>Profesores de la Facultad de Ingeniería, UNAM</a:t>
            </a:r>
            <a:endParaRPr lang="es-ES" sz="1800" b="0" i="1" dirty="0"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7329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Text Box 2"/>
          <p:cNvSpPr txBox="1">
            <a:spLocks noChangeArrowheads="1"/>
          </p:cNvSpPr>
          <p:nvPr/>
        </p:nvSpPr>
        <p:spPr bwMode="auto">
          <a:xfrm>
            <a:off x="2439988" y="762000"/>
            <a:ext cx="4264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NOMBRES DE LOS ELEMENTOS</a:t>
            </a:r>
          </a:p>
        </p:txBody>
      </p:sp>
      <p:grpSp>
        <p:nvGrpSpPr>
          <p:cNvPr id="234499" name="Group 3"/>
          <p:cNvGrpSpPr>
            <a:grpSpLocks/>
          </p:cNvGrpSpPr>
          <p:nvPr/>
        </p:nvGrpSpPr>
        <p:grpSpPr bwMode="auto">
          <a:xfrm>
            <a:off x="814388" y="1214438"/>
            <a:ext cx="7510462" cy="5532437"/>
            <a:chOff x="513" y="765"/>
            <a:chExt cx="4731" cy="3485"/>
          </a:xfrm>
        </p:grpSpPr>
        <p:pic>
          <p:nvPicPr>
            <p:cNvPr id="234500" name="Picture 4" descr="C:\Documents and Settings\Alfredo\Mis documentos\Mis imágenes\Imagen\periodicidad\nombre_elemento4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16" y="765"/>
              <a:ext cx="4728" cy="3485"/>
            </a:xfrm>
            <a:prstGeom prst="rect">
              <a:avLst/>
            </a:prstGeom>
            <a:noFill/>
          </p:spPr>
        </p:pic>
        <p:pic>
          <p:nvPicPr>
            <p:cNvPr id="234501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3" y="4080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Text Box 2"/>
          <p:cNvSpPr txBox="1">
            <a:spLocks noChangeArrowheads="1"/>
          </p:cNvSpPr>
          <p:nvPr/>
        </p:nvSpPr>
        <p:spPr bwMode="auto">
          <a:xfrm>
            <a:off x="1982788" y="762000"/>
            <a:ext cx="5176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DESCUBRIMIENTO DE LOS ELEMENTOS</a:t>
            </a:r>
          </a:p>
        </p:txBody>
      </p:sp>
      <p:grpSp>
        <p:nvGrpSpPr>
          <p:cNvPr id="235523" name="Group 3"/>
          <p:cNvGrpSpPr>
            <a:grpSpLocks/>
          </p:cNvGrpSpPr>
          <p:nvPr/>
        </p:nvGrpSpPr>
        <p:grpSpPr bwMode="auto">
          <a:xfrm>
            <a:off x="898005" y="1316058"/>
            <a:ext cx="7346404" cy="5049838"/>
            <a:chOff x="403" y="764"/>
            <a:chExt cx="4953" cy="3529"/>
          </a:xfrm>
        </p:grpSpPr>
        <p:pic>
          <p:nvPicPr>
            <p:cNvPr id="235524" name="Picture 4" descr="C:\Documents and Settings\Alfredo\Mis documentos\Mis imágenes\Imagen\periodicidad\chang73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3" y="764"/>
              <a:ext cx="4953" cy="3529"/>
            </a:xfrm>
            <a:prstGeom prst="rect">
              <a:avLst/>
            </a:prstGeom>
            <a:noFill/>
          </p:spPr>
        </p:pic>
        <p:pic>
          <p:nvPicPr>
            <p:cNvPr id="235525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5" y="4119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Text Box 2"/>
          <p:cNvSpPr txBox="1">
            <a:spLocks noChangeArrowheads="1"/>
          </p:cNvSpPr>
          <p:nvPr/>
        </p:nvSpPr>
        <p:spPr bwMode="auto">
          <a:xfrm>
            <a:off x="3278188" y="762000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NÚMERO ATÓMICO</a:t>
            </a:r>
          </a:p>
        </p:txBody>
      </p:sp>
      <p:grpSp>
        <p:nvGrpSpPr>
          <p:cNvPr id="236547" name="Group 3"/>
          <p:cNvGrpSpPr>
            <a:grpSpLocks/>
          </p:cNvGrpSpPr>
          <p:nvPr/>
        </p:nvGrpSpPr>
        <p:grpSpPr bwMode="auto">
          <a:xfrm>
            <a:off x="681981" y="1300292"/>
            <a:ext cx="7778452" cy="5118100"/>
            <a:chOff x="231" y="762"/>
            <a:chExt cx="5297" cy="3544"/>
          </a:xfrm>
        </p:grpSpPr>
        <p:pic>
          <p:nvPicPr>
            <p:cNvPr id="236548" name="Picture 4" descr="C:\Documents and Settings\Alfredo\Mis documentos\Mis imágenes\Imagen\periodicidad\chang1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1" y="762"/>
              <a:ext cx="5297" cy="3531"/>
            </a:xfrm>
            <a:prstGeom prst="rect">
              <a:avLst/>
            </a:prstGeom>
            <a:noFill/>
          </p:spPr>
        </p:pic>
        <p:pic>
          <p:nvPicPr>
            <p:cNvPr id="236549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4" y="4146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Text Box 2"/>
          <p:cNvSpPr txBox="1">
            <a:spLocks noChangeArrowheads="1"/>
          </p:cNvSpPr>
          <p:nvPr/>
        </p:nvSpPr>
        <p:spPr bwMode="auto">
          <a:xfrm>
            <a:off x="2363788" y="762000"/>
            <a:ext cx="4414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CLASIFICACIÓN POR ORBITALES</a:t>
            </a:r>
          </a:p>
        </p:txBody>
      </p:sp>
      <p:grpSp>
        <p:nvGrpSpPr>
          <p:cNvPr id="237571" name="Group 3"/>
          <p:cNvGrpSpPr>
            <a:grpSpLocks/>
          </p:cNvGrpSpPr>
          <p:nvPr/>
        </p:nvGrpSpPr>
        <p:grpSpPr bwMode="auto">
          <a:xfrm>
            <a:off x="465957" y="1307930"/>
            <a:ext cx="8210500" cy="4963036"/>
            <a:chOff x="188" y="873"/>
            <a:chExt cx="5383" cy="3214"/>
          </a:xfrm>
        </p:grpSpPr>
        <p:pic>
          <p:nvPicPr>
            <p:cNvPr id="237572" name="Picture 4" descr="C:\Documents and Settings\Alfredo\Mis documentos\Mis imágenes\Imagen\periodicidad\chang72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8" y="873"/>
              <a:ext cx="5383" cy="3207"/>
            </a:xfrm>
            <a:prstGeom prst="rect">
              <a:avLst/>
            </a:prstGeom>
            <a:noFill/>
          </p:spPr>
        </p:pic>
        <p:pic>
          <p:nvPicPr>
            <p:cNvPr id="237573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6" y="3927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2935288" y="762000"/>
            <a:ext cx="3271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CLASIFICACIÓN COMÚN</a:t>
            </a:r>
          </a:p>
        </p:txBody>
      </p:sp>
      <p:grpSp>
        <p:nvGrpSpPr>
          <p:cNvPr id="238595" name="Group 3"/>
          <p:cNvGrpSpPr>
            <a:grpSpLocks/>
          </p:cNvGrpSpPr>
          <p:nvPr/>
        </p:nvGrpSpPr>
        <p:grpSpPr bwMode="auto">
          <a:xfrm>
            <a:off x="536377" y="1276895"/>
            <a:ext cx="8068072" cy="5157788"/>
            <a:chOff x="222" y="768"/>
            <a:chExt cx="5314" cy="3421"/>
          </a:xfrm>
        </p:grpSpPr>
        <p:pic>
          <p:nvPicPr>
            <p:cNvPr id="238596" name="Picture 4" descr="C:\Documents and Settings\Alfredo\Mis documentos\Mis imágenes\Imagen\periodicidad\chang75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3" y="768"/>
              <a:ext cx="5313" cy="3421"/>
            </a:xfrm>
            <a:prstGeom prst="rect">
              <a:avLst/>
            </a:prstGeom>
            <a:noFill/>
          </p:spPr>
        </p:pic>
        <p:pic>
          <p:nvPicPr>
            <p:cNvPr id="238597" name="Picture 5" descr="C:\Documents and Settings\Alfredo\Mis documentos\Mis imágenes\Chang\electroquimica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2" y="4023"/>
              <a:ext cx="1968" cy="16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39619" name="Picture 3" descr="C:\Documents and Settings\Alfredo\Mis documentos\Mis imágenes\Imagen\periodicidad\tabla1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74396"/>
            <a:ext cx="9176439" cy="6664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Text Box 2"/>
          <p:cNvSpPr txBox="1">
            <a:spLocks noChangeArrowheads="1"/>
          </p:cNvSpPr>
          <p:nvPr/>
        </p:nvSpPr>
        <p:spPr bwMode="auto">
          <a:xfrm>
            <a:off x="2747963" y="609600"/>
            <a:ext cx="36512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s-ES" sz="2000">
                <a:solidFill>
                  <a:srgbClr val="000099"/>
                </a:solidFill>
                <a:effectLst/>
              </a:rPr>
              <a:t>TABLA PERIÓDICA ACTUAL</a:t>
            </a:r>
          </a:p>
        </p:txBody>
      </p:sp>
      <p:pic>
        <p:nvPicPr>
          <p:cNvPr id="240643" name="Picture 3" descr="C:\Documents and Settings\Alfredo\Mis documentos\Mis imágenes\Imagen\periodicidad\tabla1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81" y="-86332"/>
            <a:ext cx="9167716" cy="666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just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geniería3">
  <a:themeElements>
    <a:clrScheme name="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66"/>
      </a:hlink>
      <a:folHlink>
        <a:srgbClr val="000066"/>
      </a:folHlink>
    </a:clrScheme>
    <a:fontScheme name="Ingeniería3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FFCC00">
                <a:gamma/>
                <a:shade val="46275"/>
                <a:invGamma/>
              </a:srgbClr>
            </a:gs>
            <a:gs pos="50000">
              <a:srgbClr val="FFCC00"/>
            </a:gs>
            <a:gs pos="100000">
              <a:srgbClr val="FFCC00">
                <a:gamma/>
                <a:shade val="46275"/>
                <a:invGamma/>
              </a:srgbClr>
            </a:gs>
          </a:gsLst>
          <a:lin ang="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900000" lon="900000" rev="0"/>
          </a:camera>
          <a:lightRig rig="legacyFlat4" dir="b"/>
        </a:scene3d>
        <a:sp3d extrusionH="239700" prstMaterial="legacyMatte">
          <a:bevelT w="13500" h="13500" prst="angle"/>
          <a:bevelB w="13500" h="13500" prst="angle"/>
          <a:extrusionClr>
            <a:srgbClr val="FFCC00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geniería3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geniería3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geniería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Settings\Alfredo\Datos de programa\Microsoft\Plantillas\Ingeniería3.pot</Template>
  <TotalTime>4455</TotalTime>
  <Words>231</Words>
  <Application>Microsoft Office PowerPoint</Application>
  <PresentationFormat>Presentación en pantalla (4:3)</PresentationFormat>
  <Paragraphs>39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Ingeniería3</vt:lpstr>
      <vt:lpstr>1_Ingeniería3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Alfredo Velásquez Márquez</dc:creator>
  <cp:lastModifiedBy>Coord</cp:lastModifiedBy>
  <cp:revision>160</cp:revision>
  <dcterms:created xsi:type="dcterms:W3CDTF">2005-07-23T04:28:49Z</dcterms:created>
  <dcterms:modified xsi:type="dcterms:W3CDTF">2014-02-13T03:50:25Z</dcterms:modified>
</cp:coreProperties>
</file>