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42"/>
  </p:notesMasterIdLst>
  <p:sldIdLst>
    <p:sldId id="296" r:id="rId2"/>
    <p:sldId id="317" r:id="rId3"/>
    <p:sldId id="297" r:id="rId4"/>
    <p:sldId id="298" r:id="rId5"/>
    <p:sldId id="299" r:id="rId6"/>
    <p:sldId id="300" r:id="rId7"/>
    <p:sldId id="301" r:id="rId8"/>
    <p:sldId id="354" r:id="rId9"/>
    <p:sldId id="355" r:id="rId10"/>
    <p:sldId id="344" r:id="rId11"/>
    <p:sldId id="345" r:id="rId12"/>
    <p:sldId id="346" r:id="rId13"/>
    <p:sldId id="347" r:id="rId14"/>
    <p:sldId id="348" r:id="rId15"/>
    <p:sldId id="349" r:id="rId16"/>
    <p:sldId id="350" r:id="rId17"/>
    <p:sldId id="351" r:id="rId18"/>
    <p:sldId id="311" r:id="rId19"/>
    <p:sldId id="312" r:id="rId20"/>
    <p:sldId id="313" r:id="rId21"/>
    <p:sldId id="314" r:id="rId22"/>
    <p:sldId id="359" r:id="rId23"/>
    <p:sldId id="361" r:id="rId24"/>
    <p:sldId id="360" r:id="rId25"/>
    <p:sldId id="362" r:id="rId26"/>
    <p:sldId id="318" r:id="rId27"/>
    <p:sldId id="357" r:id="rId28"/>
    <p:sldId id="320" r:id="rId29"/>
    <p:sldId id="323" r:id="rId30"/>
    <p:sldId id="343" r:id="rId31"/>
    <p:sldId id="329" r:id="rId32"/>
    <p:sldId id="331" r:id="rId33"/>
    <p:sldId id="336" r:id="rId34"/>
    <p:sldId id="337" r:id="rId35"/>
    <p:sldId id="338" r:id="rId36"/>
    <p:sldId id="339" r:id="rId37"/>
    <p:sldId id="340" r:id="rId38"/>
    <p:sldId id="341" r:id="rId39"/>
    <p:sldId id="342" r:id="rId40"/>
    <p:sldId id="358" r:id="rId41"/>
  </p:sldIdLst>
  <p:sldSz cx="9144000" cy="6858000" type="screen4x3"/>
  <p:notesSz cx="6858000" cy="9144000"/>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modifyVerifier cryptProviderType="rsaFull" cryptAlgorithmClass="hash" cryptAlgorithmType="typeAny" cryptAlgorithmSid="4" spinCount="100000" saltData="+mDr0pJrtc2b71mgNXsCmg==" hashData="z4HsufQGRd/R3DMn8942omNSOkg="/>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7DBFF"/>
    <a:srgbClr val="0000CC"/>
    <a:srgbClr val="FAFAD2"/>
    <a:srgbClr val="F8F6AC"/>
    <a:srgbClr val="B4DCFA"/>
    <a:srgbClr val="99CCFF"/>
    <a:srgbClr val="000099"/>
    <a:srgbClr val="000066"/>
    <a:srgbClr val="008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6" autoAdjust="0"/>
    <p:restoredTop sz="89126" autoAdjust="0"/>
  </p:normalViewPr>
  <p:slideViewPr>
    <p:cSldViewPr showGuides="1">
      <p:cViewPr>
        <p:scale>
          <a:sx n="70" d="100"/>
          <a:sy n="70" d="100"/>
        </p:scale>
        <p:origin x="-1272" y="-96"/>
      </p:cViewPr>
      <p:guideLst>
        <p:guide orient="horz" pos="2160"/>
        <p:guide orient="horz" pos="1501"/>
        <p:guide pos="2880"/>
        <p:guide pos="4225"/>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665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665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65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665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665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0121B86-DEC8-434D-9B73-961D6528D237}" type="slidenum">
              <a:rPr lang="es-ES"/>
              <a:pPr/>
              <a:t>‹Nº›</a:t>
            </a:fld>
            <a:endParaRPr lang="es-ES"/>
          </a:p>
        </p:txBody>
      </p:sp>
    </p:spTree>
    <p:extLst>
      <p:ext uri="{BB962C8B-B14F-4D97-AF65-F5344CB8AC3E}">
        <p14:creationId xmlns:p14="http://schemas.microsoft.com/office/powerpoint/2010/main" val="204011499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7760BB-6BD6-4541-9732-052A24CDB124}" type="slidenum">
              <a:rPr lang="es-ES"/>
              <a:pPr/>
              <a:t>5</a:t>
            </a:fld>
            <a:endParaRPr lang="es-ES"/>
          </a:p>
        </p:txBody>
      </p:sp>
      <p:sp>
        <p:nvSpPr>
          <p:cNvPr id="675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75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pPr algn="ctr"/>
            <a:endParaRPr lang="es-E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8C0E37-3043-4D0B-8F77-A43E4E21B204}" type="slidenum">
              <a:rPr lang="es-ES"/>
              <a:pPr/>
              <a:t>16</a:t>
            </a:fld>
            <a:endParaRPr lang="es-ES"/>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85BC56-61BC-4619-8A41-90F08E801CDC}" type="slidenum">
              <a:rPr lang="es-ES"/>
              <a:pPr/>
              <a:t>17</a:t>
            </a:fld>
            <a:endParaRPr lang="es-E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FD25CD-E25F-4F41-AB23-9211341FCA43}" type="slidenum">
              <a:rPr lang="es-ES"/>
              <a:pPr/>
              <a:t>7</a:t>
            </a:fld>
            <a:endParaRPr lang="es-ES"/>
          </a:p>
        </p:txBody>
      </p:sp>
      <p:sp>
        <p:nvSpPr>
          <p:cNvPr id="706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06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pPr algn="ctr"/>
            <a:endParaRPr lang="es-E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683D7B-864F-4849-90BF-E728153274C8}" type="slidenum">
              <a:rPr lang="es-ES">
                <a:solidFill>
                  <a:prstClr val="black"/>
                </a:solidFill>
              </a:rPr>
              <a:pPr/>
              <a:t>8</a:t>
            </a:fld>
            <a:endParaRPr lang="es-ES">
              <a:solidFill>
                <a:prstClr val="black"/>
              </a:solidFill>
            </a:endParaRPr>
          </a:p>
        </p:txBody>
      </p:sp>
      <p:sp>
        <p:nvSpPr>
          <p:cNvPr id="1505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05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s-E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13F69E-A831-4A76-8FDE-8CAEE8068B46}" type="slidenum">
              <a:rPr lang="es-ES"/>
              <a:pPr/>
              <a:t>10</a:t>
            </a:fld>
            <a:endParaRPr lang="es-E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9D175E-3F45-4E17-92A8-B5D3903C6C7B}" type="slidenum">
              <a:rPr lang="es-ES"/>
              <a:pPr/>
              <a:t>11</a:t>
            </a:fld>
            <a:endParaRPr lang="es-E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14EF9E-F13D-4129-910C-16F56E1E7AFE}" type="slidenum">
              <a:rPr lang="es-ES"/>
              <a:pPr/>
              <a:t>12</a:t>
            </a:fld>
            <a:endParaRPr lang="es-E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A572ED-F2DD-4F86-966E-6F362817B209}" type="slidenum">
              <a:rPr lang="es-ES"/>
              <a:pPr/>
              <a:t>13</a:t>
            </a:fld>
            <a:endParaRPr lang="es-ES"/>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459E78-ADBF-4205-AB90-DB475ADDEAF5}" type="slidenum">
              <a:rPr lang="es-ES"/>
              <a:pPr/>
              <a:t>14</a:t>
            </a:fld>
            <a:endParaRPr lang="es-ES"/>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22BE68-E02B-43EE-BC44-E95E978E9B50}" type="slidenum">
              <a:rPr lang="es-ES"/>
              <a:pPr/>
              <a:t>15</a:t>
            </a:fld>
            <a:endParaRPr lang="es-E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s-E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AD2"/>
        </a:solidFill>
        <a:effectLst/>
      </p:bgPr>
    </p:bg>
    <p:spTree>
      <p:nvGrpSpPr>
        <p:cNvPr id="1" name=""/>
        <p:cNvGrpSpPr/>
        <p:nvPr/>
      </p:nvGrpSpPr>
      <p:grpSpPr>
        <a:xfrm>
          <a:off x="0" y="0"/>
          <a:ext cx="0" cy="0"/>
          <a:chOff x="0" y="0"/>
          <a:chExt cx="0" cy="0"/>
        </a:xfrm>
      </p:grpSpPr>
      <p:sp>
        <p:nvSpPr>
          <p:cNvPr id="33812" name="Rectangle 20"/>
          <p:cNvSpPr>
            <a:spLocks noChangeArrowheads="1"/>
          </p:cNvSpPr>
          <p:nvPr userDrawn="1"/>
        </p:nvSpPr>
        <p:spPr bwMode="auto">
          <a:xfrm>
            <a:off x="0" y="1066800"/>
            <a:ext cx="9144000" cy="228600"/>
          </a:xfrm>
          <a:prstGeom prst="rect">
            <a:avLst/>
          </a:prstGeom>
          <a:gradFill rotWithShape="0">
            <a:gsLst>
              <a:gs pos="0">
                <a:srgbClr val="FAFAD2"/>
              </a:gs>
              <a:gs pos="50000">
                <a:srgbClr val="003399"/>
              </a:gs>
              <a:gs pos="100000">
                <a:srgbClr val="FAFAD2"/>
              </a:gs>
            </a:gsLst>
            <a:lin ang="5400000" scaled="1"/>
          </a:gradFill>
          <a:ln w="9525">
            <a:noFill/>
            <a:miter lim="800000"/>
            <a:headEnd/>
            <a:tailEnd/>
          </a:ln>
          <a:effectLst/>
        </p:spPr>
        <p:txBody>
          <a:bodyPr anchor="ctr">
            <a:spAutoFit/>
          </a:bodyPr>
          <a:lstStyle/>
          <a:p>
            <a:endParaRPr lang="es-MX"/>
          </a:p>
        </p:txBody>
      </p:sp>
      <p:sp>
        <p:nvSpPr>
          <p:cNvPr id="33814" name="Text Box 22"/>
          <p:cNvSpPr txBox="1">
            <a:spLocks noChangeArrowheads="1"/>
          </p:cNvSpPr>
          <p:nvPr userDrawn="1"/>
        </p:nvSpPr>
        <p:spPr bwMode="auto">
          <a:xfrm>
            <a:off x="2781300" y="76200"/>
            <a:ext cx="3581400" cy="390525"/>
          </a:xfrm>
          <a:prstGeom prst="rect">
            <a:avLst/>
          </a:prstGeom>
          <a:noFill/>
          <a:ln w="9525">
            <a:noFill/>
            <a:miter lim="800000"/>
            <a:headEnd/>
            <a:tailEnd/>
          </a:ln>
          <a:effectLst/>
        </p:spPr>
        <p:txBody>
          <a:bodyPr>
            <a:spAutoFit/>
          </a:bodyPr>
          <a:lstStyle/>
          <a:p>
            <a:pPr algn="ctr">
              <a:lnSpc>
                <a:spcPct val="70000"/>
              </a:lnSpc>
            </a:pPr>
            <a:r>
              <a:rPr lang="es-ES" sz="2800" b="1" i="1">
                <a:solidFill>
                  <a:srgbClr val="000099"/>
                </a:solidFill>
              </a:rPr>
              <a:t>U   N   A   M</a:t>
            </a:r>
          </a:p>
        </p:txBody>
      </p:sp>
      <p:sp>
        <p:nvSpPr>
          <p:cNvPr id="33815" name="Text Box 23"/>
          <p:cNvSpPr txBox="1">
            <a:spLocks noChangeArrowheads="1"/>
          </p:cNvSpPr>
          <p:nvPr userDrawn="1"/>
        </p:nvSpPr>
        <p:spPr bwMode="auto">
          <a:xfrm>
            <a:off x="2933700" y="381000"/>
            <a:ext cx="3276600" cy="241300"/>
          </a:xfrm>
          <a:prstGeom prst="rect">
            <a:avLst/>
          </a:prstGeom>
          <a:noFill/>
          <a:ln w="9525">
            <a:noFill/>
            <a:miter lim="800000"/>
            <a:headEnd/>
            <a:tailEnd/>
          </a:ln>
          <a:effectLst/>
        </p:spPr>
        <p:txBody>
          <a:bodyPr>
            <a:spAutoFit/>
          </a:bodyPr>
          <a:lstStyle/>
          <a:p>
            <a:pPr algn="ctr">
              <a:lnSpc>
                <a:spcPct val="70000"/>
              </a:lnSpc>
            </a:pPr>
            <a:r>
              <a:rPr lang="es-ES" sz="1400" b="1">
                <a:solidFill>
                  <a:srgbClr val="000099"/>
                </a:solidFill>
              </a:rPr>
              <a:t>Facultad de Ingeniería</a:t>
            </a:r>
          </a:p>
        </p:txBody>
      </p:sp>
      <p:sp>
        <p:nvSpPr>
          <p:cNvPr id="33817" name="Rectangle 25"/>
          <p:cNvSpPr>
            <a:spLocks noChangeArrowheads="1"/>
          </p:cNvSpPr>
          <p:nvPr userDrawn="1"/>
        </p:nvSpPr>
        <p:spPr bwMode="auto">
          <a:xfrm>
            <a:off x="0" y="6096000"/>
            <a:ext cx="9144000" cy="762000"/>
          </a:xfrm>
          <a:prstGeom prst="rect">
            <a:avLst/>
          </a:prstGeom>
          <a:gradFill rotWithShape="0">
            <a:gsLst>
              <a:gs pos="0">
                <a:srgbClr val="FAFAD2"/>
              </a:gs>
              <a:gs pos="100000">
                <a:srgbClr val="003399"/>
              </a:gs>
            </a:gsLst>
            <a:lin ang="5400000" scaled="1"/>
          </a:gradFill>
          <a:ln w="9525">
            <a:noFill/>
            <a:miter lim="800000"/>
            <a:headEnd/>
            <a:tailEnd/>
          </a:ln>
          <a:effectLst/>
        </p:spPr>
        <p:txBody>
          <a:bodyPr anchor="ctr">
            <a:spAutoFit/>
          </a:bodyPr>
          <a:lstStyle/>
          <a:p>
            <a:endParaRPr lang="es-MX"/>
          </a:p>
        </p:txBody>
      </p:sp>
      <p:sp>
        <p:nvSpPr>
          <p:cNvPr id="33818" name="Text Box 26"/>
          <p:cNvSpPr txBox="1">
            <a:spLocks noChangeArrowheads="1"/>
          </p:cNvSpPr>
          <p:nvPr userDrawn="1"/>
        </p:nvSpPr>
        <p:spPr bwMode="auto">
          <a:xfrm>
            <a:off x="8509000" y="6299200"/>
            <a:ext cx="635000" cy="336550"/>
          </a:xfrm>
          <a:prstGeom prst="rect">
            <a:avLst/>
          </a:prstGeom>
          <a:noFill/>
          <a:ln w="9525">
            <a:noFill/>
            <a:miter lim="800000"/>
            <a:headEnd/>
            <a:tailEnd/>
          </a:ln>
          <a:effectLst/>
        </p:spPr>
        <p:txBody>
          <a:bodyPr wrap="none">
            <a:spAutoFit/>
            <a:flatTx/>
          </a:bodyPr>
          <a:lstStyle/>
          <a:p>
            <a:pPr algn="ctr" eaLnBrk="0" hangingPunct="0"/>
            <a:r>
              <a:rPr lang="es-ES" sz="1600" b="1" i="1">
                <a:solidFill>
                  <a:srgbClr val="9999FF"/>
                </a:solidFill>
                <a:effectLst>
                  <a:outerShdw blurRad="38100" dist="38100" dir="2700000" algn="tl">
                    <a:srgbClr val="000000"/>
                  </a:outerShdw>
                </a:effectLst>
              </a:rPr>
              <a:t>AVM</a:t>
            </a:r>
          </a:p>
        </p:txBody>
      </p:sp>
      <p:pic>
        <p:nvPicPr>
          <p:cNvPr id="9" name="Picture 12" descr="escudo[1]"/>
          <p:cNvPicPr>
            <a:picLocks noChangeAspect="1" noChangeArrowheads="1"/>
          </p:cNvPicPr>
          <p:nvPr userDrawn="1"/>
        </p:nvPicPr>
        <p:blipFill>
          <a:blip r:embed="rId3"/>
          <a:srcRect/>
          <a:stretch>
            <a:fillRect/>
          </a:stretch>
        </p:blipFill>
        <p:spPr bwMode="auto">
          <a:xfrm>
            <a:off x="281260" y="50800"/>
            <a:ext cx="936000" cy="1048000"/>
          </a:xfrm>
          <a:prstGeom prst="rect">
            <a:avLst/>
          </a:prstGeom>
          <a:noFill/>
        </p:spPr>
      </p:pic>
      <p:pic>
        <p:nvPicPr>
          <p:cNvPr id="10" name="9 Imagen"/>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918762" y="36500"/>
            <a:ext cx="936000" cy="1170000"/>
          </a:xfrm>
          <a:prstGeom prst="rect">
            <a:avLst/>
          </a:prstGeom>
        </p:spPr>
      </p:pic>
    </p:spTree>
  </p:cSld>
  <p:clrMap bg1="lt1" tx1="dk1" bg2="lt2" tx2="dk2" accent1="accent1" accent2="accent2" accent3="accent3" accent4="accent4" accent5="accent5" accent6="accent6" hlink="hlink" folHlink="folHlink"/>
  <p:sldLayoutIdLst>
    <p:sldLayoutId id="2147483657" r:id="rId1"/>
  </p:sldLayoutIdLst>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4.bin"/><Relationship Id="rId4" Type="http://schemas.openxmlformats.org/officeDocument/2006/relationships/image" Target="../media/image9.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9" name="Rectangle 5"/>
          <p:cNvSpPr>
            <a:spLocks noChangeArrowheads="1"/>
          </p:cNvSpPr>
          <p:nvPr/>
        </p:nvSpPr>
        <p:spPr bwMode="auto">
          <a:xfrm>
            <a:off x="0" y="3421063"/>
            <a:ext cx="9144000" cy="260350"/>
          </a:xfrm>
          <a:prstGeom prst="rect">
            <a:avLst/>
          </a:prstGeom>
          <a:noFill/>
          <a:ln w="9525">
            <a:noFill/>
            <a:miter lim="800000"/>
            <a:headEnd/>
            <a:tailEnd/>
          </a:ln>
          <a:effectLst/>
        </p:spPr>
        <p:txBody>
          <a:bodyPr>
            <a:spAutoFit/>
          </a:bodyPr>
          <a:lstStyle/>
          <a:p>
            <a:r>
              <a:rPr lang="es-ES" sz="1100"/>
              <a:t> </a:t>
            </a:r>
            <a:endParaRPr lang="es-ES"/>
          </a:p>
        </p:txBody>
      </p:sp>
      <p:sp>
        <p:nvSpPr>
          <p:cNvPr id="62471" name="Rectangle 7"/>
          <p:cNvSpPr>
            <a:spLocks noChangeArrowheads="1"/>
          </p:cNvSpPr>
          <p:nvPr/>
        </p:nvSpPr>
        <p:spPr bwMode="auto">
          <a:xfrm>
            <a:off x="0" y="3421063"/>
            <a:ext cx="9144000" cy="260350"/>
          </a:xfrm>
          <a:prstGeom prst="rect">
            <a:avLst/>
          </a:prstGeom>
          <a:noFill/>
          <a:ln w="9525">
            <a:noFill/>
            <a:miter lim="800000"/>
            <a:headEnd/>
            <a:tailEnd/>
          </a:ln>
          <a:effectLst/>
        </p:spPr>
        <p:txBody>
          <a:bodyPr>
            <a:spAutoFit/>
          </a:bodyPr>
          <a:lstStyle/>
          <a:p>
            <a:r>
              <a:rPr lang="es-ES" sz="1100"/>
              <a:t> </a:t>
            </a:r>
            <a:endParaRPr lang="es-ES"/>
          </a:p>
        </p:txBody>
      </p:sp>
      <p:sp>
        <p:nvSpPr>
          <p:cNvPr id="62472" name="Text Box 8"/>
          <p:cNvSpPr txBox="1">
            <a:spLocks noChangeArrowheads="1"/>
          </p:cNvSpPr>
          <p:nvPr/>
        </p:nvSpPr>
        <p:spPr bwMode="auto">
          <a:xfrm>
            <a:off x="1066800" y="2438400"/>
            <a:ext cx="7010400" cy="1879682"/>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a:lnSpc>
                <a:spcPct val="140000"/>
              </a:lnSpc>
            </a:pPr>
            <a:r>
              <a:rPr lang="es-ES" sz="4400" b="1" dirty="0">
                <a:solidFill>
                  <a:srgbClr val="000066"/>
                </a:solidFill>
                <a:latin typeface="Arial" pitchFamily="34" charset="0"/>
                <a:cs typeface="Arial" pitchFamily="34" charset="0"/>
              </a:rPr>
              <a:t>PROPIEDADES MAGNÉTICAS</a:t>
            </a:r>
          </a:p>
        </p:txBody>
      </p:sp>
      <p:sp>
        <p:nvSpPr>
          <p:cNvPr id="5" name="1 CuadroTexto"/>
          <p:cNvSpPr txBox="1"/>
          <p:nvPr/>
        </p:nvSpPr>
        <p:spPr>
          <a:xfrm>
            <a:off x="2987824" y="5589240"/>
            <a:ext cx="3168352" cy="307777"/>
          </a:xfrm>
          <a:prstGeom prst="rect">
            <a:avLst/>
          </a:prstGeom>
          <a:noFill/>
        </p:spPr>
        <p:txBody>
          <a:bodyPr wrap="square" rtlCol="0">
            <a:spAutoFit/>
          </a:bodyPr>
          <a:lstStyle>
            <a:defPPr>
              <a:defRPr lang="es-E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s-MX" sz="1400" b="1" i="1" dirty="0" smtClean="0">
                <a:solidFill>
                  <a:srgbClr val="000066"/>
                </a:solidFill>
              </a:rPr>
              <a:t>M. C. Q.  Alfredo Velásquez Márquez</a:t>
            </a:r>
            <a:endParaRPr lang="es-MX" sz="1400" b="1" i="1" dirty="0">
              <a:solidFill>
                <a:srgbClr val="000066"/>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p:cNvSpPr>
            <a:spLocks noChangeArrowheads="1"/>
          </p:cNvSpPr>
          <p:nvPr/>
        </p:nvSpPr>
        <p:spPr bwMode="auto">
          <a:xfrm>
            <a:off x="3009900" y="1727200"/>
            <a:ext cx="3124200" cy="1701800"/>
          </a:xfrm>
          <a:prstGeom prst="rect">
            <a:avLst/>
          </a:prstGeom>
          <a:solidFill>
            <a:srgbClr val="C0C0C0"/>
          </a:solidFill>
          <a:ln w="9525">
            <a:solidFill>
              <a:schemeClr val="tx1"/>
            </a:solidFill>
            <a:miter lim="800000"/>
            <a:headEnd/>
            <a:tailEnd/>
          </a:ln>
          <a:effectLst/>
        </p:spPr>
        <p:txBody>
          <a:bodyPr anchor="ctr">
            <a:spAutoFit/>
          </a:bodyPr>
          <a:lstStyle/>
          <a:p>
            <a:endParaRPr lang="es-MX"/>
          </a:p>
        </p:txBody>
      </p:sp>
      <p:sp>
        <p:nvSpPr>
          <p:cNvPr id="126980" name="Rectangle 4"/>
          <p:cNvSpPr>
            <a:spLocks noChangeArrowheads="1"/>
          </p:cNvSpPr>
          <p:nvPr/>
        </p:nvSpPr>
        <p:spPr bwMode="auto">
          <a:xfrm>
            <a:off x="4533900" y="2552700"/>
            <a:ext cx="71438" cy="77788"/>
          </a:xfrm>
          <a:prstGeom prst="rect">
            <a:avLst/>
          </a:prstGeom>
          <a:solidFill>
            <a:srgbClr val="DDDDDD"/>
          </a:solidFill>
          <a:ln w="9525">
            <a:solidFill>
              <a:schemeClr val="tx1"/>
            </a:solidFill>
            <a:miter lim="800000"/>
            <a:headEnd/>
            <a:tailEnd/>
          </a:ln>
          <a:effectLst/>
        </p:spPr>
        <p:txBody>
          <a:bodyPr anchor="ctr">
            <a:spAutoFit/>
          </a:bodyPr>
          <a:lstStyle/>
          <a:p>
            <a:endParaRPr lang="es-MX"/>
          </a:p>
        </p:txBody>
      </p:sp>
      <p:grpSp>
        <p:nvGrpSpPr>
          <p:cNvPr id="126981" name="Group 5"/>
          <p:cNvGrpSpPr>
            <a:grpSpLocks/>
          </p:cNvGrpSpPr>
          <p:nvPr/>
        </p:nvGrpSpPr>
        <p:grpSpPr bwMode="auto">
          <a:xfrm>
            <a:off x="3009900" y="1727200"/>
            <a:ext cx="3124200" cy="1701800"/>
            <a:chOff x="-288" y="1104"/>
            <a:chExt cx="1968" cy="1072"/>
          </a:xfrm>
        </p:grpSpPr>
        <p:sp>
          <p:nvSpPr>
            <p:cNvPr id="126982" name="Rectangle 6"/>
            <p:cNvSpPr>
              <a:spLocks noChangeArrowheads="1"/>
            </p:cNvSpPr>
            <p:nvPr/>
          </p:nvSpPr>
          <p:spPr bwMode="auto">
            <a:xfrm>
              <a:off x="-288" y="1104"/>
              <a:ext cx="1968" cy="1072"/>
            </a:xfrm>
            <a:prstGeom prst="rect">
              <a:avLst/>
            </a:prstGeom>
            <a:solidFill>
              <a:srgbClr val="DDDDDD"/>
            </a:solidFill>
            <a:ln w="9525">
              <a:solidFill>
                <a:schemeClr val="tx1"/>
              </a:solidFill>
              <a:miter lim="800000"/>
              <a:headEnd/>
              <a:tailEnd/>
            </a:ln>
            <a:effectLst/>
          </p:spPr>
          <p:txBody>
            <a:bodyPr anchor="ctr">
              <a:spAutoFit/>
            </a:bodyPr>
            <a:lstStyle/>
            <a:p>
              <a:endParaRPr lang="es-MX"/>
            </a:p>
          </p:txBody>
        </p:sp>
        <p:sp>
          <p:nvSpPr>
            <p:cNvPr id="126983" name="Oval 7"/>
            <p:cNvSpPr>
              <a:spLocks noChangeArrowheads="1"/>
            </p:cNvSpPr>
            <p:nvPr/>
          </p:nvSpPr>
          <p:spPr bwMode="auto">
            <a:xfrm>
              <a:off x="-192" y="1185"/>
              <a:ext cx="240" cy="244"/>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6984" name="Oval 8"/>
            <p:cNvSpPr>
              <a:spLocks noChangeArrowheads="1"/>
            </p:cNvSpPr>
            <p:nvPr/>
          </p:nvSpPr>
          <p:spPr bwMode="auto">
            <a:xfrm rot="-2192157">
              <a:off x="192" y="1185"/>
              <a:ext cx="240" cy="244"/>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6985" name="Oval 9"/>
            <p:cNvSpPr>
              <a:spLocks noChangeArrowheads="1"/>
            </p:cNvSpPr>
            <p:nvPr/>
          </p:nvSpPr>
          <p:spPr bwMode="auto">
            <a:xfrm rot="4859356">
              <a:off x="574" y="1187"/>
              <a:ext cx="244"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6986" name="Oval 10"/>
            <p:cNvSpPr>
              <a:spLocks noChangeArrowheads="1"/>
            </p:cNvSpPr>
            <p:nvPr/>
          </p:nvSpPr>
          <p:spPr bwMode="auto">
            <a:xfrm rot="-9625158">
              <a:off x="960" y="1185"/>
              <a:ext cx="240" cy="244"/>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6987" name="Oval 11"/>
            <p:cNvSpPr>
              <a:spLocks noChangeArrowheads="1"/>
            </p:cNvSpPr>
            <p:nvPr/>
          </p:nvSpPr>
          <p:spPr bwMode="auto">
            <a:xfrm rot="3335863">
              <a:off x="1318" y="1187"/>
              <a:ext cx="244"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6988" name="Oval 12"/>
            <p:cNvSpPr>
              <a:spLocks noChangeArrowheads="1"/>
            </p:cNvSpPr>
            <p:nvPr/>
          </p:nvSpPr>
          <p:spPr bwMode="auto">
            <a:xfrm rot="-9224047">
              <a:off x="-192" y="1526"/>
              <a:ext cx="240" cy="244"/>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6989" name="Oval 13"/>
            <p:cNvSpPr>
              <a:spLocks noChangeArrowheads="1"/>
            </p:cNvSpPr>
            <p:nvPr/>
          </p:nvSpPr>
          <p:spPr bwMode="auto">
            <a:xfrm rot="-849229">
              <a:off x="192" y="1526"/>
              <a:ext cx="240" cy="244"/>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6990" name="Oval 14"/>
            <p:cNvSpPr>
              <a:spLocks noChangeArrowheads="1"/>
            </p:cNvSpPr>
            <p:nvPr/>
          </p:nvSpPr>
          <p:spPr bwMode="auto">
            <a:xfrm rot="1394207">
              <a:off x="576" y="1526"/>
              <a:ext cx="240" cy="244"/>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6991" name="Oval 15"/>
            <p:cNvSpPr>
              <a:spLocks noChangeArrowheads="1"/>
            </p:cNvSpPr>
            <p:nvPr/>
          </p:nvSpPr>
          <p:spPr bwMode="auto">
            <a:xfrm rot="10870779">
              <a:off x="960" y="1526"/>
              <a:ext cx="240" cy="244"/>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6992" name="Oval 16"/>
            <p:cNvSpPr>
              <a:spLocks noChangeArrowheads="1"/>
            </p:cNvSpPr>
            <p:nvPr/>
          </p:nvSpPr>
          <p:spPr bwMode="auto">
            <a:xfrm rot="-5806579">
              <a:off x="1318" y="1528"/>
              <a:ext cx="244"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6993" name="Oval 17"/>
            <p:cNvSpPr>
              <a:spLocks noChangeArrowheads="1"/>
            </p:cNvSpPr>
            <p:nvPr/>
          </p:nvSpPr>
          <p:spPr bwMode="auto">
            <a:xfrm rot="5872010">
              <a:off x="-194" y="1869"/>
              <a:ext cx="244"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6994" name="Oval 18"/>
            <p:cNvSpPr>
              <a:spLocks noChangeArrowheads="1"/>
            </p:cNvSpPr>
            <p:nvPr/>
          </p:nvSpPr>
          <p:spPr bwMode="auto">
            <a:xfrm rot="3335863">
              <a:off x="190" y="1869"/>
              <a:ext cx="244"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6995" name="Oval 19"/>
            <p:cNvSpPr>
              <a:spLocks noChangeArrowheads="1"/>
            </p:cNvSpPr>
            <p:nvPr/>
          </p:nvSpPr>
          <p:spPr bwMode="auto">
            <a:xfrm rot="-1791417">
              <a:off x="576" y="1867"/>
              <a:ext cx="240" cy="244"/>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6996" name="Oval 20"/>
            <p:cNvSpPr>
              <a:spLocks noChangeArrowheads="1"/>
            </p:cNvSpPr>
            <p:nvPr/>
          </p:nvSpPr>
          <p:spPr bwMode="auto">
            <a:xfrm rot="-5026512">
              <a:off x="958" y="1869"/>
              <a:ext cx="244"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6997" name="Oval 21"/>
            <p:cNvSpPr>
              <a:spLocks noChangeArrowheads="1"/>
            </p:cNvSpPr>
            <p:nvPr/>
          </p:nvSpPr>
          <p:spPr bwMode="auto">
            <a:xfrm rot="3335863">
              <a:off x="1318" y="1869"/>
              <a:ext cx="244"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grpSp>
      <p:grpSp>
        <p:nvGrpSpPr>
          <p:cNvPr id="126998" name="Group 22"/>
          <p:cNvGrpSpPr>
            <a:grpSpLocks/>
          </p:cNvGrpSpPr>
          <p:nvPr/>
        </p:nvGrpSpPr>
        <p:grpSpPr bwMode="auto">
          <a:xfrm>
            <a:off x="531813" y="4075113"/>
            <a:ext cx="8078787" cy="2060575"/>
            <a:chOff x="335" y="2686"/>
            <a:chExt cx="5089" cy="1298"/>
          </a:xfrm>
        </p:grpSpPr>
        <p:grpSp>
          <p:nvGrpSpPr>
            <p:cNvPr id="126999" name="Group 23"/>
            <p:cNvGrpSpPr>
              <a:grpSpLocks/>
            </p:cNvGrpSpPr>
            <p:nvPr/>
          </p:nvGrpSpPr>
          <p:grpSpPr bwMode="auto">
            <a:xfrm>
              <a:off x="335" y="2686"/>
              <a:ext cx="1154" cy="1298"/>
              <a:chOff x="335" y="2350"/>
              <a:chExt cx="1154" cy="1298"/>
            </a:xfrm>
          </p:grpSpPr>
          <p:sp>
            <p:nvSpPr>
              <p:cNvPr id="127000" name="Rectangle 24"/>
              <p:cNvSpPr>
                <a:spLocks noChangeArrowheads="1"/>
              </p:cNvSpPr>
              <p:nvPr/>
            </p:nvSpPr>
            <p:spPr bwMode="auto">
              <a:xfrm>
                <a:off x="335" y="2350"/>
                <a:ext cx="577" cy="1296"/>
              </a:xfrm>
              <a:prstGeom prst="rect">
                <a:avLst/>
              </a:prstGeom>
              <a:solidFill>
                <a:schemeClr val="tx1"/>
              </a:solidFill>
              <a:ln w="9525">
                <a:solidFill>
                  <a:schemeClr val="tx1"/>
                </a:solidFill>
                <a:miter lim="800000"/>
                <a:headEnd/>
                <a:tailEnd/>
              </a:ln>
              <a:effectLst/>
            </p:spPr>
            <p:txBody>
              <a:bodyPr anchor="ctr">
                <a:spAutoFit/>
              </a:bodyPr>
              <a:lstStyle/>
              <a:p>
                <a:endParaRPr lang="es-MX"/>
              </a:p>
            </p:txBody>
          </p:sp>
          <p:sp>
            <p:nvSpPr>
              <p:cNvPr id="127001" name="Rectangle 25"/>
              <p:cNvSpPr>
                <a:spLocks noChangeArrowheads="1"/>
              </p:cNvSpPr>
              <p:nvPr/>
            </p:nvSpPr>
            <p:spPr bwMode="auto">
              <a:xfrm>
                <a:off x="912" y="2352"/>
                <a:ext cx="577" cy="1296"/>
              </a:xfrm>
              <a:prstGeom prst="rect">
                <a:avLst/>
              </a:prstGeom>
              <a:solidFill>
                <a:srgbClr val="FF0000"/>
              </a:solidFill>
              <a:ln w="9525">
                <a:solidFill>
                  <a:schemeClr val="tx1"/>
                </a:solidFill>
                <a:miter lim="800000"/>
                <a:headEnd/>
                <a:tailEnd/>
              </a:ln>
              <a:effectLst/>
            </p:spPr>
            <p:txBody>
              <a:bodyPr anchor="ctr">
                <a:spAutoFit/>
              </a:bodyPr>
              <a:lstStyle/>
              <a:p>
                <a:endParaRPr lang="es-MX"/>
              </a:p>
            </p:txBody>
          </p:sp>
          <p:sp>
            <p:nvSpPr>
              <p:cNvPr id="127002" name="Text Box 26"/>
              <p:cNvSpPr txBox="1">
                <a:spLocks noChangeArrowheads="1"/>
              </p:cNvSpPr>
              <p:nvPr/>
            </p:nvSpPr>
            <p:spPr bwMode="auto">
              <a:xfrm>
                <a:off x="532" y="2928"/>
                <a:ext cx="189"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dirty="0">
                    <a:solidFill>
                      <a:srgbClr val="FAFAD2"/>
                    </a:solidFill>
                    <a:effectLst>
                      <a:outerShdw blurRad="38100" dist="38100" dir="2700000" algn="tl">
                        <a:srgbClr val="000000">
                          <a:alpha val="43137"/>
                        </a:srgbClr>
                      </a:outerShdw>
                    </a:effectLst>
                    <a:latin typeface="Arial" charset="0"/>
                  </a:rPr>
                  <a:t>Sur</a:t>
                </a:r>
              </a:p>
            </p:txBody>
          </p:sp>
          <p:sp>
            <p:nvSpPr>
              <p:cNvPr id="127003" name="Text Box 27"/>
              <p:cNvSpPr txBox="1">
                <a:spLocks noChangeArrowheads="1"/>
              </p:cNvSpPr>
              <p:nvPr/>
            </p:nvSpPr>
            <p:spPr bwMode="auto">
              <a:xfrm>
                <a:off x="1055" y="2928"/>
                <a:ext cx="295"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D2"/>
                    </a:solidFill>
                    <a:effectLst>
                      <a:outerShdw blurRad="38100" dist="38100" dir="2700000" algn="tl">
                        <a:srgbClr val="000000">
                          <a:alpha val="43137"/>
                        </a:srgbClr>
                      </a:outerShdw>
                    </a:effectLst>
                    <a:latin typeface="Arial" charset="0"/>
                  </a:rPr>
                  <a:t>Norte</a:t>
                </a:r>
              </a:p>
            </p:txBody>
          </p:sp>
        </p:grpSp>
        <p:grpSp>
          <p:nvGrpSpPr>
            <p:cNvPr id="127004" name="Group 28"/>
            <p:cNvGrpSpPr>
              <a:grpSpLocks/>
            </p:cNvGrpSpPr>
            <p:nvPr/>
          </p:nvGrpSpPr>
          <p:grpSpPr bwMode="auto">
            <a:xfrm>
              <a:off x="4270" y="2686"/>
              <a:ext cx="1154" cy="1298"/>
              <a:chOff x="335" y="2350"/>
              <a:chExt cx="1154" cy="1298"/>
            </a:xfrm>
          </p:grpSpPr>
          <p:sp>
            <p:nvSpPr>
              <p:cNvPr id="127005" name="Rectangle 29"/>
              <p:cNvSpPr>
                <a:spLocks noChangeArrowheads="1"/>
              </p:cNvSpPr>
              <p:nvPr/>
            </p:nvSpPr>
            <p:spPr bwMode="auto">
              <a:xfrm>
                <a:off x="335" y="2350"/>
                <a:ext cx="577" cy="1296"/>
              </a:xfrm>
              <a:prstGeom prst="rect">
                <a:avLst/>
              </a:prstGeom>
              <a:solidFill>
                <a:schemeClr val="tx1"/>
              </a:solidFill>
              <a:ln w="9525">
                <a:solidFill>
                  <a:schemeClr val="tx1"/>
                </a:solidFill>
                <a:miter lim="800000"/>
                <a:headEnd/>
                <a:tailEnd/>
              </a:ln>
              <a:effectLst/>
            </p:spPr>
            <p:txBody>
              <a:bodyPr anchor="ctr">
                <a:spAutoFit/>
              </a:bodyPr>
              <a:lstStyle/>
              <a:p>
                <a:endParaRPr lang="es-MX"/>
              </a:p>
            </p:txBody>
          </p:sp>
          <p:sp>
            <p:nvSpPr>
              <p:cNvPr id="127006" name="Rectangle 30"/>
              <p:cNvSpPr>
                <a:spLocks noChangeArrowheads="1"/>
              </p:cNvSpPr>
              <p:nvPr/>
            </p:nvSpPr>
            <p:spPr bwMode="auto">
              <a:xfrm>
                <a:off x="912" y="2352"/>
                <a:ext cx="577" cy="1296"/>
              </a:xfrm>
              <a:prstGeom prst="rect">
                <a:avLst/>
              </a:prstGeom>
              <a:solidFill>
                <a:srgbClr val="FF0000"/>
              </a:solidFill>
              <a:ln w="9525">
                <a:solidFill>
                  <a:schemeClr val="tx1"/>
                </a:solidFill>
                <a:miter lim="800000"/>
                <a:headEnd/>
                <a:tailEnd/>
              </a:ln>
              <a:effectLst/>
            </p:spPr>
            <p:txBody>
              <a:bodyPr anchor="ctr">
                <a:spAutoFit/>
              </a:bodyPr>
              <a:lstStyle/>
              <a:p>
                <a:endParaRPr lang="es-MX"/>
              </a:p>
            </p:txBody>
          </p:sp>
          <p:sp>
            <p:nvSpPr>
              <p:cNvPr id="127007" name="Text Box 31"/>
              <p:cNvSpPr txBox="1">
                <a:spLocks noChangeArrowheads="1"/>
              </p:cNvSpPr>
              <p:nvPr/>
            </p:nvSpPr>
            <p:spPr bwMode="auto">
              <a:xfrm>
                <a:off x="532" y="2928"/>
                <a:ext cx="189"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D2"/>
                    </a:solidFill>
                    <a:effectLst>
                      <a:outerShdw blurRad="38100" dist="38100" dir="2700000" algn="tl">
                        <a:srgbClr val="000000">
                          <a:alpha val="43137"/>
                        </a:srgbClr>
                      </a:outerShdw>
                    </a:effectLst>
                    <a:latin typeface="Arial" charset="0"/>
                  </a:rPr>
                  <a:t>Sur</a:t>
                </a:r>
              </a:p>
            </p:txBody>
          </p:sp>
          <p:sp>
            <p:nvSpPr>
              <p:cNvPr id="127008" name="Text Box 32"/>
              <p:cNvSpPr txBox="1">
                <a:spLocks noChangeArrowheads="1"/>
              </p:cNvSpPr>
              <p:nvPr/>
            </p:nvSpPr>
            <p:spPr bwMode="auto">
              <a:xfrm>
                <a:off x="1055" y="2928"/>
                <a:ext cx="295"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D2"/>
                    </a:solidFill>
                    <a:effectLst>
                      <a:outerShdw blurRad="38100" dist="38100" dir="2700000" algn="tl">
                        <a:srgbClr val="000000">
                          <a:alpha val="43137"/>
                        </a:srgbClr>
                      </a:outerShdw>
                    </a:effectLst>
                    <a:latin typeface="Arial" charset="0"/>
                  </a:rPr>
                  <a:t>Norte</a:t>
                </a:r>
              </a:p>
            </p:txBody>
          </p:sp>
        </p:grpSp>
      </p:grpSp>
      <p:grpSp>
        <p:nvGrpSpPr>
          <p:cNvPr id="127009" name="Group 33"/>
          <p:cNvGrpSpPr>
            <a:grpSpLocks/>
          </p:cNvGrpSpPr>
          <p:nvPr/>
        </p:nvGrpSpPr>
        <p:grpSpPr bwMode="auto">
          <a:xfrm>
            <a:off x="2667000" y="4267200"/>
            <a:ext cx="3810000" cy="1676400"/>
            <a:chOff x="1680" y="2448"/>
            <a:chExt cx="2400" cy="1056"/>
          </a:xfrm>
        </p:grpSpPr>
        <p:sp>
          <p:nvSpPr>
            <p:cNvPr id="127010" name="Line 34"/>
            <p:cNvSpPr>
              <a:spLocks noChangeShapeType="1"/>
            </p:cNvSpPr>
            <p:nvPr/>
          </p:nvSpPr>
          <p:spPr bwMode="auto">
            <a:xfrm>
              <a:off x="1680" y="2659"/>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7011" name="Line 35"/>
            <p:cNvSpPr>
              <a:spLocks noChangeShapeType="1"/>
            </p:cNvSpPr>
            <p:nvPr/>
          </p:nvSpPr>
          <p:spPr bwMode="auto">
            <a:xfrm>
              <a:off x="1680" y="2870"/>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7012" name="Line 36"/>
            <p:cNvSpPr>
              <a:spLocks noChangeShapeType="1"/>
            </p:cNvSpPr>
            <p:nvPr/>
          </p:nvSpPr>
          <p:spPr bwMode="auto">
            <a:xfrm>
              <a:off x="1680" y="2448"/>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7013" name="Line 37"/>
            <p:cNvSpPr>
              <a:spLocks noChangeShapeType="1"/>
            </p:cNvSpPr>
            <p:nvPr/>
          </p:nvSpPr>
          <p:spPr bwMode="auto">
            <a:xfrm>
              <a:off x="1680" y="3292"/>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7014" name="Line 38"/>
            <p:cNvSpPr>
              <a:spLocks noChangeShapeType="1"/>
            </p:cNvSpPr>
            <p:nvPr/>
          </p:nvSpPr>
          <p:spPr bwMode="auto">
            <a:xfrm>
              <a:off x="1680" y="3504"/>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7015" name="Line 39"/>
            <p:cNvSpPr>
              <a:spLocks noChangeShapeType="1"/>
            </p:cNvSpPr>
            <p:nvPr/>
          </p:nvSpPr>
          <p:spPr bwMode="auto">
            <a:xfrm>
              <a:off x="1680" y="3081"/>
              <a:ext cx="2400" cy="0"/>
            </a:xfrm>
            <a:prstGeom prst="line">
              <a:avLst/>
            </a:prstGeom>
            <a:noFill/>
            <a:ln w="25400">
              <a:solidFill>
                <a:schemeClr val="tx1"/>
              </a:solidFill>
              <a:round/>
              <a:headEnd/>
              <a:tailEnd type="triangle" w="med" len="lg"/>
            </a:ln>
            <a:effectLst/>
          </p:spPr>
          <p:txBody>
            <a:bodyPr>
              <a:spAutoFit/>
            </a:bodyPr>
            <a:lstStyle/>
            <a:p>
              <a:endParaRPr lang="es-MX"/>
            </a:p>
          </p:txBody>
        </p:sp>
      </p:grpSp>
      <p:grpSp>
        <p:nvGrpSpPr>
          <p:cNvPr id="127016" name="Group 40"/>
          <p:cNvGrpSpPr>
            <a:grpSpLocks/>
          </p:cNvGrpSpPr>
          <p:nvPr/>
        </p:nvGrpSpPr>
        <p:grpSpPr bwMode="auto">
          <a:xfrm>
            <a:off x="2667000" y="4267200"/>
            <a:ext cx="3810000" cy="1676400"/>
            <a:chOff x="1680" y="2448"/>
            <a:chExt cx="2400" cy="1056"/>
          </a:xfrm>
        </p:grpSpPr>
        <p:sp>
          <p:nvSpPr>
            <p:cNvPr id="127017" name="Line 41"/>
            <p:cNvSpPr>
              <a:spLocks noChangeShapeType="1"/>
            </p:cNvSpPr>
            <p:nvPr/>
          </p:nvSpPr>
          <p:spPr bwMode="auto">
            <a:xfrm>
              <a:off x="1680" y="2659"/>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7018" name="Line 42"/>
            <p:cNvSpPr>
              <a:spLocks noChangeShapeType="1"/>
            </p:cNvSpPr>
            <p:nvPr/>
          </p:nvSpPr>
          <p:spPr bwMode="auto">
            <a:xfrm>
              <a:off x="1680" y="2870"/>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7019" name="Line 43"/>
            <p:cNvSpPr>
              <a:spLocks noChangeShapeType="1"/>
            </p:cNvSpPr>
            <p:nvPr/>
          </p:nvSpPr>
          <p:spPr bwMode="auto">
            <a:xfrm>
              <a:off x="1680" y="2448"/>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7020" name="Line 44"/>
            <p:cNvSpPr>
              <a:spLocks noChangeShapeType="1"/>
            </p:cNvSpPr>
            <p:nvPr/>
          </p:nvSpPr>
          <p:spPr bwMode="auto">
            <a:xfrm>
              <a:off x="1680" y="3292"/>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7021" name="Line 45"/>
            <p:cNvSpPr>
              <a:spLocks noChangeShapeType="1"/>
            </p:cNvSpPr>
            <p:nvPr/>
          </p:nvSpPr>
          <p:spPr bwMode="auto">
            <a:xfrm>
              <a:off x="1680" y="3504"/>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7022" name="Line 46"/>
            <p:cNvSpPr>
              <a:spLocks noChangeShapeType="1"/>
            </p:cNvSpPr>
            <p:nvPr/>
          </p:nvSpPr>
          <p:spPr bwMode="auto">
            <a:xfrm>
              <a:off x="1680" y="3081"/>
              <a:ext cx="2400" cy="0"/>
            </a:xfrm>
            <a:prstGeom prst="line">
              <a:avLst/>
            </a:prstGeom>
            <a:noFill/>
            <a:ln w="25400">
              <a:solidFill>
                <a:schemeClr val="tx1"/>
              </a:solidFill>
              <a:round/>
              <a:headEnd/>
              <a:tailEnd type="triangle" w="med" len="lg"/>
            </a:ln>
            <a:effectLst/>
          </p:spPr>
          <p:txBody>
            <a:bodyPr>
              <a:spAutoFit/>
            </a:bodyPr>
            <a:lstStyle/>
            <a:p>
              <a:endParaRPr lang="es-MX"/>
            </a:p>
          </p:txBody>
        </p:sp>
      </p:grpSp>
      <p:grpSp>
        <p:nvGrpSpPr>
          <p:cNvPr id="127023" name="Group 47"/>
          <p:cNvGrpSpPr>
            <a:grpSpLocks/>
          </p:cNvGrpSpPr>
          <p:nvPr/>
        </p:nvGrpSpPr>
        <p:grpSpPr bwMode="auto">
          <a:xfrm>
            <a:off x="3009900" y="1727200"/>
            <a:ext cx="3124200" cy="1701800"/>
            <a:chOff x="4032" y="864"/>
            <a:chExt cx="1968" cy="1056"/>
          </a:xfrm>
        </p:grpSpPr>
        <p:sp>
          <p:nvSpPr>
            <p:cNvPr id="127024" name="Rectangle 48"/>
            <p:cNvSpPr>
              <a:spLocks noChangeArrowheads="1"/>
            </p:cNvSpPr>
            <p:nvPr/>
          </p:nvSpPr>
          <p:spPr bwMode="auto">
            <a:xfrm>
              <a:off x="4032" y="864"/>
              <a:ext cx="1968" cy="1056"/>
            </a:xfrm>
            <a:prstGeom prst="rect">
              <a:avLst/>
            </a:prstGeom>
            <a:solidFill>
              <a:srgbClr val="DDDDDD"/>
            </a:solidFill>
            <a:ln w="9525">
              <a:solidFill>
                <a:schemeClr val="tx1"/>
              </a:solidFill>
              <a:miter lim="800000"/>
              <a:headEnd/>
              <a:tailEnd/>
            </a:ln>
            <a:effectLst/>
          </p:spPr>
          <p:txBody>
            <a:bodyPr anchor="ctr">
              <a:spAutoFit/>
            </a:bodyPr>
            <a:lstStyle/>
            <a:p>
              <a:endParaRPr lang="es-MX"/>
            </a:p>
          </p:txBody>
        </p:sp>
        <p:grpSp>
          <p:nvGrpSpPr>
            <p:cNvPr id="127025" name="Group 49"/>
            <p:cNvGrpSpPr>
              <a:grpSpLocks/>
            </p:cNvGrpSpPr>
            <p:nvPr/>
          </p:nvGrpSpPr>
          <p:grpSpPr bwMode="auto">
            <a:xfrm>
              <a:off x="4128" y="944"/>
              <a:ext cx="240" cy="240"/>
              <a:chOff x="576" y="1200"/>
              <a:chExt cx="240" cy="240"/>
            </a:xfrm>
          </p:grpSpPr>
          <p:sp>
            <p:nvSpPr>
              <p:cNvPr id="127026" name="Oval 50"/>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7027" name="Line 51"/>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7028" name="Group 52"/>
            <p:cNvGrpSpPr>
              <a:grpSpLocks/>
            </p:cNvGrpSpPr>
            <p:nvPr/>
          </p:nvGrpSpPr>
          <p:grpSpPr bwMode="auto">
            <a:xfrm rot="-2192157">
              <a:off x="4512" y="944"/>
              <a:ext cx="240" cy="240"/>
              <a:chOff x="576" y="1200"/>
              <a:chExt cx="240" cy="240"/>
            </a:xfrm>
          </p:grpSpPr>
          <p:sp>
            <p:nvSpPr>
              <p:cNvPr id="127029" name="Oval 5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7030" name="Line 5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7031" name="Group 55"/>
            <p:cNvGrpSpPr>
              <a:grpSpLocks/>
            </p:cNvGrpSpPr>
            <p:nvPr/>
          </p:nvGrpSpPr>
          <p:grpSpPr bwMode="auto">
            <a:xfrm rot="4859356">
              <a:off x="4896" y="944"/>
              <a:ext cx="240" cy="240"/>
              <a:chOff x="576" y="1200"/>
              <a:chExt cx="240" cy="240"/>
            </a:xfrm>
          </p:grpSpPr>
          <p:sp>
            <p:nvSpPr>
              <p:cNvPr id="127032" name="Oval 5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7033" name="Line 5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7034" name="Group 58"/>
            <p:cNvGrpSpPr>
              <a:grpSpLocks/>
            </p:cNvGrpSpPr>
            <p:nvPr/>
          </p:nvGrpSpPr>
          <p:grpSpPr bwMode="auto">
            <a:xfrm rot="-9625158">
              <a:off x="5280" y="944"/>
              <a:ext cx="240" cy="240"/>
              <a:chOff x="576" y="1200"/>
              <a:chExt cx="240" cy="240"/>
            </a:xfrm>
          </p:grpSpPr>
          <p:sp>
            <p:nvSpPr>
              <p:cNvPr id="127035" name="Oval 5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7036" name="Line 6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7037" name="Group 61"/>
            <p:cNvGrpSpPr>
              <a:grpSpLocks/>
            </p:cNvGrpSpPr>
            <p:nvPr/>
          </p:nvGrpSpPr>
          <p:grpSpPr bwMode="auto">
            <a:xfrm rot="3335863">
              <a:off x="5640" y="944"/>
              <a:ext cx="240" cy="240"/>
              <a:chOff x="576" y="1200"/>
              <a:chExt cx="240" cy="240"/>
            </a:xfrm>
          </p:grpSpPr>
          <p:sp>
            <p:nvSpPr>
              <p:cNvPr id="127038" name="Oval 6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7039" name="Line 6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7040" name="Group 64"/>
            <p:cNvGrpSpPr>
              <a:grpSpLocks/>
            </p:cNvGrpSpPr>
            <p:nvPr/>
          </p:nvGrpSpPr>
          <p:grpSpPr bwMode="auto">
            <a:xfrm rot="-9224047">
              <a:off x="4128" y="1280"/>
              <a:ext cx="240" cy="240"/>
              <a:chOff x="576" y="1200"/>
              <a:chExt cx="240" cy="240"/>
            </a:xfrm>
          </p:grpSpPr>
          <p:sp>
            <p:nvSpPr>
              <p:cNvPr id="127041" name="Oval 6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7042" name="Line 6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7043" name="Group 67"/>
            <p:cNvGrpSpPr>
              <a:grpSpLocks/>
            </p:cNvGrpSpPr>
            <p:nvPr/>
          </p:nvGrpSpPr>
          <p:grpSpPr bwMode="auto">
            <a:xfrm rot="-849229">
              <a:off x="4512" y="1280"/>
              <a:ext cx="240" cy="240"/>
              <a:chOff x="576" y="1200"/>
              <a:chExt cx="240" cy="240"/>
            </a:xfrm>
          </p:grpSpPr>
          <p:sp>
            <p:nvSpPr>
              <p:cNvPr id="127044" name="Oval 6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7045" name="Line 6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7046" name="Group 70"/>
            <p:cNvGrpSpPr>
              <a:grpSpLocks/>
            </p:cNvGrpSpPr>
            <p:nvPr/>
          </p:nvGrpSpPr>
          <p:grpSpPr bwMode="auto">
            <a:xfrm rot="1394207">
              <a:off x="4896" y="1280"/>
              <a:ext cx="240" cy="240"/>
              <a:chOff x="576" y="1200"/>
              <a:chExt cx="240" cy="240"/>
            </a:xfrm>
          </p:grpSpPr>
          <p:sp>
            <p:nvSpPr>
              <p:cNvPr id="127047" name="Oval 7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7048" name="Line 7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7049" name="Group 73"/>
            <p:cNvGrpSpPr>
              <a:grpSpLocks/>
            </p:cNvGrpSpPr>
            <p:nvPr/>
          </p:nvGrpSpPr>
          <p:grpSpPr bwMode="auto">
            <a:xfrm rot="10870779">
              <a:off x="5280" y="1280"/>
              <a:ext cx="240" cy="240"/>
              <a:chOff x="576" y="1200"/>
              <a:chExt cx="240" cy="240"/>
            </a:xfrm>
          </p:grpSpPr>
          <p:sp>
            <p:nvSpPr>
              <p:cNvPr id="127050" name="Oval 7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7051" name="Line 7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7052" name="Group 76"/>
            <p:cNvGrpSpPr>
              <a:grpSpLocks/>
            </p:cNvGrpSpPr>
            <p:nvPr/>
          </p:nvGrpSpPr>
          <p:grpSpPr bwMode="auto">
            <a:xfrm rot="-5806579">
              <a:off x="5640" y="1280"/>
              <a:ext cx="240" cy="240"/>
              <a:chOff x="576" y="1200"/>
              <a:chExt cx="240" cy="240"/>
            </a:xfrm>
          </p:grpSpPr>
          <p:sp>
            <p:nvSpPr>
              <p:cNvPr id="127053" name="Oval 77"/>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7054" name="Line 78"/>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7055" name="Group 79"/>
            <p:cNvGrpSpPr>
              <a:grpSpLocks/>
            </p:cNvGrpSpPr>
            <p:nvPr/>
          </p:nvGrpSpPr>
          <p:grpSpPr bwMode="auto">
            <a:xfrm rot="5872010">
              <a:off x="4128" y="1616"/>
              <a:ext cx="240" cy="240"/>
              <a:chOff x="576" y="1200"/>
              <a:chExt cx="240" cy="240"/>
            </a:xfrm>
          </p:grpSpPr>
          <p:sp>
            <p:nvSpPr>
              <p:cNvPr id="127056" name="Oval 80"/>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7057" name="Line 81"/>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7058" name="Group 82"/>
            <p:cNvGrpSpPr>
              <a:grpSpLocks/>
            </p:cNvGrpSpPr>
            <p:nvPr/>
          </p:nvGrpSpPr>
          <p:grpSpPr bwMode="auto">
            <a:xfrm rot="3335863">
              <a:off x="4512" y="1616"/>
              <a:ext cx="240" cy="240"/>
              <a:chOff x="576" y="1200"/>
              <a:chExt cx="240" cy="240"/>
            </a:xfrm>
          </p:grpSpPr>
          <p:sp>
            <p:nvSpPr>
              <p:cNvPr id="127059" name="Oval 8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7060" name="Line 8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7061" name="Group 85"/>
            <p:cNvGrpSpPr>
              <a:grpSpLocks/>
            </p:cNvGrpSpPr>
            <p:nvPr/>
          </p:nvGrpSpPr>
          <p:grpSpPr bwMode="auto">
            <a:xfrm rot="-1791417">
              <a:off x="4896" y="1616"/>
              <a:ext cx="240" cy="240"/>
              <a:chOff x="576" y="1200"/>
              <a:chExt cx="240" cy="240"/>
            </a:xfrm>
          </p:grpSpPr>
          <p:sp>
            <p:nvSpPr>
              <p:cNvPr id="127062" name="Oval 8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7063" name="Line 8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7064" name="Group 88"/>
            <p:cNvGrpSpPr>
              <a:grpSpLocks/>
            </p:cNvGrpSpPr>
            <p:nvPr/>
          </p:nvGrpSpPr>
          <p:grpSpPr bwMode="auto">
            <a:xfrm rot="-5026512">
              <a:off x="5280" y="1616"/>
              <a:ext cx="240" cy="240"/>
              <a:chOff x="576" y="1200"/>
              <a:chExt cx="240" cy="240"/>
            </a:xfrm>
          </p:grpSpPr>
          <p:sp>
            <p:nvSpPr>
              <p:cNvPr id="127065" name="Oval 8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7066" name="Line 9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7067" name="Group 91"/>
            <p:cNvGrpSpPr>
              <a:grpSpLocks/>
            </p:cNvGrpSpPr>
            <p:nvPr/>
          </p:nvGrpSpPr>
          <p:grpSpPr bwMode="auto">
            <a:xfrm rot="3335863">
              <a:off x="5640" y="1616"/>
              <a:ext cx="240" cy="240"/>
              <a:chOff x="576" y="1200"/>
              <a:chExt cx="240" cy="240"/>
            </a:xfrm>
          </p:grpSpPr>
          <p:sp>
            <p:nvSpPr>
              <p:cNvPr id="127068" name="Oval 9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7069" name="Line 9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sp>
        <p:nvSpPr>
          <p:cNvPr id="94"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smtClean="0">
                <a:solidFill>
                  <a:srgbClr val="000099"/>
                </a:solidFill>
                <a:latin typeface="Arial" charset="0"/>
              </a:rPr>
              <a:t>Sustancia paramagnética</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698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nodeType="clickEffect">
                                  <p:stCondLst>
                                    <p:cond delay="0"/>
                                  </p:stCondLst>
                                  <p:childTnLst>
                                    <p:set>
                                      <p:cBhvr>
                                        <p:cTn id="10" dur="1" fill="hold">
                                          <p:stCondLst>
                                            <p:cond delay="0"/>
                                          </p:stCondLst>
                                        </p:cTn>
                                        <p:tgtEl>
                                          <p:spTgt spid="126981"/>
                                        </p:tgtEl>
                                        <p:attrNameLst>
                                          <p:attrName>style.visibility</p:attrName>
                                        </p:attrNameLst>
                                      </p:cBhvr>
                                      <p:to>
                                        <p:strVal val="visible"/>
                                      </p:to>
                                    </p:set>
                                    <p:anim calcmode="lin" valueType="num">
                                      <p:cBhvr>
                                        <p:cTn id="11" dur="500" fill="hold"/>
                                        <p:tgtEl>
                                          <p:spTgt spid="126981"/>
                                        </p:tgtEl>
                                        <p:attrNameLst>
                                          <p:attrName>ppt_w</p:attrName>
                                        </p:attrNameLst>
                                      </p:cBhvr>
                                      <p:tavLst>
                                        <p:tav tm="0">
                                          <p:val>
                                            <p:fltVal val="0"/>
                                          </p:val>
                                        </p:tav>
                                        <p:tav tm="100000">
                                          <p:val>
                                            <p:strVal val="#ppt_w"/>
                                          </p:val>
                                        </p:tav>
                                      </p:tavLst>
                                    </p:anim>
                                    <p:anim calcmode="lin" valueType="num">
                                      <p:cBhvr>
                                        <p:cTn id="12" dur="500" fill="hold"/>
                                        <p:tgtEl>
                                          <p:spTgt spid="126981"/>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27023"/>
                                        </p:tgtEl>
                                        <p:attrNameLst>
                                          <p:attrName>style.visibility</p:attrName>
                                        </p:attrNameLst>
                                      </p:cBhvr>
                                      <p:to>
                                        <p:strVal val="visible"/>
                                      </p:to>
                                    </p:set>
                                    <p:animEffect transition="in" filter="dissolve">
                                      <p:cBhvr>
                                        <p:cTn id="17" dur="500"/>
                                        <p:tgtEl>
                                          <p:spTgt spid="12702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26998"/>
                                        </p:tgtEl>
                                        <p:attrNameLst>
                                          <p:attrName>style.visibility</p:attrName>
                                        </p:attrNameLst>
                                      </p:cBhvr>
                                      <p:to>
                                        <p:strVal val="visible"/>
                                      </p:to>
                                    </p:set>
                                    <p:animEffect transition="in" filter="dissolve">
                                      <p:cBhvr>
                                        <p:cTn id="22" dur="500"/>
                                        <p:tgtEl>
                                          <p:spTgt spid="126998"/>
                                        </p:tgtEl>
                                      </p:cBhvr>
                                    </p:animEffect>
                                  </p:childTnLst>
                                </p:cTn>
                              </p:par>
                            </p:childTnLst>
                          </p:cTn>
                        </p:par>
                      </p:childTnLst>
                    </p:cTn>
                  </p:par>
                  <p:par>
                    <p:cTn id="23" fill="hold">
                      <p:stCondLst>
                        <p:cond delay="indefinite"/>
                      </p:stCondLst>
                      <p:childTnLst>
                        <p:par>
                          <p:cTn id="24" fill="hold">
                            <p:stCondLst>
                              <p:cond delay="0"/>
                            </p:stCondLst>
                            <p:childTnLst>
                              <p:par>
                                <p:cTn id="25" presetID="17" presetClass="entr" presetSubtype="8" fill="hold" nodeType="clickEffect">
                                  <p:stCondLst>
                                    <p:cond delay="0"/>
                                  </p:stCondLst>
                                  <p:childTnLst>
                                    <p:set>
                                      <p:cBhvr>
                                        <p:cTn id="26" dur="1" fill="hold">
                                          <p:stCondLst>
                                            <p:cond delay="0"/>
                                          </p:stCondLst>
                                        </p:cTn>
                                        <p:tgtEl>
                                          <p:spTgt spid="127009"/>
                                        </p:tgtEl>
                                        <p:attrNameLst>
                                          <p:attrName>style.visibility</p:attrName>
                                        </p:attrNameLst>
                                      </p:cBhvr>
                                      <p:to>
                                        <p:strVal val="visible"/>
                                      </p:to>
                                    </p:set>
                                    <p:anim calcmode="lin" valueType="num">
                                      <p:cBhvr>
                                        <p:cTn id="27" dur="500" fill="hold"/>
                                        <p:tgtEl>
                                          <p:spTgt spid="127009"/>
                                        </p:tgtEl>
                                        <p:attrNameLst>
                                          <p:attrName>ppt_x</p:attrName>
                                        </p:attrNameLst>
                                      </p:cBhvr>
                                      <p:tavLst>
                                        <p:tav tm="0">
                                          <p:val>
                                            <p:strVal val="#ppt_x-#ppt_w/2"/>
                                          </p:val>
                                        </p:tav>
                                        <p:tav tm="100000">
                                          <p:val>
                                            <p:strVal val="#ppt_x"/>
                                          </p:val>
                                        </p:tav>
                                      </p:tavLst>
                                    </p:anim>
                                    <p:anim calcmode="lin" valueType="num">
                                      <p:cBhvr>
                                        <p:cTn id="28" dur="500" fill="hold"/>
                                        <p:tgtEl>
                                          <p:spTgt spid="127009"/>
                                        </p:tgtEl>
                                        <p:attrNameLst>
                                          <p:attrName>ppt_y</p:attrName>
                                        </p:attrNameLst>
                                      </p:cBhvr>
                                      <p:tavLst>
                                        <p:tav tm="0">
                                          <p:val>
                                            <p:strVal val="#ppt_y"/>
                                          </p:val>
                                        </p:tav>
                                        <p:tav tm="100000">
                                          <p:val>
                                            <p:strVal val="#ppt_y"/>
                                          </p:val>
                                        </p:tav>
                                      </p:tavLst>
                                    </p:anim>
                                    <p:anim calcmode="lin" valueType="num">
                                      <p:cBhvr>
                                        <p:cTn id="29" dur="500" fill="hold"/>
                                        <p:tgtEl>
                                          <p:spTgt spid="127009"/>
                                        </p:tgtEl>
                                        <p:attrNameLst>
                                          <p:attrName>ppt_w</p:attrName>
                                        </p:attrNameLst>
                                      </p:cBhvr>
                                      <p:tavLst>
                                        <p:tav tm="0">
                                          <p:val>
                                            <p:fltVal val="0"/>
                                          </p:val>
                                        </p:tav>
                                        <p:tav tm="100000">
                                          <p:val>
                                            <p:strVal val="#ppt_w"/>
                                          </p:val>
                                        </p:tav>
                                      </p:tavLst>
                                    </p:anim>
                                    <p:anim calcmode="lin" valueType="num">
                                      <p:cBhvr>
                                        <p:cTn id="30" dur="500" fill="hold"/>
                                        <p:tgtEl>
                                          <p:spTgt spid="127009"/>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25"/>
                                            </p:cond>
                                          </p:stCondLst>
                                        </p:cTn>
                                        <p:tgtEl>
                                          <p:spTgt spid="127009"/>
                                        </p:tgtEl>
                                        <p:attrNameLst>
                                          <p:attrName>style.visibility</p:attrName>
                                        </p:attrNameLst>
                                      </p:cBhvr>
                                      <p:to>
                                        <p:strVal val="hidden"/>
                                      </p:to>
                                    </p:set>
                                  </p:subTnLst>
                                </p:cTn>
                              </p:par>
                            </p:childTnLst>
                          </p:cTn>
                        </p:par>
                        <p:par>
                          <p:cTn id="31" fill="hold">
                            <p:stCondLst>
                              <p:cond delay="500"/>
                            </p:stCondLst>
                            <p:childTnLst>
                              <p:par>
                                <p:cTn id="32" presetID="17" presetClass="entr" presetSubtype="8" fill="hold" nodeType="afterEffect">
                                  <p:stCondLst>
                                    <p:cond delay="0"/>
                                  </p:stCondLst>
                                  <p:childTnLst>
                                    <p:set>
                                      <p:cBhvr>
                                        <p:cTn id="33" dur="1" fill="hold">
                                          <p:stCondLst>
                                            <p:cond delay="0"/>
                                          </p:stCondLst>
                                        </p:cTn>
                                        <p:tgtEl>
                                          <p:spTgt spid="127016"/>
                                        </p:tgtEl>
                                        <p:attrNameLst>
                                          <p:attrName>style.visibility</p:attrName>
                                        </p:attrNameLst>
                                      </p:cBhvr>
                                      <p:to>
                                        <p:strVal val="visible"/>
                                      </p:to>
                                    </p:set>
                                    <p:anim calcmode="lin" valueType="num">
                                      <p:cBhvr>
                                        <p:cTn id="34" dur="500" fill="hold"/>
                                        <p:tgtEl>
                                          <p:spTgt spid="127016"/>
                                        </p:tgtEl>
                                        <p:attrNameLst>
                                          <p:attrName>ppt_x</p:attrName>
                                        </p:attrNameLst>
                                      </p:cBhvr>
                                      <p:tavLst>
                                        <p:tav tm="0">
                                          <p:val>
                                            <p:strVal val="#ppt_x-#ppt_w/2"/>
                                          </p:val>
                                        </p:tav>
                                        <p:tav tm="100000">
                                          <p:val>
                                            <p:strVal val="#ppt_x"/>
                                          </p:val>
                                        </p:tav>
                                      </p:tavLst>
                                    </p:anim>
                                    <p:anim calcmode="lin" valueType="num">
                                      <p:cBhvr>
                                        <p:cTn id="35" dur="500" fill="hold"/>
                                        <p:tgtEl>
                                          <p:spTgt spid="127016"/>
                                        </p:tgtEl>
                                        <p:attrNameLst>
                                          <p:attrName>ppt_y</p:attrName>
                                        </p:attrNameLst>
                                      </p:cBhvr>
                                      <p:tavLst>
                                        <p:tav tm="0">
                                          <p:val>
                                            <p:strVal val="#ppt_y"/>
                                          </p:val>
                                        </p:tav>
                                        <p:tav tm="100000">
                                          <p:val>
                                            <p:strVal val="#ppt_y"/>
                                          </p:val>
                                        </p:tav>
                                      </p:tavLst>
                                    </p:anim>
                                    <p:anim calcmode="lin" valueType="num">
                                      <p:cBhvr>
                                        <p:cTn id="36" dur="500" fill="hold"/>
                                        <p:tgtEl>
                                          <p:spTgt spid="127016"/>
                                        </p:tgtEl>
                                        <p:attrNameLst>
                                          <p:attrName>ppt_w</p:attrName>
                                        </p:attrNameLst>
                                      </p:cBhvr>
                                      <p:tavLst>
                                        <p:tav tm="0">
                                          <p:val>
                                            <p:fltVal val="0"/>
                                          </p:val>
                                        </p:tav>
                                        <p:tav tm="100000">
                                          <p:val>
                                            <p:strVal val="#ppt_w"/>
                                          </p:val>
                                        </p:tav>
                                      </p:tavLst>
                                    </p:anim>
                                    <p:anim calcmode="lin" valueType="num">
                                      <p:cBhvr>
                                        <p:cTn id="37" dur="500" fill="hold"/>
                                        <p:tgtEl>
                                          <p:spTgt spid="127016"/>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32"/>
                                            </p:cond>
                                          </p:stCondLst>
                                        </p:cTn>
                                        <p:tgtEl>
                                          <p:spTgt spid="12701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8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9027" name="Group 3"/>
          <p:cNvGrpSpPr>
            <a:grpSpLocks/>
          </p:cNvGrpSpPr>
          <p:nvPr/>
        </p:nvGrpSpPr>
        <p:grpSpPr bwMode="auto">
          <a:xfrm>
            <a:off x="3009900" y="1727200"/>
            <a:ext cx="3124200" cy="1701800"/>
            <a:chOff x="4032" y="864"/>
            <a:chExt cx="1968" cy="1056"/>
          </a:xfrm>
        </p:grpSpPr>
        <p:sp>
          <p:nvSpPr>
            <p:cNvPr id="129028" name="Rectangle 4"/>
            <p:cNvSpPr>
              <a:spLocks noChangeArrowheads="1"/>
            </p:cNvSpPr>
            <p:nvPr/>
          </p:nvSpPr>
          <p:spPr bwMode="auto">
            <a:xfrm>
              <a:off x="4032" y="864"/>
              <a:ext cx="1968" cy="1056"/>
            </a:xfrm>
            <a:prstGeom prst="rect">
              <a:avLst/>
            </a:prstGeom>
            <a:solidFill>
              <a:srgbClr val="DDDDDD"/>
            </a:solidFill>
            <a:ln w="9525">
              <a:solidFill>
                <a:schemeClr val="tx1"/>
              </a:solidFill>
              <a:miter lim="800000"/>
              <a:headEnd/>
              <a:tailEnd/>
            </a:ln>
            <a:effectLst/>
          </p:spPr>
          <p:txBody>
            <a:bodyPr anchor="ctr">
              <a:spAutoFit/>
            </a:bodyPr>
            <a:lstStyle/>
            <a:p>
              <a:endParaRPr lang="es-MX"/>
            </a:p>
          </p:txBody>
        </p:sp>
        <p:grpSp>
          <p:nvGrpSpPr>
            <p:cNvPr id="129029" name="Group 5"/>
            <p:cNvGrpSpPr>
              <a:grpSpLocks/>
            </p:cNvGrpSpPr>
            <p:nvPr/>
          </p:nvGrpSpPr>
          <p:grpSpPr bwMode="auto">
            <a:xfrm>
              <a:off x="4128" y="944"/>
              <a:ext cx="240" cy="240"/>
              <a:chOff x="576" y="1200"/>
              <a:chExt cx="240" cy="240"/>
            </a:xfrm>
          </p:grpSpPr>
          <p:sp>
            <p:nvSpPr>
              <p:cNvPr id="129030" name="Oval 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031" name="Line 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032" name="Group 8"/>
            <p:cNvGrpSpPr>
              <a:grpSpLocks/>
            </p:cNvGrpSpPr>
            <p:nvPr/>
          </p:nvGrpSpPr>
          <p:grpSpPr bwMode="auto">
            <a:xfrm rot="-2192157">
              <a:off x="4512" y="944"/>
              <a:ext cx="240" cy="240"/>
              <a:chOff x="576" y="1200"/>
              <a:chExt cx="240" cy="240"/>
            </a:xfrm>
          </p:grpSpPr>
          <p:sp>
            <p:nvSpPr>
              <p:cNvPr id="129033" name="Oval 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034" name="Line 1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035" name="Group 11"/>
            <p:cNvGrpSpPr>
              <a:grpSpLocks/>
            </p:cNvGrpSpPr>
            <p:nvPr/>
          </p:nvGrpSpPr>
          <p:grpSpPr bwMode="auto">
            <a:xfrm rot="4859356">
              <a:off x="4896" y="944"/>
              <a:ext cx="240" cy="240"/>
              <a:chOff x="576" y="1200"/>
              <a:chExt cx="240" cy="240"/>
            </a:xfrm>
          </p:grpSpPr>
          <p:sp>
            <p:nvSpPr>
              <p:cNvPr id="129036" name="Oval 1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037" name="Line 1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038" name="Group 14"/>
            <p:cNvGrpSpPr>
              <a:grpSpLocks/>
            </p:cNvGrpSpPr>
            <p:nvPr/>
          </p:nvGrpSpPr>
          <p:grpSpPr bwMode="auto">
            <a:xfrm rot="-9625158">
              <a:off x="5280" y="944"/>
              <a:ext cx="240" cy="240"/>
              <a:chOff x="576" y="1200"/>
              <a:chExt cx="240" cy="240"/>
            </a:xfrm>
          </p:grpSpPr>
          <p:sp>
            <p:nvSpPr>
              <p:cNvPr id="129039" name="Oval 1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040" name="Line 1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041" name="Group 17"/>
            <p:cNvGrpSpPr>
              <a:grpSpLocks/>
            </p:cNvGrpSpPr>
            <p:nvPr/>
          </p:nvGrpSpPr>
          <p:grpSpPr bwMode="auto">
            <a:xfrm rot="3335863">
              <a:off x="5640" y="944"/>
              <a:ext cx="240" cy="240"/>
              <a:chOff x="576" y="1200"/>
              <a:chExt cx="240" cy="240"/>
            </a:xfrm>
          </p:grpSpPr>
          <p:sp>
            <p:nvSpPr>
              <p:cNvPr id="129042" name="Oval 1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043" name="Line 1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044" name="Group 20"/>
            <p:cNvGrpSpPr>
              <a:grpSpLocks/>
            </p:cNvGrpSpPr>
            <p:nvPr/>
          </p:nvGrpSpPr>
          <p:grpSpPr bwMode="auto">
            <a:xfrm rot="-9224047">
              <a:off x="4128" y="1280"/>
              <a:ext cx="240" cy="240"/>
              <a:chOff x="576" y="1200"/>
              <a:chExt cx="240" cy="240"/>
            </a:xfrm>
          </p:grpSpPr>
          <p:sp>
            <p:nvSpPr>
              <p:cNvPr id="129045" name="Oval 2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046" name="Line 2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047" name="Group 23"/>
            <p:cNvGrpSpPr>
              <a:grpSpLocks/>
            </p:cNvGrpSpPr>
            <p:nvPr/>
          </p:nvGrpSpPr>
          <p:grpSpPr bwMode="auto">
            <a:xfrm rot="-849229">
              <a:off x="4512" y="1280"/>
              <a:ext cx="240" cy="240"/>
              <a:chOff x="576" y="1200"/>
              <a:chExt cx="240" cy="240"/>
            </a:xfrm>
          </p:grpSpPr>
          <p:sp>
            <p:nvSpPr>
              <p:cNvPr id="129048" name="Oval 2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049" name="Line 2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050" name="Group 26"/>
            <p:cNvGrpSpPr>
              <a:grpSpLocks/>
            </p:cNvGrpSpPr>
            <p:nvPr/>
          </p:nvGrpSpPr>
          <p:grpSpPr bwMode="auto">
            <a:xfrm rot="1394207">
              <a:off x="4896" y="1280"/>
              <a:ext cx="240" cy="240"/>
              <a:chOff x="576" y="1200"/>
              <a:chExt cx="240" cy="240"/>
            </a:xfrm>
          </p:grpSpPr>
          <p:sp>
            <p:nvSpPr>
              <p:cNvPr id="129051" name="Oval 27"/>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052" name="Line 28"/>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053" name="Group 29"/>
            <p:cNvGrpSpPr>
              <a:grpSpLocks/>
            </p:cNvGrpSpPr>
            <p:nvPr/>
          </p:nvGrpSpPr>
          <p:grpSpPr bwMode="auto">
            <a:xfrm rot="10870779">
              <a:off x="5280" y="1280"/>
              <a:ext cx="240" cy="240"/>
              <a:chOff x="576" y="1200"/>
              <a:chExt cx="240" cy="240"/>
            </a:xfrm>
          </p:grpSpPr>
          <p:sp>
            <p:nvSpPr>
              <p:cNvPr id="129054" name="Oval 30"/>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055" name="Line 31"/>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056" name="Group 32"/>
            <p:cNvGrpSpPr>
              <a:grpSpLocks/>
            </p:cNvGrpSpPr>
            <p:nvPr/>
          </p:nvGrpSpPr>
          <p:grpSpPr bwMode="auto">
            <a:xfrm rot="-5806579">
              <a:off x="5640" y="1280"/>
              <a:ext cx="240" cy="240"/>
              <a:chOff x="576" y="1200"/>
              <a:chExt cx="240" cy="240"/>
            </a:xfrm>
          </p:grpSpPr>
          <p:sp>
            <p:nvSpPr>
              <p:cNvPr id="129057" name="Oval 3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058" name="Line 3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059" name="Group 35"/>
            <p:cNvGrpSpPr>
              <a:grpSpLocks/>
            </p:cNvGrpSpPr>
            <p:nvPr/>
          </p:nvGrpSpPr>
          <p:grpSpPr bwMode="auto">
            <a:xfrm rot="5872010">
              <a:off x="4128" y="1616"/>
              <a:ext cx="240" cy="240"/>
              <a:chOff x="576" y="1200"/>
              <a:chExt cx="240" cy="240"/>
            </a:xfrm>
          </p:grpSpPr>
          <p:sp>
            <p:nvSpPr>
              <p:cNvPr id="129060" name="Oval 3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061" name="Line 3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062" name="Group 38"/>
            <p:cNvGrpSpPr>
              <a:grpSpLocks/>
            </p:cNvGrpSpPr>
            <p:nvPr/>
          </p:nvGrpSpPr>
          <p:grpSpPr bwMode="auto">
            <a:xfrm rot="3335863">
              <a:off x="4512" y="1616"/>
              <a:ext cx="240" cy="240"/>
              <a:chOff x="576" y="1200"/>
              <a:chExt cx="240" cy="240"/>
            </a:xfrm>
          </p:grpSpPr>
          <p:sp>
            <p:nvSpPr>
              <p:cNvPr id="129063" name="Oval 3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064" name="Line 4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065" name="Group 41"/>
            <p:cNvGrpSpPr>
              <a:grpSpLocks/>
            </p:cNvGrpSpPr>
            <p:nvPr/>
          </p:nvGrpSpPr>
          <p:grpSpPr bwMode="auto">
            <a:xfrm rot="-1791417">
              <a:off x="4896" y="1616"/>
              <a:ext cx="240" cy="240"/>
              <a:chOff x="576" y="1200"/>
              <a:chExt cx="240" cy="240"/>
            </a:xfrm>
          </p:grpSpPr>
          <p:sp>
            <p:nvSpPr>
              <p:cNvPr id="129066" name="Oval 4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067" name="Line 4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068" name="Group 44"/>
            <p:cNvGrpSpPr>
              <a:grpSpLocks/>
            </p:cNvGrpSpPr>
            <p:nvPr/>
          </p:nvGrpSpPr>
          <p:grpSpPr bwMode="auto">
            <a:xfrm rot="-5026512">
              <a:off x="5280" y="1616"/>
              <a:ext cx="240" cy="240"/>
              <a:chOff x="576" y="1200"/>
              <a:chExt cx="240" cy="240"/>
            </a:xfrm>
          </p:grpSpPr>
          <p:sp>
            <p:nvSpPr>
              <p:cNvPr id="129069" name="Oval 4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070" name="Line 4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071" name="Group 47"/>
            <p:cNvGrpSpPr>
              <a:grpSpLocks/>
            </p:cNvGrpSpPr>
            <p:nvPr/>
          </p:nvGrpSpPr>
          <p:grpSpPr bwMode="auto">
            <a:xfrm rot="3335863">
              <a:off x="5640" y="1616"/>
              <a:ext cx="240" cy="240"/>
              <a:chOff x="576" y="1200"/>
              <a:chExt cx="240" cy="240"/>
            </a:xfrm>
          </p:grpSpPr>
          <p:sp>
            <p:nvSpPr>
              <p:cNvPr id="129072" name="Oval 4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073" name="Line 4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29074" name="Group 50"/>
          <p:cNvGrpSpPr>
            <a:grpSpLocks/>
          </p:cNvGrpSpPr>
          <p:nvPr/>
        </p:nvGrpSpPr>
        <p:grpSpPr bwMode="auto">
          <a:xfrm>
            <a:off x="531813" y="4075113"/>
            <a:ext cx="8078787" cy="2060575"/>
            <a:chOff x="335" y="2686"/>
            <a:chExt cx="5089" cy="1298"/>
          </a:xfrm>
        </p:grpSpPr>
        <p:grpSp>
          <p:nvGrpSpPr>
            <p:cNvPr id="129075" name="Group 51"/>
            <p:cNvGrpSpPr>
              <a:grpSpLocks/>
            </p:cNvGrpSpPr>
            <p:nvPr/>
          </p:nvGrpSpPr>
          <p:grpSpPr bwMode="auto">
            <a:xfrm>
              <a:off x="335" y="2686"/>
              <a:ext cx="1154" cy="1298"/>
              <a:chOff x="335" y="2350"/>
              <a:chExt cx="1154" cy="1298"/>
            </a:xfrm>
          </p:grpSpPr>
          <p:sp>
            <p:nvSpPr>
              <p:cNvPr id="129076" name="Rectangle 52"/>
              <p:cNvSpPr>
                <a:spLocks noChangeArrowheads="1"/>
              </p:cNvSpPr>
              <p:nvPr/>
            </p:nvSpPr>
            <p:spPr bwMode="auto">
              <a:xfrm>
                <a:off x="335" y="2350"/>
                <a:ext cx="577" cy="1296"/>
              </a:xfrm>
              <a:prstGeom prst="rect">
                <a:avLst/>
              </a:prstGeom>
              <a:solidFill>
                <a:schemeClr val="tx1"/>
              </a:solidFill>
              <a:ln w="9525">
                <a:solidFill>
                  <a:schemeClr val="tx1"/>
                </a:solidFill>
                <a:miter lim="800000"/>
                <a:headEnd/>
                <a:tailEnd/>
              </a:ln>
              <a:effectLst/>
            </p:spPr>
            <p:txBody>
              <a:bodyPr anchor="ctr">
                <a:spAutoFit/>
              </a:bodyPr>
              <a:lstStyle/>
              <a:p>
                <a:endParaRPr lang="es-MX"/>
              </a:p>
            </p:txBody>
          </p:sp>
          <p:sp>
            <p:nvSpPr>
              <p:cNvPr id="129077" name="Rectangle 53"/>
              <p:cNvSpPr>
                <a:spLocks noChangeArrowheads="1"/>
              </p:cNvSpPr>
              <p:nvPr/>
            </p:nvSpPr>
            <p:spPr bwMode="auto">
              <a:xfrm>
                <a:off x="912" y="2352"/>
                <a:ext cx="577" cy="1296"/>
              </a:xfrm>
              <a:prstGeom prst="rect">
                <a:avLst/>
              </a:prstGeom>
              <a:solidFill>
                <a:srgbClr val="FF0000"/>
              </a:solidFill>
              <a:ln w="9525">
                <a:solidFill>
                  <a:schemeClr val="tx1"/>
                </a:solidFill>
                <a:miter lim="800000"/>
                <a:headEnd/>
                <a:tailEnd/>
              </a:ln>
              <a:effectLst/>
            </p:spPr>
            <p:txBody>
              <a:bodyPr anchor="ctr">
                <a:spAutoFit/>
              </a:bodyPr>
              <a:lstStyle/>
              <a:p>
                <a:endParaRPr lang="es-MX"/>
              </a:p>
            </p:txBody>
          </p:sp>
          <p:sp>
            <p:nvSpPr>
              <p:cNvPr id="129078" name="Text Box 54"/>
              <p:cNvSpPr txBox="1">
                <a:spLocks noChangeArrowheads="1"/>
              </p:cNvSpPr>
              <p:nvPr/>
            </p:nvSpPr>
            <p:spPr bwMode="auto">
              <a:xfrm>
                <a:off x="532" y="2928"/>
                <a:ext cx="189"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dirty="0">
                    <a:solidFill>
                      <a:srgbClr val="FAFAD2"/>
                    </a:solidFill>
                    <a:effectLst>
                      <a:outerShdw blurRad="38100" dist="38100" dir="2700000" algn="tl">
                        <a:srgbClr val="000000">
                          <a:alpha val="43137"/>
                        </a:srgbClr>
                      </a:outerShdw>
                    </a:effectLst>
                    <a:latin typeface="Arial" charset="0"/>
                  </a:rPr>
                  <a:t>Sur</a:t>
                </a:r>
              </a:p>
            </p:txBody>
          </p:sp>
          <p:sp>
            <p:nvSpPr>
              <p:cNvPr id="129079" name="Text Box 55"/>
              <p:cNvSpPr txBox="1">
                <a:spLocks noChangeArrowheads="1"/>
              </p:cNvSpPr>
              <p:nvPr/>
            </p:nvSpPr>
            <p:spPr bwMode="auto">
              <a:xfrm>
                <a:off x="1055" y="2928"/>
                <a:ext cx="295"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D2"/>
                    </a:solidFill>
                    <a:effectLst>
                      <a:outerShdw blurRad="38100" dist="38100" dir="2700000" algn="tl">
                        <a:srgbClr val="000000">
                          <a:alpha val="43137"/>
                        </a:srgbClr>
                      </a:outerShdw>
                    </a:effectLst>
                    <a:latin typeface="Arial" charset="0"/>
                  </a:rPr>
                  <a:t>Norte</a:t>
                </a:r>
              </a:p>
            </p:txBody>
          </p:sp>
        </p:grpSp>
        <p:grpSp>
          <p:nvGrpSpPr>
            <p:cNvPr id="129080" name="Group 56"/>
            <p:cNvGrpSpPr>
              <a:grpSpLocks/>
            </p:cNvGrpSpPr>
            <p:nvPr/>
          </p:nvGrpSpPr>
          <p:grpSpPr bwMode="auto">
            <a:xfrm>
              <a:off x="4270" y="2686"/>
              <a:ext cx="1154" cy="1298"/>
              <a:chOff x="335" y="2350"/>
              <a:chExt cx="1154" cy="1298"/>
            </a:xfrm>
          </p:grpSpPr>
          <p:sp>
            <p:nvSpPr>
              <p:cNvPr id="129081" name="Rectangle 57"/>
              <p:cNvSpPr>
                <a:spLocks noChangeArrowheads="1"/>
              </p:cNvSpPr>
              <p:nvPr/>
            </p:nvSpPr>
            <p:spPr bwMode="auto">
              <a:xfrm>
                <a:off x="335" y="2350"/>
                <a:ext cx="577" cy="1296"/>
              </a:xfrm>
              <a:prstGeom prst="rect">
                <a:avLst/>
              </a:prstGeom>
              <a:solidFill>
                <a:schemeClr val="tx1"/>
              </a:solidFill>
              <a:ln w="9525">
                <a:solidFill>
                  <a:schemeClr val="tx1"/>
                </a:solidFill>
                <a:miter lim="800000"/>
                <a:headEnd/>
                <a:tailEnd/>
              </a:ln>
              <a:effectLst/>
            </p:spPr>
            <p:txBody>
              <a:bodyPr anchor="ctr">
                <a:spAutoFit/>
              </a:bodyPr>
              <a:lstStyle/>
              <a:p>
                <a:endParaRPr lang="es-MX"/>
              </a:p>
            </p:txBody>
          </p:sp>
          <p:sp>
            <p:nvSpPr>
              <p:cNvPr id="129082" name="Rectangle 58"/>
              <p:cNvSpPr>
                <a:spLocks noChangeArrowheads="1"/>
              </p:cNvSpPr>
              <p:nvPr/>
            </p:nvSpPr>
            <p:spPr bwMode="auto">
              <a:xfrm>
                <a:off x="912" y="2352"/>
                <a:ext cx="577" cy="1296"/>
              </a:xfrm>
              <a:prstGeom prst="rect">
                <a:avLst/>
              </a:prstGeom>
              <a:solidFill>
                <a:srgbClr val="FF0000"/>
              </a:solidFill>
              <a:ln w="9525">
                <a:solidFill>
                  <a:schemeClr val="tx1"/>
                </a:solidFill>
                <a:miter lim="800000"/>
                <a:headEnd/>
                <a:tailEnd/>
              </a:ln>
              <a:effectLst/>
            </p:spPr>
            <p:txBody>
              <a:bodyPr anchor="ctr">
                <a:spAutoFit/>
              </a:bodyPr>
              <a:lstStyle/>
              <a:p>
                <a:endParaRPr lang="es-MX"/>
              </a:p>
            </p:txBody>
          </p:sp>
          <p:sp>
            <p:nvSpPr>
              <p:cNvPr id="129083" name="Text Box 59"/>
              <p:cNvSpPr txBox="1">
                <a:spLocks noChangeArrowheads="1"/>
              </p:cNvSpPr>
              <p:nvPr/>
            </p:nvSpPr>
            <p:spPr bwMode="auto">
              <a:xfrm>
                <a:off x="532" y="2928"/>
                <a:ext cx="189"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D2"/>
                    </a:solidFill>
                    <a:effectLst>
                      <a:outerShdw blurRad="38100" dist="38100" dir="2700000" algn="tl">
                        <a:srgbClr val="000000">
                          <a:alpha val="43137"/>
                        </a:srgbClr>
                      </a:outerShdw>
                    </a:effectLst>
                    <a:latin typeface="Arial" charset="0"/>
                  </a:rPr>
                  <a:t>Sur</a:t>
                </a:r>
              </a:p>
            </p:txBody>
          </p:sp>
          <p:sp>
            <p:nvSpPr>
              <p:cNvPr id="129084" name="Text Box 60"/>
              <p:cNvSpPr txBox="1">
                <a:spLocks noChangeArrowheads="1"/>
              </p:cNvSpPr>
              <p:nvPr/>
            </p:nvSpPr>
            <p:spPr bwMode="auto">
              <a:xfrm>
                <a:off x="1055" y="2928"/>
                <a:ext cx="295"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dirty="0">
                    <a:solidFill>
                      <a:srgbClr val="FAFAD2"/>
                    </a:solidFill>
                    <a:effectLst>
                      <a:outerShdw blurRad="38100" dist="38100" dir="2700000" algn="tl">
                        <a:srgbClr val="000000">
                          <a:alpha val="43137"/>
                        </a:srgbClr>
                      </a:outerShdw>
                    </a:effectLst>
                    <a:latin typeface="Arial" charset="0"/>
                  </a:rPr>
                  <a:t>Norte</a:t>
                </a:r>
              </a:p>
            </p:txBody>
          </p:sp>
        </p:grpSp>
      </p:grpSp>
      <p:grpSp>
        <p:nvGrpSpPr>
          <p:cNvPr id="129086" name="Group 62"/>
          <p:cNvGrpSpPr>
            <a:grpSpLocks/>
          </p:cNvGrpSpPr>
          <p:nvPr/>
        </p:nvGrpSpPr>
        <p:grpSpPr bwMode="auto">
          <a:xfrm>
            <a:off x="2514600" y="4267200"/>
            <a:ext cx="457200" cy="1676400"/>
            <a:chOff x="1680" y="2448"/>
            <a:chExt cx="2400" cy="1056"/>
          </a:xfrm>
        </p:grpSpPr>
        <p:sp>
          <p:nvSpPr>
            <p:cNvPr id="129087" name="Line 63"/>
            <p:cNvSpPr>
              <a:spLocks noChangeShapeType="1"/>
            </p:cNvSpPr>
            <p:nvPr/>
          </p:nvSpPr>
          <p:spPr bwMode="auto">
            <a:xfrm>
              <a:off x="1680" y="2659"/>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9088" name="Line 64"/>
            <p:cNvSpPr>
              <a:spLocks noChangeShapeType="1"/>
            </p:cNvSpPr>
            <p:nvPr/>
          </p:nvSpPr>
          <p:spPr bwMode="auto">
            <a:xfrm>
              <a:off x="1680" y="2870"/>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9089" name="Line 65"/>
            <p:cNvSpPr>
              <a:spLocks noChangeShapeType="1"/>
            </p:cNvSpPr>
            <p:nvPr/>
          </p:nvSpPr>
          <p:spPr bwMode="auto">
            <a:xfrm>
              <a:off x="1680" y="2448"/>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9090" name="Line 66"/>
            <p:cNvSpPr>
              <a:spLocks noChangeShapeType="1"/>
            </p:cNvSpPr>
            <p:nvPr/>
          </p:nvSpPr>
          <p:spPr bwMode="auto">
            <a:xfrm>
              <a:off x="1680" y="3292"/>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9091" name="Line 67"/>
            <p:cNvSpPr>
              <a:spLocks noChangeShapeType="1"/>
            </p:cNvSpPr>
            <p:nvPr/>
          </p:nvSpPr>
          <p:spPr bwMode="auto">
            <a:xfrm>
              <a:off x="1680" y="3504"/>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9092" name="Line 68"/>
            <p:cNvSpPr>
              <a:spLocks noChangeShapeType="1"/>
            </p:cNvSpPr>
            <p:nvPr/>
          </p:nvSpPr>
          <p:spPr bwMode="auto">
            <a:xfrm>
              <a:off x="1680" y="3081"/>
              <a:ext cx="2400" cy="0"/>
            </a:xfrm>
            <a:prstGeom prst="line">
              <a:avLst/>
            </a:prstGeom>
            <a:noFill/>
            <a:ln w="25400">
              <a:solidFill>
                <a:schemeClr val="tx1"/>
              </a:solidFill>
              <a:round/>
              <a:headEnd/>
              <a:tailEnd type="triangle" w="med" len="lg"/>
            </a:ln>
            <a:effectLst/>
          </p:spPr>
          <p:txBody>
            <a:bodyPr>
              <a:spAutoFit/>
            </a:bodyPr>
            <a:lstStyle/>
            <a:p>
              <a:endParaRPr lang="es-MX"/>
            </a:p>
          </p:txBody>
        </p:sp>
      </p:grpSp>
      <p:grpSp>
        <p:nvGrpSpPr>
          <p:cNvPr id="129093" name="Group 69"/>
          <p:cNvGrpSpPr>
            <a:grpSpLocks/>
          </p:cNvGrpSpPr>
          <p:nvPr/>
        </p:nvGrpSpPr>
        <p:grpSpPr bwMode="auto">
          <a:xfrm>
            <a:off x="3009900" y="4254500"/>
            <a:ext cx="3124200" cy="1701800"/>
            <a:chOff x="4032" y="864"/>
            <a:chExt cx="1968" cy="1056"/>
          </a:xfrm>
        </p:grpSpPr>
        <p:sp>
          <p:nvSpPr>
            <p:cNvPr id="129094" name="Rectangle 70"/>
            <p:cNvSpPr>
              <a:spLocks noChangeArrowheads="1"/>
            </p:cNvSpPr>
            <p:nvPr/>
          </p:nvSpPr>
          <p:spPr bwMode="auto">
            <a:xfrm>
              <a:off x="4032" y="864"/>
              <a:ext cx="1968" cy="1056"/>
            </a:xfrm>
            <a:prstGeom prst="rect">
              <a:avLst/>
            </a:prstGeom>
            <a:solidFill>
              <a:srgbClr val="DDDDDD"/>
            </a:solidFill>
            <a:ln w="9525">
              <a:solidFill>
                <a:schemeClr val="tx1"/>
              </a:solidFill>
              <a:miter lim="800000"/>
              <a:headEnd/>
              <a:tailEnd/>
            </a:ln>
            <a:effectLst/>
          </p:spPr>
          <p:txBody>
            <a:bodyPr anchor="ctr">
              <a:spAutoFit/>
            </a:bodyPr>
            <a:lstStyle/>
            <a:p>
              <a:endParaRPr lang="es-MX"/>
            </a:p>
          </p:txBody>
        </p:sp>
        <p:grpSp>
          <p:nvGrpSpPr>
            <p:cNvPr id="129095" name="Group 71"/>
            <p:cNvGrpSpPr>
              <a:grpSpLocks/>
            </p:cNvGrpSpPr>
            <p:nvPr/>
          </p:nvGrpSpPr>
          <p:grpSpPr bwMode="auto">
            <a:xfrm>
              <a:off x="4128" y="944"/>
              <a:ext cx="240" cy="240"/>
              <a:chOff x="576" y="1200"/>
              <a:chExt cx="240" cy="240"/>
            </a:xfrm>
          </p:grpSpPr>
          <p:sp>
            <p:nvSpPr>
              <p:cNvPr id="129096" name="Oval 7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097" name="Line 7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098" name="Group 74"/>
            <p:cNvGrpSpPr>
              <a:grpSpLocks/>
            </p:cNvGrpSpPr>
            <p:nvPr/>
          </p:nvGrpSpPr>
          <p:grpSpPr bwMode="auto">
            <a:xfrm rot="-2192157">
              <a:off x="4512" y="944"/>
              <a:ext cx="240" cy="240"/>
              <a:chOff x="576" y="1200"/>
              <a:chExt cx="240" cy="240"/>
            </a:xfrm>
          </p:grpSpPr>
          <p:sp>
            <p:nvSpPr>
              <p:cNvPr id="129099" name="Oval 7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00" name="Line 7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01" name="Group 77"/>
            <p:cNvGrpSpPr>
              <a:grpSpLocks/>
            </p:cNvGrpSpPr>
            <p:nvPr/>
          </p:nvGrpSpPr>
          <p:grpSpPr bwMode="auto">
            <a:xfrm rot="4859356">
              <a:off x="4896" y="944"/>
              <a:ext cx="240" cy="240"/>
              <a:chOff x="576" y="1200"/>
              <a:chExt cx="240" cy="240"/>
            </a:xfrm>
          </p:grpSpPr>
          <p:sp>
            <p:nvSpPr>
              <p:cNvPr id="129102" name="Oval 7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03" name="Line 7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04" name="Group 80"/>
            <p:cNvGrpSpPr>
              <a:grpSpLocks/>
            </p:cNvGrpSpPr>
            <p:nvPr/>
          </p:nvGrpSpPr>
          <p:grpSpPr bwMode="auto">
            <a:xfrm rot="-9625158">
              <a:off x="5280" y="944"/>
              <a:ext cx="240" cy="240"/>
              <a:chOff x="576" y="1200"/>
              <a:chExt cx="240" cy="240"/>
            </a:xfrm>
          </p:grpSpPr>
          <p:sp>
            <p:nvSpPr>
              <p:cNvPr id="129105" name="Oval 8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06" name="Line 8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07" name="Group 83"/>
            <p:cNvGrpSpPr>
              <a:grpSpLocks/>
            </p:cNvGrpSpPr>
            <p:nvPr/>
          </p:nvGrpSpPr>
          <p:grpSpPr bwMode="auto">
            <a:xfrm rot="3335863">
              <a:off x="5640" y="944"/>
              <a:ext cx="240" cy="240"/>
              <a:chOff x="576" y="1200"/>
              <a:chExt cx="240" cy="240"/>
            </a:xfrm>
          </p:grpSpPr>
          <p:sp>
            <p:nvSpPr>
              <p:cNvPr id="129108" name="Oval 8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09" name="Line 8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10" name="Group 86"/>
            <p:cNvGrpSpPr>
              <a:grpSpLocks/>
            </p:cNvGrpSpPr>
            <p:nvPr/>
          </p:nvGrpSpPr>
          <p:grpSpPr bwMode="auto">
            <a:xfrm rot="-9224047">
              <a:off x="4128" y="1280"/>
              <a:ext cx="240" cy="240"/>
              <a:chOff x="576" y="1200"/>
              <a:chExt cx="240" cy="240"/>
            </a:xfrm>
          </p:grpSpPr>
          <p:sp>
            <p:nvSpPr>
              <p:cNvPr id="129111" name="Oval 87"/>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12" name="Line 88"/>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13" name="Group 89"/>
            <p:cNvGrpSpPr>
              <a:grpSpLocks/>
            </p:cNvGrpSpPr>
            <p:nvPr/>
          </p:nvGrpSpPr>
          <p:grpSpPr bwMode="auto">
            <a:xfrm rot="-849229">
              <a:off x="4512" y="1280"/>
              <a:ext cx="240" cy="240"/>
              <a:chOff x="576" y="1200"/>
              <a:chExt cx="240" cy="240"/>
            </a:xfrm>
          </p:grpSpPr>
          <p:sp>
            <p:nvSpPr>
              <p:cNvPr id="129114" name="Oval 90"/>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15" name="Line 91"/>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16" name="Group 92"/>
            <p:cNvGrpSpPr>
              <a:grpSpLocks/>
            </p:cNvGrpSpPr>
            <p:nvPr/>
          </p:nvGrpSpPr>
          <p:grpSpPr bwMode="auto">
            <a:xfrm rot="1394207">
              <a:off x="4896" y="1280"/>
              <a:ext cx="240" cy="240"/>
              <a:chOff x="576" y="1200"/>
              <a:chExt cx="240" cy="240"/>
            </a:xfrm>
          </p:grpSpPr>
          <p:sp>
            <p:nvSpPr>
              <p:cNvPr id="129117" name="Oval 9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18" name="Line 9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19" name="Group 95"/>
            <p:cNvGrpSpPr>
              <a:grpSpLocks/>
            </p:cNvGrpSpPr>
            <p:nvPr/>
          </p:nvGrpSpPr>
          <p:grpSpPr bwMode="auto">
            <a:xfrm rot="10870779">
              <a:off x="5280" y="1280"/>
              <a:ext cx="240" cy="240"/>
              <a:chOff x="576" y="1200"/>
              <a:chExt cx="240" cy="240"/>
            </a:xfrm>
          </p:grpSpPr>
          <p:sp>
            <p:nvSpPr>
              <p:cNvPr id="129120" name="Oval 9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21" name="Line 9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22" name="Group 98"/>
            <p:cNvGrpSpPr>
              <a:grpSpLocks/>
            </p:cNvGrpSpPr>
            <p:nvPr/>
          </p:nvGrpSpPr>
          <p:grpSpPr bwMode="auto">
            <a:xfrm rot="-5806579">
              <a:off x="5640" y="1280"/>
              <a:ext cx="240" cy="240"/>
              <a:chOff x="576" y="1200"/>
              <a:chExt cx="240" cy="240"/>
            </a:xfrm>
          </p:grpSpPr>
          <p:sp>
            <p:nvSpPr>
              <p:cNvPr id="129123" name="Oval 9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24" name="Line 10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25" name="Group 101"/>
            <p:cNvGrpSpPr>
              <a:grpSpLocks/>
            </p:cNvGrpSpPr>
            <p:nvPr/>
          </p:nvGrpSpPr>
          <p:grpSpPr bwMode="auto">
            <a:xfrm rot="5872010">
              <a:off x="4128" y="1616"/>
              <a:ext cx="240" cy="240"/>
              <a:chOff x="576" y="1200"/>
              <a:chExt cx="240" cy="240"/>
            </a:xfrm>
          </p:grpSpPr>
          <p:sp>
            <p:nvSpPr>
              <p:cNvPr id="129126" name="Oval 10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27" name="Line 10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28" name="Group 104"/>
            <p:cNvGrpSpPr>
              <a:grpSpLocks/>
            </p:cNvGrpSpPr>
            <p:nvPr/>
          </p:nvGrpSpPr>
          <p:grpSpPr bwMode="auto">
            <a:xfrm rot="3335863">
              <a:off x="4512" y="1616"/>
              <a:ext cx="240" cy="240"/>
              <a:chOff x="576" y="1200"/>
              <a:chExt cx="240" cy="240"/>
            </a:xfrm>
          </p:grpSpPr>
          <p:sp>
            <p:nvSpPr>
              <p:cNvPr id="129129" name="Oval 10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30" name="Line 10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31" name="Group 107"/>
            <p:cNvGrpSpPr>
              <a:grpSpLocks/>
            </p:cNvGrpSpPr>
            <p:nvPr/>
          </p:nvGrpSpPr>
          <p:grpSpPr bwMode="auto">
            <a:xfrm rot="-1791417">
              <a:off x="4896" y="1616"/>
              <a:ext cx="240" cy="240"/>
              <a:chOff x="576" y="1200"/>
              <a:chExt cx="240" cy="240"/>
            </a:xfrm>
          </p:grpSpPr>
          <p:sp>
            <p:nvSpPr>
              <p:cNvPr id="129132" name="Oval 10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33" name="Line 10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34" name="Group 110"/>
            <p:cNvGrpSpPr>
              <a:grpSpLocks/>
            </p:cNvGrpSpPr>
            <p:nvPr/>
          </p:nvGrpSpPr>
          <p:grpSpPr bwMode="auto">
            <a:xfrm rot="-5026512">
              <a:off x="5280" y="1616"/>
              <a:ext cx="240" cy="240"/>
              <a:chOff x="576" y="1200"/>
              <a:chExt cx="240" cy="240"/>
            </a:xfrm>
          </p:grpSpPr>
          <p:sp>
            <p:nvSpPr>
              <p:cNvPr id="129135" name="Oval 11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36" name="Line 11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37" name="Group 113"/>
            <p:cNvGrpSpPr>
              <a:grpSpLocks/>
            </p:cNvGrpSpPr>
            <p:nvPr/>
          </p:nvGrpSpPr>
          <p:grpSpPr bwMode="auto">
            <a:xfrm rot="3335863">
              <a:off x="5640" y="1616"/>
              <a:ext cx="240" cy="240"/>
              <a:chOff x="576" y="1200"/>
              <a:chExt cx="240" cy="240"/>
            </a:xfrm>
          </p:grpSpPr>
          <p:sp>
            <p:nvSpPr>
              <p:cNvPr id="129138" name="Oval 11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39" name="Line 11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29140" name="Group 116"/>
          <p:cNvGrpSpPr>
            <a:grpSpLocks/>
          </p:cNvGrpSpPr>
          <p:nvPr/>
        </p:nvGrpSpPr>
        <p:grpSpPr bwMode="auto">
          <a:xfrm>
            <a:off x="3162300" y="4383088"/>
            <a:ext cx="381000" cy="1470025"/>
            <a:chOff x="1992" y="3153"/>
            <a:chExt cx="240" cy="926"/>
          </a:xfrm>
        </p:grpSpPr>
        <p:grpSp>
          <p:nvGrpSpPr>
            <p:cNvPr id="129141" name="Group 117"/>
            <p:cNvGrpSpPr>
              <a:grpSpLocks/>
            </p:cNvGrpSpPr>
            <p:nvPr/>
          </p:nvGrpSpPr>
          <p:grpSpPr bwMode="auto">
            <a:xfrm>
              <a:off x="1992" y="3153"/>
              <a:ext cx="240" cy="244"/>
              <a:chOff x="576" y="1200"/>
              <a:chExt cx="240" cy="240"/>
            </a:xfrm>
          </p:grpSpPr>
          <p:sp>
            <p:nvSpPr>
              <p:cNvPr id="129142" name="Oval 11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43" name="Line 11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44" name="Group 120"/>
            <p:cNvGrpSpPr>
              <a:grpSpLocks/>
            </p:cNvGrpSpPr>
            <p:nvPr/>
          </p:nvGrpSpPr>
          <p:grpSpPr bwMode="auto">
            <a:xfrm rot="-2545299">
              <a:off x="1992" y="3494"/>
              <a:ext cx="240" cy="244"/>
              <a:chOff x="576" y="1200"/>
              <a:chExt cx="240" cy="240"/>
            </a:xfrm>
          </p:grpSpPr>
          <p:sp>
            <p:nvSpPr>
              <p:cNvPr id="129145" name="Oval 12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46" name="Line 12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47" name="Group 123"/>
            <p:cNvGrpSpPr>
              <a:grpSpLocks/>
            </p:cNvGrpSpPr>
            <p:nvPr/>
          </p:nvGrpSpPr>
          <p:grpSpPr bwMode="auto">
            <a:xfrm rot="630121">
              <a:off x="1992" y="3835"/>
              <a:ext cx="240" cy="244"/>
              <a:chOff x="576" y="1200"/>
              <a:chExt cx="240" cy="240"/>
            </a:xfrm>
          </p:grpSpPr>
          <p:sp>
            <p:nvSpPr>
              <p:cNvPr id="129148" name="Oval 12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49" name="Line 12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29150" name="Group 126"/>
          <p:cNvGrpSpPr>
            <a:grpSpLocks/>
          </p:cNvGrpSpPr>
          <p:nvPr/>
        </p:nvGrpSpPr>
        <p:grpSpPr bwMode="auto">
          <a:xfrm>
            <a:off x="3771900" y="4383088"/>
            <a:ext cx="381000" cy="1470025"/>
            <a:chOff x="2376" y="3153"/>
            <a:chExt cx="240" cy="926"/>
          </a:xfrm>
        </p:grpSpPr>
        <p:grpSp>
          <p:nvGrpSpPr>
            <p:cNvPr id="129151" name="Group 127"/>
            <p:cNvGrpSpPr>
              <a:grpSpLocks/>
            </p:cNvGrpSpPr>
            <p:nvPr/>
          </p:nvGrpSpPr>
          <p:grpSpPr bwMode="auto">
            <a:xfrm rot="-140919">
              <a:off x="2376" y="3153"/>
              <a:ext cx="240" cy="244"/>
              <a:chOff x="576" y="1200"/>
              <a:chExt cx="240" cy="240"/>
            </a:xfrm>
          </p:grpSpPr>
          <p:sp>
            <p:nvSpPr>
              <p:cNvPr id="129152" name="Oval 12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53" name="Line 12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54" name="Group 130"/>
            <p:cNvGrpSpPr>
              <a:grpSpLocks/>
            </p:cNvGrpSpPr>
            <p:nvPr/>
          </p:nvGrpSpPr>
          <p:grpSpPr bwMode="auto">
            <a:xfrm rot="179018">
              <a:off x="2376" y="3494"/>
              <a:ext cx="240" cy="244"/>
              <a:chOff x="576" y="1200"/>
              <a:chExt cx="240" cy="240"/>
            </a:xfrm>
          </p:grpSpPr>
          <p:sp>
            <p:nvSpPr>
              <p:cNvPr id="129155" name="Oval 13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56" name="Line 13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57" name="Group 133"/>
            <p:cNvGrpSpPr>
              <a:grpSpLocks/>
            </p:cNvGrpSpPr>
            <p:nvPr/>
          </p:nvGrpSpPr>
          <p:grpSpPr bwMode="auto">
            <a:xfrm rot="44783">
              <a:off x="2376" y="3835"/>
              <a:ext cx="240" cy="244"/>
              <a:chOff x="576" y="1200"/>
              <a:chExt cx="240" cy="240"/>
            </a:xfrm>
          </p:grpSpPr>
          <p:sp>
            <p:nvSpPr>
              <p:cNvPr id="129158" name="Oval 13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59" name="Line 13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29160" name="Group 136"/>
          <p:cNvGrpSpPr>
            <a:grpSpLocks/>
          </p:cNvGrpSpPr>
          <p:nvPr/>
        </p:nvGrpSpPr>
        <p:grpSpPr bwMode="auto">
          <a:xfrm>
            <a:off x="4381500" y="4383088"/>
            <a:ext cx="381000" cy="1470025"/>
            <a:chOff x="2760" y="3153"/>
            <a:chExt cx="240" cy="926"/>
          </a:xfrm>
        </p:grpSpPr>
        <p:grpSp>
          <p:nvGrpSpPr>
            <p:cNvPr id="129161" name="Group 137"/>
            <p:cNvGrpSpPr>
              <a:grpSpLocks/>
            </p:cNvGrpSpPr>
            <p:nvPr/>
          </p:nvGrpSpPr>
          <p:grpSpPr bwMode="auto">
            <a:xfrm rot="48244">
              <a:off x="2760" y="3153"/>
              <a:ext cx="240" cy="244"/>
              <a:chOff x="576" y="1200"/>
              <a:chExt cx="240" cy="240"/>
            </a:xfrm>
          </p:grpSpPr>
          <p:sp>
            <p:nvSpPr>
              <p:cNvPr id="129162" name="Oval 13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63" name="Line 13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64" name="Group 140"/>
            <p:cNvGrpSpPr>
              <a:grpSpLocks/>
            </p:cNvGrpSpPr>
            <p:nvPr/>
          </p:nvGrpSpPr>
          <p:grpSpPr bwMode="auto">
            <a:xfrm rot="43618">
              <a:off x="2760" y="3494"/>
              <a:ext cx="240" cy="244"/>
              <a:chOff x="576" y="1200"/>
              <a:chExt cx="240" cy="240"/>
            </a:xfrm>
          </p:grpSpPr>
          <p:sp>
            <p:nvSpPr>
              <p:cNvPr id="129165" name="Oval 14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66" name="Line 14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67" name="Group 143"/>
            <p:cNvGrpSpPr>
              <a:grpSpLocks/>
            </p:cNvGrpSpPr>
            <p:nvPr/>
          </p:nvGrpSpPr>
          <p:grpSpPr bwMode="auto">
            <a:xfrm rot="27320">
              <a:off x="2760" y="3835"/>
              <a:ext cx="240" cy="244"/>
              <a:chOff x="576" y="1200"/>
              <a:chExt cx="240" cy="240"/>
            </a:xfrm>
          </p:grpSpPr>
          <p:sp>
            <p:nvSpPr>
              <p:cNvPr id="129168" name="Oval 14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69" name="Line 14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29170" name="Group 146"/>
          <p:cNvGrpSpPr>
            <a:grpSpLocks/>
          </p:cNvGrpSpPr>
          <p:nvPr/>
        </p:nvGrpSpPr>
        <p:grpSpPr bwMode="auto">
          <a:xfrm>
            <a:off x="4991100" y="4383088"/>
            <a:ext cx="381000" cy="1470025"/>
            <a:chOff x="3144" y="3153"/>
            <a:chExt cx="240" cy="926"/>
          </a:xfrm>
        </p:grpSpPr>
        <p:grpSp>
          <p:nvGrpSpPr>
            <p:cNvPr id="129171" name="Group 147"/>
            <p:cNvGrpSpPr>
              <a:grpSpLocks/>
            </p:cNvGrpSpPr>
            <p:nvPr/>
          </p:nvGrpSpPr>
          <p:grpSpPr bwMode="auto">
            <a:xfrm rot="-971825">
              <a:off x="3144" y="3153"/>
              <a:ext cx="240" cy="244"/>
              <a:chOff x="576" y="1200"/>
              <a:chExt cx="240" cy="240"/>
            </a:xfrm>
          </p:grpSpPr>
          <p:sp>
            <p:nvSpPr>
              <p:cNvPr id="129172" name="Oval 14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73" name="Line 14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74" name="Group 150"/>
            <p:cNvGrpSpPr>
              <a:grpSpLocks/>
            </p:cNvGrpSpPr>
            <p:nvPr/>
          </p:nvGrpSpPr>
          <p:grpSpPr bwMode="auto">
            <a:xfrm rot="16208359">
              <a:off x="3142" y="3496"/>
              <a:ext cx="244" cy="240"/>
              <a:chOff x="576" y="1200"/>
              <a:chExt cx="240" cy="240"/>
            </a:xfrm>
          </p:grpSpPr>
          <p:sp>
            <p:nvSpPr>
              <p:cNvPr id="129175" name="Oval 15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76" name="Line 15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77" name="Group 153"/>
            <p:cNvGrpSpPr>
              <a:grpSpLocks/>
            </p:cNvGrpSpPr>
            <p:nvPr/>
          </p:nvGrpSpPr>
          <p:grpSpPr bwMode="auto">
            <a:xfrm rot="-305109">
              <a:off x="3144" y="3835"/>
              <a:ext cx="240" cy="244"/>
              <a:chOff x="576" y="1200"/>
              <a:chExt cx="240" cy="240"/>
            </a:xfrm>
          </p:grpSpPr>
          <p:sp>
            <p:nvSpPr>
              <p:cNvPr id="129178" name="Oval 15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79" name="Line 15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29180" name="Group 156"/>
          <p:cNvGrpSpPr>
            <a:grpSpLocks/>
          </p:cNvGrpSpPr>
          <p:nvPr/>
        </p:nvGrpSpPr>
        <p:grpSpPr bwMode="auto">
          <a:xfrm>
            <a:off x="5562600" y="4383088"/>
            <a:ext cx="381000" cy="1470025"/>
            <a:chOff x="3504" y="3153"/>
            <a:chExt cx="240" cy="926"/>
          </a:xfrm>
        </p:grpSpPr>
        <p:grpSp>
          <p:nvGrpSpPr>
            <p:cNvPr id="129181" name="Group 157"/>
            <p:cNvGrpSpPr>
              <a:grpSpLocks/>
            </p:cNvGrpSpPr>
            <p:nvPr/>
          </p:nvGrpSpPr>
          <p:grpSpPr bwMode="auto">
            <a:xfrm rot="64786">
              <a:off x="3504" y="3153"/>
              <a:ext cx="240" cy="244"/>
              <a:chOff x="576" y="1200"/>
              <a:chExt cx="240" cy="240"/>
            </a:xfrm>
          </p:grpSpPr>
          <p:sp>
            <p:nvSpPr>
              <p:cNvPr id="129182" name="Oval 15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83" name="Line 15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84" name="Group 160"/>
            <p:cNvGrpSpPr>
              <a:grpSpLocks/>
            </p:cNvGrpSpPr>
            <p:nvPr/>
          </p:nvGrpSpPr>
          <p:grpSpPr bwMode="auto">
            <a:xfrm rot="-406579">
              <a:off x="3504" y="3494"/>
              <a:ext cx="240" cy="244"/>
              <a:chOff x="576" y="1200"/>
              <a:chExt cx="240" cy="240"/>
            </a:xfrm>
          </p:grpSpPr>
          <p:sp>
            <p:nvSpPr>
              <p:cNvPr id="129185" name="Oval 16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86" name="Line 16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29187" name="Group 163"/>
            <p:cNvGrpSpPr>
              <a:grpSpLocks/>
            </p:cNvGrpSpPr>
            <p:nvPr/>
          </p:nvGrpSpPr>
          <p:grpSpPr bwMode="auto">
            <a:xfrm rot="-58649">
              <a:off x="3504" y="3835"/>
              <a:ext cx="240" cy="244"/>
              <a:chOff x="576" y="1200"/>
              <a:chExt cx="240" cy="240"/>
            </a:xfrm>
          </p:grpSpPr>
          <p:sp>
            <p:nvSpPr>
              <p:cNvPr id="129188" name="Oval 16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29189" name="Line 16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29190" name="Group 166"/>
          <p:cNvGrpSpPr>
            <a:grpSpLocks/>
          </p:cNvGrpSpPr>
          <p:nvPr/>
        </p:nvGrpSpPr>
        <p:grpSpPr bwMode="auto">
          <a:xfrm>
            <a:off x="6248400" y="4267200"/>
            <a:ext cx="457200" cy="1676400"/>
            <a:chOff x="1680" y="2448"/>
            <a:chExt cx="2400" cy="1056"/>
          </a:xfrm>
        </p:grpSpPr>
        <p:sp>
          <p:nvSpPr>
            <p:cNvPr id="129191" name="Line 167"/>
            <p:cNvSpPr>
              <a:spLocks noChangeShapeType="1"/>
            </p:cNvSpPr>
            <p:nvPr/>
          </p:nvSpPr>
          <p:spPr bwMode="auto">
            <a:xfrm>
              <a:off x="1680" y="2659"/>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9192" name="Line 168"/>
            <p:cNvSpPr>
              <a:spLocks noChangeShapeType="1"/>
            </p:cNvSpPr>
            <p:nvPr/>
          </p:nvSpPr>
          <p:spPr bwMode="auto">
            <a:xfrm>
              <a:off x="1680" y="2870"/>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9193" name="Line 169"/>
            <p:cNvSpPr>
              <a:spLocks noChangeShapeType="1"/>
            </p:cNvSpPr>
            <p:nvPr/>
          </p:nvSpPr>
          <p:spPr bwMode="auto">
            <a:xfrm>
              <a:off x="1680" y="2448"/>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9194" name="Line 170"/>
            <p:cNvSpPr>
              <a:spLocks noChangeShapeType="1"/>
            </p:cNvSpPr>
            <p:nvPr/>
          </p:nvSpPr>
          <p:spPr bwMode="auto">
            <a:xfrm>
              <a:off x="1680" y="3292"/>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9195" name="Line 171"/>
            <p:cNvSpPr>
              <a:spLocks noChangeShapeType="1"/>
            </p:cNvSpPr>
            <p:nvPr/>
          </p:nvSpPr>
          <p:spPr bwMode="auto">
            <a:xfrm>
              <a:off x="1680" y="3504"/>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29196" name="Line 172"/>
            <p:cNvSpPr>
              <a:spLocks noChangeShapeType="1"/>
            </p:cNvSpPr>
            <p:nvPr/>
          </p:nvSpPr>
          <p:spPr bwMode="auto">
            <a:xfrm>
              <a:off x="1680" y="3081"/>
              <a:ext cx="2400" cy="0"/>
            </a:xfrm>
            <a:prstGeom prst="line">
              <a:avLst/>
            </a:prstGeom>
            <a:noFill/>
            <a:ln w="25400">
              <a:solidFill>
                <a:schemeClr val="tx1"/>
              </a:solidFill>
              <a:round/>
              <a:headEnd/>
              <a:tailEnd type="triangle" w="med" len="lg"/>
            </a:ln>
            <a:effectLst/>
          </p:spPr>
          <p:txBody>
            <a:bodyPr>
              <a:spAutoFit/>
            </a:bodyPr>
            <a:lstStyle/>
            <a:p>
              <a:endParaRPr lang="es-MX"/>
            </a:p>
          </p:txBody>
        </p:sp>
      </p:grpSp>
      <p:sp>
        <p:nvSpPr>
          <p:cNvPr id="172"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smtClean="0">
                <a:solidFill>
                  <a:srgbClr val="000099"/>
                </a:solidFill>
                <a:latin typeface="Arial" charset="0"/>
              </a:rPr>
              <a:t>Sustancia paramagnética</a:t>
            </a:r>
            <a:endParaRPr lang="es-ES" sz="1800" b="1" u="sng" dirty="0">
              <a:solidFill>
                <a:srgbClr val="000099"/>
              </a:solidFill>
              <a:latin typeface="Arial"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withEffect">
                                  <p:stCondLst>
                                    <p:cond delay="0"/>
                                  </p:stCondLst>
                                  <p:childTnLst>
                                    <p:animMotion origin="layout" path="M 0 4.07407E-6 L 0 0.36875 " pathEditMode="relative" rAng="0" ptsTypes="AA">
                                      <p:cBhvr>
                                        <p:cTn id="6" dur="1000" fill="hold"/>
                                        <p:tgtEl>
                                          <p:spTgt spid="129027"/>
                                        </p:tgtEl>
                                        <p:attrNameLst>
                                          <p:attrName>ppt_x</p:attrName>
                                          <p:attrName>ppt_y</p:attrName>
                                        </p:attrNameLst>
                                      </p:cBhvr>
                                      <p:rCtr x="0" y="18426"/>
                                    </p:animMotion>
                                  </p:childTnLst>
                                </p:cTn>
                              </p:par>
                            </p:childTnLst>
                          </p:cTn>
                        </p:par>
                        <p:par>
                          <p:cTn id="7" fill="hold">
                            <p:stCondLst>
                              <p:cond delay="1000"/>
                            </p:stCondLst>
                            <p:childTnLst>
                              <p:par>
                                <p:cTn id="8" presetID="1" presetClass="entr" presetSubtype="0" fill="hold" nodeType="afterEffect">
                                  <p:stCondLst>
                                    <p:cond delay="0"/>
                                  </p:stCondLst>
                                  <p:childTnLst>
                                    <p:set>
                                      <p:cBhvr>
                                        <p:cTn id="9" dur="1" fill="hold">
                                          <p:stCondLst>
                                            <p:cond delay="499"/>
                                          </p:stCondLst>
                                        </p:cTn>
                                        <p:tgtEl>
                                          <p:spTgt spid="129093"/>
                                        </p:tgtEl>
                                        <p:attrNameLst>
                                          <p:attrName>style.visibility</p:attrName>
                                        </p:attrNameLst>
                                      </p:cBhvr>
                                      <p:to>
                                        <p:strVal val="visible"/>
                                      </p:to>
                                    </p:set>
                                  </p:childTnLst>
                                </p:cTn>
                              </p:par>
                            </p:childTnLst>
                          </p:cTn>
                        </p:par>
                        <p:par>
                          <p:cTn id="10" fill="hold">
                            <p:stCondLst>
                              <p:cond delay="1500"/>
                            </p:stCondLst>
                            <p:childTnLst>
                              <p:par>
                                <p:cTn id="11" presetID="17" presetClass="entr" presetSubtype="8" fill="hold" nodeType="afterEffect">
                                  <p:stCondLst>
                                    <p:cond delay="0"/>
                                  </p:stCondLst>
                                  <p:childTnLst>
                                    <p:set>
                                      <p:cBhvr>
                                        <p:cTn id="12" dur="1" fill="hold">
                                          <p:stCondLst>
                                            <p:cond delay="0"/>
                                          </p:stCondLst>
                                        </p:cTn>
                                        <p:tgtEl>
                                          <p:spTgt spid="129086"/>
                                        </p:tgtEl>
                                        <p:attrNameLst>
                                          <p:attrName>style.visibility</p:attrName>
                                        </p:attrNameLst>
                                      </p:cBhvr>
                                      <p:to>
                                        <p:strVal val="visible"/>
                                      </p:to>
                                    </p:set>
                                    <p:anim calcmode="lin" valueType="num">
                                      <p:cBhvr>
                                        <p:cTn id="13" dur="250" fill="hold"/>
                                        <p:tgtEl>
                                          <p:spTgt spid="129086"/>
                                        </p:tgtEl>
                                        <p:attrNameLst>
                                          <p:attrName>ppt_x</p:attrName>
                                        </p:attrNameLst>
                                      </p:cBhvr>
                                      <p:tavLst>
                                        <p:tav tm="0">
                                          <p:val>
                                            <p:strVal val="#ppt_x-#ppt_w/2"/>
                                          </p:val>
                                        </p:tav>
                                        <p:tav tm="100000">
                                          <p:val>
                                            <p:strVal val="#ppt_x"/>
                                          </p:val>
                                        </p:tav>
                                      </p:tavLst>
                                    </p:anim>
                                    <p:anim calcmode="lin" valueType="num">
                                      <p:cBhvr>
                                        <p:cTn id="14" dur="250" fill="hold"/>
                                        <p:tgtEl>
                                          <p:spTgt spid="129086"/>
                                        </p:tgtEl>
                                        <p:attrNameLst>
                                          <p:attrName>ppt_y</p:attrName>
                                        </p:attrNameLst>
                                      </p:cBhvr>
                                      <p:tavLst>
                                        <p:tav tm="0">
                                          <p:val>
                                            <p:strVal val="#ppt_y"/>
                                          </p:val>
                                        </p:tav>
                                        <p:tav tm="100000">
                                          <p:val>
                                            <p:strVal val="#ppt_y"/>
                                          </p:val>
                                        </p:tav>
                                      </p:tavLst>
                                    </p:anim>
                                    <p:anim calcmode="lin" valueType="num">
                                      <p:cBhvr>
                                        <p:cTn id="15" dur="250" fill="hold"/>
                                        <p:tgtEl>
                                          <p:spTgt spid="129086"/>
                                        </p:tgtEl>
                                        <p:attrNameLst>
                                          <p:attrName>ppt_w</p:attrName>
                                        </p:attrNameLst>
                                      </p:cBhvr>
                                      <p:tavLst>
                                        <p:tav tm="0">
                                          <p:val>
                                            <p:fltVal val="0"/>
                                          </p:val>
                                        </p:tav>
                                        <p:tav tm="100000">
                                          <p:val>
                                            <p:strVal val="#ppt_w"/>
                                          </p:val>
                                        </p:tav>
                                      </p:tavLst>
                                    </p:anim>
                                    <p:anim calcmode="lin" valueType="num">
                                      <p:cBhvr>
                                        <p:cTn id="16" dur="250" fill="hold"/>
                                        <p:tgtEl>
                                          <p:spTgt spid="129086"/>
                                        </p:tgtEl>
                                        <p:attrNameLst>
                                          <p:attrName>ppt_h</p:attrName>
                                        </p:attrNameLst>
                                      </p:cBhvr>
                                      <p:tavLst>
                                        <p:tav tm="0">
                                          <p:val>
                                            <p:strVal val="#ppt_h"/>
                                          </p:val>
                                        </p:tav>
                                        <p:tav tm="100000">
                                          <p:val>
                                            <p:strVal val="#ppt_h"/>
                                          </p:val>
                                        </p:tav>
                                      </p:tavLst>
                                    </p:anim>
                                  </p:childTnLst>
                                </p:cTn>
                              </p:par>
                            </p:childTnLst>
                          </p:cTn>
                        </p:par>
                        <p:par>
                          <p:cTn id="17" fill="hold">
                            <p:stCondLst>
                              <p:cond delay="1750"/>
                            </p:stCondLst>
                            <p:childTnLst>
                              <p:par>
                                <p:cTn id="18" presetID="10" presetClass="entr" presetSubtype="0" fill="hold" nodeType="afterEffect">
                                  <p:stCondLst>
                                    <p:cond delay="0"/>
                                  </p:stCondLst>
                                  <p:childTnLst>
                                    <p:set>
                                      <p:cBhvr>
                                        <p:cTn id="19" dur="1" fill="hold">
                                          <p:stCondLst>
                                            <p:cond delay="0"/>
                                          </p:stCondLst>
                                        </p:cTn>
                                        <p:tgtEl>
                                          <p:spTgt spid="129140"/>
                                        </p:tgtEl>
                                        <p:attrNameLst>
                                          <p:attrName>style.visibility</p:attrName>
                                        </p:attrNameLst>
                                      </p:cBhvr>
                                      <p:to>
                                        <p:strVal val="visible"/>
                                      </p:to>
                                    </p:set>
                                    <p:animEffect transition="in" filter="fade">
                                      <p:cBhvr>
                                        <p:cTn id="20" dur="500"/>
                                        <p:tgtEl>
                                          <p:spTgt spid="129140"/>
                                        </p:tgtEl>
                                      </p:cBhvr>
                                    </p:animEffect>
                                  </p:childTnLst>
                                </p:cTn>
                              </p:par>
                            </p:childTnLst>
                          </p:cTn>
                        </p:par>
                        <p:par>
                          <p:cTn id="21" fill="hold">
                            <p:stCondLst>
                              <p:cond delay="2250"/>
                            </p:stCondLst>
                            <p:childTnLst>
                              <p:par>
                                <p:cTn id="22" presetID="10" presetClass="entr" presetSubtype="0" fill="hold" nodeType="afterEffect">
                                  <p:stCondLst>
                                    <p:cond delay="0"/>
                                  </p:stCondLst>
                                  <p:childTnLst>
                                    <p:set>
                                      <p:cBhvr>
                                        <p:cTn id="23" dur="1" fill="hold">
                                          <p:stCondLst>
                                            <p:cond delay="0"/>
                                          </p:stCondLst>
                                        </p:cTn>
                                        <p:tgtEl>
                                          <p:spTgt spid="129150"/>
                                        </p:tgtEl>
                                        <p:attrNameLst>
                                          <p:attrName>style.visibility</p:attrName>
                                        </p:attrNameLst>
                                      </p:cBhvr>
                                      <p:to>
                                        <p:strVal val="visible"/>
                                      </p:to>
                                    </p:set>
                                    <p:animEffect transition="in" filter="fade">
                                      <p:cBhvr>
                                        <p:cTn id="24" dur="500"/>
                                        <p:tgtEl>
                                          <p:spTgt spid="129150"/>
                                        </p:tgtEl>
                                      </p:cBhvr>
                                    </p:animEffect>
                                  </p:childTnLst>
                                </p:cTn>
                              </p:par>
                            </p:childTnLst>
                          </p:cTn>
                        </p:par>
                        <p:par>
                          <p:cTn id="25" fill="hold">
                            <p:stCondLst>
                              <p:cond delay="2750"/>
                            </p:stCondLst>
                            <p:childTnLst>
                              <p:par>
                                <p:cTn id="26" presetID="10" presetClass="entr" presetSubtype="0" fill="hold" nodeType="afterEffect">
                                  <p:stCondLst>
                                    <p:cond delay="0"/>
                                  </p:stCondLst>
                                  <p:childTnLst>
                                    <p:set>
                                      <p:cBhvr>
                                        <p:cTn id="27" dur="1" fill="hold">
                                          <p:stCondLst>
                                            <p:cond delay="0"/>
                                          </p:stCondLst>
                                        </p:cTn>
                                        <p:tgtEl>
                                          <p:spTgt spid="129160"/>
                                        </p:tgtEl>
                                        <p:attrNameLst>
                                          <p:attrName>style.visibility</p:attrName>
                                        </p:attrNameLst>
                                      </p:cBhvr>
                                      <p:to>
                                        <p:strVal val="visible"/>
                                      </p:to>
                                    </p:set>
                                    <p:animEffect transition="in" filter="fade">
                                      <p:cBhvr>
                                        <p:cTn id="28" dur="500"/>
                                        <p:tgtEl>
                                          <p:spTgt spid="129160"/>
                                        </p:tgtEl>
                                      </p:cBhvr>
                                    </p:animEffect>
                                  </p:childTnLst>
                                </p:cTn>
                              </p:par>
                            </p:childTnLst>
                          </p:cTn>
                        </p:par>
                        <p:par>
                          <p:cTn id="29" fill="hold">
                            <p:stCondLst>
                              <p:cond delay="3250"/>
                            </p:stCondLst>
                            <p:childTnLst>
                              <p:par>
                                <p:cTn id="30" presetID="10" presetClass="entr" presetSubtype="0" fill="hold" nodeType="afterEffect">
                                  <p:stCondLst>
                                    <p:cond delay="0"/>
                                  </p:stCondLst>
                                  <p:childTnLst>
                                    <p:set>
                                      <p:cBhvr>
                                        <p:cTn id="31" dur="1" fill="hold">
                                          <p:stCondLst>
                                            <p:cond delay="0"/>
                                          </p:stCondLst>
                                        </p:cTn>
                                        <p:tgtEl>
                                          <p:spTgt spid="129170"/>
                                        </p:tgtEl>
                                        <p:attrNameLst>
                                          <p:attrName>style.visibility</p:attrName>
                                        </p:attrNameLst>
                                      </p:cBhvr>
                                      <p:to>
                                        <p:strVal val="visible"/>
                                      </p:to>
                                    </p:set>
                                    <p:animEffect transition="in" filter="fade">
                                      <p:cBhvr>
                                        <p:cTn id="32" dur="500"/>
                                        <p:tgtEl>
                                          <p:spTgt spid="129170"/>
                                        </p:tgtEl>
                                      </p:cBhvr>
                                    </p:animEffect>
                                  </p:childTnLst>
                                </p:cTn>
                              </p:par>
                            </p:childTnLst>
                          </p:cTn>
                        </p:par>
                        <p:par>
                          <p:cTn id="33" fill="hold">
                            <p:stCondLst>
                              <p:cond delay="3750"/>
                            </p:stCondLst>
                            <p:childTnLst>
                              <p:par>
                                <p:cTn id="34" presetID="10" presetClass="entr" presetSubtype="0" fill="hold" nodeType="afterEffect">
                                  <p:stCondLst>
                                    <p:cond delay="0"/>
                                  </p:stCondLst>
                                  <p:childTnLst>
                                    <p:set>
                                      <p:cBhvr>
                                        <p:cTn id="35" dur="1" fill="hold">
                                          <p:stCondLst>
                                            <p:cond delay="0"/>
                                          </p:stCondLst>
                                        </p:cTn>
                                        <p:tgtEl>
                                          <p:spTgt spid="129180"/>
                                        </p:tgtEl>
                                        <p:attrNameLst>
                                          <p:attrName>style.visibility</p:attrName>
                                        </p:attrNameLst>
                                      </p:cBhvr>
                                      <p:to>
                                        <p:strVal val="visible"/>
                                      </p:to>
                                    </p:set>
                                    <p:animEffect transition="in" filter="fade">
                                      <p:cBhvr>
                                        <p:cTn id="36" dur="500"/>
                                        <p:tgtEl>
                                          <p:spTgt spid="129180"/>
                                        </p:tgtEl>
                                      </p:cBhvr>
                                    </p:animEffect>
                                  </p:childTnLst>
                                </p:cTn>
                              </p:par>
                            </p:childTnLst>
                          </p:cTn>
                        </p:par>
                        <p:par>
                          <p:cTn id="37" fill="hold">
                            <p:stCondLst>
                              <p:cond delay="4250"/>
                            </p:stCondLst>
                            <p:childTnLst>
                              <p:par>
                                <p:cTn id="38" presetID="17" presetClass="entr" presetSubtype="8" fill="hold" nodeType="afterEffect">
                                  <p:stCondLst>
                                    <p:cond delay="0"/>
                                  </p:stCondLst>
                                  <p:childTnLst>
                                    <p:set>
                                      <p:cBhvr>
                                        <p:cTn id="39" dur="1" fill="hold">
                                          <p:stCondLst>
                                            <p:cond delay="0"/>
                                          </p:stCondLst>
                                        </p:cTn>
                                        <p:tgtEl>
                                          <p:spTgt spid="129190"/>
                                        </p:tgtEl>
                                        <p:attrNameLst>
                                          <p:attrName>style.visibility</p:attrName>
                                        </p:attrNameLst>
                                      </p:cBhvr>
                                      <p:to>
                                        <p:strVal val="visible"/>
                                      </p:to>
                                    </p:set>
                                    <p:anim calcmode="lin" valueType="num">
                                      <p:cBhvr>
                                        <p:cTn id="40" dur="250" fill="hold"/>
                                        <p:tgtEl>
                                          <p:spTgt spid="129190"/>
                                        </p:tgtEl>
                                        <p:attrNameLst>
                                          <p:attrName>ppt_x</p:attrName>
                                        </p:attrNameLst>
                                      </p:cBhvr>
                                      <p:tavLst>
                                        <p:tav tm="0">
                                          <p:val>
                                            <p:strVal val="#ppt_x-#ppt_w/2"/>
                                          </p:val>
                                        </p:tav>
                                        <p:tav tm="100000">
                                          <p:val>
                                            <p:strVal val="#ppt_x"/>
                                          </p:val>
                                        </p:tav>
                                      </p:tavLst>
                                    </p:anim>
                                    <p:anim calcmode="lin" valueType="num">
                                      <p:cBhvr>
                                        <p:cTn id="41" dur="250" fill="hold"/>
                                        <p:tgtEl>
                                          <p:spTgt spid="129190"/>
                                        </p:tgtEl>
                                        <p:attrNameLst>
                                          <p:attrName>ppt_y</p:attrName>
                                        </p:attrNameLst>
                                      </p:cBhvr>
                                      <p:tavLst>
                                        <p:tav tm="0">
                                          <p:val>
                                            <p:strVal val="#ppt_y"/>
                                          </p:val>
                                        </p:tav>
                                        <p:tav tm="100000">
                                          <p:val>
                                            <p:strVal val="#ppt_y"/>
                                          </p:val>
                                        </p:tav>
                                      </p:tavLst>
                                    </p:anim>
                                    <p:anim calcmode="lin" valueType="num">
                                      <p:cBhvr>
                                        <p:cTn id="42" dur="250" fill="hold"/>
                                        <p:tgtEl>
                                          <p:spTgt spid="129190"/>
                                        </p:tgtEl>
                                        <p:attrNameLst>
                                          <p:attrName>ppt_w</p:attrName>
                                        </p:attrNameLst>
                                      </p:cBhvr>
                                      <p:tavLst>
                                        <p:tav tm="0">
                                          <p:val>
                                            <p:fltVal val="0"/>
                                          </p:val>
                                        </p:tav>
                                        <p:tav tm="100000">
                                          <p:val>
                                            <p:strVal val="#ppt_w"/>
                                          </p:val>
                                        </p:tav>
                                      </p:tavLst>
                                    </p:anim>
                                    <p:anim calcmode="lin" valueType="num">
                                      <p:cBhvr>
                                        <p:cTn id="43" dur="250" fill="hold"/>
                                        <p:tgtEl>
                                          <p:spTgt spid="12919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1074" name="Group 2"/>
          <p:cNvGrpSpPr>
            <a:grpSpLocks/>
          </p:cNvGrpSpPr>
          <p:nvPr/>
        </p:nvGrpSpPr>
        <p:grpSpPr bwMode="auto">
          <a:xfrm>
            <a:off x="3009900" y="4254500"/>
            <a:ext cx="3124200" cy="1701800"/>
            <a:chOff x="1896" y="1152"/>
            <a:chExt cx="1968" cy="1072"/>
          </a:xfrm>
        </p:grpSpPr>
        <p:sp>
          <p:nvSpPr>
            <p:cNvPr id="131075" name="Rectangle 3"/>
            <p:cNvSpPr>
              <a:spLocks noChangeArrowheads="1"/>
            </p:cNvSpPr>
            <p:nvPr/>
          </p:nvSpPr>
          <p:spPr bwMode="auto">
            <a:xfrm>
              <a:off x="1896" y="1152"/>
              <a:ext cx="1968" cy="1072"/>
            </a:xfrm>
            <a:prstGeom prst="rect">
              <a:avLst/>
            </a:prstGeom>
            <a:solidFill>
              <a:srgbClr val="DDDDDD"/>
            </a:solidFill>
            <a:ln w="9525">
              <a:solidFill>
                <a:schemeClr val="tx1"/>
              </a:solidFill>
              <a:miter lim="800000"/>
              <a:headEnd/>
              <a:tailEnd/>
            </a:ln>
            <a:effectLst/>
          </p:spPr>
          <p:txBody>
            <a:bodyPr anchor="ctr">
              <a:spAutoFit/>
            </a:bodyPr>
            <a:lstStyle/>
            <a:p>
              <a:endParaRPr lang="es-MX"/>
            </a:p>
          </p:txBody>
        </p:sp>
        <p:grpSp>
          <p:nvGrpSpPr>
            <p:cNvPr id="131076" name="Group 4"/>
            <p:cNvGrpSpPr>
              <a:grpSpLocks/>
            </p:cNvGrpSpPr>
            <p:nvPr/>
          </p:nvGrpSpPr>
          <p:grpSpPr bwMode="auto">
            <a:xfrm>
              <a:off x="1992" y="1233"/>
              <a:ext cx="240" cy="244"/>
              <a:chOff x="576" y="1200"/>
              <a:chExt cx="240" cy="240"/>
            </a:xfrm>
          </p:grpSpPr>
          <p:sp>
            <p:nvSpPr>
              <p:cNvPr id="131077" name="Oval 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1078" name="Line 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1079" name="Group 7"/>
            <p:cNvGrpSpPr>
              <a:grpSpLocks/>
            </p:cNvGrpSpPr>
            <p:nvPr/>
          </p:nvGrpSpPr>
          <p:grpSpPr bwMode="auto">
            <a:xfrm rot="-2192157">
              <a:off x="2376" y="1233"/>
              <a:ext cx="240" cy="244"/>
              <a:chOff x="576" y="1200"/>
              <a:chExt cx="240" cy="240"/>
            </a:xfrm>
          </p:grpSpPr>
          <p:sp>
            <p:nvSpPr>
              <p:cNvPr id="131080" name="Oval 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1081" name="Line 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1082" name="Group 10"/>
            <p:cNvGrpSpPr>
              <a:grpSpLocks/>
            </p:cNvGrpSpPr>
            <p:nvPr/>
          </p:nvGrpSpPr>
          <p:grpSpPr bwMode="auto">
            <a:xfrm rot="4859356">
              <a:off x="2758" y="1235"/>
              <a:ext cx="244" cy="240"/>
              <a:chOff x="576" y="1200"/>
              <a:chExt cx="240" cy="240"/>
            </a:xfrm>
          </p:grpSpPr>
          <p:sp>
            <p:nvSpPr>
              <p:cNvPr id="131083" name="Oval 1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1084" name="Line 1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1085" name="Group 13"/>
            <p:cNvGrpSpPr>
              <a:grpSpLocks/>
            </p:cNvGrpSpPr>
            <p:nvPr/>
          </p:nvGrpSpPr>
          <p:grpSpPr bwMode="auto">
            <a:xfrm rot="-9625158">
              <a:off x="3144" y="1233"/>
              <a:ext cx="240" cy="244"/>
              <a:chOff x="576" y="1200"/>
              <a:chExt cx="240" cy="240"/>
            </a:xfrm>
          </p:grpSpPr>
          <p:sp>
            <p:nvSpPr>
              <p:cNvPr id="131086" name="Oval 1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1087" name="Line 1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1088" name="Group 16"/>
            <p:cNvGrpSpPr>
              <a:grpSpLocks/>
            </p:cNvGrpSpPr>
            <p:nvPr/>
          </p:nvGrpSpPr>
          <p:grpSpPr bwMode="auto">
            <a:xfrm rot="3335863">
              <a:off x="3502" y="1235"/>
              <a:ext cx="244" cy="240"/>
              <a:chOff x="576" y="1200"/>
              <a:chExt cx="240" cy="240"/>
            </a:xfrm>
          </p:grpSpPr>
          <p:sp>
            <p:nvSpPr>
              <p:cNvPr id="131089" name="Oval 17"/>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1090" name="Line 18"/>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1091" name="Group 19"/>
            <p:cNvGrpSpPr>
              <a:grpSpLocks/>
            </p:cNvGrpSpPr>
            <p:nvPr/>
          </p:nvGrpSpPr>
          <p:grpSpPr bwMode="auto">
            <a:xfrm rot="-9224047">
              <a:off x="1992" y="1574"/>
              <a:ext cx="240" cy="244"/>
              <a:chOff x="576" y="1200"/>
              <a:chExt cx="240" cy="240"/>
            </a:xfrm>
          </p:grpSpPr>
          <p:sp>
            <p:nvSpPr>
              <p:cNvPr id="131092" name="Oval 20"/>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1093" name="Line 21"/>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1094" name="Group 22"/>
            <p:cNvGrpSpPr>
              <a:grpSpLocks/>
            </p:cNvGrpSpPr>
            <p:nvPr/>
          </p:nvGrpSpPr>
          <p:grpSpPr bwMode="auto">
            <a:xfrm rot="-849229">
              <a:off x="2376" y="1574"/>
              <a:ext cx="240" cy="244"/>
              <a:chOff x="576" y="1200"/>
              <a:chExt cx="240" cy="240"/>
            </a:xfrm>
          </p:grpSpPr>
          <p:sp>
            <p:nvSpPr>
              <p:cNvPr id="131095" name="Oval 2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1096" name="Line 2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1097" name="Group 25"/>
            <p:cNvGrpSpPr>
              <a:grpSpLocks/>
            </p:cNvGrpSpPr>
            <p:nvPr/>
          </p:nvGrpSpPr>
          <p:grpSpPr bwMode="auto">
            <a:xfrm rot="1394207">
              <a:off x="2760" y="1574"/>
              <a:ext cx="240" cy="244"/>
              <a:chOff x="576" y="1200"/>
              <a:chExt cx="240" cy="240"/>
            </a:xfrm>
          </p:grpSpPr>
          <p:sp>
            <p:nvSpPr>
              <p:cNvPr id="131098" name="Oval 2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1099" name="Line 2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1100" name="Group 28"/>
            <p:cNvGrpSpPr>
              <a:grpSpLocks/>
            </p:cNvGrpSpPr>
            <p:nvPr/>
          </p:nvGrpSpPr>
          <p:grpSpPr bwMode="auto">
            <a:xfrm rot="10870779">
              <a:off x="3144" y="1574"/>
              <a:ext cx="240" cy="244"/>
              <a:chOff x="576" y="1200"/>
              <a:chExt cx="240" cy="240"/>
            </a:xfrm>
          </p:grpSpPr>
          <p:sp>
            <p:nvSpPr>
              <p:cNvPr id="131101" name="Oval 2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1102" name="Line 3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1103" name="Group 31"/>
            <p:cNvGrpSpPr>
              <a:grpSpLocks/>
            </p:cNvGrpSpPr>
            <p:nvPr/>
          </p:nvGrpSpPr>
          <p:grpSpPr bwMode="auto">
            <a:xfrm rot="-5806579">
              <a:off x="3502" y="1576"/>
              <a:ext cx="244" cy="240"/>
              <a:chOff x="576" y="1200"/>
              <a:chExt cx="240" cy="240"/>
            </a:xfrm>
          </p:grpSpPr>
          <p:sp>
            <p:nvSpPr>
              <p:cNvPr id="131104" name="Oval 3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1105" name="Line 3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1106" name="Group 34"/>
            <p:cNvGrpSpPr>
              <a:grpSpLocks/>
            </p:cNvGrpSpPr>
            <p:nvPr/>
          </p:nvGrpSpPr>
          <p:grpSpPr bwMode="auto">
            <a:xfrm rot="5872010">
              <a:off x="1990" y="1917"/>
              <a:ext cx="244" cy="240"/>
              <a:chOff x="576" y="1200"/>
              <a:chExt cx="240" cy="240"/>
            </a:xfrm>
          </p:grpSpPr>
          <p:sp>
            <p:nvSpPr>
              <p:cNvPr id="131107" name="Oval 3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1108" name="Line 3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1109" name="Group 37"/>
            <p:cNvGrpSpPr>
              <a:grpSpLocks/>
            </p:cNvGrpSpPr>
            <p:nvPr/>
          </p:nvGrpSpPr>
          <p:grpSpPr bwMode="auto">
            <a:xfrm rot="3335863">
              <a:off x="2374" y="1917"/>
              <a:ext cx="244" cy="240"/>
              <a:chOff x="576" y="1200"/>
              <a:chExt cx="240" cy="240"/>
            </a:xfrm>
          </p:grpSpPr>
          <p:sp>
            <p:nvSpPr>
              <p:cNvPr id="131110" name="Oval 3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1111" name="Line 3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1112" name="Group 40"/>
            <p:cNvGrpSpPr>
              <a:grpSpLocks/>
            </p:cNvGrpSpPr>
            <p:nvPr/>
          </p:nvGrpSpPr>
          <p:grpSpPr bwMode="auto">
            <a:xfrm rot="-1791417">
              <a:off x="2760" y="1915"/>
              <a:ext cx="240" cy="244"/>
              <a:chOff x="576" y="1200"/>
              <a:chExt cx="240" cy="240"/>
            </a:xfrm>
          </p:grpSpPr>
          <p:sp>
            <p:nvSpPr>
              <p:cNvPr id="131113" name="Oval 4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1114" name="Line 4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1115" name="Group 43"/>
            <p:cNvGrpSpPr>
              <a:grpSpLocks/>
            </p:cNvGrpSpPr>
            <p:nvPr/>
          </p:nvGrpSpPr>
          <p:grpSpPr bwMode="auto">
            <a:xfrm rot="-5026512">
              <a:off x="3142" y="1917"/>
              <a:ext cx="244" cy="240"/>
              <a:chOff x="576" y="1200"/>
              <a:chExt cx="240" cy="240"/>
            </a:xfrm>
          </p:grpSpPr>
          <p:sp>
            <p:nvSpPr>
              <p:cNvPr id="131116" name="Oval 4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1117" name="Line 4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1118" name="Group 46"/>
            <p:cNvGrpSpPr>
              <a:grpSpLocks/>
            </p:cNvGrpSpPr>
            <p:nvPr/>
          </p:nvGrpSpPr>
          <p:grpSpPr bwMode="auto">
            <a:xfrm rot="3335863">
              <a:off x="3502" y="1917"/>
              <a:ext cx="244" cy="240"/>
              <a:chOff x="576" y="1200"/>
              <a:chExt cx="240" cy="240"/>
            </a:xfrm>
          </p:grpSpPr>
          <p:sp>
            <p:nvSpPr>
              <p:cNvPr id="131119" name="Oval 47"/>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1120" name="Line 48"/>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sp>
        <p:nvSpPr>
          <p:cNvPr id="50"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smtClean="0">
                <a:solidFill>
                  <a:srgbClr val="000099"/>
                </a:solidFill>
                <a:latin typeface="Arial" charset="0"/>
              </a:rPr>
              <a:t>Sustancia paramagnética</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22" name="Group 2"/>
          <p:cNvGrpSpPr>
            <a:grpSpLocks/>
          </p:cNvGrpSpPr>
          <p:nvPr/>
        </p:nvGrpSpPr>
        <p:grpSpPr bwMode="auto">
          <a:xfrm>
            <a:off x="531813" y="1727200"/>
            <a:ext cx="8078787" cy="4408488"/>
            <a:chOff x="335" y="1088"/>
            <a:chExt cx="5089" cy="2777"/>
          </a:xfrm>
        </p:grpSpPr>
        <p:grpSp>
          <p:nvGrpSpPr>
            <p:cNvPr id="133124" name="Group 4"/>
            <p:cNvGrpSpPr>
              <a:grpSpLocks/>
            </p:cNvGrpSpPr>
            <p:nvPr/>
          </p:nvGrpSpPr>
          <p:grpSpPr bwMode="auto">
            <a:xfrm>
              <a:off x="1896" y="1088"/>
              <a:ext cx="1968" cy="1072"/>
              <a:chOff x="4032" y="864"/>
              <a:chExt cx="1968" cy="1056"/>
            </a:xfrm>
          </p:grpSpPr>
          <p:sp>
            <p:nvSpPr>
              <p:cNvPr id="133125" name="Rectangle 5"/>
              <p:cNvSpPr>
                <a:spLocks noChangeArrowheads="1"/>
              </p:cNvSpPr>
              <p:nvPr/>
            </p:nvSpPr>
            <p:spPr bwMode="auto">
              <a:xfrm>
                <a:off x="4032" y="864"/>
                <a:ext cx="1968" cy="1056"/>
              </a:xfrm>
              <a:prstGeom prst="rect">
                <a:avLst/>
              </a:prstGeom>
              <a:solidFill>
                <a:srgbClr val="DDDDDD"/>
              </a:solidFill>
              <a:ln w="9525">
                <a:solidFill>
                  <a:schemeClr val="tx1"/>
                </a:solidFill>
                <a:miter lim="800000"/>
                <a:headEnd/>
                <a:tailEnd/>
              </a:ln>
              <a:effectLst/>
            </p:spPr>
            <p:txBody>
              <a:bodyPr anchor="ctr">
                <a:spAutoFit/>
              </a:bodyPr>
              <a:lstStyle/>
              <a:p>
                <a:endParaRPr lang="es-MX"/>
              </a:p>
            </p:txBody>
          </p:sp>
          <p:grpSp>
            <p:nvGrpSpPr>
              <p:cNvPr id="133126" name="Group 6"/>
              <p:cNvGrpSpPr>
                <a:grpSpLocks/>
              </p:cNvGrpSpPr>
              <p:nvPr/>
            </p:nvGrpSpPr>
            <p:grpSpPr bwMode="auto">
              <a:xfrm>
                <a:off x="4128" y="944"/>
                <a:ext cx="240" cy="240"/>
                <a:chOff x="576" y="1200"/>
                <a:chExt cx="240" cy="240"/>
              </a:xfrm>
            </p:grpSpPr>
            <p:sp>
              <p:nvSpPr>
                <p:cNvPr id="133127" name="Oval 7"/>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28" name="Line 8"/>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129" name="Group 9"/>
              <p:cNvGrpSpPr>
                <a:grpSpLocks/>
              </p:cNvGrpSpPr>
              <p:nvPr/>
            </p:nvGrpSpPr>
            <p:grpSpPr bwMode="auto">
              <a:xfrm rot="-2192157">
                <a:off x="4512" y="944"/>
                <a:ext cx="240" cy="240"/>
                <a:chOff x="576" y="1200"/>
                <a:chExt cx="240" cy="240"/>
              </a:xfrm>
            </p:grpSpPr>
            <p:sp>
              <p:nvSpPr>
                <p:cNvPr id="133130" name="Oval 10"/>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31" name="Line 11"/>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132" name="Group 12"/>
              <p:cNvGrpSpPr>
                <a:grpSpLocks/>
              </p:cNvGrpSpPr>
              <p:nvPr/>
            </p:nvGrpSpPr>
            <p:grpSpPr bwMode="auto">
              <a:xfrm rot="4859356">
                <a:off x="4896" y="944"/>
                <a:ext cx="240" cy="240"/>
                <a:chOff x="576" y="1200"/>
                <a:chExt cx="240" cy="240"/>
              </a:xfrm>
            </p:grpSpPr>
            <p:sp>
              <p:nvSpPr>
                <p:cNvPr id="133133" name="Oval 1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34" name="Line 1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135" name="Group 15"/>
              <p:cNvGrpSpPr>
                <a:grpSpLocks/>
              </p:cNvGrpSpPr>
              <p:nvPr/>
            </p:nvGrpSpPr>
            <p:grpSpPr bwMode="auto">
              <a:xfrm rot="-9625158">
                <a:off x="5280" y="944"/>
                <a:ext cx="240" cy="240"/>
                <a:chOff x="576" y="1200"/>
                <a:chExt cx="240" cy="240"/>
              </a:xfrm>
            </p:grpSpPr>
            <p:sp>
              <p:nvSpPr>
                <p:cNvPr id="133136" name="Oval 1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37" name="Line 1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138" name="Group 18"/>
              <p:cNvGrpSpPr>
                <a:grpSpLocks/>
              </p:cNvGrpSpPr>
              <p:nvPr/>
            </p:nvGrpSpPr>
            <p:grpSpPr bwMode="auto">
              <a:xfrm rot="3335863">
                <a:off x="5640" y="944"/>
                <a:ext cx="240" cy="240"/>
                <a:chOff x="576" y="1200"/>
                <a:chExt cx="240" cy="240"/>
              </a:xfrm>
            </p:grpSpPr>
            <p:sp>
              <p:nvSpPr>
                <p:cNvPr id="133139" name="Oval 1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40" name="Line 2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141" name="Group 21"/>
              <p:cNvGrpSpPr>
                <a:grpSpLocks/>
              </p:cNvGrpSpPr>
              <p:nvPr/>
            </p:nvGrpSpPr>
            <p:grpSpPr bwMode="auto">
              <a:xfrm rot="-9224047">
                <a:off x="4128" y="1280"/>
                <a:ext cx="240" cy="240"/>
                <a:chOff x="576" y="1200"/>
                <a:chExt cx="240" cy="240"/>
              </a:xfrm>
            </p:grpSpPr>
            <p:sp>
              <p:nvSpPr>
                <p:cNvPr id="133142" name="Oval 2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43" name="Line 2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144" name="Group 24"/>
              <p:cNvGrpSpPr>
                <a:grpSpLocks/>
              </p:cNvGrpSpPr>
              <p:nvPr/>
            </p:nvGrpSpPr>
            <p:grpSpPr bwMode="auto">
              <a:xfrm rot="-849229">
                <a:off x="4512" y="1280"/>
                <a:ext cx="240" cy="240"/>
                <a:chOff x="576" y="1200"/>
                <a:chExt cx="240" cy="240"/>
              </a:xfrm>
            </p:grpSpPr>
            <p:sp>
              <p:nvSpPr>
                <p:cNvPr id="133145" name="Oval 2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46" name="Line 2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147" name="Group 27"/>
              <p:cNvGrpSpPr>
                <a:grpSpLocks/>
              </p:cNvGrpSpPr>
              <p:nvPr/>
            </p:nvGrpSpPr>
            <p:grpSpPr bwMode="auto">
              <a:xfrm rot="1394207">
                <a:off x="4896" y="1280"/>
                <a:ext cx="240" cy="240"/>
                <a:chOff x="576" y="1200"/>
                <a:chExt cx="240" cy="240"/>
              </a:xfrm>
            </p:grpSpPr>
            <p:sp>
              <p:nvSpPr>
                <p:cNvPr id="133148" name="Oval 2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49" name="Line 2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150" name="Group 30"/>
              <p:cNvGrpSpPr>
                <a:grpSpLocks/>
              </p:cNvGrpSpPr>
              <p:nvPr/>
            </p:nvGrpSpPr>
            <p:grpSpPr bwMode="auto">
              <a:xfrm rot="10870779">
                <a:off x="5280" y="1280"/>
                <a:ext cx="240" cy="240"/>
                <a:chOff x="576" y="1200"/>
                <a:chExt cx="240" cy="240"/>
              </a:xfrm>
            </p:grpSpPr>
            <p:sp>
              <p:nvSpPr>
                <p:cNvPr id="133151" name="Oval 3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52" name="Line 3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153" name="Group 33"/>
              <p:cNvGrpSpPr>
                <a:grpSpLocks/>
              </p:cNvGrpSpPr>
              <p:nvPr/>
            </p:nvGrpSpPr>
            <p:grpSpPr bwMode="auto">
              <a:xfrm rot="-5806579">
                <a:off x="5640" y="1280"/>
                <a:ext cx="240" cy="240"/>
                <a:chOff x="576" y="1200"/>
                <a:chExt cx="240" cy="240"/>
              </a:xfrm>
            </p:grpSpPr>
            <p:sp>
              <p:nvSpPr>
                <p:cNvPr id="133154" name="Oval 3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55" name="Line 3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156" name="Group 36"/>
              <p:cNvGrpSpPr>
                <a:grpSpLocks/>
              </p:cNvGrpSpPr>
              <p:nvPr/>
            </p:nvGrpSpPr>
            <p:grpSpPr bwMode="auto">
              <a:xfrm rot="5872010">
                <a:off x="4128" y="1616"/>
                <a:ext cx="240" cy="240"/>
                <a:chOff x="576" y="1200"/>
                <a:chExt cx="240" cy="240"/>
              </a:xfrm>
            </p:grpSpPr>
            <p:sp>
              <p:nvSpPr>
                <p:cNvPr id="133157" name="Oval 37"/>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58" name="Line 38"/>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159" name="Group 39"/>
              <p:cNvGrpSpPr>
                <a:grpSpLocks/>
              </p:cNvGrpSpPr>
              <p:nvPr/>
            </p:nvGrpSpPr>
            <p:grpSpPr bwMode="auto">
              <a:xfrm rot="3335863">
                <a:off x="4512" y="1616"/>
                <a:ext cx="240" cy="240"/>
                <a:chOff x="576" y="1200"/>
                <a:chExt cx="240" cy="240"/>
              </a:xfrm>
            </p:grpSpPr>
            <p:sp>
              <p:nvSpPr>
                <p:cNvPr id="133160" name="Oval 40"/>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61" name="Line 41"/>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162" name="Group 42"/>
              <p:cNvGrpSpPr>
                <a:grpSpLocks/>
              </p:cNvGrpSpPr>
              <p:nvPr/>
            </p:nvGrpSpPr>
            <p:grpSpPr bwMode="auto">
              <a:xfrm rot="-1791417">
                <a:off x="4896" y="1616"/>
                <a:ext cx="240" cy="240"/>
                <a:chOff x="576" y="1200"/>
                <a:chExt cx="240" cy="240"/>
              </a:xfrm>
            </p:grpSpPr>
            <p:sp>
              <p:nvSpPr>
                <p:cNvPr id="133163" name="Oval 4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64" name="Line 4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165" name="Group 45"/>
              <p:cNvGrpSpPr>
                <a:grpSpLocks/>
              </p:cNvGrpSpPr>
              <p:nvPr/>
            </p:nvGrpSpPr>
            <p:grpSpPr bwMode="auto">
              <a:xfrm rot="-5026512">
                <a:off x="5280" y="1616"/>
                <a:ext cx="240" cy="240"/>
                <a:chOff x="576" y="1200"/>
                <a:chExt cx="240" cy="240"/>
              </a:xfrm>
            </p:grpSpPr>
            <p:sp>
              <p:nvSpPr>
                <p:cNvPr id="133166" name="Oval 4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67" name="Line 4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168" name="Group 48"/>
              <p:cNvGrpSpPr>
                <a:grpSpLocks/>
              </p:cNvGrpSpPr>
              <p:nvPr/>
            </p:nvGrpSpPr>
            <p:grpSpPr bwMode="auto">
              <a:xfrm rot="3335863">
                <a:off x="5640" y="1616"/>
                <a:ext cx="240" cy="240"/>
                <a:chOff x="576" y="1200"/>
                <a:chExt cx="240" cy="240"/>
              </a:xfrm>
            </p:grpSpPr>
            <p:sp>
              <p:nvSpPr>
                <p:cNvPr id="133169" name="Oval 4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70" name="Line 5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3171" name="Group 51"/>
            <p:cNvGrpSpPr>
              <a:grpSpLocks/>
            </p:cNvGrpSpPr>
            <p:nvPr/>
          </p:nvGrpSpPr>
          <p:grpSpPr bwMode="auto">
            <a:xfrm>
              <a:off x="335" y="2567"/>
              <a:ext cx="5089" cy="1298"/>
              <a:chOff x="335" y="2686"/>
              <a:chExt cx="5089" cy="1298"/>
            </a:xfrm>
          </p:grpSpPr>
          <p:grpSp>
            <p:nvGrpSpPr>
              <p:cNvPr id="133172" name="Group 52"/>
              <p:cNvGrpSpPr>
                <a:grpSpLocks/>
              </p:cNvGrpSpPr>
              <p:nvPr/>
            </p:nvGrpSpPr>
            <p:grpSpPr bwMode="auto">
              <a:xfrm>
                <a:off x="335" y="2686"/>
                <a:ext cx="1154" cy="1298"/>
                <a:chOff x="335" y="2350"/>
                <a:chExt cx="1154" cy="1298"/>
              </a:xfrm>
            </p:grpSpPr>
            <p:sp>
              <p:nvSpPr>
                <p:cNvPr id="133173" name="Rectangle 53"/>
                <p:cNvSpPr>
                  <a:spLocks noChangeArrowheads="1"/>
                </p:cNvSpPr>
                <p:nvPr/>
              </p:nvSpPr>
              <p:spPr bwMode="auto">
                <a:xfrm>
                  <a:off x="335" y="2350"/>
                  <a:ext cx="577" cy="1296"/>
                </a:xfrm>
                <a:prstGeom prst="rect">
                  <a:avLst/>
                </a:prstGeom>
                <a:solidFill>
                  <a:schemeClr val="tx1"/>
                </a:solidFill>
                <a:ln w="9525">
                  <a:solidFill>
                    <a:schemeClr val="tx1"/>
                  </a:solidFill>
                  <a:miter lim="800000"/>
                  <a:headEnd/>
                  <a:tailEnd/>
                </a:ln>
                <a:effectLst/>
              </p:spPr>
              <p:txBody>
                <a:bodyPr anchor="ctr">
                  <a:spAutoFit/>
                </a:bodyPr>
                <a:lstStyle/>
                <a:p>
                  <a:endParaRPr lang="es-MX"/>
                </a:p>
              </p:txBody>
            </p:sp>
            <p:sp>
              <p:nvSpPr>
                <p:cNvPr id="133174" name="Rectangle 54"/>
                <p:cNvSpPr>
                  <a:spLocks noChangeArrowheads="1"/>
                </p:cNvSpPr>
                <p:nvPr/>
              </p:nvSpPr>
              <p:spPr bwMode="auto">
                <a:xfrm>
                  <a:off x="912" y="2352"/>
                  <a:ext cx="577" cy="1296"/>
                </a:xfrm>
                <a:prstGeom prst="rect">
                  <a:avLst/>
                </a:prstGeom>
                <a:solidFill>
                  <a:srgbClr val="FF0000"/>
                </a:solidFill>
                <a:ln w="9525">
                  <a:solidFill>
                    <a:schemeClr val="tx1"/>
                  </a:solidFill>
                  <a:miter lim="800000"/>
                  <a:headEnd/>
                  <a:tailEnd/>
                </a:ln>
                <a:effectLst/>
              </p:spPr>
              <p:txBody>
                <a:bodyPr anchor="ctr">
                  <a:spAutoFit/>
                </a:bodyPr>
                <a:lstStyle/>
                <a:p>
                  <a:endParaRPr lang="es-MX"/>
                </a:p>
              </p:txBody>
            </p:sp>
            <p:sp>
              <p:nvSpPr>
                <p:cNvPr id="133175" name="Text Box 55"/>
                <p:cNvSpPr txBox="1">
                  <a:spLocks noChangeArrowheads="1"/>
                </p:cNvSpPr>
                <p:nvPr/>
              </p:nvSpPr>
              <p:spPr bwMode="auto">
                <a:xfrm>
                  <a:off x="532" y="2928"/>
                  <a:ext cx="189"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dirty="0">
                      <a:solidFill>
                        <a:srgbClr val="FAFAD2"/>
                      </a:solidFill>
                      <a:effectLst>
                        <a:outerShdw blurRad="38100" dist="38100" dir="2700000" algn="tl">
                          <a:srgbClr val="000000">
                            <a:alpha val="43137"/>
                          </a:srgbClr>
                        </a:outerShdw>
                      </a:effectLst>
                      <a:latin typeface="Arial" charset="0"/>
                    </a:rPr>
                    <a:t>Sur</a:t>
                  </a:r>
                </a:p>
              </p:txBody>
            </p:sp>
            <p:sp>
              <p:nvSpPr>
                <p:cNvPr id="133176" name="Text Box 56"/>
                <p:cNvSpPr txBox="1">
                  <a:spLocks noChangeArrowheads="1"/>
                </p:cNvSpPr>
                <p:nvPr/>
              </p:nvSpPr>
              <p:spPr bwMode="auto">
                <a:xfrm>
                  <a:off x="1055" y="2928"/>
                  <a:ext cx="295"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D2"/>
                      </a:solidFill>
                      <a:effectLst>
                        <a:outerShdw blurRad="38100" dist="38100" dir="2700000" algn="tl">
                          <a:srgbClr val="000000">
                            <a:alpha val="43137"/>
                          </a:srgbClr>
                        </a:outerShdw>
                      </a:effectLst>
                      <a:latin typeface="Arial" charset="0"/>
                    </a:rPr>
                    <a:t>Norte</a:t>
                  </a:r>
                </a:p>
              </p:txBody>
            </p:sp>
          </p:grpSp>
          <p:grpSp>
            <p:nvGrpSpPr>
              <p:cNvPr id="133177" name="Group 57"/>
              <p:cNvGrpSpPr>
                <a:grpSpLocks/>
              </p:cNvGrpSpPr>
              <p:nvPr/>
            </p:nvGrpSpPr>
            <p:grpSpPr bwMode="auto">
              <a:xfrm>
                <a:off x="4270" y="2686"/>
                <a:ext cx="1154" cy="1298"/>
                <a:chOff x="335" y="2350"/>
                <a:chExt cx="1154" cy="1298"/>
              </a:xfrm>
            </p:grpSpPr>
            <p:sp>
              <p:nvSpPr>
                <p:cNvPr id="133178" name="Rectangle 58"/>
                <p:cNvSpPr>
                  <a:spLocks noChangeArrowheads="1"/>
                </p:cNvSpPr>
                <p:nvPr/>
              </p:nvSpPr>
              <p:spPr bwMode="auto">
                <a:xfrm>
                  <a:off x="335" y="2350"/>
                  <a:ext cx="577" cy="1296"/>
                </a:xfrm>
                <a:prstGeom prst="rect">
                  <a:avLst/>
                </a:prstGeom>
                <a:solidFill>
                  <a:schemeClr val="tx1"/>
                </a:solidFill>
                <a:ln w="9525">
                  <a:solidFill>
                    <a:schemeClr val="tx1"/>
                  </a:solidFill>
                  <a:miter lim="800000"/>
                  <a:headEnd/>
                  <a:tailEnd/>
                </a:ln>
                <a:effectLst/>
              </p:spPr>
              <p:txBody>
                <a:bodyPr anchor="ctr">
                  <a:spAutoFit/>
                </a:bodyPr>
                <a:lstStyle/>
                <a:p>
                  <a:endParaRPr lang="es-MX"/>
                </a:p>
              </p:txBody>
            </p:sp>
            <p:sp>
              <p:nvSpPr>
                <p:cNvPr id="133179" name="Rectangle 59"/>
                <p:cNvSpPr>
                  <a:spLocks noChangeArrowheads="1"/>
                </p:cNvSpPr>
                <p:nvPr/>
              </p:nvSpPr>
              <p:spPr bwMode="auto">
                <a:xfrm>
                  <a:off x="912" y="2352"/>
                  <a:ext cx="577" cy="1296"/>
                </a:xfrm>
                <a:prstGeom prst="rect">
                  <a:avLst/>
                </a:prstGeom>
                <a:solidFill>
                  <a:srgbClr val="FF0000"/>
                </a:solidFill>
                <a:ln w="9525">
                  <a:solidFill>
                    <a:schemeClr val="tx1"/>
                  </a:solidFill>
                  <a:miter lim="800000"/>
                  <a:headEnd/>
                  <a:tailEnd/>
                </a:ln>
                <a:effectLst/>
              </p:spPr>
              <p:txBody>
                <a:bodyPr anchor="ctr">
                  <a:spAutoFit/>
                </a:bodyPr>
                <a:lstStyle/>
                <a:p>
                  <a:endParaRPr lang="es-MX"/>
                </a:p>
              </p:txBody>
            </p:sp>
            <p:sp>
              <p:nvSpPr>
                <p:cNvPr id="133180" name="Text Box 60"/>
                <p:cNvSpPr txBox="1">
                  <a:spLocks noChangeArrowheads="1"/>
                </p:cNvSpPr>
                <p:nvPr/>
              </p:nvSpPr>
              <p:spPr bwMode="auto">
                <a:xfrm>
                  <a:off x="532" y="2928"/>
                  <a:ext cx="189"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D2"/>
                      </a:solidFill>
                      <a:effectLst>
                        <a:outerShdw blurRad="38100" dist="38100" dir="2700000" algn="tl">
                          <a:srgbClr val="000000">
                            <a:alpha val="43137"/>
                          </a:srgbClr>
                        </a:outerShdw>
                      </a:effectLst>
                      <a:latin typeface="Arial" charset="0"/>
                    </a:rPr>
                    <a:t>Sur</a:t>
                  </a:r>
                </a:p>
              </p:txBody>
            </p:sp>
            <p:sp>
              <p:nvSpPr>
                <p:cNvPr id="133181" name="Text Box 61"/>
                <p:cNvSpPr txBox="1">
                  <a:spLocks noChangeArrowheads="1"/>
                </p:cNvSpPr>
                <p:nvPr/>
              </p:nvSpPr>
              <p:spPr bwMode="auto">
                <a:xfrm>
                  <a:off x="1055" y="2928"/>
                  <a:ext cx="295"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dirty="0">
                      <a:solidFill>
                        <a:srgbClr val="FAFAD2"/>
                      </a:solidFill>
                      <a:effectLst>
                        <a:outerShdw blurRad="38100" dist="38100" dir="2700000" algn="tl">
                          <a:srgbClr val="000000">
                            <a:alpha val="43137"/>
                          </a:srgbClr>
                        </a:outerShdw>
                      </a:effectLst>
                      <a:latin typeface="Arial" charset="0"/>
                    </a:rPr>
                    <a:t>Norte</a:t>
                  </a:r>
                </a:p>
              </p:txBody>
            </p:sp>
          </p:grpSp>
        </p:grpSp>
        <p:sp>
          <p:nvSpPr>
            <p:cNvPr id="133182" name="Line 62"/>
            <p:cNvSpPr>
              <a:spLocks noChangeShapeType="1"/>
            </p:cNvSpPr>
            <p:nvPr/>
          </p:nvSpPr>
          <p:spPr bwMode="auto">
            <a:xfrm>
              <a:off x="2784" y="2208"/>
              <a:ext cx="0" cy="384"/>
            </a:xfrm>
            <a:prstGeom prst="line">
              <a:avLst/>
            </a:prstGeom>
            <a:noFill/>
            <a:ln w="76200" cmpd="tri">
              <a:solidFill>
                <a:schemeClr val="tx1"/>
              </a:solidFill>
              <a:round/>
              <a:headEnd/>
              <a:tailEnd type="triangle" w="sm" len="sm"/>
            </a:ln>
            <a:effectLst/>
          </p:spPr>
          <p:txBody>
            <a:bodyPr>
              <a:spAutoFit/>
            </a:bodyPr>
            <a:lstStyle/>
            <a:p>
              <a:endParaRPr lang="es-MX"/>
            </a:p>
          </p:txBody>
        </p:sp>
        <p:grpSp>
          <p:nvGrpSpPr>
            <p:cNvPr id="133183" name="Group 63"/>
            <p:cNvGrpSpPr>
              <a:grpSpLocks/>
            </p:cNvGrpSpPr>
            <p:nvPr/>
          </p:nvGrpSpPr>
          <p:grpSpPr bwMode="auto">
            <a:xfrm>
              <a:off x="1584" y="2688"/>
              <a:ext cx="288" cy="1056"/>
              <a:chOff x="1680" y="2448"/>
              <a:chExt cx="2400" cy="1056"/>
            </a:xfrm>
          </p:grpSpPr>
          <p:sp>
            <p:nvSpPr>
              <p:cNvPr id="133184" name="Line 64"/>
              <p:cNvSpPr>
                <a:spLocks noChangeShapeType="1"/>
              </p:cNvSpPr>
              <p:nvPr/>
            </p:nvSpPr>
            <p:spPr bwMode="auto">
              <a:xfrm>
                <a:off x="1680" y="2659"/>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3185" name="Line 65"/>
              <p:cNvSpPr>
                <a:spLocks noChangeShapeType="1"/>
              </p:cNvSpPr>
              <p:nvPr/>
            </p:nvSpPr>
            <p:spPr bwMode="auto">
              <a:xfrm>
                <a:off x="1680" y="2870"/>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3186" name="Line 66"/>
              <p:cNvSpPr>
                <a:spLocks noChangeShapeType="1"/>
              </p:cNvSpPr>
              <p:nvPr/>
            </p:nvSpPr>
            <p:spPr bwMode="auto">
              <a:xfrm>
                <a:off x="1680" y="2448"/>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3187" name="Line 67"/>
              <p:cNvSpPr>
                <a:spLocks noChangeShapeType="1"/>
              </p:cNvSpPr>
              <p:nvPr/>
            </p:nvSpPr>
            <p:spPr bwMode="auto">
              <a:xfrm>
                <a:off x="1680" y="3292"/>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3188" name="Line 68"/>
              <p:cNvSpPr>
                <a:spLocks noChangeShapeType="1"/>
              </p:cNvSpPr>
              <p:nvPr/>
            </p:nvSpPr>
            <p:spPr bwMode="auto">
              <a:xfrm>
                <a:off x="1680" y="3504"/>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3189" name="Line 69"/>
              <p:cNvSpPr>
                <a:spLocks noChangeShapeType="1"/>
              </p:cNvSpPr>
              <p:nvPr/>
            </p:nvSpPr>
            <p:spPr bwMode="auto">
              <a:xfrm>
                <a:off x="1680" y="3081"/>
                <a:ext cx="2400" cy="0"/>
              </a:xfrm>
              <a:prstGeom prst="line">
                <a:avLst/>
              </a:prstGeom>
              <a:noFill/>
              <a:ln w="25400">
                <a:solidFill>
                  <a:schemeClr val="tx1"/>
                </a:solidFill>
                <a:round/>
                <a:headEnd/>
                <a:tailEnd type="triangle" w="med" len="lg"/>
              </a:ln>
              <a:effectLst/>
            </p:spPr>
            <p:txBody>
              <a:bodyPr>
                <a:spAutoFit/>
              </a:bodyPr>
              <a:lstStyle/>
              <a:p>
                <a:endParaRPr lang="es-MX"/>
              </a:p>
            </p:txBody>
          </p:sp>
        </p:grpSp>
        <p:grpSp>
          <p:nvGrpSpPr>
            <p:cNvPr id="133190" name="Group 70"/>
            <p:cNvGrpSpPr>
              <a:grpSpLocks/>
            </p:cNvGrpSpPr>
            <p:nvPr/>
          </p:nvGrpSpPr>
          <p:grpSpPr bwMode="auto">
            <a:xfrm>
              <a:off x="1896" y="2680"/>
              <a:ext cx="1968" cy="1072"/>
              <a:chOff x="4032" y="864"/>
              <a:chExt cx="1968" cy="1056"/>
            </a:xfrm>
          </p:grpSpPr>
          <p:sp>
            <p:nvSpPr>
              <p:cNvPr id="133191" name="Rectangle 71"/>
              <p:cNvSpPr>
                <a:spLocks noChangeArrowheads="1"/>
              </p:cNvSpPr>
              <p:nvPr/>
            </p:nvSpPr>
            <p:spPr bwMode="auto">
              <a:xfrm>
                <a:off x="4032" y="864"/>
                <a:ext cx="1968" cy="1056"/>
              </a:xfrm>
              <a:prstGeom prst="rect">
                <a:avLst/>
              </a:prstGeom>
              <a:solidFill>
                <a:srgbClr val="DDDDDD"/>
              </a:solidFill>
              <a:ln w="9525">
                <a:solidFill>
                  <a:schemeClr val="tx1"/>
                </a:solidFill>
                <a:miter lim="800000"/>
                <a:headEnd/>
                <a:tailEnd/>
              </a:ln>
              <a:effectLst/>
            </p:spPr>
            <p:txBody>
              <a:bodyPr anchor="ctr">
                <a:spAutoFit/>
              </a:bodyPr>
              <a:lstStyle/>
              <a:p>
                <a:endParaRPr lang="es-MX"/>
              </a:p>
            </p:txBody>
          </p:sp>
          <p:grpSp>
            <p:nvGrpSpPr>
              <p:cNvPr id="133192" name="Group 72"/>
              <p:cNvGrpSpPr>
                <a:grpSpLocks/>
              </p:cNvGrpSpPr>
              <p:nvPr/>
            </p:nvGrpSpPr>
            <p:grpSpPr bwMode="auto">
              <a:xfrm>
                <a:off x="4128" y="944"/>
                <a:ext cx="240" cy="240"/>
                <a:chOff x="576" y="1200"/>
                <a:chExt cx="240" cy="240"/>
              </a:xfrm>
            </p:grpSpPr>
            <p:sp>
              <p:nvSpPr>
                <p:cNvPr id="133193" name="Oval 7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94" name="Line 7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195" name="Group 75"/>
              <p:cNvGrpSpPr>
                <a:grpSpLocks/>
              </p:cNvGrpSpPr>
              <p:nvPr/>
            </p:nvGrpSpPr>
            <p:grpSpPr bwMode="auto">
              <a:xfrm rot="-2192157">
                <a:off x="4512" y="944"/>
                <a:ext cx="240" cy="240"/>
                <a:chOff x="576" y="1200"/>
                <a:chExt cx="240" cy="240"/>
              </a:xfrm>
            </p:grpSpPr>
            <p:sp>
              <p:nvSpPr>
                <p:cNvPr id="133196" name="Oval 7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197" name="Line 7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198" name="Group 78"/>
              <p:cNvGrpSpPr>
                <a:grpSpLocks/>
              </p:cNvGrpSpPr>
              <p:nvPr/>
            </p:nvGrpSpPr>
            <p:grpSpPr bwMode="auto">
              <a:xfrm rot="4859356">
                <a:off x="4896" y="944"/>
                <a:ext cx="240" cy="240"/>
                <a:chOff x="576" y="1200"/>
                <a:chExt cx="240" cy="240"/>
              </a:xfrm>
            </p:grpSpPr>
            <p:sp>
              <p:nvSpPr>
                <p:cNvPr id="133199" name="Oval 7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00" name="Line 8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01" name="Group 81"/>
              <p:cNvGrpSpPr>
                <a:grpSpLocks/>
              </p:cNvGrpSpPr>
              <p:nvPr/>
            </p:nvGrpSpPr>
            <p:grpSpPr bwMode="auto">
              <a:xfrm rot="-9625158">
                <a:off x="5280" y="944"/>
                <a:ext cx="240" cy="240"/>
                <a:chOff x="576" y="1200"/>
                <a:chExt cx="240" cy="240"/>
              </a:xfrm>
            </p:grpSpPr>
            <p:sp>
              <p:nvSpPr>
                <p:cNvPr id="133202" name="Oval 8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03" name="Line 8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04" name="Group 84"/>
              <p:cNvGrpSpPr>
                <a:grpSpLocks/>
              </p:cNvGrpSpPr>
              <p:nvPr/>
            </p:nvGrpSpPr>
            <p:grpSpPr bwMode="auto">
              <a:xfrm rot="3335863">
                <a:off x="5640" y="944"/>
                <a:ext cx="240" cy="240"/>
                <a:chOff x="576" y="1200"/>
                <a:chExt cx="240" cy="240"/>
              </a:xfrm>
            </p:grpSpPr>
            <p:sp>
              <p:nvSpPr>
                <p:cNvPr id="133205" name="Oval 8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06" name="Line 8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07" name="Group 87"/>
              <p:cNvGrpSpPr>
                <a:grpSpLocks/>
              </p:cNvGrpSpPr>
              <p:nvPr/>
            </p:nvGrpSpPr>
            <p:grpSpPr bwMode="auto">
              <a:xfrm rot="-9224047">
                <a:off x="4128" y="1280"/>
                <a:ext cx="240" cy="240"/>
                <a:chOff x="576" y="1200"/>
                <a:chExt cx="240" cy="240"/>
              </a:xfrm>
            </p:grpSpPr>
            <p:sp>
              <p:nvSpPr>
                <p:cNvPr id="133208" name="Oval 8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09" name="Line 8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10" name="Group 90"/>
              <p:cNvGrpSpPr>
                <a:grpSpLocks/>
              </p:cNvGrpSpPr>
              <p:nvPr/>
            </p:nvGrpSpPr>
            <p:grpSpPr bwMode="auto">
              <a:xfrm rot="-849229">
                <a:off x="4512" y="1280"/>
                <a:ext cx="240" cy="240"/>
                <a:chOff x="576" y="1200"/>
                <a:chExt cx="240" cy="240"/>
              </a:xfrm>
            </p:grpSpPr>
            <p:sp>
              <p:nvSpPr>
                <p:cNvPr id="133211" name="Oval 9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12" name="Line 9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13" name="Group 93"/>
              <p:cNvGrpSpPr>
                <a:grpSpLocks/>
              </p:cNvGrpSpPr>
              <p:nvPr/>
            </p:nvGrpSpPr>
            <p:grpSpPr bwMode="auto">
              <a:xfrm rot="1394207">
                <a:off x="4896" y="1280"/>
                <a:ext cx="240" cy="240"/>
                <a:chOff x="576" y="1200"/>
                <a:chExt cx="240" cy="240"/>
              </a:xfrm>
            </p:grpSpPr>
            <p:sp>
              <p:nvSpPr>
                <p:cNvPr id="133214" name="Oval 9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15" name="Line 9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16" name="Group 96"/>
              <p:cNvGrpSpPr>
                <a:grpSpLocks/>
              </p:cNvGrpSpPr>
              <p:nvPr/>
            </p:nvGrpSpPr>
            <p:grpSpPr bwMode="auto">
              <a:xfrm rot="10870779">
                <a:off x="5280" y="1280"/>
                <a:ext cx="240" cy="240"/>
                <a:chOff x="576" y="1200"/>
                <a:chExt cx="240" cy="240"/>
              </a:xfrm>
            </p:grpSpPr>
            <p:sp>
              <p:nvSpPr>
                <p:cNvPr id="133217" name="Oval 97"/>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18" name="Line 98"/>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19" name="Group 99"/>
              <p:cNvGrpSpPr>
                <a:grpSpLocks/>
              </p:cNvGrpSpPr>
              <p:nvPr/>
            </p:nvGrpSpPr>
            <p:grpSpPr bwMode="auto">
              <a:xfrm rot="-5806579">
                <a:off x="5640" y="1280"/>
                <a:ext cx="240" cy="240"/>
                <a:chOff x="576" y="1200"/>
                <a:chExt cx="240" cy="240"/>
              </a:xfrm>
            </p:grpSpPr>
            <p:sp>
              <p:nvSpPr>
                <p:cNvPr id="133220" name="Oval 100"/>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21" name="Line 101"/>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22" name="Group 102"/>
              <p:cNvGrpSpPr>
                <a:grpSpLocks/>
              </p:cNvGrpSpPr>
              <p:nvPr/>
            </p:nvGrpSpPr>
            <p:grpSpPr bwMode="auto">
              <a:xfrm rot="5872010">
                <a:off x="4128" y="1616"/>
                <a:ext cx="240" cy="240"/>
                <a:chOff x="576" y="1200"/>
                <a:chExt cx="240" cy="240"/>
              </a:xfrm>
            </p:grpSpPr>
            <p:sp>
              <p:nvSpPr>
                <p:cNvPr id="133223" name="Oval 10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24" name="Line 10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25" name="Group 105"/>
              <p:cNvGrpSpPr>
                <a:grpSpLocks/>
              </p:cNvGrpSpPr>
              <p:nvPr/>
            </p:nvGrpSpPr>
            <p:grpSpPr bwMode="auto">
              <a:xfrm rot="3335863">
                <a:off x="4512" y="1616"/>
                <a:ext cx="240" cy="240"/>
                <a:chOff x="576" y="1200"/>
                <a:chExt cx="240" cy="240"/>
              </a:xfrm>
            </p:grpSpPr>
            <p:sp>
              <p:nvSpPr>
                <p:cNvPr id="133226" name="Oval 10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27" name="Line 10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28" name="Group 108"/>
              <p:cNvGrpSpPr>
                <a:grpSpLocks/>
              </p:cNvGrpSpPr>
              <p:nvPr/>
            </p:nvGrpSpPr>
            <p:grpSpPr bwMode="auto">
              <a:xfrm rot="-1791417">
                <a:off x="4896" y="1616"/>
                <a:ext cx="240" cy="240"/>
                <a:chOff x="576" y="1200"/>
                <a:chExt cx="240" cy="240"/>
              </a:xfrm>
            </p:grpSpPr>
            <p:sp>
              <p:nvSpPr>
                <p:cNvPr id="133229" name="Oval 10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30" name="Line 11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31" name="Group 111"/>
              <p:cNvGrpSpPr>
                <a:grpSpLocks/>
              </p:cNvGrpSpPr>
              <p:nvPr/>
            </p:nvGrpSpPr>
            <p:grpSpPr bwMode="auto">
              <a:xfrm rot="-5026512">
                <a:off x="5280" y="1616"/>
                <a:ext cx="240" cy="240"/>
                <a:chOff x="576" y="1200"/>
                <a:chExt cx="240" cy="240"/>
              </a:xfrm>
            </p:grpSpPr>
            <p:sp>
              <p:nvSpPr>
                <p:cNvPr id="133232" name="Oval 11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33" name="Line 11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34" name="Group 114"/>
              <p:cNvGrpSpPr>
                <a:grpSpLocks/>
              </p:cNvGrpSpPr>
              <p:nvPr/>
            </p:nvGrpSpPr>
            <p:grpSpPr bwMode="auto">
              <a:xfrm rot="3335863">
                <a:off x="5640" y="1616"/>
                <a:ext cx="240" cy="240"/>
                <a:chOff x="576" y="1200"/>
                <a:chExt cx="240" cy="240"/>
              </a:xfrm>
            </p:grpSpPr>
            <p:sp>
              <p:nvSpPr>
                <p:cNvPr id="133235" name="Oval 11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36" name="Line 11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3237" name="Group 117"/>
            <p:cNvGrpSpPr>
              <a:grpSpLocks/>
            </p:cNvGrpSpPr>
            <p:nvPr/>
          </p:nvGrpSpPr>
          <p:grpSpPr bwMode="auto">
            <a:xfrm>
              <a:off x="1992" y="2761"/>
              <a:ext cx="240" cy="926"/>
              <a:chOff x="1992" y="3153"/>
              <a:chExt cx="240" cy="926"/>
            </a:xfrm>
          </p:grpSpPr>
          <p:grpSp>
            <p:nvGrpSpPr>
              <p:cNvPr id="133238" name="Group 118"/>
              <p:cNvGrpSpPr>
                <a:grpSpLocks/>
              </p:cNvGrpSpPr>
              <p:nvPr/>
            </p:nvGrpSpPr>
            <p:grpSpPr bwMode="auto">
              <a:xfrm>
                <a:off x="1992" y="3153"/>
                <a:ext cx="240" cy="244"/>
                <a:chOff x="576" y="1200"/>
                <a:chExt cx="240" cy="240"/>
              </a:xfrm>
            </p:grpSpPr>
            <p:sp>
              <p:nvSpPr>
                <p:cNvPr id="133239" name="Oval 11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40" name="Line 12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41" name="Group 121"/>
              <p:cNvGrpSpPr>
                <a:grpSpLocks/>
              </p:cNvGrpSpPr>
              <p:nvPr/>
            </p:nvGrpSpPr>
            <p:grpSpPr bwMode="auto">
              <a:xfrm rot="-2545299">
                <a:off x="1992" y="3494"/>
                <a:ext cx="240" cy="244"/>
                <a:chOff x="576" y="1200"/>
                <a:chExt cx="240" cy="240"/>
              </a:xfrm>
            </p:grpSpPr>
            <p:sp>
              <p:nvSpPr>
                <p:cNvPr id="133242" name="Oval 12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43" name="Line 12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44" name="Group 124"/>
              <p:cNvGrpSpPr>
                <a:grpSpLocks/>
              </p:cNvGrpSpPr>
              <p:nvPr/>
            </p:nvGrpSpPr>
            <p:grpSpPr bwMode="auto">
              <a:xfrm rot="630121">
                <a:off x="1992" y="3835"/>
                <a:ext cx="240" cy="244"/>
                <a:chOff x="576" y="1200"/>
                <a:chExt cx="240" cy="240"/>
              </a:xfrm>
            </p:grpSpPr>
            <p:sp>
              <p:nvSpPr>
                <p:cNvPr id="133245" name="Oval 12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46" name="Line 12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3247" name="Group 127"/>
            <p:cNvGrpSpPr>
              <a:grpSpLocks/>
            </p:cNvGrpSpPr>
            <p:nvPr/>
          </p:nvGrpSpPr>
          <p:grpSpPr bwMode="auto">
            <a:xfrm>
              <a:off x="2376" y="2761"/>
              <a:ext cx="240" cy="926"/>
              <a:chOff x="2376" y="3153"/>
              <a:chExt cx="240" cy="926"/>
            </a:xfrm>
          </p:grpSpPr>
          <p:grpSp>
            <p:nvGrpSpPr>
              <p:cNvPr id="133248" name="Group 128"/>
              <p:cNvGrpSpPr>
                <a:grpSpLocks/>
              </p:cNvGrpSpPr>
              <p:nvPr/>
            </p:nvGrpSpPr>
            <p:grpSpPr bwMode="auto">
              <a:xfrm rot="-140919">
                <a:off x="2376" y="3153"/>
                <a:ext cx="240" cy="244"/>
                <a:chOff x="576" y="1200"/>
                <a:chExt cx="240" cy="240"/>
              </a:xfrm>
            </p:grpSpPr>
            <p:sp>
              <p:nvSpPr>
                <p:cNvPr id="133249" name="Oval 12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50" name="Line 13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51" name="Group 131"/>
              <p:cNvGrpSpPr>
                <a:grpSpLocks/>
              </p:cNvGrpSpPr>
              <p:nvPr/>
            </p:nvGrpSpPr>
            <p:grpSpPr bwMode="auto">
              <a:xfrm rot="179018">
                <a:off x="2376" y="3494"/>
                <a:ext cx="240" cy="244"/>
                <a:chOff x="576" y="1200"/>
                <a:chExt cx="240" cy="240"/>
              </a:xfrm>
            </p:grpSpPr>
            <p:sp>
              <p:nvSpPr>
                <p:cNvPr id="133252" name="Oval 13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53" name="Line 13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54" name="Group 134"/>
              <p:cNvGrpSpPr>
                <a:grpSpLocks/>
              </p:cNvGrpSpPr>
              <p:nvPr/>
            </p:nvGrpSpPr>
            <p:grpSpPr bwMode="auto">
              <a:xfrm rot="44783">
                <a:off x="2376" y="3835"/>
                <a:ext cx="240" cy="244"/>
                <a:chOff x="576" y="1200"/>
                <a:chExt cx="240" cy="240"/>
              </a:xfrm>
            </p:grpSpPr>
            <p:sp>
              <p:nvSpPr>
                <p:cNvPr id="133255" name="Oval 13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56" name="Line 13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3257" name="Group 137"/>
            <p:cNvGrpSpPr>
              <a:grpSpLocks/>
            </p:cNvGrpSpPr>
            <p:nvPr/>
          </p:nvGrpSpPr>
          <p:grpSpPr bwMode="auto">
            <a:xfrm>
              <a:off x="2760" y="2761"/>
              <a:ext cx="240" cy="926"/>
              <a:chOff x="2760" y="3153"/>
              <a:chExt cx="240" cy="926"/>
            </a:xfrm>
          </p:grpSpPr>
          <p:grpSp>
            <p:nvGrpSpPr>
              <p:cNvPr id="133258" name="Group 138"/>
              <p:cNvGrpSpPr>
                <a:grpSpLocks/>
              </p:cNvGrpSpPr>
              <p:nvPr/>
            </p:nvGrpSpPr>
            <p:grpSpPr bwMode="auto">
              <a:xfrm rot="48244">
                <a:off x="2760" y="3153"/>
                <a:ext cx="240" cy="244"/>
                <a:chOff x="576" y="1200"/>
                <a:chExt cx="240" cy="240"/>
              </a:xfrm>
            </p:grpSpPr>
            <p:sp>
              <p:nvSpPr>
                <p:cNvPr id="133259" name="Oval 13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60" name="Line 14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61" name="Group 141"/>
              <p:cNvGrpSpPr>
                <a:grpSpLocks/>
              </p:cNvGrpSpPr>
              <p:nvPr/>
            </p:nvGrpSpPr>
            <p:grpSpPr bwMode="auto">
              <a:xfrm rot="43618">
                <a:off x="2760" y="3494"/>
                <a:ext cx="240" cy="244"/>
                <a:chOff x="576" y="1200"/>
                <a:chExt cx="240" cy="240"/>
              </a:xfrm>
            </p:grpSpPr>
            <p:sp>
              <p:nvSpPr>
                <p:cNvPr id="133262" name="Oval 14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63" name="Line 14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64" name="Group 144"/>
              <p:cNvGrpSpPr>
                <a:grpSpLocks/>
              </p:cNvGrpSpPr>
              <p:nvPr/>
            </p:nvGrpSpPr>
            <p:grpSpPr bwMode="auto">
              <a:xfrm rot="27320">
                <a:off x="2760" y="3835"/>
                <a:ext cx="240" cy="244"/>
                <a:chOff x="576" y="1200"/>
                <a:chExt cx="240" cy="240"/>
              </a:xfrm>
            </p:grpSpPr>
            <p:sp>
              <p:nvSpPr>
                <p:cNvPr id="133265" name="Oval 14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66" name="Line 14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3267" name="Group 147"/>
            <p:cNvGrpSpPr>
              <a:grpSpLocks/>
            </p:cNvGrpSpPr>
            <p:nvPr/>
          </p:nvGrpSpPr>
          <p:grpSpPr bwMode="auto">
            <a:xfrm>
              <a:off x="3144" y="2761"/>
              <a:ext cx="240" cy="926"/>
              <a:chOff x="3144" y="3153"/>
              <a:chExt cx="240" cy="926"/>
            </a:xfrm>
          </p:grpSpPr>
          <p:grpSp>
            <p:nvGrpSpPr>
              <p:cNvPr id="133268" name="Group 148"/>
              <p:cNvGrpSpPr>
                <a:grpSpLocks/>
              </p:cNvGrpSpPr>
              <p:nvPr/>
            </p:nvGrpSpPr>
            <p:grpSpPr bwMode="auto">
              <a:xfrm rot="-971825">
                <a:off x="3144" y="3153"/>
                <a:ext cx="240" cy="244"/>
                <a:chOff x="576" y="1200"/>
                <a:chExt cx="240" cy="240"/>
              </a:xfrm>
            </p:grpSpPr>
            <p:sp>
              <p:nvSpPr>
                <p:cNvPr id="133269" name="Oval 14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70" name="Line 15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71" name="Group 151"/>
              <p:cNvGrpSpPr>
                <a:grpSpLocks/>
              </p:cNvGrpSpPr>
              <p:nvPr/>
            </p:nvGrpSpPr>
            <p:grpSpPr bwMode="auto">
              <a:xfrm rot="16208359">
                <a:off x="3142" y="3496"/>
                <a:ext cx="244" cy="240"/>
                <a:chOff x="576" y="1200"/>
                <a:chExt cx="240" cy="240"/>
              </a:xfrm>
            </p:grpSpPr>
            <p:sp>
              <p:nvSpPr>
                <p:cNvPr id="133272" name="Oval 15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73" name="Line 15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74" name="Group 154"/>
              <p:cNvGrpSpPr>
                <a:grpSpLocks/>
              </p:cNvGrpSpPr>
              <p:nvPr/>
            </p:nvGrpSpPr>
            <p:grpSpPr bwMode="auto">
              <a:xfrm rot="-305109">
                <a:off x="3144" y="3835"/>
                <a:ext cx="240" cy="244"/>
                <a:chOff x="576" y="1200"/>
                <a:chExt cx="240" cy="240"/>
              </a:xfrm>
            </p:grpSpPr>
            <p:sp>
              <p:nvSpPr>
                <p:cNvPr id="133275" name="Oval 15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76" name="Line 15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3277" name="Group 157"/>
            <p:cNvGrpSpPr>
              <a:grpSpLocks/>
            </p:cNvGrpSpPr>
            <p:nvPr/>
          </p:nvGrpSpPr>
          <p:grpSpPr bwMode="auto">
            <a:xfrm>
              <a:off x="3504" y="2761"/>
              <a:ext cx="240" cy="926"/>
              <a:chOff x="3504" y="3153"/>
              <a:chExt cx="240" cy="926"/>
            </a:xfrm>
          </p:grpSpPr>
          <p:grpSp>
            <p:nvGrpSpPr>
              <p:cNvPr id="133278" name="Group 158"/>
              <p:cNvGrpSpPr>
                <a:grpSpLocks/>
              </p:cNvGrpSpPr>
              <p:nvPr/>
            </p:nvGrpSpPr>
            <p:grpSpPr bwMode="auto">
              <a:xfrm rot="64786">
                <a:off x="3504" y="3153"/>
                <a:ext cx="240" cy="244"/>
                <a:chOff x="576" y="1200"/>
                <a:chExt cx="240" cy="240"/>
              </a:xfrm>
            </p:grpSpPr>
            <p:sp>
              <p:nvSpPr>
                <p:cNvPr id="133279" name="Oval 15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80" name="Line 16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81" name="Group 161"/>
              <p:cNvGrpSpPr>
                <a:grpSpLocks/>
              </p:cNvGrpSpPr>
              <p:nvPr/>
            </p:nvGrpSpPr>
            <p:grpSpPr bwMode="auto">
              <a:xfrm rot="-406579">
                <a:off x="3504" y="3494"/>
                <a:ext cx="240" cy="244"/>
                <a:chOff x="576" y="1200"/>
                <a:chExt cx="240" cy="240"/>
              </a:xfrm>
            </p:grpSpPr>
            <p:sp>
              <p:nvSpPr>
                <p:cNvPr id="133282" name="Oval 16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83" name="Line 16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3284" name="Group 164"/>
              <p:cNvGrpSpPr>
                <a:grpSpLocks/>
              </p:cNvGrpSpPr>
              <p:nvPr/>
            </p:nvGrpSpPr>
            <p:grpSpPr bwMode="auto">
              <a:xfrm rot="-58649">
                <a:off x="3504" y="3835"/>
                <a:ext cx="240" cy="244"/>
                <a:chOff x="576" y="1200"/>
                <a:chExt cx="240" cy="240"/>
              </a:xfrm>
            </p:grpSpPr>
            <p:sp>
              <p:nvSpPr>
                <p:cNvPr id="133285" name="Oval 16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3286" name="Line 16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3287" name="Group 167"/>
            <p:cNvGrpSpPr>
              <a:grpSpLocks/>
            </p:cNvGrpSpPr>
            <p:nvPr/>
          </p:nvGrpSpPr>
          <p:grpSpPr bwMode="auto">
            <a:xfrm>
              <a:off x="3936" y="2688"/>
              <a:ext cx="288" cy="1056"/>
              <a:chOff x="1680" y="2448"/>
              <a:chExt cx="2400" cy="1056"/>
            </a:xfrm>
          </p:grpSpPr>
          <p:sp>
            <p:nvSpPr>
              <p:cNvPr id="133288" name="Line 168"/>
              <p:cNvSpPr>
                <a:spLocks noChangeShapeType="1"/>
              </p:cNvSpPr>
              <p:nvPr/>
            </p:nvSpPr>
            <p:spPr bwMode="auto">
              <a:xfrm>
                <a:off x="1680" y="2659"/>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3289" name="Line 169"/>
              <p:cNvSpPr>
                <a:spLocks noChangeShapeType="1"/>
              </p:cNvSpPr>
              <p:nvPr/>
            </p:nvSpPr>
            <p:spPr bwMode="auto">
              <a:xfrm>
                <a:off x="1680" y="2870"/>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3290" name="Line 170"/>
              <p:cNvSpPr>
                <a:spLocks noChangeShapeType="1"/>
              </p:cNvSpPr>
              <p:nvPr/>
            </p:nvSpPr>
            <p:spPr bwMode="auto">
              <a:xfrm>
                <a:off x="1680" y="2448"/>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3291" name="Line 171"/>
              <p:cNvSpPr>
                <a:spLocks noChangeShapeType="1"/>
              </p:cNvSpPr>
              <p:nvPr/>
            </p:nvSpPr>
            <p:spPr bwMode="auto">
              <a:xfrm>
                <a:off x="1680" y="3292"/>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3292" name="Line 172"/>
              <p:cNvSpPr>
                <a:spLocks noChangeShapeType="1"/>
              </p:cNvSpPr>
              <p:nvPr/>
            </p:nvSpPr>
            <p:spPr bwMode="auto">
              <a:xfrm>
                <a:off x="1680" y="3504"/>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3293" name="Line 173"/>
              <p:cNvSpPr>
                <a:spLocks noChangeShapeType="1"/>
              </p:cNvSpPr>
              <p:nvPr/>
            </p:nvSpPr>
            <p:spPr bwMode="auto">
              <a:xfrm>
                <a:off x="1680" y="3081"/>
                <a:ext cx="2400" cy="0"/>
              </a:xfrm>
              <a:prstGeom prst="line">
                <a:avLst/>
              </a:prstGeom>
              <a:noFill/>
              <a:ln w="25400">
                <a:solidFill>
                  <a:schemeClr val="tx1"/>
                </a:solidFill>
                <a:round/>
                <a:headEnd/>
                <a:tailEnd type="triangle" w="med" len="lg"/>
              </a:ln>
              <a:effectLst/>
            </p:spPr>
            <p:txBody>
              <a:bodyPr>
                <a:spAutoFit/>
              </a:bodyPr>
              <a:lstStyle/>
              <a:p>
                <a:endParaRPr lang="es-MX"/>
              </a:p>
            </p:txBody>
          </p:sp>
        </p:grpSp>
        <p:sp>
          <p:nvSpPr>
            <p:cNvPr id="133294" name="Line 174"/>
            <p:cNvSpPr>
              <a:spLocks noChangeShapeType="1"/>
            </p:cNvSpPr>
            <p:nvPr/>
          </p:nvSpPr>
          <p:spPr bwMode="auto">
            <a:xfrm flipV="1">
              <a:off x="3024" y="2208"/>
              <a:ext cx="0" cy="384"/>
            </a:xfrm>
            <a:prstGeom prst="line">
              <a:avLst/>
            </a:prstGeom>
            <a:noFill/>
            <a:ln w="76200" cmpd="tri">
              <a:solidFill>
                <a:schemeClr val="tx1"/>
              </a:solidFill>
              <a:round/>
              <a:headEnd/>
              <a:tailEnd type="triangle" w="sm" len="sm"/>
            </a:ln>
            <a:effectLst/>
          </p:spPr>
          <p:txBody>
            <a:bodyPr>
              <a:spAutoFit/>
            </a:bodyPr>
            <a:lstStyle/>
            <a:p>
              <a:endParaRPr lang="es-MX"/>
            </a:p>
          </p:txBody>
        </p:sp>
      </p:grpSp>
      <p:sp>
        <p:nvSpPr>
          <p:cNvPr id="175"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smtClean="0">
                <a:solidFill>
                  <a:srgbClr val="000099"/>
                </a:solidFill>
                <a:latin typeface="Arial" charset="0"/>
              </a:rPr>
              <a:t>Sustancia paramagnética</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5171" name="Group 3"/>
          <p:cNvGrpSpPr>
            <a:grpSpLocks/>
          </p:cNvGrpSpPr>
          <p:nvPr/>
        </p:nvGrpSpPr>
        <p:grpSpPr bwMode="auto">
          <a:xfrm>
            <a:off x="3009900" y="1727200"/>
            <a:ext cx="3124200" cy="1701800"/>
            <a:chOff x="4032" y="864"/>
            <a:chExt cx="1968" cy="1056"/>
          </a:xfrm>
        </p:grpSpPr>
        <p:sp>
          <p:nvSpPr>
            <p:cNvPr id="135172" name="Rectangle 4"/>
            <p:cNvSpPr>
              <a:spLocks noChangeArrowheads="1"/>
            </p:cNvSpPr>
            <p:nvPr/>
          </p:nvSpPr>
          <p:spPr bwMode="auto">
            <a:xfrm>
              <a:off x="4032" y="864"/>
              <a:ext cx="1968" cy="1056"/>
            </a:xfrm>
            <a:prstGeom prst="rect">
              <a:avLst/>
            </a:prstGeom>
            <a:solidFill>
              <a:srgbClr val="DDDDDD"/>
            </a:solidFill>
            <a:ln w="9525">
              <a:solidFill>
                <a:schemeClr val="tx1"/>
              </a:solidFill>
              <a:miter lim="800000"/>
              <a:headEnd/>
              <a:tailEnd/>
            </a:ln>
            <a:effectLst/>
          </p:spPr>
          <p:txBody>
            <a:bodyPr anchor="ctr">
              <a:spAutoFit/>
            </a:bodyPr>
            <a:lstStyle/>
            <a:p>
              <a:endParaRPr lang="es-MX"/>
            </a:p>
          </p:txBody>
        </p:sp>
        <p:grpSp>
          <p:nvGrpSpPr>
            <p:cNvPr id="135173" name="Group 5"/>
            <p:cNvGrpSpPr>
              <a:grpSpLocks/>
            </p:cNvGrpSpPr>
            <p:nvPr/>
          </p:nvGrpSpPr>
          <p:grpSpPr bwMode="auto">
            <a:xfrm>
              <a:off x="4128" y="944"/>
              <a:ext cx="240" cy="240"/>
              <a:chOff x="576" y="1200"/>
              <a:chExt cx="240" cy="240"/>
            </a:xfrm>
          </p:grpSpPr>
          <p:sp>
            <p:nvSpPr>
              <p:cNvPr id="135174" name="Oval 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5175" name="Line 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5176" name="Group 8"/>
            <p:cNvGrpSpPr>
              <a:grpSpLocks/>
            </p:cNvGrpSpPr>
            <p:nvPr/>
          </p:nvGrpSpPr>
          <p:grpSpPr bwMode="auto">
            <a:xfrm rot="-2192157">
              <a:off x="4512" y="944"/>
              <a:ext cx="240" cy="240"/>
              <a:chOff x="576" y="1200"/>
              <a:chExt cx="240" cy="240"/>
            </a:xfrm>
          </p:grpSpPr>
          <p:sp>
            <p:nvSpPr>
              <p:cNvPr id="135177" name="Oval 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5178" name="Line 1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5179" name="Group 11"/>
            <p:cNvGrpSpPr>
              <a:grpSpLocks/>
            </p:cNvGrpSpPr>
            <p:nvPr/>
          </p:nvGrpSpPr>
          <p:grpSpPr bwMode="auto">
            <a:xfrm rot="4859356">
              <a:off x="4896" y="944"/>
              <a:ext cx="240" cy="240"/>
              <a:chOff x="576" y="1200"/>
              <a:chExt cx="240" cy="240"/>
            </a:xfrm>
          </p:grpSpPr>
          <p:sp>
            <p:nvSpPr>
              <p:cNvPr id="135180" name="Oval 1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5181" name="Line 1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5182" name="Group 14"/>
            <p:cNvGrpSpPr>
              <a:grpSpLocks/>
            </p:cNvGrpSpPr>
            <p:nvPr/>
          </p:nvGrpSpPr>
          <p:grpSpPr bwMode="auto">
            <a:xfrm rot="-9625158">
              <a:off x="5280" y="944"/>
              <a:ext cx="240" cy="240"/>
              <a:chOff x="576" y="1200"/>
              <a:chExt cx="240" cy="240"/>
            </a:xfrm>
          </p:grpSpPr>
          <p:sp>
            <p:nvSpPr>
              <p:cNvPr id="135183" name="Oval 1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5184" name="Line 1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5185" name="Group 17"/>
            <p:cNvGrpSpPr>
              <a:grpSpLocks/>
            </p:cNvGrpSpPr>
            <p:nvPr/>
          </p:nvGrpSpPr>
          <p:grpSpPr bwMode="auto">
            <a:xfrm rot="3335863">
              <a:off x="5640" y="944"/>
              <a:ext cx="240" cy="240"/>
              <a:chOff x="576" y="1200"/>
              <a:chExt cx="240" cy="240"/>
            </a:xfrm>
          </p:grpSpPr>
          <p:sp>
            <p:nvSpPr>
              <p:cNvPr id="135186" name="Oval 1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5187" name="Line 1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5188" name="Group 20"/>
            <p:cNvGrpSpPr>
              <a:grpSpLocks/>
            </p:cNvGrpSpPr>
            <p:nvPr/>
          </p:nvGrpSpPr>
          <p:grpSpPr bwMode="auto">
            <a:xfrm rot="-9224047">
              <a:off x="4128" y="1280"/>
              <a:ext cx="240" cy="240"/>
              <a:chOff x="576" y="1200"/>
              <a:chExt cx="240" cy="240"/>
            </a:xfrm>
          </p:grpSpPr>
          <p:sp>
            <p:nvSpPr>
              <p:cNvPr id="135189" name="Oval 2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5190" name="Line 2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5191" name="Group 23"/>
            <p:cNvGrpSpPr>
              <a:grpSpLocks/>
            </p:cNvGrpSpPr>
            <p:nvPr/>
          </p:nvGrpSpPr>
          <p:grpSpPr bwMode="auto">
            <a:xfrm rot="-849229">
              <a:off x="4512" y="1280"/>
              <a:ext cx="240" cy="240"/>
              <a:chOff x="576" y="1200"/>
              <a:chExt cx="240" cy="240"/>
            </a:xfrm>
          </p:grpSpPr>
          <p:sp>
            <p:nvSpPr>
              <p:cNvPr id="135192" name="Oval 2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5193" name="Line 2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5194" name="Group 26"/>
            <p:cNvGrpSpPr>
              <a:grpSpLocks/>
            </p:cNvGrpSpPr>
            <p:nvPr/>
          </p:nvGrpSpPr>
          <p:grpSpPr bwMode="auto">
            <a:xfrm rot="1394207">
              <a:off x="4896" y="1280"/>
              <a:ext cx="240" cy="240"/>
              <a:chOff x="576" y="1200"/>
              <a:chExt cx="240" cy="240"/>
            </a:xfrm>
          </p:grpSpPr>
          <p:sp>
            <p:nvSpPr>
              <p:cNvPr id="135195" name="Oval 27"/>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5196" name="Line 28"/>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5197" name="Group 29"/>
            <p:cNvGrpSpPr>
              <a:grpSpLocks/>
            </p:cNvGrpSpPr>
            <p:nvPr/>
          </p:nvGrpSpPr>
          <p:grpSpPr bwMode="auto">
            <a:xfrm rot="10870779">
              <a:off x="5280" y="1280"/>
              <a:ext cx="240" cy="240"/>
              <a:chOff x="576" y="1200"/>
              <a:chExt cx="240" cy="240"/>
            </a:xfrm>
          </p:grpSpPr>
          <p:sp>
            <p:nvSpPr>
              <p:cNvPr id="135198" name="Oval 30"/>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5199" name="Line 31"/>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5200" name="Group 32"/>
            <p:cNvGrpSpPr>
              <a:grpSpLocks/>
            </p:cNvGrpSpPr>
            <p:nvPr/>
          </p:nvGrpSpPr>
          <p:grpSpPr bwMode="auto">
            <a:xfrm rot="-5806579">
              <a:off x="5640" y="1280"/>
              <a:ext cx="240" cy="240"/>
              <a:chOff x="576" y="1200"/>
              <a:chExt cx="240" cy="240"/>
            </a:xfrm>
          </p:grpSpPr>
          <p:sp>
            <p:nvSpPr>
              <p:cNvPr id="135201" name="Oval 3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5202" name="Line 3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5203" name="Group 35"/>
            <p:cNvGrpSpPr>
              <a:grpSpLocks/>
            </p:cNvGrpSpPr>
            <p:nvPr/>
          </p:nvGrpSpPr>
          <p:grpSpPr bwMode="auto">
            <a:xfrm rot="5872010">
              <a:off x="4128" y="1616"/>
              <a:ext cx="240" cy="240"/>
              <a:chOff x="576" y="1200"/>
              <a:chExt cx="240" cy="240"/>
            </a:xfrm>
          </p:grpSpPr>
          <p:sp>
            <p:nvSpPr>
              <p:cNvPr id="135204" name="Oval 3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5205" name="Line 3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5206" name="Group 38"/>
            <p:cNvGrpSpPr>
              <a:grpSpLocks/>
            </p:cNvGrpSpPr>
            <p:nvPr/>
          </p:nvGrpSpPr>
          <p:grpSpPr bwMode="auto">
            <a:xfrm rot="3335863">
              <a:off x="4512" y="1616"/>
              <a:ext cx="240" cy="240"/>
              <a:chOff x="576" y="1200"/>
              <a:chExt cx="240" cy="240"/>
            </a:xfrm>
          </p:grpSpPr>
          <p:sp>
            <p:nvSpPr>
              <p:cNvPr id="135207" name="Oval 3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5208" name="Line 4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5209" name="Group 41"/>
            <p:cNvGrpSpPr>
              <a:grpSpLocks/>
            </p:cNvGrpSpPr>
            <p:nvPr/>
          </p:nvGrpSpPr>
          <p:grpSpPr bwMode="auto">
            <a:xfrm rot="-1791417">
              <a:off x="4896" y="1616"/>
              <a:ext cx="240" cy="240"/>
              <a:chOff x="576" y="1200"/>
              <a:chExt cx="240" cy="240"/>
            </a:xfrm>
          </p:grpSpPr>
          <p:sp>
            <p:nvSpPr>
              <p:cNvPr id="135210" name="Oval 4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5211" name="Line 4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5212" name="Group 44"/>
            <p:cNvGrpSpPr>
              <a:grpSpLocks/>
            </p:cNvGrpSpPr>
            <p:nvPr/>
          </p:nvGrpSpPr>
          <p:grpSpPr bwMode="auto">
            <a:xfrm rot="-5026512">
              <a:off x="5280" y="1616"/>
              <a:ext cx="240" cy="240"/>
              <a:chOff x="576" y="1200"/>
              <a:chExt cx="240" cy="240"/>
            </a:xfrm>
          </p:grpSpPr>
          <p:sp>
            <p:nvSpPr>
              <p:cNvPr id="135213" name="Oval 4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5214" name="Line 4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5215" name="Group 47"/>
            <p:cNvGrpSpPr>
              <a:grpSpLocks/>
            </p:cNvGrpSpPr>
            <p:nvPr/>
          </p:nvGrpSpPr>
          <p:grpSpPr bwMode="auto">
            <a:xfrm rot="3335863">
              <a:off x="5640" y="1616"/>
              <a:ext cx="240" cy="240"/>
              <a:chOff x="576" y="1200"/>
              <a:chExt cx="240" cy="240"/>
            </a:xfrm>
          </p:grpSpPr>
          <p:sp>
            <p:nvSpPr>
              <p:cNvPr id="135216" name="Oval 4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5217" name="Line 4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5218" name="Group 50"/>
          <p:cNvGrpSpPr>
            <a:grpSpLocks/>
          </p:cNvGrpSpPr>
          <p:nvPr/>
        </p:nvGrpSpPr>
        <p:grpSpPr bwMode="auto">
          <a:xfrm>
            <a:off x="531813" y="4075113"/>
            <a:ext cx="8078787" cy="2060575"/>
            <a:chOff x="335" y="2686"/>
            <a:chExt cx="5089" cy="1298"/>
          </a:xfrm>
        </p:grpSpPr>
        <p:grpSp>
          <p:nvGrpSpPr>
            <p:cNvPr id="135219" name="Group 51"/>
            <p:cNvGrpSpPr>
              <a:grpSpLocks/>
            </p:cNvGrpSpPr>
            <p:nvPr/>
          </p:nvGrpSpPr>
          <p:grpSpPr bwMode="auto">
            <a:xfrm>
              <a:off x="335" y="2686"/>
              <a:ext cx="1154" cy="1298"/>
              <a:chOff x="335" y="2350"/>
              <a:chExt cx="1154" cy="1298"/>
            </a:xfrm>
          </p:grpSpPr>
          <p:sp>
            <p:nvSpPr>
              <p:cNvPr id="135220" name="Rectangle 52"/>
              <p:cNvSpPr>
                <a:spLocks noChangeArrowheads="1"/>
              </p:cNvSpPr>
              <p:nvPr/>
            </p:nvSpPr>
            <p:spPr bwMode="auto">
              <a:xfrm>
                <a:off x="335" y="2350"/>
                <a:ext cx="577" cy="1296"/>
              </a:xfrm>
              <a:prstGeom prst="rect">
                <a:avLst/>
              </a:prstGeom>
              <a:solidFill>
                <a:schemeClr val="tx1"/>
              </a:solidFill>
              <a:ln w="9525">
                <a:solidFill>
                  <a:schemeClr val="tx1"/>
                </a:solidFill>
                <a:miter lim="800000"/>
                <a:headEnd/>
                <a:tailEnd/>
              </a:ln>
              <a:effectLst/>
            </p:spPr>
            <p:txBody>
              <a:bodyPr anchor="ctr">
                <a:spAutoFit/>
              </a:bodyPr>
              <a:lstStyle/>
              <a:p>
                <a:endParaRPr lang="es-MX"/>
              </a:p>
            </p:txBody>
          </p:sp>
          <p:sp>
            <p:nvSpPr>
              <p:cNvPr id="135221" name="Rectangle 53"/>
              <p:cNvSpPr>
                <a:spLocks noChangeArrowheads="1"/>
              </p:cNvSpPr>
              <p:nvPr/>
            </p:nvSpPr>
            <p:spPr bwMode="auto">
              <a:xfrm>
                <a:off x="912" y="2352"/>
                <a:ext cx="577" cy="1296"/>
              </a:xfrm>
              <a:prstGeom prst="rect">
                <a:avLst/>
              </a:prstGeom>
              <a:solidFill>
                <a:srgbClr val="FF0000"/>
              </a:solidFill>
              <a:ln w="9525">
                <a:solidFill>
                  <a:schemeClr val="tx1"/>
                </a:solidFill>
                <a:miter lim="800000"/>
                <a:headEnd/>
                <a:tailEnd/>
              </a:ln>
              <a:effectLst/>
            </p:spPr>
            <p:txBody>
              <a:bodyPr anchor="ctr">
                <a:spAutoFit/>
              </a:bodyPr>
              <a:lstStyle/>
              <a:p>
                <a:endParaRPr lang="es-MX"/>
              </a:p>
            </p:txBody>
          </p:sp>
          <p:sp>
            <p:nvSpPr>
              <p:cNvPr id="135222" name="Text Box 54"/>
              <p:cNvSpPr txBox="1">
                <a:spLocks noChangeArrowheads="1"/>
              </p:cNvSpPr>
              <p:nvPr/>
            </p:nvSpPr>
            <p:spPr bwMode="auto">
              <a:xfrm>
                <a:off x="532" y="2928"/>
                <a:ext cx="189"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dirty="0">
                    <a:solidFill>
                      <a:srgbClr val="FAFAD2"/>
                    </a:solidFill>
                    <a:effectLst>
                      <a:outerShdw blurRad="38100" dist="38100" dir="2700000" algn="tl">
                        <a:srgbClr val="000000">
                          <a:alpha val="43137"/>
                        </a:srgbClr>
                      </a:outerShdw>
                    </a:effectLst>
                    <a:latin typeface="Arial" charset="0"/>
                  </a:rPr>
                  <a:t>Sur</a:t>
                </a:r>
              </a:p>
            </p:txBody>
          </p:sp>
          <p:sp>
            <p:nvSpPr>
              <p:cNvPr id="135223" name="Text Box 55"/>
              <p:cNvSpPr txBox="1">
                <a:spLocks noChangeArrowheads="1"/>
              </p:cNvSpPr>
              <p:nvPr/>
            </p:nvSpPr>
            <p:spPr bwMode="auto">
              <a:xfrm>
                <a:off x="1055" y="2928"/>
                <a:ext cx="295"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D2"/>
                    </a:solidFill>
                    <a:effectLst>
                      <a:outerShdw blurRad="38100" dist="38100" dir="2700000" algn="tl">
                        <a:srgbClr val="000000">
                          <a:alpha val="43137"/>
                        </a:srgbClr>
                      </a:outerShdw>
                    </a:effectLst>
                    <a:latin typeface="Arial" charset="0"/>
                  </a:rPr>
                  <a:t>Norte</a:t>
                </a:r>
              </a:p>
            </p:txBody>
          </p:sp>
        </p:grpSp>
        <p:grpSp>
          <p:nvGrpSpPr>
            <p:cNvPr id="135224" name="Group 56"/>
            <p:cNvGrpSpPr>
              <a:grpSpLocks/>
            </p:cNvGrpSpPr>
            <p:nvPr/>
          </p:nvGrpSpPr>
          <p:grpSpPr bwMode="auto">
            <a:xfrm>
              <a:off x="4270" y="2686"/>
              <a:ext cx="1154" cy="1298"/>
              <a:chOff x="335" y="2350"/>
              <a:chExt cx="1154" cy="1298"/>
            </a:xfrm>
          </p:grpSpPr>
          <p:sp>
            <p:nvSpPr>
              <p:cNvPr id="135225" name="Rectangle 57"/>
              <p:cNvSpPr>
                <a:spLocks noChangeArrowheads="1"/>
              </p:cNvSpPr>
              <p:nvPr/>
            </p:nvSpPr>
            <p:spPr bwMode="auto">
              <a:xfrm>
                <a:off x="335" y="2350"/>
                <a:ext cx="577" cy="1296"/>
              </a:xfrm>
              <a:prstGeom prst="rect">
                <a:avLst/>
              </a:prstGeom>
              <a:solidFill>
                <a:schemeClr val="tx1"/>
              </a:solidFill>
              <a:ln w="9525">
                <a:solidFill>
                  <a:schemeClr val="tx1"/>
                </a:solidFill>
                <a:miter lim="800000"/>
                <a:headEnd/>
                <a:tailEnd/>
              </a:ln>
              <a:effectLst/>
            </p:spPr>
            <p:txBody>
              <a:bodyPr anchor="ctr">
                <a:spAutoFit/>
              </a:bodyPr>
              <a:lstStyle/>
              <a:p>
                <a:endParaRPr lang="es-MX"/>
              </a:p>
            </p:txBody>
          </p:sp>
          <p:sp>
            <p:nvSpPr>
              <p:cNvPr id="135226" name="Rectangle 58"/>
              <p:cNvSpPr>
                <a:spLocks noChangeArrowheads="1"/>
              </p:cNvSpPr>
              <p:nvPr/>
            </p:nvSpPr>
            <p:spPr bwMode="auto">
              <a:xfrm>
                <a:off x="912" y="2352"/>
                <a:ext cx="577" cy="1296"/>
              </a:xfrm>
              <a:prstGeom prst="rect">
                <a:avLst/>
              </a:prstGeom>
              <a:solidFill>
                <a:srgbClr val="FF0000"/>
              </a:solidFill>
              <a:ln w="9525">
                <a:solidFill>
                  <a:schemeClr val="tx1"/>
                </a:solidFill>
                <a:miter lim="800000"/>
                <a:headEnd/>
                <a:tailEnd/>
              </a:ln>
              <a:effectLst/>
            </p:spPr>
            <p:txBody>
              <a:bodyPr anchor="ctr">
                <a:spAutoFit/>
              </a:bodyPr>
              <a:lstStyle/>
              <a:p>
                <a:endParaRPr lang="es-MX"/>
              </a:p>
            </p:txBody>
          </p:sp>
          <p:sp>
            <p:nvSpPr>
              <p:cNvPr id="135227" name="Text Box 59"/>
              <p:cNvSpPr txBox="1">
                <a:spLocks noChangeArrowheads="1"/>
              </p:cNvSpPr>
              <p:nvPr/>
            </p:nvSpPr>
            <p:spPr bwMode="auto">
              <a:xfrm>
                <a:off x="532" y="2928"/>
                <a:ext cx="189"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D2"/>
                    </a:solidFill>
                    <a:effectLst>
                      <a:outerShdw blurRad="38100" dist="38100" dir="2700000" algn="tl">
                        <a:srgbClr val="000000">
                          <a:alpha val="43137"/>
                        </a:srgbClr>
                      </a:outerShdw>
                    </a:effectLst>
                    <a:latin typeface="Arial" charset="0"/>
                  </a:rPr>
                  <a:t>Sur</a:t>
                </a:r>
              </a:p>
            </p:txBody>
          </p:sp>
          <p:sp>
            <p:nvSpPr>
              <p:cNvPr id="135228" name="Text Box 60"/>
              <p:cNvSpPr txBox="1">
                <a:spLocks noChangeArrowheads="1"/>
              </p:cNvSpPr>
              <p:nvPr/>
            </p:nvSpPr>
            <p:spPr bwMode="auto">
              <a:xfrm>
                <a:off x="1055" y="2928"/>
                <a:ext cx="295"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D2"/>
                    </a:solidFill>
                    <a:effectLst>
                      <a:outerShdw blurRad="38100" dist="38100" dir="2700000" algn="tl">
                        <a:srgbClr val="000000">
                          <a:alpha val="43137"/>
                        </a:srgbClr>
                      </a:outerShdw>
                    </a:effectLst>
                    <a:latin typeface="Arial" charset="0"/>
                  </a:rPr>
                  <a:t>Norte</a:t>
                </a:r>
              </a:p>
            </p:txBody>
          </p:sp>
        </p:grpSp>
      </p:grpSp>
      <p:grpSp>
        <p:nvGrpSpPr>
          <p:cNvPr id="135229" name="Group 61"/>
          <p:cNvGrpSpPr>
            <a:grpSpLocks/>
          </p:cNvGrpSpPr>
          <p:nvPr/>
        </p:nvGrpSpPr>
        <p:grpSpPr bwMode="auto">
          <a:xfrm>
            <a:off x="2667000" y="4267200"/>
            <a:ext cx="3810000" cy="1676400"/>
            <a:chOff x="1680" y="2448"/>
            <a:chExt cx="2400" cy="1056"/>
          </a:xfrm>
        </p:grpSpPr>
        <p:sp>
          <p:nvSpPr>
            <p:cNvPr id="135230" name="Line 62"/>
            <p:cNvSpPr>
              <a:spLocks noChangeShapeType="1"/>
            </p:cNvSpPr>
            <p:nvPr/>
          </p:nvSpPr>
          <p:spPr bwMode="auto">
            <a:xfrm>
              <a:off x="1680" y="2659"/>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5231" name="Line 63"/>
            <p:cNvSpPr>
              <a:spLocks noChangeShapeType="1"/>
            </p:cNvSpPr>
            <p:nvPr/>
          </p:nvSpPr>
          <p:spPr bwMode="auto">
            <a:xfrm>
              <a:off x="1680" y="2870"/>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5232" name="Line 64"/>
            <p:cNvSpPr>
              <a:spLocks noChangeShapeType="1"/>
            </p:cNvSpPr>
            <p:nvPr/>
          </p:nvSpPr>
          <p:spPr bwMode="auto">
            <a:xfrm>
              <a:off x="1680" y="2448"/>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5233" name="Line 65"/>
            <p:cNvSpPr>
              <a:spLocks noChangeShapeType="1"/>
            </p:cNvSpPr>
            <p:nvPr/>
          </p:nvSpPr>
          <p:spPr bwMode="auto">
            <a:xfrm>
              <a:off x="1680" y="3292"/>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5234" name="Line 66"/>
            <p:cNvSpPr>
              <a:spLocks noChangeShapeType="1"/>
            </p:cNvSpPr>
            <p:nvPr/>
          </p:nvSpPr>
          <p:spPr bwMode="auto">
            <a:xfrm>
              <a:off x="1680" y="3504"/>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5235" name="Line 67"/>
            <p:cNvSpPr>
              <a:spLocks noChangeShapeType="1"/>
            </p:cNvSpPr>
            <p:nvPr/>
          </p:nvSpPr>
          <p:spPr bwMode="auto">
            <a:xfrm>
              <a:off x="1680" y="3081"/>
              <a:ext cx="2400" cy="0"/>
            </a:xfrm>
            <a:prstGeom prst="line">
              <a:avLst/>
            </a:prstGeom>
            <a:noFill/>
            <a:ln w="25400">
              <a:solidFill>
                <a:schemeClr val="tx1"/>
              </a:solidFill>
              <a:round/>
              <a:headEnd/>
              <a:tailEnd type="triangle" w="med" len="lg"/>
            </a:ln>
            <a:effectLst/>
          </p:spPr>
          <p:txBody>
            <a:bodyPr>
              <a:spAutoFit/>
            </a:bodyPr>
            <a:lstStyle/>
            <a:p>
              <a:endParaRPr lang="es-MX"/>
            </a:p>
          </p:txBody>
        </p:sp>
      </p:grpSp>
      <p:grpSp>
        <p:nvGrpSpPr>
          <p:cNvPr id="135236" name="Group 68"/>
          <p:cNvGrpSpPr>
            <a:grpSpLocks/>
          </p:cNvGrpSpPr>
          <p:nvPr/>
        </p:nvGrpSpPr>
        <p:grpSpPr bwMode="auto">
          <a:xfrm>
            <a:off x="2667000" y="4267200"/>
            <a:ext cx="3810000" cy="1676400"/>
            <a:chOff x="1680" y="2448"/>
            <a:chExt cx="2400" cy="1056"/>
          </a:xfrm>
        </p:grpSpPr>
        <p:sp>
          <p:nvSpPr>
            <p:cNvPr id="135237" name="Line 69"/>
            <p:cNvSpPr>
              <a:spLocks noChangeShapeType="1"/>
            </p:cNvSpPr>
            <p:nvPr/>
          </p:nvSpPr>
          <p:spPr bwMode="auto">
            <a:xfrm>
              <a:off x="1680" y="2659"/>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5238" name="Line 70"/>
            <p:cNvSpPr>
              <a:spLocks noChangeShapeType="1"/>
            </p:cNvSpPr>
            <p:nvPr/>
          </p:nvSpPr>
          <p:spPr bwMode="auto">
            <a:xfrm>
              <a:off x="1680" y="2870"/>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5239" name="Line 71"/>
            <p:cNvSpPr>
              <a:spLocks noChangeShapeType="1"/>
            </p:cNvSpPr>
            <p:nvPr/>
          </p:nvSpPr>
          <p:spPr bwMode="auto">
            <a:xfrm>
              <a:off x="1680" y="2448"/>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5240" name="Line 72"/>
            <p:cNvSpPr>
              <a:spLocks noChangeShapeType="1"/>
            </p:cNvSpPr>
            <p:nvPr/>
          </p:nvSpPr>
          <p:spPr bwMode="auto">
            <a:xfrm>
              <a:off x="1680" y="3292"/>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5241" name="Line 73"/>
            <p:cNvSpPr>
              <a:spLocks noChangeShapeType="1"/>
            </p:cNvSpPr>
            <p:nvPr/>
          </p:nvSpPr>
          <p:spPr bwMode="auto">
            <a:xfrm>
              <a:off x="1680" y="3504"/>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5242" name="Line 74"/>
            <p:cNvSpPr>
              <a:spLocks noChangeShapeType="1"/>
            </p:cNvSpPr>
            <p:nvPr/>
          </p:nvSpPr>
          <p:spPr bwMode="auto">
            <a:xfrm>
              <a:off x="1680" y="3081"/>
              <a:ext cx="2400" cy="0"/>
            </a:xfrm>
            <a:prstGeom prst="line">
              <a:avLst/>
            </a:prstGeom>
            <a:noFill/>
            <a:ln w="25400">
              <a:solidFill>
                <a:schemeClr val="tx1"/>
              </a:solidFill>
              <a:round/>
              <a:headEnd/>
              <a:tailEnd type="triangle" w="med" len="lg"/>
            </a:ln>
            <a:effectLst/>
          </p:spPr>
          <p:txBody>
            <a:bodyPr>
              <a:spAutoFit/>
            </a:bodyPr>
            <a:lstStyle/>
            <a:p>
              <a:endParaRPr lang="es-MX"/>
            </a:p>
          </p:txBody>
        </p:sp>
      </p:grpSp>
      <p:sp>
        <p:nvSpPr>
          <p:cNvPr id="75"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smtClean="0">
                <a:solidFill>
                  <a:srgbClr val="000099"/>
                </a:solidFill>
                <a:latin typeface="Arial" charset="0"/>
              </a:rPr>
              <a:t>Sustancia paramagnética</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35171"/>
                                        </p:tgtEl>
                                        <p:attrNameLst>
                                          <p:attrName>style.visibility</p:attrName>
                                        </p:attrNameLst>
                                      </p:cBhvr>
                                      <p:to>
                                        <p:strVal val="visible"/>
                                      </p:to>
                                    </p:set>
                                    <p:animEffect transition="in" filter="dissolve">
                                      <p:cBhvr>
                                        <p:cTn id="7" dur="500"/>
                                        <p:tgtEl>
                                          <p:spTgt spid="13517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35218"/>
                                        </p:tgtEl>
                                        <p:attrNameLst>
                                          <p:attrName>style.visibility</p:attrName>
                                        </p:attrNameLst>
                                      </p:cBhvr>
                                      <p:to>
                                        <p:strVal val="visible"/>
                                      </p:to>
                                    </p:set>
                                    <p:animEffect transition="in" filter="dissolve">
                                      <p:cBhvr>
                                        <p:cTn id="12" dur="500"/>
                                        <p:tgtEl>
                                          <p:spTgt spid="135218"/>
                                        </p:tgtEl>
                                      </p:cBhvr>
                                    </p:animEffect>
                                  </p:childTnLst>
                                </p:cTn>
                              </p:par>
                            </p:childTnLst>
                          </p:cTn>
                        </p:par>
                        <p:par>
                          <p:cTn id="13" fill="hold">
                            <p:stCondLst>
                              <p:cond delay="500"/>
                            </p:stCondLst>
                            <p:childTnLst>
                              <p:par>
                                <p:cTn id="14" presetID="17" presetClass="entr" presetSubtype="8" fill="hold" nodeType="afterEffect">
                                  <p:stCondLst>
                                    <p:cond delay="0"/>
                                  </p:stCondLst>
                                  <p:childTnLst>
                                    <p:set>
                                      <p:cBhvr>
                                        <p:cTn id="15" dur="1" fill="hold">
                                          <p:stCondLst>
                                            <p:cond delay="0"/>
                                          </p:stCondLst>
                                        </p:cTn>
                                        <p:tgtEl>
                                          <p:spTgt spid="135229"/>
                                        </p:tgtEl>
                                        <p:attrNameLst>
                                          <p:attrName>style.visibility</p:attrName>
                                        </p:attrNameLst>
                                      </p:cBhvr>
                                      <p:to>
                                        <p:strVal val="visible"/>
                                      </p:to>
                                    </p:set>
                                    <p:anim calcmode="lin" valueType="num">
                                      <p:cBhvr>
                                        <p:cTn id="16" dur="500" fill="hold"/>
                                        <p:tgtEl>
                                          <p:spTgt spid="135229"/>
                                        </p:tgtEl>
                                        <p:attrNameLst>
                                          <p:attrName>ppt_x</p:attrName>
                                        </p:attrNameLst>
                                      </p:cBhvr>
                                      <p:tavLst>
                                        <p:tav tm="0">
                                          <p:val>
                                            <p:strVal val="#ppt_x-#ppt_w/2"/>
                                          </p:val>
                                        </p:tav>
                                        <p:tav tm="100000">
                                          <p:val>
                                            <p:strVal val="#ppt_x"/>
                                          </p:val>
                                        </p:tav>
                                      </p:tavLst>
                                    </p:anim>
                                    <p:anim calcmode="lin" valueType="num">
                                      <p:cBhvr>
                                        <p:cTn id="17" dur="500" fill="hold"/>
                                        <p:tgtEl>
                                          <p:spTgt spid="135229"/>
                                        </p:tgtEl>
                                        <p:attrNameLst>
                                          <p:attrName>ppt_y</p:attrName>
                                        </p:attrNameLst>
                                      </p:cBhvr>
                                      <p:tavLst>
                                        <p:tav tm="0">
                                          <p:val>
                                            <p:strVal val="#ppt_y"/>
                                          </p:val>
                                        </p:tav>
                                        <p:tav tm="100000">
                                          <p:val>
                                            <p:strVal val="#ppt_y"/>
                                          </p:val>
                                        </p:tav>
                                      </p:tavLst>
                                    </p:anim>
                                    <p:anim calcmode="lin" valueType="num">
                                      <p:cBhvr>
                                        <p:cTn id="18" dur="500" fill="hold"/>
                                        <p:tgtEl>
                                          <p:spTgt spid="135229"/>
                                        </p:tgtEl>
                                        <p:attrNameLst>
                                          <p:attrName>ppt_w</p:attrName>
                                        </p:attrNameLst>
                                      </p:cBhvr>
                                      <p:tavLst>
                                        <p:tav tm="0">
                                          <p:val>
                                            <p:fltVal val="0"/>
                                          </p:val>
                                        </p:tav>
                                        <p:tav tm="100000">
                                          <p:val>
                                            <p:strVal val="#ppt_w"/>
                                          </p:val>
                                        </p:tav>
                                      </p:tavLst>
                                    </p:anim>
                                    <p:anim calcmode="lin" valueType="num">
                                      <p:cBhvr>
                                        <p:cTn id="19" dur="500" fill="hold"/>
                                        <p:tgtEl>
                                          <p:spTgt spid="135229"/>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14"/>
                                            </p:cond>
                                          </p:stCondLst>
                                        </p:cTn>
                                        <p:tgtEl>
                                          <p:spTgt spid="135229"/>
                                        </p:tgtEl>
                                        <p:attrNameLst>
                                          <p:attrName>style.visibility</p:attrName>
                                        </p:attrNameLst>
                                      </p:cBhvr>
                                      <p:to>
                                        <p:strVal val="hidden"/>
                                      </p:to>
                                    </p:set>
                                  </p:subTnLst>
                                </p:cTn>
                              </p:par>
                            </p:childTnLst>
                          </p:cTn>
                        </p:par>
                        <p:par>
                          <p:cTn id="20" fill="hold">
                            <p:stCondLst>
                              <p:cond delay="1000"/>
                            </p:stCondLst>
                            <p:childTnLst>
                              <p:par>
                                <p:cTn id="21" presetID="17" presetClass="entr" presetSubtype="8" fill="hold" nodeType="afterEffect">
                                  <p:stCondLst>
                                    <p:cond delay="0"/>
                                  </p:stCondLst>
                                  <p:childTnLst>
                                    <p:set>
                                      <p:cBhvr>
                                        <p:cTn id="22" dur="1" fill="hold">
                                          <p:stCondLst>
                                            <p:cond delay="0"/>
                                          </p:stCondLst>
                                        </p:cTn>
                                        <p:tgtEl>
                                          <p:spTgt spid="135236"/>
                                        </p:tgtEl>
                                        <p:attrNameLst>
                                          <p:attrName>style.visibility</p:attrName>
                                        </p:attrNameLst>
                                      </p:cBhvr>
                                      <p:to>
                                        <p:strVal val="visible"/>
                                      </p:to>
                                    </p:set>
                                    <p:anim calcmode="lin" valueType="num">
                                      <p:cBhvr>
                                        <p:cTn id="23" dur="500" fill="hold"/>
                                        <p:tgtEl>
                                          <p:spTgt spid="135236"/>
                                        </p:tgtEl>
                                        <p:attrNameLst>
                                          <p:attrName>ppt_x</p:attrName>
                                        </p:attrNameLst>
                                      </p:cBhvr>
                                      <p:tavLst>
                                        <p:tav tm="0">
                                          <p:val>
                                            <p:strVal val="#ppt_x-#ppt_w/2"/>
                                          </p:val>
                                        </p:tav>
                                        <p:tav tm="100000">
                                          <p:val>
                                            <p:strVal val="#ppt_x"/>
                                          </p:val>
                                        </p:tav>
                                      </p:tavLst>
                                    </p:anim>
                                    <p:anim calcmode="lin" valueType="num">
                                      <p:cBhvr>
                                        <p:cTn id="24" dur="500" fill="hold"/>
                                        <p:tgtEl>
                                          <p:spTgt spid="135236"/>
                                        </p:tgtEl>
                                        <p:attrNameLst>
                                          <p:attrName>ppt_y</p:attrName>
                                        </p:attrNameLst>
                                      </p:cBhvr>
                                      <p:tavLst>
                                        <p:tav tm="0">
                                          <p:val>
                                            <p:strVal val="#ppt_y"/>
                                          </p:val>
                                        </p:tav>
                                        <p:tav tm="100000">
                                          <p:val>
                                            <p:strVal val="#ppt_y"/>
                                          </p:val>
                                        </p:tav>
                                      </p:tavLst>
                                    </p:anim>
                                    <p:anim calcmode="lin" valueType="num">
                                      <p:cBhvr>
                                        <p:cTn id="25" dur="500" fill="hold"/>
                                        <p:tgtEl>
                                          <p:spTgt spid="135236"/>
                                        </p:tgtEl>
                                        <p:attrNameLst>
                                          <p:attrName>ppt_w</p:attrName>
                                        </p:attrNameLst>
                                      </p:cBhvr>
                                      <p:tavLst>
                                        <p:tav tm="0">
                                          <p:val>
                                            <p:fltVal val="0"/>
                                          </p:val>
                                        </p:tav>
                                        <p:tav tm="100000">
                                          <p:val>
                                            <p:strVal val="#ppt_w"/>
                                          </p:val>
                                        </p:tav>
                                      </p:tavLst>
                                    </p:anim>
                                    <p:anim calcmode="lin" valueType="num">
                                      <p:cBhvr>
                                        <p:cTn id="26" dur="500" fill="hold"/>
                                        <p:tgtEl>
                                          <p:spTgt spid="135236"/>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21"/>
                                            </p:cond>
                                          </p:stCondLst>
                                        </p:cTn>
                                        <p:tgtEl>
                                          <p:spTgt spid="13523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7219" name="Group 3"/>
          <p:cNvGrpSpPr>
            <a:grpSpLocks/>
          </p:cNvGrpSpPr>
          <p:nvPr/>
        </p:nvGrpSpPr>
        <p:grpSpPr bwMode="auto">
          <a:xfrm>
            <a:off x="3009900" y="1727200"/>
            <a:ext cx="3124200" cy="1701800"/>
            <a:chOff x="4032" y="864"/>
            <a:chExt cx="1968" cy="1056"/>
          </a:xfrm>
        </p:grpSpPr>
        <p:sp>
          <p:nvSpPr>
            <p:cNvPr id="137220" name="Rectangle 4"/>
            <p:cNvSpPr>
              <a:spLocks noChangeArrowheads="1"/>
            </p:cNvSpPr>
            <p:nvPr/>
          </p:nvSpPr>
          <p:spPr bwMode="auto">
            <a:xfrm>
              <a:off x="4032" y="864"/>
              <a:ext cx="1968" cy="1056"/>
            </a:xfrm>
            <a:prstGeom prst="rect">
              <a:avLst/>
            </a:prstGeom>
            <a:solidFill>
              <a:srgbClr val="DDDDDD"/>
            </a:solidFill>
            <a:ln w="9525">
              <a:solidFill>
                <a:schemeClr val="tx1"/>
              </a:solidFill>
              <a:miter lim="800000"/>
              <a:headEnd/>
              <a:tailEnd/>
            </a:ln>
            <a:effectLst/>
          </p:spPr>
          <p:txBody>
            <a:bodyPr anchor="ctr">
              <a:spAutoFit/>
            </a:bodyPr>
            <a:lstStyle/>
            <a:p>
              <a:endParaRPr lang="es-MX"/>
            </a:p>
          </p:txBody>
        </p:sp>
        <p:grpSp>
          <p:nvGrpSpPr>
            <p:cNvPr id="137221" name="Group 5"/>
            <p:cNvGrpSpPr>
              <a:grpSpLocks/>
            </p:cNvGrpSpPr>
            <p:nvPr/>
          </p:nvGrpSpPr>
          <p:grpSpPr bwMode="auto">
            <a:xfrm>
              <a:off x="4128" y="944"/>
              <a:ext cx="240" cy="240"/>
              <a:chOff x="576" y="1200"/>
              <a:chExt cx="240" cy="240"/>
            </a:xfrm>
          </p:grpSpPr>
          <p:sp>
            <p:nvSpPr>
              <p:cNvPr id="137222" name="Oval 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23" name="Line 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24" name="Group 8"/>
            <p:cNvGrpSpPr>
              <a:grpSpLocks/>
            </p:cNvGrpSpPr>
            <p:nvPr/>
          </p:nvGrpSpPr>
          <p:grpSpPr bwMode="auto">
            <a:xfrm rot="-2192157">
              <a:off x="4512" y="944"/>
              <a:ext cx="240" cy="240"/>
              <a:chOff x="576" y="1200"/>
              <a:chExt cx="240" cy="240"/>
            </a:xfrm>
          </p:grpSpPr>
          <p:sp>
            <p:nvSpPr>
              <p:cNvPr id="137225" name="Oval 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26" name="Line 1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27" name="Group 11"/>
            <p:cNvGrpSpPr>
              <a:grpSpLocks/>
            </p:cNvGrpSpPr>
            <p:nvPr/>
          </p:nvGrpSpPr>
          <p:grpSpPr bwMode="auto">
            <a:xfrm rot="4859356">
              <a:off x="4896" y="944"/>
              <a:ext cx="240" cy="240"/>
              <a:chOff x="576" y="1200"/>
              <a:chExt cx="240" cy="240"/>
            </a:xfrm>
          </p:grpSpPr>
          <p:sp>
            <p:nvSpPr>
              <p:cNvPr id="137228" name="Oval 1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29" name="Line 1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30" name="Group 14"/>
            <p:cNvGrpSpPr>
              <a:grpSpLocks/>
            </p:cNvGrpSpPr>
            <p:nvPr/>
          </p:nvGrpSpPr>
          <p:grpSpPr bwMode="auto">
            <a:xfrm rot="-9625158">
              <a:off x="5280" y="944"/>
              <a:ext cx="240" cy="240"/>
              <a:chOff x="576" y="1200"/>
              <a:chExt cx="240" cy="240"/>
            </a:xfrm>
          </p:grpSpPr>
          <p:sp>
            <p:nvSpPr>
              <p:cNvPr id="137231" name="Oval 1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32" name="Line 1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33" name="Group 17"/>
            <p:cNvGrpSpPr>
              <a:grpSpLocks/>
            </p:cNvGrpSpPr>
            <p:nvPr/>
          </p:nvGrpSpPr>
          <p:grpSpPr bwMode="auto">
            <a:xfrm rot="3335863">
              <a:off x="5640" y="944"/>
              <a:ext cx="240" cy="240"/>
              <a:chOff x="576" y="1200"/>
              <a:chExt cx="240" cy="240"/>
            </a:xfrm>
          </p:grpSpPr>
          <p:sp>
            <p:nvSpPr>
              <p:cNvPr id="137234" name="Oval 1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35" name="Line 1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36" name="Group 20"/>
            <p:cNvGrpSpPr>
              <a:grpSpLocks/>
            </p:cNvGrpSpPr>
            <p:nvPr/>
          </p:nvGrpSpPr>
          <p:grpSpPr bwMode="auto">
            <a:xfrm rot="-9224047">
              <a:off x="4128" y="1280"/>
              <a:ext cx="240" cy="240"/>
              <a:chOff x="576" y="1200"/>
              <a:chExt cx="240" cy="240"/>
            </a:xfrm>
          </p:grpSpPr>
          <p:sp>
            <p:nvSpPr>
              <p:cNvPr id="137237" name="Oval 2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38" name="Line 2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39" name="Group 23"/>
            <p:cNvGrpSpPr>
              <a:grpSpLocks/>
            </p:cNvGrpSpPr>
            <p:nvPr/>
          </p:nvGrpSpPr>
          <p:grpSpPr bwMode="auto">
            <a:xfrm rot="-849229">
              <a:off x="4512" y="1280"/>
              <a:ext cx="240" cy="240"/>
              <a:chOff x="576" y="1200"/>
              <a:chExt cx="240" cy="240"/>
            </a:xfrm>
          </p:grpSpPr>
          <p:sp>
            <p:nvSpPr>
              <p:cNvPr id="137240" name="Oval 2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41" name="Line 2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42" name="Group 26"/>
            <p:cNvGrpSpPr>
              <a:grpSpLocks/>
            </p:cNvGrpSpPr>
            <p:nvPr/>
          </p:nvGrpSpPr>
          <p:grpSpPr bwMode="auto">
            <a:xfrm rot="1394207">
              <a:off x="4896" y="1280"/>
              <a:ext cx="240" cy="240"/>
              <a:chOff x="576" y="1200"/>
              <a:chExt cx="240" cy="240"/>
            </a:xfrm>
          </p:grpSpPr>
          <p:sp>
            <p:nvSpPr>
              <p:cNvPr id="137243" name="Oval 27"/>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44" name="Line 28"/>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45" name="Group 29"/>
            <p:cNvGrpSpPr>
              <a:grpSpLocks/>
            </p:cNvGrpSpPr>
            <p:nvPr/>
          </p:nvGrpSpPr>
          <p:grpSpPr bwMode="auto">
            <a:xfrm rot="10870779">
              <a:off x="5280" y="1280"/>
              <a:ext cx="240" cy="240"/>
              <a:chOff x="576" y="1200"/>
              <a:chExt cx="240" cy="240"/>
            </a:xfrm>
          </p:grpSpPr>
          <p:sp>
            <p:nvSpPr>
              <p:cNvPr id="137246" name="Oval 30"/>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47" name="Line 31"/>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48" name="Group 32"/>
            <p:cNvGrpSpPr>
              <a:grpSpLocks/>
            </p:cNvGrpSpPr>
            <p:nvPr/>
          </p:nvGrpSpPr>
          <p:grpSpPr bwMode="auto">
            <a:xfrm rot="-5806579">
              <a:off x="5640" y="1280"/>
              <a:ext cx="240" cy="240"/>
              <a:chOff x="576" y="1200"/>
              <a:chExt cx="240" cy="240"/>
            </a:xfrm>
          </p:grpSpPr>
          <p:sp>
            <p:nvSpPr>
              <p:cNvPr id="137249" name="Oval 3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50" name="Line 3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51" name="Group 35"/>
            <p:cNvGrpSpPr>
              <a:grpSpLocks/>
            </p:cNvGrpSpPr>
            <p:nvPr/>
          </p:nvGrpSpPr>
          <p:grpSpPr bwMode="auto">
            <a:xfrm rot="5872010">
              <a:off x="4128" y="1616"/>
              <a:ext cx="240" cy="240"/>
              <a:chOff x="576" y="1200"/>
              <a:chExt cx="240" cy="240"/>
            </a:xfrm>
          </p:grpSpPr>
          <p:sp>
            <p:nvSpPr>
              <p:cNvPr id="137252" name="Oval 3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53" name="Line 3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54" name="Group 38"/>
            <p:cNvGrpSpPr>
              <a:grpSpLocks/>
            </p:cNvGrpSpPr>
            <p:nvPr/>
          </p:nvGrpSpPr>
          <p:grpSpPr bwMode="auto">
            <a:xfrm rot="3335863">
              <a:off x="4512" y="1616"/>
              <a:ext cx="240" cy="240"/>
              <a:chOff x="576" y="1200"/>
              <a:chExt cx="240" cy="240"/>
            </a:xfrm>
          </p:grpSpPr>
          <p:sp>
            <p:nvSpPr>
              <p:cNvPr id="137255" name="Oval 3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56" name="Line 4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57" name="Group 41"/>
            <p:cNvGrpSpPr>
              <a:grpSpLocks/>
            </p:cNvGrpSpPr>
            <p:nvPr/>
          </p:nvGrpSpPr>
          <p:grpSpPr bwMode="auto">
            <a:xfrm rot="-1791417">
              <a:off x="4896" y="1616"/>
              <a:ext cx="240" cy="240"/>
              <a:chOff x="576" y="1200"/>
              <a:chExt cx="240" cy="240"/>
            </a:xfrm>
          </p:grpSpPr>
          <p:sp>
            <p:nvSpPr>
              <p:cNvPr id="137258" name="Oval 4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59" name="Line 4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60" name="Group 44"/>
            <p:cNvGrpSpPr>
              <a:grpSpLocks/>
            </p:cNvGrpSpPr>
            <p:nvPr/>
          </p:nvGrpSpPr>
          <p:grpSpPr bwMode="auto">
            <a:xfrm rot="-5026512">
              <a:off x="5280" y="1616"/>
              <a:ext cx="240" cy="240"/>
              <a:chOff x="576" y="1200"/>
              <a:chExt cx="240" cy="240"/>
            </a:xfrm>
          </p:grpSpPr>
          <p:sp>
            <p:nvSpPr>
              <p:cNvPr id="137261" name="Oval 4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62" name="Line 4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63" name="Group 47"/>
            <p:cNvGrpSpPr>
              <a:grpSpLocks/>
            </p:cNvGrpSpPr>
            <p:nvPr/>
          </p:nvGrpSpPr>
          <p:grpSpPr bwMode="auto">
            <a:xfrm rot="3335863">
              <a:off x="5640" y="1616"/>
              <a:ext cx="240" cy="240"/>
              <a:chOff x="576" y="1200"/>
              <a:chExt cx="240" cy="240"/>
            </a:xfrm>
          </p:grpSpPr>
          <p:sp>
            <p:nvSpPr>
              <p:cNvPr id="137264" name="Oval 4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65" name="Line 4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7266" name="Group 50"/>
          <p:cNvGrpSpPr>
            <a:grpSpLocks/>
          </p:cNvGrpSpPr>
          <p:nvPr/>
        </p:nvGrpSpPr>
        <p:grpSpPr bwMode="auto">
          <a:xfrm>
            <a:off x="531813" y="4075113"/>
            <a:ext cx="8078787" cy="2060575"/>
            <a:chOff x="335" y="2686"/>
            <a:chExt cx="5089" cy="1298"/>
          </a:xfrm>
        </p:grpSpPr>
        <p:grpSp>
          <p:nvGrpSpPr>
            <p:cNvPr id="137267" name="Group 51"/>
            <p:cNvGrpSpPr>
              <a:grpSpLocks/>
            </p:cNvGrpSpPr>
            <p:nvPr/>
          </p:nvGrpSpPr>
          <p:grpSpPr bwMode="auto">
            <a:xfrm>
              <a:off x="335" y="2686"/>
              <a:ext cx="1154" cy="1298"/>
              <a:chOff x="335" y="2350"/>
              <a:chExt cx="1154" cy="1298"/>
            </a:xfrm>
          </p:grpSpPr>
          <p:sp>
            <p:nvSpPr>
              <p:cNvPr id="137268" name="Rectangle 52"/>
              <p:cNvSpPr>
                <a:spLocks noChangeArrowheads="1"/>
              </p:cNvSpPr>
              <p:nvPr/>
            </p:nvSpPr>
            <p:spPr bwMode="auto">
              <a:xfrm>
                <a:off x="335" y="2350"/>
                <a:ext cx="577" cy="1296"/>
              </a:xfrm>
              <a:prstGeom prst="rect">
                <a:avLst/>
              </a:prstGeom>
              <a:solidFill>
                <a:schemeClr val="tx1"/>
              </a:solidFill>
              <a:ln w="9525">
                <a:solidFill>
                  <a:schemeClr val="tx1"/>
                </a:solidFill>
                <a:miter lim="800000"/>
                <a:headEnd/>
                <a:tailEnd/>
              </a:ln>
              <a:effectLst/>
            </p:spPr>
            <p:txBody>
              <a:bodyPr anchor="ctr">
                <a:spAutoFit/>
              </a:bodyPr>
              <a:lstStyle/>
              <a:p>
                <a:endParaRPr lang="es-MX"/>
              </a:p>
            </p:txBody>
          </p:sp>
          <p:sp>
            <p:nvSpPr>
              <p:cNvPr id="137269" name="Rectangle 53"/>
              <p:cNvSpPr>
                <a:spLocks noChangeArrowheads="1"/>
              </p:cNvSpPr>
              <p:nvPr/>
            </p:nvSpPr>
            <p:spPr bwMode="auto">
              <a:xfrm>
                <a:off x="912" y="2352"/>
                <a:ext cx="577" cy="1296"/>
              </a:xfrm>
              <a:prstGeom prst="rect">
                <a:avLst/>
              </a:prstGeom>
              <a:solidFill>
                <a:srgbClr val="FF0000"/>
              </a:solidFill>
              <a:ln w="9525">
                <a:solidFill>
                  <a:schemeClr val="tx1"/>
                </a:solidFill>
                <a:miter lim="800000"/>
                <a:headEnd/>
                <a:tailEnd/>
              </a:ln>
              <a:effectLst/>
            </p:spPr>
            <p:txBody>
              <a:bodyPr anchor="ctr">
                <a:spAutoFit/>
              </a:bodyPr>
              <a:lstStyle/>
              <a:p>
                <a:endParaRPr lang="es-MX"/>
              </a:p>
            </p:txBody>
          </p:sp>
          <p:sp>
            <p:nvSpPr>
              <p:cNvPr id="137270" name="Text Box 54"/>
              <p:cNvSpPr txBox="1">
                <a:spLocks noChangeArrowheads="1"/>
              </p:cNvSpPr>
              <p:nvPr/>
            </p:nvSpPr>
            <p:spPr bwMode="auto">
              <a:xfrm>
                <a:off x="532" y="2928"/>
                <a:ext cx="189"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dirty="0">
                    <a:solidFill>
                      <a:srgbClr val="FAFAD2"/>
                    </a:solidFill>
                    <a:effectLst>
                      <a:outerShdw blurRad="38100" dist="38100" dir="2700000" algn="tl">
                        <a:srgbClr val="000000">
                          <a:alpha val="43137"/>
                        </a:srgbClr>
                      </a:outerShdw>
                    </a:effectLst>
                    <a:latin typeface="Arial" charset="0"/>
                  </a:rPr>
                  <a:t>Sur</a:t>
                </a:r>
              </a:p>
            </p:txBody>
          </p:sp>
          <p:sp>
            <p:nvSpPr>
              <p:cNvPr id="137271" name="Text Box 55"/>
              <p:cNvSpPr txBox="1">
                <a:spLocks noChangeArrowheads="1"/>
              </p:cNvSpPr>
              <p:nvPr/>
            </p:nvSpPr>
            <p:spPr bwMode="auto">
              <a:xfrm>
                <a:off x="1055" y="2928"/>
                <a:ext cx="295"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D2"/>
                    </a:solidFill>
                    <a:effectLst>
                      <a:outerShdw blurRad="38100" dist="38100" dir="2700000" algn="tl">
                        <a:srgbClr val="000000">
                          <a:alpha val="43137"/>
                        </a:srgbClr>
                      </a:outerShdw>
                    </a:effectLst>
                    <a:latin typeface="Arial" charset="0"/>
                  </a:rPr>
                  <a:t>Norte</a:t>
                </a:r>
              </a:p>
            </p:txBody>
          </p:sp>
        </p:grpSp>
        <p:grpSp>
          <p:nvGrpSpPr>
            <p:cNvPr id="137272" name="Group 56"/>
            <p:cNvGrpSpPr>
              <a:grpSpLocks/>
            </p:cNvGrpSpPr>
            <p:nvPr/>
          </p:nvGrpSpPr>
          <p:grpSpPr bwMode="auto">
            <a:xfrm>
              <a:off x="4270" y="2686"/>
              <a:ext cx="1154" cy="1298"/>
              <a:chOff x="335" y="2350"/>
              <a:chExt cx="1154" cy="1298"/>
            </a:xfrm>
          </p:grpSpPr>
          <p:sp>
            <p:nvSpPr>
              <p:cNvPr id="137273" name="Rectangle 57"/>
              <p:cNvSpPr>
                <a:spLocks noChangeArrowheads="1"/>
              </p:cNvSpPr>
              <p:nvPr/>
            </p:nvSpPr>
            <p:spPr bwMode="auto">
              <a:xfrm>
                <a:off x="335" y="2350"/>
                <a:ext cx="577" cy="1296"/>
              </a:xfrm>
              <a:prstGeom prst="rect">
                <a:avLst/>
              </a:prstGeom>
              <a:solidFill>
                <a:schemeClr val="tx1"/>
              </a:solidFill>
              <a:ln w="9525">
                <a:solidFill>
                  <a:schemeClr val="tx1"/>
                </a:solidFill>
                <a:miter lim="800000"/>
                <a:headEnd/>
                <a:tailEnd/>
              </a:ln>
              <a:effectLst/>
            </p:spPr>
            <p:txBody>
              <a:bodyPr anchor="ctr">
                <a:spAutoFit/>
              </a:bodyPr>
              <a:lstStyle/>
              <a:p>
                <a:endParaRPr lang="es-MX"/>
              </a:p>
            </p:txBody>
          </p:sp>
          <p:sp>
            <p:nvSpPr>
              <p:cNvPr id="137274" name="Rectangle 58"/>
              <p:cNvSpPr>
                <a:spLocks noChangeArrowheads="1"/>
              </p:cNvSpPr>
              <p:nvPr/>
            </p:nvSpPr>
            <p:spPr bwMode="auto">
              <a:xfrm>
                <a:off x="912" y="2352"/>
                <a:ext cx="577" cy="1296"/>
              </a:xfrm>
              <a:prstGeom prst="rect">
                <a:avLst/>
              </a:prstGeom>
              <a:solidFill>
                <a:srgbClr val="FF0000"/>
              </a:solidFill>
              <a:ln w="9525">
                <a:solidFill>
                  <a:schemeClr val="tx1"/>
                </a:solidFill>
                <a:miter lim="800000"/>
                <a:headEnd/>
                <a:tailEnd/>
              </a:ln>
              <a:effectLst/>
            </p:spPr>
            <p:txBody>
              <a:bodyPr anchor="ctr">
                <a:spAutoFit/>
              </a:bodyPr>
              <a:lstStyle/>
              <a:p>
                <a:endParaRPr lang="es-MX"/>
              </a:p>
            </p:txBody>
          </p:sp>
          <p:sp>
            <p:nvSpPr>
              <p:cNvPr id="137275" name="Text Box 59"/>
              <p:cNvSpPr txBox="1">
                <a:spLocks noChangeArrowheads="1"/>
              </p:cNvSpPr>
              <p:nvPr/>
            </p:nvSpPr>
            <p:spPr bwMode="auto">
              <a:xfrm>
                <a:off x="532" y="2928"/>
                <a:ext cx="189"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D2"/>
                    </a:solidFill>
                    <a:effectLst>
                      <a:outerShdw blurRad="38100" dist="38100" dir="2700000" algn="tl">
                        <a:srgbClr val="000000">
                          <a:alpha val="43137"/>
                        </a:srgbClr>
                      </a:outerShdw>
                    </a:effectLst>
                    <a:latin typeface="Arial" charset="0"/>
                  </a:rPr>
                  <a:t>Sur</a:t>
                </a:r>
              </a:p>
            </p:txBody>
          </p:sp>
          <p:sp>
            <p:nvSpPr>
              <p:cNvPr id="137276" name="Text Box 60"/>
              <p:cNvSpPr txBox="1">
                <a:spLocks noChangeArrowheads="1"/>
              </p:cNvSpPr>
              <p:nvPr/>
            </p:nvSpPr>
            <p:spPr bwMode="auto">
              <a:xfrm>
                <a:off x="1055" y="2928"/>
                <a:ext cx="295"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D2"/>
                    </a:solidFill>
                    <a:effectLst>
                      <a:outerShdw blurRad="38100" dist="38100" dir="2700000" algn="tl">
                        <a:srgbClr val="000000">
                          <a:alpha val="43137"/>
                        </a:srgbClr>
                      </a:outerShdw>
                    </a:effectLst>
                    <a:latin typeface="Arial" charset="0"/>
                  </a:rPr>
                  <a:t>Norte</a:t>
                </a:r>
              </a:p>
            </p:txBody>
          </p:sp>
        </p:grpSp>
      </p:grpSp>
      <p:grpSp>
        <p:nvGrpSpPr>
          <p:cNvPr id="137278" name="Group 62"/>
          <p:cNvGrpSpPr>
            <a:grpSpLocks/>
          </p:cNvGrpSpPr>
          <p:nvPr/>
        </p:nvGrpSpPr>
        <p:grpSpPr bwMode="auto">
          <a:xfrm>
            <a:off x="2514600" y="4267200"/>
            <a:ext cx="457200" cy="1676400"/>
            <a:chOff x="1680" y="2448"/>
            <a:chExt cx="2400" cy="1056"/>
          </a:xfrm>
        </p:grpSpPr>
        <p:sp>
          <p:nvSpPr>
            <p:cNvPr id="137279" name="Line 63"/>
            <p:cNvSpPr>
              <a:spLocks noChangeShapeType="1"/>
            </p:cNvSpPr>
            <p:nvPr/>
          </p:nvSpPr>
          <p:spPr bwMode="auto">
            <a:xfrm>
              <a:off x="1680" y="2659"/>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7280" name="Line 64"/>
            <p:cNvSpPr>
              <a:spLocks noChangeShapeType="1"/>
            </p:cNvSpPr>
            <p:nvPr/>
          </p:nvSpPr>
          <p:spPr bwMode="auto">
            <a:xfrm>
              <a:off x="1680" y="2870"/>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7281" name="Line 65"/>
            <p:cNvSpPr>
              <a:spLocks noChangeShapeType="1"/>
            </p:cNvSpPr>
            <p:nvPr/>
          </p:nvSpPr>
          <p:spPr bwMode="auto">
            <a:xfrm>
              <a:off x="1680" y="2448"/>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7282" name="Line 66"/>
            <p:cNvSpPr>
              <a:spLocks noChangeShapeType="1"/>
            </p:cNvSpPr>
            <p:nvPr/>
          </p:nvSpPr>
          <p:spPr bwMode="auto">
            <a:xfrm>
              <a:off x="1680" y="3292"/>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7283" name="Line 67"/>
            <p:cNvSpPr>
              <a:spLocks noChangeShapeType="1"/>
            </p:cNvSpPr>
            <p:nvPr/>
          </p:nvSpPr>
          <p:spPr bwMode="auto">
            <a:xfrm>
              <a:off x="1680" y="3504"/>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7284" name="Line 68"/>
            <p:cNvSpPr>
              <a:spLocks noChangeShapeType="1"/>
            </p:cNvSpPr>
            <p:nvPr/>
          </p:nvSpPr>
          <p:spPr bwMode="auto">
            <a:xfrm>
              <a:off x="1680" y="3081"/>
              <a:ext cx="2400" cy="0"/>
            </a:xfrm>
            <a:prstGeom prst="line">
              <a:avLst/>
            </a:prstGeom>
            <a:noFill/>
            <a:ln w="25400">
              <a:solidFill>
                <a:schemeClr val="tx1"/>
              </a:solidFill>
              <a:round/>
              <a:headEnd/>
              <a:tailEnd type="triangle" w="med" len="lg"/>
            </a:ln>
            <a:effectLst/>
          </p:spPr>
          <p:txBody>
            <a:bodyPr>
              <a:spAutoFit/>
            </a:bodyPr>
            <a:lstStyle/>
            <a:p>
              <a:endParaRPr lang="es-MX"/>
            </a:p>
          </p:txBody>
        </p:sp>
      </p:grpSp>
      <p:grpSp>
        <p:nvGrpSpPr>
          <p:cNvPr id="137285" name="Group 69"/>
          <p:cNvGrpSpPr>
            <a:grpSpLocks/>
          </p:cNvGrpSpPr>
          <p:nvPr/>
        </p:nvGrpSpPr>
        <p:grpSpPr bwMode="auto">
          <a:xfrm>
            <a:off x="3009900" y="4254500"/>
            <a:ext cx="3124200" cy="1701800"/>
            <a:chOff x="4032" y="864"/>
            <a:chExt cx="1968" cy="1056"/>
          </a:xfrm>
        </p:grpSpPr>
        <p:sp>
          <p:nvSpPr>
            <p:cNvPr id="137286" name="Rectangle 70"/>
            <p:cNvSpPr>
              <a:spLocks noChangeArrowheads="1"/>
            </p:cNvSpPr>
            <p:nvPr/>
          </p:nvSpPr>
          <p:spPr bwMode="auto">
            <a:xfrm>
              <a:off x="4032" y="864"/>
              <a:ext cx="1968" cy="1056"/>
            </a:xfrm>
            <a:prstGeom prst="rect">
              <a:avLst/>
            </a:prstGeom>
            <a:solidFill>
              <a:srgbClr val="DDDDDD"/>
            </a:solidFill>
            <a:ln w="9525">
              <a:solidFill>
                <a:schemeClr val="tx1"/>
              </a:solidFill>
              <a:miter lim="800000"/>
              <a:headEnd/>
              <a:tailEnd/>
            </a:ln>
            <a:effectLst/>
          </p:spPr>
          <p:txBody>
            <a:bodyPr anchor="ctr">
              <a:spAutoFit/>
            </a:bodyPr>
            <a:lstStyle/>
            <a:p>
              <a:endParaRPr lang="es-MX"/>
            </a:p>
          </p:txBody>
        </p:sp>
        <p:grpSp>
          <p:nvGrpSpPr>
            <p:cNvPr id="137287" name="Group 71"/>
            <p:cNvGrpSpPr>
              <a:grpSpLocks/>
            </p:cNvGrpSpPr>
            <p:nvPr/>
          </p:nvGrpSpPr>
          <p:grpSpPr bwMode="auto">
            <a:xfrm>
              <a:off x="4128" y="944"/>
              <a:ext cx="240" cy="240"/>
              <a:chOff x="576" y="1200"/>
              <a:chExt cx="240" cy="240"/>
            </a:xfrm>
          </p:grpSpPr>
          <p:sp>
            <p:nvSpPr>
              <p:cNvPr id="137288" name="Oval 7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89" name="Line 7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90" name="Group 74"/>
            <p:cNvGrpSpPr>
              <a:grpSpLocks/>
            </p:cNvGrpSpPr>
            <p:nvPr/>
          </p:nvGrpSpPr>
          <p:grpSpPr bwMode="auto">
            <a:xfrm rot="-2192157">
              <a:off x="4512" y="944"/>
              <a:ext cx="240" cy="240"/>
              <a:chOff x="576" y="1200"/>
              <a:chExt cx="240" cy="240"/>
            </a:xfrm>
          </p:grpSpPr>
          <p:sp>
            <p:nvSpPr>
              <p:cNvPr id="137291" name="Oval 7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92" name="Line 7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93" name="Group 77"/>
            <p:cNvGrpSpPr>
              <a:grpSpLocks/>
            </p:cNvGrpSpPr>
            <p:nvPr/>
          </p:nvGrpSpPr>
          <p:grpSpPr bwMode="auto">
            <a:xfrm rot="4859356">
              <a:off x="4896" y="944"/>
              <a:ext cx="240" cy="240"/>
              <a:chOff x="576" y="1200"/>
              <a:chExt cx="240" cy="240"/>
            </a:xfrm>
          </p:grpSpPr>
          <p:sp>
            <p:nvSpPr>
              <p:cNvPr id="137294" name="Oval 7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95" name="Line 7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96" name="Group 80"/>
            <p:cNvGrpSpPr>
              <a:grpSpLocks/>
            </p:cNvGrpSpPr>
            <p:nvPr/>
          </p:nvGrpSpPr>
          <p:grpSpPr bwMode="auto">
            <a:xfrm rot="-9625158">
              <a:off x="5280" y="944"/>
              <a:ext cx="240" cy="240"/>
              <a:chOff x="576" y="1200"/>
              <a:chExt cx="240" cy="240"/>
            </a:xfrm>
          </p:grpSpPr>
          <p:sp>
            <p:nvSpPr>
              <p:cNvPr id="137297" name="Oval 8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298" name="Line 8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299" name="Group 83"/>
            <p:cNvGrpSpPr>
              <a:grpSpLocks/>
            </p:cNvGrpSpPr>
            <p:nvPr/>
          </p:nvGrpSpPr>
          <p:grpSpPr bwMode="auto">
            <a:xfrm rot="3335863">
              <a:off x="5640" y="944"/>
              <a:ext cx="240" cy="240"/>
              <a:chOff x="576" y="1200"/>
              <a:chExt cx="240" cy="240"/>
            </a:xfrm>
          </p:grpSpPr>
          <p:sp>
            <p:nvSpPr>
              <p:cNvPr id="137300" name="Oval 8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01" name="Line 8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02" name="Group 86"/>
            <p:cNvGrpSpPr>
              <a:grpSpLocks/>
            </p:cNvGrpSpPr>
            <p:nvPr/>
          </p:nvGrpSpPr>
          <p:grpSpPr bwMode="auto">
            <a:xfrm rot="-9224047">
              <a:off x="4128" y="1280"/>
              <a:ext cx="240" cy="240"/>
              <a:chOff x="576" y="1200"/>
              <a:chExt cx="240" cy="240"/>
            </a:xfrm>
          </p:grpSpPr>
          <p:sp>
            <p:nvSpPr>
              <p:cNvPr id="137303" name="Oval 87"/>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04" name="Line 88"/>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05" name="Group 89"/>
            <p:cNvGrpSpPr>
              <a:grpSpLocks/>
            </p:cNvGrpSpPr>
            <p:nvPr/>
          </p:nvGrpSpPr>
          <p:grpSpPr bwMode="auto">
            <a:xfrm rot="-849229">
              <a:off x="4512" y="1280"/>
              <a:ext cx="240" cy="240"/>
              <a:chOff x="576" y="1200"/>
              <a:chExt cx="240" cy="240"/>
            </a:xfrm>
          </p:grpSpPr>
          <p:sp>
            <p:nvSpPr>
              <p:cNvPr id="137306" name="Oval 90"/>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07" name="Line 91"/>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08" name="Group 92"/>
            <p:cNvGrpSpPr>
              <a:grpSpLocks/>
            </p:cNvGrpSpPr>
            <p:nvPr/>
          </p:nvGrpSpPr>
          <p:grpSpPr bwMode="auto">
            <a:xfrm rot="1394207">
              <a:off x="4896" y="1280"/>
              <a:ext cx="240" cy="240"/>
              <a:chOff x="576" y="1200"/>
              <a:chExt cx="240" cy="240"/>
            </a:xfrm>
          </p:grpSpPr>
          <p:sp>
            <p:nvSpPr>
              <p:cNvPr id="137309" name="Oval 9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10" name="Line 9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11" name="Group 95"/>
            <p:cNvGrpSpPr>
              <a:grpSpLocks/>
            </p:cNvGrpSpPr>
            <p:nvPr/>
          </p:nvGrpSpPr>
          <p:grpSpPr bwMode="auto">
            <a:xfrm rot="10870779">
              <a:off x="5280" y="1280"/>
              <a:ext cx="240" cy="240"/>
              <a:chOff x="576" y="1200"/>
              <a:chExt cx="240" cy="240"/>
            </a:xfrm>
          </p:grpSpPr>
          <p:sp>
            <p:nvSpPr>
              <p:cNvPr id="137312" name="Oval 9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13" name="Line 9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14" name="Group 98"/>
            <p:cNvGrpSpPr>
              <a:grpSpLocks/>
            </p:cNvGrpSpPr>
            <p:nvPr/>
          </p:nvGrpSpPr>
          <p:grpSpPr bwMode="auto">
            <a:xfrm rot="-5806579">
              <a:off x="5640" y="1280"/>
              <a:ext cx="240" cy="240"/>
              <a:chOff x="576" y="1200"/>
              <a:chExt cx="240" cy="240"/>
            </a:xfrm>
          </p:grpSpPr>
          <p:sp>
            <p:nvSpPr>
              <p:cNvPr id="137315" name="Oval 9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16" name="Line 10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17" name="Group 101"/>
            <p:cNvGrpSpPr>
              <a:grpSpLocks/>
            </p:cNvGrpSpPr>
            <p:nvPr/>
          </p:nvGrpSpPr>
          <p:grpSpPr bwMode="auto">
            <a:xfrm rot="5872010">
              <a:off x="4128" y="1616"/>
              <a:ext cx="240" cy="240"/>
              <a:chOff x="576" y="1200"/>
              <a:chExt cx="240" cy="240"/>
            </a:xfrm>
          </p:grpSpPr>
          <p:sp>
            <p:nvSpPr>
              <p:cNvPr id="137318" name="Oval 10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19" name="Line 10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20" name="Group 104"/>
            <p:cNvGrpSpPr>
              <a:grpSpLocks/>
            </p:cNvGrpSpPr>
            <p:nvPr/>
          </p:nvGrpSpPr>
          <p:grpSpPr bwMode="auto">
            <a:xfrm rot="3335863">
              <a:off x="4512" y="1616"/>
              <a:ext cx="240" cy="240"/>
              <a:chOff x="576" y="1200"/>
              <a:chExt cx="240" cy="240"/>
            </a:xfrm>
          </p:grpSpPr>
          <p:sp>
            <p:nvSpPr>
              <p:cNvPr id="137321" name="Oval 10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22" name="Line 10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23" name="Group 107"/>
            <p:cNvGrpSpPr>
              <a:grpSpLocks/>
            </p:cNvGrpSpPr>
            <p:nvPr/>
          </p:nvGrpSpPr>
          <p:grpSpPr bwMode="auto">
            <a:xfrm rot="-1791417">
              <a:off x="4896" y="1616"/>
              <a:ext cx="240" cy="240"/>
              <a:chOff x="576" y="1200"/>
              <a:chExt cx="240" cy="240"/>
            </a:xfrm>
          </p:grpSpPr>
          <p:sp>
            <p:nvSpPr>
              <p:cNvPr id="137324" name="Oval 10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25" name="Line 10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26" name="Group 110"/>
            <p:cNvGrpSpPr>
              <a:grpSpLocks/>
            </p:cNvGrpSpPr>
            <p:nvPr/>
          </p:nvGrpSpPr>
          <p:grpSpPr bwMode="auto">
            <a:xfrm rot="-5026512">
              <a:off x="5280" y="1616"/>
              <a:ext cx="240" cy="240"/>
              <a:chOff x="576" y="1200"/>
              <a:chExt cx="240" cy="240"/>
            </a:xfrm>
          </p:grpSpPr>
          <p:sp>
            <p:nvSpPr>
              <p:cNvPr id="137327" name="Oval 11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28" name="Line 11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29" name="Group 113"/>
            <p:cNvGrpSpPr>
              <a:grpSpLocks/>
            </p:cNvGrpSpPr>
            <p:nvPr/>
          </p:nvGrpSpPr>
          <p:grpSpPr bwMode="auto">
            <a:xfrm rot="3335863">
              <a:off x="5640" y="1616"/>
              <a:ext cx="240" cy="240"/>
              <a:chOff x="576" y="1200"/>
              <a:chExt cx="240" cy="240"/>
            </a:xfrm>
          </p:grpSpPr>
          <p:sp>
            <p:nvSpPr>
              <p:cNvPr id="137330" name="Oval 11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31" name="Line 11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7332" name="Group 116"/>
          <p:cNvGrpSpPr>
            <a:grpSpLocks/>
          </p:cNvGrpSpPr>
          <p:nvPr/>
        </p:nvGrpSpPr>
        <p:grpSpPr bwMode="auto">
          <a:xfrm>
            <a:off x="3162300" y="4383088"/>
            <a:ext cx="381000" cy="1470025"/>
            <a:chOff x="1992" y="3153"/>
            <a:chExt cx="240" cy="926"/>
          </a:xfrm>
        </p:grpSpPr>
        <p:grpSp>
          <p:nvGrpSpPr>
            <p:cNvPr id="137333" name="Group 117"/>
            <p:cNvGrpSpPr>
              <a:grpSpLocks/>
            </p:cNvGrpSpPr>
            <p:nvPr/>
          </p:nvGrpSpPr>
          <p:grpSpPr bwMode="auto">
            <a:xfrm>
              <a:off x="1992" y="3153"/>
              <a:ext cx="240" cy="244"/>
              <a:chOff x="576" y="1200"/>
              <a:chExt cx="240" cy="240"/>
            </a:xfrm>
          </p:grpSpPr>
          <p:sp>
            <p:nvSpPr>
              <p:cNvPr id="137334" name="Oval 11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35" name="Line 11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36" name="Group 120"/>
            <p:cNvGrpSpPr>
              <a:grpSpLocks/>
            </p:cNvGrpSpPr>
            <p:nvPr/>
          </p:nvGrpSpPr>
          <p:grpSpPr bwMode="auto">
            <a:xfrm rot="-2545299">
              <a:off x="1992" y="3494"/>
              <a:ext cx="240" cy="244"/>
              <a:chOff x="576" y="1200"/>
              <a:chExt cx="240" cy="240"/>
            </a:xfrm>
          </p:grpSpPr>
          <p:sp>
            <p:nvSpPr>
              <p:cNvPr id="137337" name="Oval 12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38" name="Line 12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39" name="Group 123"/>
            <p:cNvGrpSpPr>
              <a:grpSpLocks/>
            </p:cNvGrpSpPr>
            <p:nvPr/>
          </p:nvGrpSpPr>
          <p:grpSpPr bwMode="auto">
            <a:xfrm rot="630121">
              <a:off x="1992" y="3835"/>
              <a:ext cx="240" cy="244"/>
              <a:chOff x="576" y="1200"/>
              <a:chExt cx="240" cy="240"/>
            </a:xfrm>
          </p:grpSpPr>
          <p:sp>
            <p:nvSpPr>
              <p:cNvPr id="137340" name="Oval 12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41" name="Line 12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7342" name="Group 126"/>
          <p:cNvGrpSpPr>
            <a:grpSpLocks/>
          </p:cNvGrpSpPr>
          <p:nvPr/>
        </p:nvGrpSpPr>
        <p:grpSpPr bwMode="auto">
          <a:xfrm>
            <a:off x="3771900" y="4383088"/>
            <a:ext cx="381000" cy="1470025"/>
            <a:chOff x="2376" y="3153"/>
            <a:chExt cx="240" cy="926"/>
          </a:xfrm>
        </p:grpSpPr>
        <p:grpSp>
          <p:nvGrpSpPr>
            <p:cNvPr id="137343" name="Group 127"/>
            <p:cNvGrpSpPr>
              <a:grpSpLocks/>
            </p:cNvGrpSpPr>
            <p:nvPr/>
          </p:nvGrpSpPr>
          <p:grpSpPr bwMode="auto">
            <a:xfrm rot="-140919">
              <a:off x="2376" y="3153"/>
              <a:ext cx="240" cy="244"/>
              <a:chOff x="576" y="1200"/>
              <a:chExt cx="240" cy="240"/>
            </a:xfrm>
          </p:grpSpPr>
          <p:sp>
            <p:nvSpPr>
              <p:cNvPr id="137344" name="Oval 12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45" name="Line 12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46" name="Group 130"/>
            <p:cNvGrpSpPr>
              <a:grpSpLocks/>
            </p:cNvGrpSpPr>
            <p:nvPr/>
          </p:nvGrpSpPr>
          <p:grpSpPr bwMode="auto">
            <a:xfrm rot="179018">
              <a:off x="2376" y="3494"/>
              <a:ext cx="240" cy="244"/>
              <a:chOff x="576" y="1200"/>
              <a:chExt cx="240" cy="240"/>
            </a:xfrm>
          </p:grpSpPr>
          <p:sp>
            <p:nvSpPr>
              <p:cNvPr id="137347" name="Oval 13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48" name="Line 13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49" name="Group 133"/>
            <p:cNvGrpSpPr>
              <a:grpSpLocks/>
            </p:cNvGrpSpPr>
            <p:nvPr/>
          </p:nvGrpSpPr>
          <p:grpSpPr bwMode="auto">
            <a:xfrm rot="44783">
              <a:off x="2376" y="3835"/>
              <a:ext cx="240" cy="244"/>
              <a:chOff x="576" y="1200"/>
              <a:chExt cx="240" cy="240"/>
            </a:xfrm>
          </p:grpSpPr>
          <p:sp>
            <p:nvSpPr>
              <p:cNvPr id="137350" name="Oval 13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51" name="Line 13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7352" name="Group 136"/>
          <p:cNvGrpSpPr>
            <a:grpSpLocks/>
          </p:cNvGrpSpPr>
          <p:nvPr/>
        </p:nvGrpSpPr>
        <p:grpSpPr bwMode="auto">
          <a:xfrm>
            <a:off x="4381500" y="4383088"/>
            <a:ext cx="381000" cy="1470025"/>
            <a:chOff x="2760" y="3153"/>
            <a:chExt cx="240" cy="926"/>
          </a:xfrm>
        </p:grpSpPr>
        <p:grpSp>
          <p:nvGrpSpPr>
            <p:cNvPr id="137353" name="Group 137"/>
            <p:cNvGrpSpPr>
              <a:grpSpLocks/>
            </p:cNvGrpSpPr>
            <p:nvPr/>
          </p:nvGrpSpPr>
          <p:grpSpPr bwMode="auto">
            <a:xfrm rot="48244">
              <a:off x="2760" y="3153"/>
              <a:ext cx="240" cy="244"/>
              <a:chOff x="576" y="1200"/>
              <a:chExt cx="240" cy="240"/>
            </a:xfrm>
          </p:grpSpPr>
          <p:sp>
            <p:nvSpPr>
              <p:cNvPr id="137354" name="Oval 13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55" name="Line 13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56" name="Group 140"/>
            <p:cNvGrpSpPr>
              <a:grpSpLocks/>
            </p:cNvGrpSpPr>
            <p:nvPr/>
          </p:nvGrpSpPr>
          <p:grpSpPr bwMode="auto">
            <a:xfrm rot="43618">
              <a:off x="2760" y="3494"/>
              <a:ext cx="240" cy="244"/>
              <a:chOff x="576" y="1200"/>
              <a:chExt cx="240" cy="240"/>
            </a:xfrm>
          </p:grpSpPr>
          <p:sp>
            <p:nvSpPr>
              <p:cNvPr id="137357" name="Oval 14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58" name="Line 14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59" name="Group 143"/>
            <p:cNvGrpSpPr>
              <a:grpSpLocks/>
            </p:cNvGrpSpPr>
            <p:nvPr/>
          </p:nvGrpSpPr>
          <p:grpSpPr bwMode="auto">
            <a:xfrm rot="27320">
              <a:off x="2760" y="3835"/>
              <a:ext cx="240" cy="244"/>
              <a:chOff x="576" y="1200"/>
              <a:chExt cx="240" cy="240"/>
            </a:xfrm>
          </p:grpSpPr>
          <p:sp>
            <p:nvSpPr>
              <p:cNvPr id="137360" name="Oval 14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61" name="Line 14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7362" name="Group 146"/>
          <p:cNvGrpSpPr>
            <a:grpSpLocks/>
          </p:cNvGrpSpPr>
          <p:nvPr/>
        </p:nvGrpSpPr>
        <p:grpSpPr bwMode="auto">
          <a:xfrm>
            <a:off x="4991100" y="4383088"/>
            <a:ext cx="381000" cy="1470025"/>
            <a:chOff x="3144" y="3153"/>
            <a:chExt cx="240" cy="926"/>
          </a:xfrm>
        </p:grpSpPr>
        <p:grpSp>
          <p:nvGrpSpPr>
            <p:cNvPr id="137363" name="Group 147"/>
            <p:cNvGrpSpPr>
              <a:grpSpLocks/>
            </p:cNvGrpSpPr>
            <p:nvPr/>
          </p:nvGrpSpPr>
          <p:grpSpPr bwMode="auto">
            <a:xfrm rot="-971825">
              <a:off x="3144" y="3153"/>
              <a:ext cx="240" cy="244"/>
              <a:chOff x="576" y="1200"/>
              <a:chExt cx="240" cy="240"/>
            </a:xfrm>
          </p:grpSpPr>
          <p:sp>
            <p:nvSpPr>
              <p:cNvPr id="137364" name="Oval 14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65" name="Line 14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66" name="Group 150"/>
            <p:cNvGrpSpPr>
              <a:grpSpLocks/>
            </p:cNvGrpSpPr>
            <p:nvPr/>
          </p:nvGrpSpPr>
          <p:grpSpPr bwMode="auto">
            <a:xfrm rot="16208359">
              <a:off x="3142" y="3496"/>
              <a:ext cx="244" cy="240"/>
              <a:chOff x="576" y="1200"/>
              <a:chExt cx="240" cy="240"/>
            </a:xfrm>
          </p:grpSpPr>
          <p:sp>
            <p:nvSpPr>
              <p:cNvPr id="137367" name="Oval 15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68" name="Line 15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69" name="Group 153"/>
            <p:cNvGrpSpPr>
              <a:grpSpLocks/>
            </p:cNvGrpSpPr>
            <p:nvPr/>
          </p:nvGrpSpPr>
          <p:grpSpPr bwMode="auto">
            <a:xfrm rot="-305109">
              <a:off x="3144" y="3835"/>
              <a:ext cx="240" cy="244"/>
              <a:chOff x="576" y="1200"/>
              <a:chExt cx="240" cy="240"/>
            </a:xfrm>
          </p:grpSpPr>
          <p:sp>
            <p:nvSpPr>
              <p:cNvPr id="137370" name="Oval 15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71" name="Line 15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7372" name="Group 156"/>
          <p:cNvGrpSpPr>
            <a:grpSpLocks/>
          </p:cNvGrpSpPr>
          <p:nvPr/>
        </p:nvGrpSpPr>
        <p:grpSpPr bwMode="auto">
          <a:xfrm>
            <a:off x="5562600" y="4383088"/>
            <a:ext cx="381000" cy="1470025"/>
            <a:chOff x="3504" y="3153"/>
            <a:chExt cx="240" cy="926"/>
          </a:xfrm>
        </p:grpSpPr>
        <p:grpSp>
          <p:nvGrpSpPr>
            <p:cNvPr id="137373" name="Group 157"/>
            <p:cNvGrpSpPr>
              <a:grpSpLocks/>
            </p:cNvGrpSpPr>
            <p:nvPr/>
          </p:nvGrpSpPr>
          <p:grpSpPr bwMode="auto">
            <a:xfrm rot="64786">
              <a:off x="3504" y="3153"/>
              <a:ext cx="240" cy="244"/>
              <a:chOff x="576" y="1200"/>
              <a:chExt cx="240" cy="240"/>
            </a:xfrm>
          </p:grpSpPr>
          <p:sp>
            <p:nvSpPr>
              <p:cNvPr id="137374" name="Oval 15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75" name="Line 15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76" name="Group 160"/>
            <p:cNvGrpSpPr>
              <a:grpSpLocks/>
            </p:cNvGrpSpPr>
            <p:nvPr/>
          </p:nvGrpSpPr>
          <p:grpSpPr bwMode="auto">
            <a:xfrm rot="-406579">
              <a:off x="3504" y="3494"/>
              <a:ext cx="240" cy="244"/>
              <a:chOff x="576" y="1200"/>
              <a:chExt cx="240" cy="240"/>
            </a:xfrm>
          </p:grpSpPr>
          <p:sp>
            <p:nvSpPr>
              <p:cNvPr id="137377" name="Oval 16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78" name="Line 16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7379" name="Group 163"/>
            <p:cNvGrpSpPr>
              <a:grpSpLocks/>
            </p:cNvGrpSpPr>
            <p:nvPr/>
          </p:nvGrpSpPr>
          <p:grpSpPr bwMode="auto">
            <a:xfrm rot="-58649">
              <a:off x="3504" y="3835"/>
              <a:ext cx="240" cy="244"/>
              <a:chOff x="576" y="1200"/>
              <a:chExt cx="240" cy="240"/>
            </a:xfrm>
          </p:grpSpPr>
          <p:sp>
            <p:nvSpPr>
              <p:cNvPr id="137380" name="Oval 16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7381" name="Line 16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7382" name="Group 166"/>
          <p:cNvGrpSpPr>
            <a:grpSpLocks/>
          </p:cNvGrpSpPr>
          <p:nvPr/>
        </p:nvGrpSpPr>
        <p:grpSpPr bwMode="auto">
          <a:xfrm>
            <a:off x="6248400" y="4267200"/>
            <a:ext cx="457200" cy="1676400"/>
            <a:chOff x="1680" y="2448"/>
            <a:chExt cx="2400" cy="1056"/>
          </a:xfrm>
        </p:grpSpPr>
        <p:sp>
          <p:nvSpPr>
            <p:cNvPr id="137383" name="Line 167"/>
            <p:cNvSpPr>
              <a:spLocks noChangeShapeType="1"/>
            </p:cNvSpPr>
            <p:nvPr/>
          </p:nvSpPr>
          <p:spPr bwMode="auto">
            <a:xfrm>
              <a:off x="1680" y="2659"/>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7384" name="Line 168"/>
            <p:cNvSpPr>
              <a:spLocks noChangeShapeType="1"/>
            </p:cNvSpPr>
            <p:nvPr/>
          </p:nvSpPr>
          <p:spPr bwMode="auto">
            <a:xfrm>
              <a:off x="1680" y="2870"/>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7385" name="Line 169"/>
            <p:cNvSpPr>
              <a:spLocks noChangeShapeType="1"/>
            </p:cNvSpPr>
            <p:nvPr/>
          </p:nvSpPr>
          <p:spPr bwMode="auto">
            <a:xfrm>
              <a:off x="1680" y="2448"/>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7386" name="Line 170"/>
            <p:cNvSpPr>
              <a:spLocks noChangeShapeType="1"/>
            </p:cNvSpPr>
            <p:nvPr/>
          </p:nvSpPr>
          <p:spPr bwMode="auto">
            <a:xfrm>
              <a:off x="1680" y="3292"/>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7387" name="Line 171"/>
            <p:cNvSpPr>
              <a:spLocks noChangeShapeType="1"/>
            </p:cNvSpPr>
            <p:nvPr/>
          </p:nvSpPr>
          <p:spPr bwMode="auto">
            <a:xfrm>
              <a:off x="1680" y="3504"/>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37388" name="Line 172"/>
            <p:cNvSpPr>
              <a:spLocks noChangeShapeType="1"/>
            </p:cNvSpPr>
            <p:nvPr/>
          </p:nvSpPr>
          <p:spPr bwMode="auto">
            <a:xfrm>
              <a:off x="1680" y="3081"/>
              <a:ext cx="2400" cy="0"/>
            </a:xfrm>
            <a:prstGeom prst="line">
              <a:avLst/>
            </a:prstGeom>
            <a:noFill/>
            <a:ln w="25400">
              <a:solidFill>
                <a:schemeClr val="tx1"/>
              </a:solidFill>
              <a:round/>
              <a:headEnd/>
              <a:tailEnd type="triangle" w="med" len="lg"/>
            </a:ln>
            <a:effectLst/>
          </p:spPr>
          <p:txBody>
            <a:bodyPr>
              <a:spAutoFit/>
            </a:bodyPr>
            <a:lstStyle/>
            <a:p>
              <a:endParaRPr lang="es-MX"/>
            </a:p>
          </p:txBody>
        </p:sp>
      </p:grpSp>
      <p:sp>
        <p:nvSpPr>
          <p:cNvPr id="172"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smtClean="0">
                <a:solidFill>
                  <a:srgbClr val="000099"/>
                </a:solidFill>
                <a:latin typeface="Arial" charset="0"/>
              </a:rPr>
              <a:t>Sustancia paramagnética</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withEffect">
                                  <p:stCondLst>
                                    <p:cond delay="0"/>
                                  </p:stCondLst>
                                  <p:childTnLst>
                                    <p:animMotion origin="layout" path="M 0 4.07407E-6 L 0 0.36875 " pathEditMode="relative" rAng="0" ptsTypes="AA">
                                      <p:cBhvr>
                                        <p:cTn id="6" dur="1000" fill="hold"/>
                                        <p:tgtEl>
                                          <p:spTgt spid="137219"/>
                                        </p:tgtEl>
                                        <p:attrNameLst>
                                          <p:attrName>ppt_x</p:attrName>
                                          <p:attrName>ppt_y</p:attrName>
                                        </p:attrNameLst>
                                      </p:cBhvr>
                                      <p:rCtr x="0" y="18426"/>
                                    </p:animMotion>
                                  </p:childTnLst>
                                </p:cTn>
                              </p:par>
                            </p:childTnLst>
                          </p:cTn>
                        </p:par>
                        <p:par>
                          <p:cTn id="7" fill="hold">
                            <p:stCondLst>
                              <p:cond delay="1000"/>
                            </p:stCondLst>
                            <p:childTnLst>
                              <p:par>
                                <p:cTn id="8" presetID="1" presetClass="entr" presetSubtype="0" fill="hold" nodeType="afterEffect">
                                  <p:stCondLst>
                                    <p:cond delay="0"/>
                                  </p:stCondLst>
                                  <p:childTnLst>
                                    <p:set>
                                      <p:cBhvr>
                                        <p:cTn id="9" dur="1" fill="hold">
                                          <p:stCondLst>
                                            <p:cond delay="499"/>
                                          </p:stCondLst>
                                        </p:cTn>
                                        <p:tgtEl>
                                          <p:spTgt spid="137285"/>
                                        </p:tgtEl>
                                        <p:attrNameLst>
                                          <p:attrName>style.visibility</p:attrName>
                                        </p:attrNameLst>
                                      </p:cBhvr>
                                      <p:to>
                                        <p:strVal val="visible"/>
                                      </p:to>
                                    </p:set>
                                  </p:childTnLst>
                                </p:cTn>
                              </p:par>
                            </p:childTnLst>
                          </p:cTn>
                        </p:par>
                        <p:par>
                          <p:cTn id="10" fill="hold">
                            <p:stCondLst>
                              <p:cond delay="1500"/>
                            </p:stCondLst>
                            <p:childTnLst>
                              <p:par>
                                <p:cTn id="11" presetID="17" presetClass="entr" presetSubtype="8" fill="hold" nodeType="afterEffect">
                                  <p:stCondLst>
                                    <p:cond delay="0"/>
                                  </p:stCondLst>
                                  <p:childTnLst>
                                    <p:set>
                                      <p:cBhvr>
                                        <p:cTn id="12" dur="1" fill="hold">
                                          <p:stCondLst>
                                            <p:cond delay="0"/>
                                          </p:stCondLst>
                                        </p:cTn>
                                        <p:tgtEl>
                                          <p:spTgt spid="137278"/>
                                        </p:tgtEl>
                                        <p:attrNameLst>
                                          <p:attrName>style.visibility</p:attrName>
                                        </p:attrNameLst>
                                      </p:cBhvr>
                                      <p:to>
                                        <p:strVal val="visible"/>
                                      </p:to>
                                    </p:set>
                                    <p:anim calcmode="lin" valueType="num">
                                      <p:cBhvr>
                                        <p:cTn id="13" dur="250" fill="hold"/>
                                        <p:tgtEl>
                                          <p:spTgt spid="137278"/>
                                        </p:tgtEl>
                                        <p:attrNameLst>
                                          <p:attrName>ppt_x</p:attrName>
                                        </p:attrNameLst>
                                      </p:cBhvr>
                                      <p:tavLst>
                                        <p:tav tm="0">
                                          <p:val>
                                            <p:strVal val="#ppt_x-#ppt_w/2"/>
                                          </p:val>
                                        </p:tav>
                                        <p:tav tm="100000">
                                          <p:val>
                                            <p:strVal val="#ppt_x"/>
                                          </p:val>
                                        </p:tav>
                                      </p:tavLst>
                                    </p:anim>
                                    <p:anim calcmode="lin" valueType="num">
                                      <p:cBhvr>
                                        <p:cTn id="14" dur="250" fill="hold"/>
                                        <p:tgtEl>
                                          <p:spTgt spid="137278"/>
                                        </p:tgtEl>
                                        <p:attrNameLst>
                                          <p:attrName>ppt_y</p:attrName>
                                        </p:attrNameLst>
                                      </p:cBhvr>
                                      <p:tavLst>
                                        <p:tav tm="0">
                                          <p:val>
                                            <p:strVal val="#ppt_y"/>
                                          </p:val>
                                        </p:tav>
                                        <p:tav tm="100000">
                                          <p:val>
                                            <p:strVal val="#ppt_y"/>
                                          </p:val>
                                        </p:tav>
                                      </p:tavLst>
                                    </p:anim>
                                    <p:anim calcmode="lin" valueType="num">
                                      <p:cBhvr>
                                        <p:cTn id="15" dur="250" fill="hold"/>
                                        <p:tgtEl>
                                          <p:spTgt spid="137278"/>
                                        </p:tgtEl>
                                        <p:attrNameLst>
                                          <p:attrName>ppt_w</p:attrName>
                                        </p:attrNameLst>
                                      </p:cBhvr>
                                      <p:tavLst>
                                        <p:tav tm="0">
                                          <p:val>
                                            <p:fltVal val="0"/>
                                          </p:val>
                                        </p:tav>
                                        <p:tav tm="100000">
                                          <p:val>
                                            <p:strVal val="#ppt_w"/>
                                          </p:val>
                                        </p:tav>
                                      </p:tavLst>
                                    </p:anim>
                                    <p:anim calcmode="lin" valueType="num">
                                      <p:cBhvr>
                                        <p:cTn id="16" dur="250" fill="hold"/>
                                        <p:tgtEl>
                                          <p:spTgt spid="137278"/>
                                        </p:tgtEl>
                                        <p:attrNameLst>
                                          <p:attrName>ppt_h</p:attrName>
                                        </p:attrNameLst>
                                      </p:cBhvr>
                                      <p:tavLst>
                                        <p:tav tm="0">
                                          <p:val>
                                            <p:strVal val="#ppt_h"/>
                                          </p:val>
                                        </p:tav>
                                        <p:tav tm="100000">
                                          <p:val>
                                            <p:strVal val="#ppt_h"/>
                                          </p:val>
                                        </p:tav>
                                      </p:tavLst>
                                    </p:anim>
                                  </p:childTnLst>
                                </p:cTn>
                              </p:par>
                            </p:childTnLst>
                          </p:cTn>
                        </p:par>
                        <p:par>
                          <p:cTn id="17" fill="hold">
                            <p:stCondLst>
                              <p:cond delay="1750"/>
                            </p:stCondLst>
                            <p:childTnLst>
                              <p:par>
                                <p:cTn id="18" presetID="10" presetClass="entr" presetSubtype="0" fill="hold" nodeType="afterEffect">
                                  <p:stCondLst>
                                    <p:cond delay="0"/>
                                  </p:stCondLst>
                                  <p:childTnLst>
                                    <p:set>
                                      <p:cBhvr>
                                        <p:cTn id="19" dur="1" fill="hold">
                                          <p:stCondLst>
                                            <p:cond delay="0"/>
                                          </p:stCondLst>
                                        </p:cTn>
                                        <p:tgtEl>
                                          <p:spTgt spid="137332"/>
                                        </p:tgtEl>
                                        <p:attrNameLst>
                                          <p:attrName>style.visibility</p:attrName>
                                        </p:attrNameLst>
                                      </p:cBhvr>
                                      <p:to>
                                        <p:strVal val="visible"/>
                                      </p:to>
                                    </p:set>
                                    <p:animEffect transition="in" filter="fade">
                                      <p:cBhvr>
                                        <p:cTn id="20" dur="500"/>
                                        <p:tgtEl>
                                          <p:spTgt spid="137332"/>
                                        </p:tgtEl>
                                      </p:cBhvr>
                                    </p:animEffect>
                                  </p:childTnLst>
                                </p:cTn>
                              </p:par>
                            </p:childTnLst>
                          </p:cTn>
                        </p:par>
                        <p:par>
                          <p:cTn id="21" fill="hold">
                            <p:stCondLst>
                              <p:cond delay="2250"/>
                            </p:stCondLst>
                            <p:childTnLst>
                              <p:par>
                                <p:cTn id="22" presetID="10" presetClass="entr" presetSubtype="0" fill="hold" nodeType="afterEffect">
                                  <p:stCondLst>
                                    <p:cond delay="0"/>
                                  </p:stCondLst>
                                  <p:childTnLst>
                                    <p:set>
                                      <p:cBhvr>
                                        <p:cTn id="23" dur="1" fill="hold">
                                          <p:stCondLst>
                                            <p:cond delay="0"/>
                                          </p:stCondLst>
                                        </p:cTn>
                                        <p:tgtEl>
                                          <p:spTgt spid="137342"/>
                                        </p:tgtEl>
                                        <p:attrNameLst>
                                          <p:attrName>style.visibility</p:attrName>
                                        </p:attrNameLst>
                                      </p:cBhvr>
                                      <p:to>
                                        <p:strVal val="visible"/>
                                      </p:to>
                                    </p:set>
                                    <p:animEffect transition="in" filter="fade">
                                      <p:cBhvr>
                                        <p:cTn id="24" dur="500"/>
                                        <p:tgtEl>
                                          <p:spTgt spid="137342"/>
                                        </p:tgtEl>
                                      </p:cBhvr>
                                    </p:animEffect>
                                  </p:childTnLst>
                                </p:cTn>
                              </p:par>
                            </p:childTnLst>
                          </p:cTn>
                        </p:par>
                        <p:par>
                          <p:cTn id="25" fill="hold">
                            <p:stCondLst>
                              <p:cond delay="2750"/>
                            </p:stCondLst>
                            <p:childTnLst>
                              <p:par>
                                <p:cTn id="26" presetID="10" presetClass="entr" presetSubtype="0" fill="hold" nodeType="afterEffect">
                                  <p:stCondLst>
                                    <p:cond delay="0"/>
                                  </p:stCondLst>
                                  <p:childTnLst>
                                    <p:set>
                                      <p:cBhvr>
                                        <p:cTn id="27" dur="1" fill="hold">
                                          <p:stCondLst>
                                            <p:cond delay="0"/>
                                          </p:stCondLst>
                                        </p:cTn>
                                        <p:tgtEl>
                                          <p:spTgt spid="137352"/>
                                        </p:tgtEl>
                                        <p:attrNameLst>
                                          <p:attrName>style.visibility</p:attrName>
                                        </p:attrNameLst>
                                      </p:cBhvr>
                                      <p:to>
                                        <p:strVal val="visible"/>
                                      </p:to>
                                    </p:set>
                                    <p:animEffect transition="in" filter="fade">
                                      <p:cBhvr>
                                        <p:cTn id="28" dur="500"/>
                                        <p:tgtEl>
                                          <p:spTgt spid="137352"/>
                                        </p:tgtEl>
                                      </p:cBhvr>
                                    </p:animEffect>
                                  </p:childTnLst>
                                </p:cTn>
                              </p:par>
                            </p:childTnLst>
                          </p:cTn>
                        </p:par>
                        <p:par>
                          <p:cTn id="29" fill="hold">
                            <p:stCondLst>
                              <p:cond delay="3250"/>
                            </p:stCondLst>
                            <p:childTnLst>
                              <p:par>
                                <p:cTn id="30" presetID="10" presetClass="entr" presetSubtype="0" fill="hold" nodeType="afterEffect">
                                  <p:stCondLst>
                                    <p:cond delay="0"/>
                                  </p:stCondLst>
                                  <p:childTnLst>
                                    <p:set>
                                      <p:cBhvr>
                                        <p:cTn id="31" dur="1" fill="hold">
                                          <p:stCondLst>
                                            <p:cond delay="0"/>
                                          </p:stCondLst>
                                        </p:cTn>
                                        <p:tgtEl>
                                          <p:spTgt spid="137362"/>
                                        </p:tgtEl>
                                        <p:attrNameLst>
                                          <p:attrName>style.visibility</p:attrName>
                                        </p:attrNameLst>
                                      </p:cBhvr>
                                      <p:to>
                                        <p:strVal val="visible"/>
                                      </p:to>
                                    </p:set>
                                    <p:animEffect transition="in" filter="fade">
                                      <p:cBhvr>
                                        <p:cTn id="32" dur="500"/>
                                        <p:tgtEl>
                                          <p:spTgt spid="137362"/>
                                        </p:tgtEl>
                                      </p:cBhvr>
                                    </p:animEffect>
                                  </p:childTnLst>
                                </p:cTn>
                              </p:par>
                            </p:childTnLst>
                          </p:cTn>
                        </p:par>
                        <p:par>
                          <p:cTn id="33" fill="hold">
                            <p:stCondLst>
                              <p:cond delay="3750"/>
                            </p:stCondLst>
                            <p:childTnLst>
                              <p:par>
                                <p:cTn id="34" presetID="10" presetClass="entr" presetSubtype="0" fill="hold" nodeType="afterEffect">
                                  <p:stCondLst>
                                    <p:cond delay="0"/>
                                  </p:stCondLst>
                                  <p:childTnLst>
                                    <p:set>
                                      <p:cBhvr>
                                        <p:cTn id="35" dur="1" fill="hold">
                                          <p:stCondLst>
                                            <p:cond delay="0"/>
                                          </p:stCondLst>
                                        </p:cTn>
                                        <p:tgtEl>
                                          <p:spTgt spid="137372"/>
                                        </p:tgtEl>
                                        <p:attrNameLst>
                                          <p:attrName>style.visibility</p:attrName>
                                        </p:attrNameLst>
                                      </p:cBhvr>
                                      <p:to>
                                        <p:strVal val="visible"/>
                                      </p:to>
                                    </p:set>
                                    <p:animEffect transition="in" filter="fade">
                                      <p:cBhvr>
                                        <p:cTn id="36" dur="500"/>
                                        <p:tgtEl>
                                          <p:spTgt spid="137372"/>
                                        </p:tgtEl>
                                      </p:cBhvr>
                                    </p:animEffect>
                                  </p:childTnLst>
                                </p:cTn>
                              </p:par>
                            </p:childTnLst>
                          </p:cTn>
                        </p:par>
                        <p:par>
                          <p:cTn id="37" fill="hold">
                            <p:stCondLst>
                              <p:cond delay="4250"/>
                            </p:stCondLst>
                            <p:childTnLst>
                              <p:par>
                                <p:cTn id="38" presetID="17" presetClass="entr" presetSubtype="8" fill="hold" nodeType="afterEffect">
                                  <p:stCondLst>
                                    <p:cond delay="0"/>
                                  </p:stCondLst>
                                  <p:childTnLst>
                                    <p:set>
                                      <p:cBhvr>
                                        <p:cTn id="39" dur="1" fill="hold">
                                          <p:stCondLst>
                                            <p:cond delay="0"/>
                                          </p:stCondLst>
                                        </p:cTn>
                                        <p:tgtEl>
                                          <p:spTgt spid="137382"/>
                                        </p:tgtEl>
                                        <p:attrNameLst>
                                          <p:attrName>style.visibility</p:attrName>
                                        </p:attrNameLst>
                                      </p:cBhvr>
                                      <p:to>
                                        <p:strVal val="visible"/>
                                      </p:to>
                                    </p:set>
                                    <p:anim calcmode="lin" valueType="num">
                                      <p:cBhvr>
                                        <p:cTn id="40" dur="250" fill="hold"/>
                                        <p:tgtEl>
                                          <p:spTgt spid="137382"/>
                                        </p:tgtEl>
                                        <p:attrNameLst>
                                          <p:attrName>ppt_x</p:attrName>
                                        </p:attrNameLst>
                                      </p:cBhvr>
                                      <p:tavLst>
                                        <p:tav tm="0">
                                          <p:val>
                                            <p:strVal val="#ppt_x-#ppt_w/2"/>
                                          </p:val>
                                        </p:tav>
                                        <p:tav tm="100000">
                                          <p:val>
                                            <p:strVal val="#ppt_x"/>
                                          </p:val>
                                        </p:tav>
                                      </p:tavLst>
                                    </p:anim>
                                    <p:anim calcmode="lin" valueType="num">
                                      <p:cBhvr>
                                        <p:cTn id="41" dur="250" fill="hold"/>
                                        <p:tgtEl>
                                          <p:spTgt spid="137382"/>
                                        </p:tgtEl>
                                        <p:attrNameLst>
                                          <p:attrName>ppt_y</p:attrName>
                                        </p:attrNameLst>
                                      </p:cBhvr>
                                      <p:tavLst>
                                        <p:tav tm="0">
                                          <p:val>
                                            <p:strVal val="#ppt_y"/>
                                          </p:val>
                                        </p:tav>
                                        <p:tav tm="100000">
                                          <p:val>
                                            <p:strVal val="#ppt_y"/>
                                          </p:val>
                                        </p:tav>
                                      </p:tavLst>
                                    </p:anim>
                                    <p:anim calcmode="lin" valueType="num">
                                      <p:cBhvr>
                                        <p:cTn id="42" dur="250" fill="hold"/>
                                        <p:tgtEl>
                                          <p:spTgt spid="137382"/>
                                        </p:tgtEl>
                                        <p:attrNameLst>
                                          <p:attrName>ppt_w</p:attrName>
                                        </p:attrNameLst>
                                      </p:cBhvr>
                                      <p:tavLst>
                                        <p:tav tm="0">
                                          <p:val>
                                            <p:fltVal val="0"/>
                                          </p:val>
                                        </p:tav>
                                        <p:tav tm="100000">
                                          <p:val>
                                            <p:strVal val="#ppt_w"/>
                                          </p:val>
                                        </p:tav>
                                      </p:tavLst>
                                    </p:anim>
                                    <p:anim calcmode="lin" valueType="num">
                                      <p:cBhvr>
                                        <p:cTn id="43" dur="250" fill="hold"/>
                                        <p:tgtEl>
                                          <p:spTgt spid="13738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9266" name="Group 2"/>
          <p:cNvGrpSpPr>
            <a:grpSpLocks/>
          </p:cNvGrpSpPr>
          <p:nvPr/>
        </p:nvGrpSpPr>
        <p:grpSpPr bwMode="auto">
          <a:xfrm>
            <a:off x="3009900" y="4254500"/>
            <a:ext cx="3124200" cy="1701800"/>
            <a:chOff x="1896" y="2680"/>
            <a:chExt cx="1968" cy="1072"/>
          </a:xfrm>
        </p:grpSpPr>
        <p:sp>
          <p:nvSpPr>
            <p:cNvPr id="139267" name="Rectangle 3"/>
            <p:cNvSpPr>
              <a:spLocks noChangeArrowheads="1"/>
            </p:cNvSpPr>
            <p:nvPr/>
          </p:nvSpPr>
          <p:spPr bwMode="auto">
            <a:xfrm>
              <a:off x="1896" y="2680"/>
              <a:ext cx="1968" cy="1072"/>
            </a:xfrm>
            <a:prstGeom prst="rect">
              <a:avLst/>
            </a:prstGeom>
            <a:solidFill>
              <a:srgbClr val="DDDDDD"/>
            </a:solidFill>
            <a:ln w="9525">
              <a:solidFill>
                <a:schemeClr val="tx1"/>
              </a:solidFill>
              <a:miter lim="800000"/>
              <a:headEnd/>
              <a:tailEnd/>
            </a:ln>
            <a:effectLst/>
          </p:spPr>
          <p:txBody>
            <a:bodyPr anchor="ctr">
              <a:spAutoFit/>
            </a:bodyPr>
            <a:lstStyle/>
            <a:p>
              <a:endParaRPr lang="es-MX"/>
            </a:p>
          </p:txBody>
        </p:sp>
        <p:grpSp>
          <p:nvGrpSpPr>
            <p:cNvPr id="139268" name="Group 4"/>
            <p:cNvGrpSpPr>
              <a:grpSpLocks/>
            </p:cNvGrpSpPr>
            <p:nvPr/>
          </p:nvGrpSpPr>
          <p:grpSpPr bwMode="auto">
            <a:xfrm>
              <a:off x="1992" y="2761"/>
              <a:ext cx="240" cy="926"/>
              <a:chOff x="1992" y="3153"/>
              <a:chExt cx="240" cy="926"/>
            </a:xfrm>
          </p:grpSpPr>
          <p:grpSp>
            <p:nvGrpSpPr>
              <p:cNvPr id="139269" name="Group 5"/>
              <p:cNvGrpSpPr>
                <a:grpSpLocks/>
              </p:cNvGrpSpPr>
              <p:nvPr/>
            </p:nvGrpSpPr>
            <p:grpSpPr bwMode="auto">
              <a:xfrm>
                <a:off x="1992" y="3153"/>
                <a:ext cx="240" cy="244"/>
                <a:chOff x="576" y="1200"/>
                <a:chExt cx="240" cy="240"/>
              </a:xfrm>
            </p:grpSpPr>
            <p:sp>
              <p:nvSpPr>
                <p:cNvPr id="139270" name="Oval 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9271" name="Line 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9272" name="Group 8"/>
              <p:cNvGrpSpPr>
                <a:grpSpLocks/>
              </p:cNvGrpSpPr>
              <p:nvPr/>
            </p:nvGrpSpPr>
            <p:grpSpPr bwMode="auto">
              <a:xfrm rot="-2545299">
                <a:off x="1992" y="3494"/>
                <a:ext cx="240" cy="244"/>
                <a:chOff x="576" y="1200"/>
                <a:chExt cx="240" cy="240"/>
              </a:xfrm>
            </p:grpSpPr>
            <p:sp>
              <p:nvSpPr>
                <p:cNvPr id="139273" name="Oval 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9274" name="Line 1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9275" name="Group 11"/>
              <p:cNvGrpSpPr>
                <a:grpSpLocks/>
              </p:cNvGrpSpPr>
              <p:nvPr/>
            </p:nvGrpSpPr>
            <p:grpSpPr bwMode="auto">
              <a:xfrm rot="630121">
                <a:off x="1992" y="3835"/>
                <a:ext cx="240" cy="244"/>
                <a:chOff x="576" y="1200"/>
                <a:chExt cx="240" cy="240"/>
              </a:xfrm>
            </p:grpSpPr>
            <p:sp>
              <p:nvSpPr>
                <p:cNvPr id="139276" name="Oval 1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9277" name="Line 1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9278" name="Group 14"/>
            <p:cNvGrpSpPr>
              <a:grpSpLocks/>
            </p:cNvGrpSpPr>
            <p:nvPr/>
          </p:nvGrpSpPr>
          <p:grpSpPr bwMode="auto">
            <a:xfrm>
              <a:off x="2376" y="2761"/>
              <a:ext cx="240" cy="926"/>
              <a:chOff x="2376" y="3153"/>
              <a:chExt cx="240" cy="926"/>
            </a:xfrm>
          </p:grpSpPr>
          <p:grpSp>
            <p:nvGrpSpPr>
              <p:cNvPr id="139279" name="Group 15"/>
              <p:cNvGrpSpPr>
                <a:grpSpLocks/>
              </p:cNvGrpSpPr>
              <p:nvPr/>
            </p:nvGrpSpPr>
            <p:grpSpPr bwMode="auto">
              <a:xfrm rot="-140919">
                <a:off x="2376" y="3153"/>
                <a:ext cx="240" cy="244"/>
                <a:chOff x="576" y="1200"/>
                <a:chExt cx="240" cy="240"/>
              </a:xfrm>
            </p:grpSpPr>
            <p:sp>
              <p:nvSpPr>
                <p:cNvPr id="139280" name="Oval 1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9281" name="Line 1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9282" name="Group 18"/>
              <p:cNvGrpSpPr>
                <a:grpSpLocks/>
              </p:cNvGrpSpPr>
              <p:nvPr/>
            </p:nvGrpSpPr>
            <p:grpSpPr bwMode="auto">
              <a:xfrm rot="179018">
                <a:off x="2376" y="3494"/>
                <a:ext cx="240" cy="244"/>
                <a:chOff x="576" y="1200"/>
                <a:chExt cx="240" cy="240"/>
              </a:xfrm>
            </p:grpSpPr>
            <p:sp>
              <p:nvSpPr>
                <p:cNvPr id="139283" name="Oval 1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9284" name="Line 2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9285" name="Group 21"/>
              <p:cNvGrpSpPr>
                <a:grpSpLocks/>
              </p:cNvGrpSpPr>
              <p:nvPr/>
            </p:nvGrpSpPr>
            <p:grpSpPr bwMode="auto">
              <a:xfrm rot="44783">
                <a:off x="2376" y="3835"/>
                <a:ext cx="240" cy="244"/>
                <a:chOff x="576" y="1200"/>
                <a:chExt cx="240" cy="240"/>
              </a:xfrm>
            </p:grpSpPr>
            <p:sp>
              <p:nvSpPr>
                <p:cNvPr id="139286" name="Oval 2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9287" name="Line 2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9288" name="Group 24"/>
            <p:cNvGrpSpPr>
              <a:grpSpLocks/>
            </p:cNvGrpSpPr>
            <p:nvPr/>
          </p:nvGrpSpPr>
          <p:grpSpPr bwMode="auto">
            <a:xfrm>
              <a:off x="2760" y="2761"/>
              <a:ext cx="240" cy="926"/>
              <a:chOff x="2760" y="3153"/>
              <a:chExt cx="240" cy="926"/>
            </a:xfrm>
          </p:grpSpPr>
          <p:grpSp>
            <p:nvGrpSpPr>
              <p:cNvPr id="139289" name="Group 25"/>
              <p:cNvGrpSpPr>
                <a:grpSpLocks/>
              </p:cNvGrpSpPr>
              <p:nvPr/>
            </p:nvGrpSpPr>
            <p:grpSpPr bwMode="auto">
              <a:xfrm rot="48244">
                <a:off x="2760" y="3153"/>
                <a:ext cx="240" cy="244"/>
                <a:chOff x="576" y="1200"/>
                <a:chExt cx="240" cy="240"/>
              </a:xfrm>
            </p:grpSpPr>
            <p:sp>
              <p:nvSpPr>
                <p:cNvPr id="139290" name="Oval 2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9291" name="Line 2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9292" name="Group 28"/>
              <p:cNvGrpSpPr>
                <a:grpSpLocks/>
              </p:cNvGrpSpPr>
              <p:nvPr/>
            </p:nvGrpSpPr>
            <p:grpSpPr bwMode="auto">
              <a:xfrm rot="43618">
                <a:off x="2760" y="3494"/>
                <a:ext cx="240" cy="244"/>
                <a:chOff x="576" y="1200"/>
                <a:chExt cx="240" cy="240"/>
              </a:xfrm>
            </p:grpSpPr>
            <p:sp>
              <p:nvSpPr>
                <p:cNvPr id="139293" name="Oval 2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9294" name="Line 3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9295" name="Group 31"/>
              <p:cNvGrpSpPr>
                <a:grpSpLocks/>
              </p:cNvGrpSpPr>
              <p:nvPr/>
            </p:nvGrpSpPr>
            <p:grpSpPr bwMode="auto">
              <a:xfrm rot="27320">
                <a:off x="2760" y="3835"/>
                <a:ext cx="240" cy="244"/>
                <a:chOff x="576" y="1200"/>
                <a:chExt cx="240" cy="240"/>
              </a:xfrm>
            </p:grpSpPr>
            <p:sp>
              <p:nvSpPr>
                <p:cNvPr id="139296" name="Oval 3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9297" name="Line 3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9298" name="Group 34"/>
            <p:cNvGrpSpPr>
              <a:grpSpLocks/>
            </p:cNvGrpSpPr>
            <p:nvPr/>
          </p:nvGrpSpPr>
          <p:grpSpPr bwMode="auto">
            <a:xfrm>
              <a:off x="3144" y="2761"/>
              <a:ext cx="240" cy="926"/>
              <a:chOff x="3144" y="3153"/>
              <a:chExt cx="240" cy="926"/>
            </a:xfrm>
          </p:grpSpPr>
          <p:grpSp>
            <p:nvGrpSpPr>
              <p:cNvPr id="139299" name="Group 35"/>
              <p:cNvGrpSpPr>
                <a:grpSpLocks/>
              </p:cNvGrpSpPr>
              <p:nvPr/>
            </p:nvGrpSpPr>
            <p:grpSpPr bwMode="auto">
              <a:xfrm rot="-971825">
                <a:off x="3144" y="3153"/>
                <a:ext cx="240" cy="244"/>
                <a:chOff x="576" y="1200"/>
                <a:chExt cx="240" cy="240"/>
              </a:xfrm>
            </p:grpSpPr>
            <p:sp>
              <p:nvSpPr>
                <p:cNvPr id="139300" name="Oval 3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9301" name="Line 3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9302" name="Group 38"/>
              <p:cNvGrpSpPr>
                <a:grpSpLocks/>
              </p:cNvGrpSpPr>
              <p:nvPr/>
            </p:nvGrpSpPr>
            <p:grpSpPr bwMode="auto">
              <a:xfrm rot="16208359">
                <a:off x="3142" y="3496"/>
                <a:ext cx="244" cy="240"/>
                <a:chOff x="576" y="1200"/>
                <a:chExt cx="240" cy="240"/>
              </a:xfrm>
            </p:grpSpPr>
            <p:sp>
              <p:nvSpPr>
                <p:cNvPr id="139303" name="Oval 3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9304" name="Line 4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9305" name="Group 41"/>
              <p:cNvGrpSpPr>
                <a:grpSpLocks/>
              </p:cNvGrpSpPr>
              <p:nvPr/>
            </p:nvGrpSpPr>
            <p:grpSpPr bwMode="auto">
              <a:xfrm rot="-305109">
                <a:off x="3144" y="3835"/>
                <a:ext cx="240" cy="244"/>
                <a:chOff x="576" y="1200"/>
                <a:chExt cx="240" cy="240"/>
              </a:xfrm>
            </p:grpSpPr>
            <p:sp>
              <p:nvSpPr>
                <p:cNvPr id="139306" name="Oval 4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9307" name="Line 4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39308" name="Group 44"/>
            <p:cNvGrpSpPr>
              <a:grpSpLocks/>
            </p:cNvGrpSpPr>
            <p:nvPr/>
          </p:nvGrpSpPr>
          <p:grpSpPr bwMode="auto">
            <a:xfrm>
              <a:off x="3504" y="2761"/>
              <a:ext cx="240" cy="926"/>
              <a:chOff x="3504" y="3153"/>
              <a:chExt cx="240" cy="926"/>
            </a:xfrm>
          </p:grpSpPr>
          <p:grpSp>
            <p:nvGrpSpPr>
              <p:cNvPr id="139309" name="Group 45"/>
              <p:cNvGrpSpPr>
                <a:grpSpLocks/>
              </p:cNvGrpSpPr>
              <p:nvPr/>
            </p:nvGrpSpPr>
            <p:grpSpPr bwMode="auto">
              <a:xfrm rot="64786">
                <a:off x="3504" y="3153"/>
                <a:ext cx="240" cy="244"/>
                <a:chOff x="576" y="1200"/>
                <a:chExt cx="240" cy="240"/>
              </a:xfrm>
            </p:grpSpPr>
            <p:sp>
              <p:nvSpPr>
                <p:cNvPr id="139310" name="Oval 4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9311" name="Line 4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9312" name="Group 48"/>
              <p:cNvGrpSpPr>
                <a:grpSpLocks/>
              </p:cNvGrpSpPr>
              <p:nvPr/>
            </p:nvGrpSpPr>
            <p:grpSpPr bwMode="auto">
              <a:xfrm rot="-406579">
                <a:off x="3504" y="3494"/>
                <a:ext cx="240" cy="244"/>
                <a:chOff x="576" y="1200"/>
                <a:chExt cx="240" cy="240"/>
              </a:xfrm>
            </p:grpSpPr>
            <p:sp>
              <p:nvSpPr>
                <p:cNvPr id="139313" name="Oval 4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9314" name="Line 5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39315" name="Group 51"/>
              <p:cNvGrpSpPr>
                <a:grpSpLocks/>
              </p:cNvGrpSpPr>
              <p:nvPr/>
            </p:nvGrpSpPr>
            <p:grpSpPr bwMode="auto">
              <a:xfrm rot="-58649">
                <a:off x="3504" y="3835"/>
                <a:ext cx="240" cy="244"/>
                <a:chOff x="576" y="1200"/>
                <a:chExt cx="240" cy="240"/>
              </a:xfrm>
            </p:grpSpPr>
            <p:sp>
              <p:nvSpPr>
                <p:cNvPr id="139316" name="Oval 5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39317" name="Line 5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sp>
        <p:nvSpPr>
          <p:cNvPr id="55"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smtClean="0">
                <a:solidFill>
                  <a:srgbClr val="000099"/>
                </a:solidFill>
                <a:latin typeface="Arial" charset="0"/>
              </a:rPr>
              <a:t>Sustancia paramagnética</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1314" name="Group 2"/>
          <p:cNvGrpSpPr>
            <a:grpSpLocks/>
          </p:cNvGrpSpPr>
          <p:nvPr/>
        </p:nvGrpSpPr>
        <p:grpSpPr bwMode="auto">
          <a:xfrm>
            <a:off x="531813" y="1727200"/>
            <a:ext cx="8078787" cy="4408488"/>
            <a:chOff x="335" y="1088"/>
            <a:chExt cx="5089" cy="2777"/>
          </a:xfrm>
        </p:grpSpPr>
        <p:grpSp>
          <p:nvGrpSpPr>
            <p:cNvPr id="141316" name="Group 4"/>
            <p:cNvGrpSpPr>
              <a:grpSpLocks/>
            </p:cNvGrpSpPr>
            <p:nvPr/>
          </p:nvGrpSpPr>
          <p:grpSpPr bwMode="auto">
            <a:xfrm>
              <a:off x="1896" y="1088"/>
              <a:ext cx="1968" cy="1072"/>
              <a:chOff x="4032" y="864"/>
              <a:chExt cx="1968" cy="1056"/>
            </a:xfrm>
          </p:grpSpPr>
          <p:sp>
            <p:nvSpPr>
              <p:cNvPr id="141317" name="Rectangle 5"/>
              <p:cNvSpPr>
                <a:spLocks noChangeArrowheads="1"/>
              </p:cNvSpPr>
              <p:nvPr/>
            </p:nvSpPr>
            <p:spPr bwMode="auto">
              <a:xfrm>
                <a:off x="4032" y="864"/>
                <a:ext cx="1968" cy="1056"/>
              </a:xfrm>
              <a:prstGeom prst="rect">
                <a:avLst/>
              </a:prstGeom>
              <a:solidFill>
                <a:srgbClr val="DDDDDD"/>
              </a:solidFill>
              <a:ln w="9525">
                <a:solidFill>
                  <a:schemeClr val="tx1"/>
                </a:solidFill>
                <a:miter lim="800000"/>
                <a:headEnd/>
                <a:tailEnd/>
              </a:ln>
              <a:effectLst/>
            </p:spPr>
            <p:txBody>
              <a:bodyPr anchor="ctr">
                <a:spAutoFit/>
              </a:bodyPr>
              <a:lstStyle/>
              <a:p>
                <a:endParaRPr lang="es-MX"/>
              </a:p>
            </p:txBody>
          </p:sp>
          <p:grpSp>
            <p:nvGrpSpPr>
              <p:cNvPr id="141318" name="Group 6"/>
              <p:cNvGrpSpPr>
                <a:grpSpLocks/>
              </p:cNvGrpSpPr>
              <p:nvPr/>
            </p:nvGrpSpPr>
            <p:grpSpPr bwMode="auto">
              <a:xfrm>
                <a:off x="4128" y="944"/>
                <a:ext cx="240" cy="240"/>
                <a:chOff x="576" y="1200"/>
                <a:chExt cx="240" cy="240"/>
              </a:xfrm>
            </p:grpSpPr>
            <p:sp>
              <p:nvSpPr>
                <p:cNvPr id="141319" name="Oval 7"/>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20" name="Line 8"/>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21" name="Group 9"/>
              <p:cNvGrpSpPr>
                <a:grpSpLocks/>
              </p:cNvGrpSpPr>
              <p:nvPr/>
            </p:nvGrpSpPr>
            <p:grpSpPr bwMode="auto">
              <a:xfrm rot="-2192157">
                <a:off x="4512" y="944"/>
                <a:ext cx="240" cy="240"/>
                <a:chOff x="576" y="1200"/>
                <a:chExt cx="240" cy="240"/>
              </a:xfrm>
            </p:grpSpPr>
            <p:sp>
              <p:nvSpPr>
                <p:cNvPr id="141322" name="Oval 10"/>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23" name="Line 11"/>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24" name="Group 12"/>
              <p:cNvGrpSpPr>
                <a:grpSpLocks/>
              </p:cNvGrpSpPr>
              <p:nvPr/>
            </p:nvGrpSpPr>
            <p:grpSpPr bwMode="auto">
              <a:xfrm rot="4859356">
                <a:off x="4896" y="944"/>
                <a:ext cx="240" cy="240"/>
                <a:chOff x="576" y="1200"/>
                <a:chExt cx="240" cy="240"/>
              </a:xfrm>
            </p:grpSpPr>
            <p:sp>
              <p:nvSpPr>
                <p:cNvPr id="141325" name="Oval 1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26" name="Line 1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27" name="Group 15"/>
              <p:cNvGrpSpPr>
                <a:grpSpLocks/>
              </p:cNvGrpSpPr>
              <p:nvPr/>
            </p:nvGrpSpPr>
            <p:grpSpPr bwMode="auto">
              <a:xfrm rot="-9625158">
                <a:off x="5280" y="944"/>
                <a:ext cx="240" cy="240"/>
                <a:chOff x="576" y="1200"/>
                <a:chExt cx="240" cy="240"/>
              </a:xfrm>
            </p:grpSpPr>
            <p:sp>
              <p:nvSpPr>
                <p:cNvPr id="141328" name="Oval 1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29" name="Line 1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30" name="Group 18"/>
              <p:cNvGrpSpPr>
                <a:grpSpLocks/>
              </p:cNvGrpSpPr>
              <p:nvPr/>
            </p:nvGrpSpPr>
            <p:grpSpPr bwMode="auto">
              <a:xfrm rot="3335863">
                <a:off x="5640" y="944"/>
                <a:ext cx="240" cy="240"/>
                <a:chOff x="576" y="1200"/>
                <a:chExt cx="240" cy="240"/>
              </a:xfrm>
            </p:grpSpPr>
            <p:sp>
              <p:nvSpPr>
                <p:cNvPr id="141331" name="Oval 1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32" name="Line 2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33" name="Group 21"/>
              <p:cNvGrpSpPr>
                <a:grpSpLocks/>
              </p:cNvGrpSpPr>
              <p:nvPr/>
            </p:nvGrpSpPr>
            <p:grpSpPr bwMode="auto">
              <a:xfrm rot="-9224047">
                <a:off x="4128" y="1280"/>
                <a:ext cx="240" cy="240"/>
                <a:chOff x="576" y="1200"/>
                <a:chExt cx="240" cy="240"/>
              </a:xfrm>
            </p:grpSpPr>
            <p:sp>
              <p:nvSpPr>
                <p:cNvPr id="141334" name="Oval 2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35" name="Line 2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36" name="Group 24"/>
              <p:cNvGrpSpPr>
                <a:grpSpLocks/>
              </p:cNvGrpSpPr>
              <p:nvPr/>
            </p:nvGrpSpPr>
            <p:grpSpPr bwMode="auto">
              <a:xfrm rot="-849229">
                <a:off x="4512" y="1280"/>
                <a:ext cx="240" cy="240"/>
                <a:chOff x="576" y="1200"/>
                <a:chExt cx="240" cy="240"/>
              </a:xfrm>
            </p:grpSpPr>
            <p:sp>
              <p:nvSpPr>
                <p:cNvPr id="141337" name="Oval 2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38" name="Line 2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39" name="Group 27"/>
              <p:cNvGrpSpPr>
                <a:grpSpLocks/>
              </p:cNvGrpSpPr>
              <p:nvPr/>
            </p:nvGrpSpPr>
            <p:grpSpPr bwMode="auto">
              <a:xfrm rot="1394207">
                <a:off x="4896" y="1280"/>
                <a:ext cx="240" cy="240"/>
                <a:chOff x="576" y="1200"/>
                <a:chExt cx="240" cy="240"/>
              </a:xfrm>
            </p:grpSpPr>
            <p:sp>
              <p:nvSpPr>
                <p:cNvPr id="141340" name="Oval 2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41" name="Line 2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42" name="Group 30"/>
              <p:cNvGrpSpPr>
                <a:grpSpLocks/>
              </p:cNvGrpSpPr>
              <p:nvPr/>
            </p:nvGrpSpPr>
            <p:grpSpPr bwMode="auto">
              <a:xfrm rot="10870779">
                <a:off x="5280" y="1280"/>
                <a:ext cx="240" cy="240"/>
                <a:chOff x="576" y="1200"/>
                <a:chExt cx="240" cy="240"/>
              </a:xfrm>
            </p:grpSpPr>
            <p:sp>
              <p:nvSpPr>
                <p:cNvPr id="141343" name="Oval 3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44" name="Line 3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45" name="Group 33"/>
              <p:cNvGrpSpPr>
                <a:grpSpLocks/>
              </p:cNvGrpSpPr>
              <p:nvPr/>
            </p:nvGrpSpPr>
            <p:grpSpPr bwMode="auto">
              <a:xfrm rot="-5806579">
                <a:off x="5640" y="1280"/>
                <a:ext cx="240" cy="240"/>
                <a:chOff x="576" y="1200"/>
                <a:chExt cx="240" cy="240"/>
              </a:xfrm>
            </p:grpSpPr>
            <p:sp>
              <p:nvSpPr>
                <p:cNvPr id="141346" name="Oval 3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47" name="Line 3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48" name="Group 36"/>
              <p:cNvGrpSpPr>
                <a:grpSpLocks/>
              </p:cNvGrpSpPr>
              <p:nvPr/>
            </p:nvGrpSpPr>
            <p:grpSpPr bwMode="auto">
              <a:xfrm rot="5872010">
                <a:off x="4128" y="1616"/>
                <a:ext cx="240" cy="240"/>
                <a:chOff x="576" y="1200"/>
                <a:chExt cx="240" cy="240"/>
              </a:xfrm>
            </p:grpSpPr>
            <p:sp>
              <p:nvSpPr>
                <p:cNvPr id="141349" name="Oval 37"/>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50" name="Line 38"/>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51" name="Group 39"/>
              <p:cNvGrpSpPr>
                <a:grpSpLocks/>
              </p:cNvGrpSpPr>
              <p:nvPr/>
            </p:nvGrpSpPr>
            <p:grpSpPr bwMode="auto">
              <a:xfrm rot="3335863">
                <a:off x="4512" y="1616"/>
                <a:ext cx="240" cy="240"/>
                <a:chOff x="576" y="1200"/>
                <a:chExt cx="240" cy="240"/>
              </a:xfrm>
            </p:grpSpPr>
            <p:sp>
              <p:nvSpPr>
                <p:cNvPr id="141352" name="Oval 40"/>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53" name="Line 41"/>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54" name="Group 42"/>
              <p:cNvGrpSpPr>
                <a:grpSpLocks/>
              </p:cNvGrpSpPr>
              <p:nvPr/>
            </p:nvGrpSpPr>
            <p:grpSpPr bwMode="auto">
              <a:xfrm rot="-1791417">
                <a:off x="4896" y="1616"/>
                <a:ext cx="240" cy="240"/>
                <a:chOff x="576" y="1200"/>
                <a:chExt cx="240" cy="240"/>
              </a:xfrm>
            </p:grpSpPr>
            <p:sp>
              <p:nvSpPr>
                <p:cNvPr id="141355" name="Oval 4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56" name="Line 4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57" name="Group 45"/>
              <p:cNvGrpSpPr>
                <a:grpSpLocks/>
              </p:cNvGrpSpPr>
              <p:nvPr/>
            </p:nvGrpSpPr>
            <p:grpSpPr bwMode="auto">
              <a:xfrm rot="-5026512">
                <a:off x="5280" y="1616"/>
                <a:ext cx="240" cy="240"/>
                <a:chOff x="576" y="1200"/>
                <a:chExt cx="240" cy="240"/>
              </a:xfrm>
            </p:grpSpPr>
            <p:sp>
              <p:nvSpPr>
                <p:cNvPr id="141358" name="Oval 4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59" name="Line 4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60" name="Group 48"/>
              <p:cNvGrpSpPr>
                <a:grpSpLocks/>
              </p:cNvGrpSpPr>
              <p:nvPr/>
            </p:nvGrpSpPr>
            <p:grpSpPr bwMode="auto">
              <a:xfrm rot="3335863">
                <a:off x="5640" y="1616"/>
                <a:ext cx="240" cy="240"/>
                <a:chOff x="576" y="1200"/>
                <a:chExt cx="240" cy="240"/>
              </a:xfrm>
            </p:grpSpPr>
            <p:sp>
              <p:nvSpPr>
                <p:cNvPr id="141361" name="Oval 4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62" name="Line 5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41363" name="Group 51"/>
            <p:cNvGrpSpPr>
              <a:grpSpLocks/>
            </p:cNvGrpSpPr>
            <p:nvPr/>
          </p:nvGrpSpPr>
          <p:grpSpPr bwMode="auto">
            <a:xfrm>
              <a:off x="335" y="2567"/>
              <a:ext cx="5089" cy="1298"/>
              <a:chOff x="335" y="2686"/>
              <a:chExt cx="5089" cy="1298"/>
            </a:xfrm>
          </p:grpSpPr>
          <p:grpSp>
            <p:nvGrpSpPr>
              <p:cNvPr id="141364" name="Group 52"/>
              <p:cNvGrpSpPr>
                <a:grpSpLocks/>
              </p:cNvGrpSpPr>
              <p:nvPr/>
            </p:nvGrpSpPr>
            <p:grpSpPr bwMode="auto">
              <a:xfrm>
                <a:off x="335" y="2686"/>
                <a:ext cx="1154" cy="1298"/>
                <a:chOff x="335" y="2350"/>
                <a:chExt cx="1154" cy="1298"/>
              </a:xfrm>
            </p:grpSpPr>
            <p:sp>
              <p:nvSpPr>
                <p:cNvPr id="141365" name="Rectangle 53"/>
                <p:cNvSpPr>
                  <a:spLocks noChangeArrowheads="1"/>
                </p:cNvSpPr>
                <p:nvPr/>
              </p:nvSpPr>
              <p:spPr bwMode="auto">
                <a:xfrm>
                  <a:off x="335" y="2350"/>
                  <a:ext cx="577" cy="1296"/>
                </a:xfrm>
                <a:prstGeom prst="rect">
                  <a:avLst/>
                </a:prstGeom>
                <a:solidFill>
                  <a:schemeClr val="tx1"/>
                </a:solidFill>
                <a:ln w="9525">
                  <a:solidFill>
                    <a:schemeClr val="tx1"/>
                  </a:solidFill>
                  <a:miter lim="800000"/>
                  <a:headEnd/>
                  <a:tailEnd/>
                </a:ln>
                <a:effectLst/>
              </p:spPr>
              <p:txBody>
                <a:bodyPr anchor="ctr">
                  <a:spAutoFit/>
                </a:bodyPr>
                <a:lstStyle/>
                <a:p>
                  <a:endParaRPr lang="es-MX"/>
                </a:p>
              </p:txBody>
            </p:sp>
            <p:sp>
              <p:nvSpPr>
                <p:cNvPr id="141366" name="Rectangle 54"/>
                <p:cNvSpPr>
                  <a:spLocks noChangeArrowheads="1"/>
                </p:cNvSpPr>
                <p:nvPr/>
              </p:nvSpPr>
              <p:spPr bwMode="auto">
                <a:xfrm>
                  <a:off x="912" y="2352"/>
                  <a:ext cx="577" cy="1296"/>
                </a:xfrm>
                <a:prstGeom prst="rect">
                  <a:avLst/>
                </a:prstGeom>
                <a:solidFill>
                  <a:srgbClr val="FF0000"/>
                </a:solidFill>
                <a:ln w="9525">
                  <a:solidFill>
                    <a:schemeClr val="tx1"/>
                  </a:solidFill>
                  <a:miter lim="800000"/>
                  <a:headEnd/>
                  <a:tailEnd/>
                </a:ln>
                <a:effectLst/>
              </p:spPr>
              <p:txBody>
                <a:bodyPr anchor="ctr">
                  <a:spAutoFit/>
                </a:bodyPr>
                <a:lstStyle/>
                <a:p>
                  <a:endParaRPr lang="es-MX"/>
                </a:p>
              </p:txBody>
            </p:sp>
            <p:sp>
              <p:nvSpPr>
                <p:cNvPr id="141367" name="Text Box 55"/>
                <p:cNvSpPr txBox="1">
                  <a:spLocks noChangeArrowheads="1"/>
                </p:cNvSpPr>
                <p:nvPr/>
              </p:nvSpPr>
              <p:spPr bwMode="auto">
                <a:xfrm>
                  <a:off x="532" y="2928"/>
                  <a:ext cx="189"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dirty="0">
                      <a:solidFill>
                        <a:srgbClr val="FAFAD2"/>
                      </a:solidFill>
                      <a:effectLst>
                        <a:outerShdw blurRad="38100" dist="38100" dir="2700000" algn="tl">
                          <a:srgbClr val="000000">
                            <a:alpha val="43137"/>
                          </a:srgbClr>
                        </a:outerShdw>
                      </a:effectLst>
                      <a:latin typeface="Arial" charset="0"/>
                    </a:rPr>
                    <a:t>Sur</a:t>
                  </a:r>
                </a:p>
              </p:txBody>
            </p:sp>
            <p:sp>
              <p:nvSpPr>
                <p:cNvPr id="141368" name="Text Box 56"/>
                <p:cNvSpPr txBox="1">
                  <a:spLocks noChangeArrowheads="1"/>
                </p:cNvSpPr>
                <p:nvPr/>
              </p:nvSpPr>
              <p:spPr bwMode="auto">
                <a:xfrm>
                  <a:off x="1055" y="2928"/>
                  <a:ext cx="295"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D2"/>
                      </a:solidFill>
                      <a:effectLst>
                        <a:outerShdw blurRad="38100" dist="38100" dir="2700000" algn="tl">
                          <a:srgbClr val="000000">
                            <a:alpha val="43137"/>
                          </a:srgbClr>
                        </a:outerShdw>
                      </a:effectLst>
                      <a:latin typeface="Arial" charset="0"/>
                    </a:rPr>
                    <a:t>Norte</a:t>
                  </a:r>
                </a:p>
              </p:txBody>
            </p:sp>
          </p:grpSp>
          <p:grpSp>
            <p:nvGrpSpPr>
              <p:cNvPr id="141369" name="Group 57"/>
              <p:cNvGrpSpPr>
                <a:grpSpLocks/>
              </p:cNvGrpSpPr>
              <p:nvPr/>
            </p:nvGrpSpPr>
            <p:grpSpPr bwMode="auto">
              <a:xfrm>
                <a:off x="4270" y="2686"/>
                <a:ext cx="1154" cy="1298"/>
                <a:chOff x="335" y="2350"/>
                <a:chExt cx="1154" cy="1298"/>
              </a:xfrm>
            </p:grpSpPr>
            <p:sp>
              <p:nvSpPr>
                <p:cNvPr id="141370" name="Rectangle 58"/>
                <p:cNvSpPr>
                  <a:spLocks noChangeArrowheads="1"/>
                </p:cNvSpPr>
                <p:nvPr/>
              </p:nvSpPr>
              <p:spPr bwMode="auto">
                <a:xfrm>
                  <a:off x="335" y="2350"/>
                  <a:ext cx="577" cy="1296"/>
                </a:xfrm>
                <a:prstGeom prst="rect">
                  <a:avLst/>
                </a:prstGeom>
                <a:solidFill>
                  <a:schemeClr val="tx1"/>
                </a:solidFill>
                <a:ln w="9525">
                  <a:solidFill>
                    <a:schemeClr val="tx1"/>
                  </a:solidFill>
                  <a:miter lim="800000"/>
                  <a:headEnd/>
                  <a:tailEnd/>
                </a:ln>
                <a:effectLst/>
              </p:spPr>
              <p:txBody>
                <a:bodyPr anchor="ctr">
                  <a:spAutoFit/>
                </a:bodyPr>
                <a:lstStyle/>
                <a:p>
                  <a:endParaRPr lang="es-MX"/>
                </a:p>
              </p:txBody>
            </p:sp>
            <p:sp>
              <p:nvSpPr>
                <p:cNvPr id="141371" name="Rectangle 59"/>
                <p:cNvSpPr>
                  <a:spLocks noChangeArrowheads="1"/>
                </p:cNvSpPr>
                <p:nvPr/>
              </p:nvSpPr>
              <p:spPr bwMode="auto">
                <a:xfrm>
                  <a:off x="912" y="2352"/>
                  <a:ext cx="577" cy="1296"/>
                </a:xfrm>
                <a:prstGeom prst="rect">
                  <a:avLst/>
                </a:prstGeom>
                <a:solidFill>
                  <a:srgbClr val="FF0000"/>
                </a:solidFill>
                <a:ln w="9525">
                  <a:solidFill>
                    <a:schemeClr val="tx1"/>
                  </a:solidFill>
                  <a:miter lim="800000"/>
                  <a:headEnd/>
                  <a:tailEnd/>
                </a:ln>
                <a:effectLst/>
              </p:spPr>
              <p:txBody>
                <a:bodyPr anchor="ctr">
                  <a:spAutoFit/>
                </a:bodyPr>
                <a:lstStyle/>
                <a:p>
                  <a:endParaRPr lang="es-MX"/>
                </a:p>
              </p:txBody>
            </p:sp>
            <p:sp>
              <p:nvSpPr>
                <p:cNvPr id="141372" name="Text Box 60"/>
                <p:cNvSpPr txBox="1">
                  <a:spLocks noChangeArrowheads="1"/>
                </p:cNvSpPr>
                <p:nvPr/>
              </p:nvSpPr>
              <p:spPr bwMode="auto">
                <a:xfrm>
                  <a:off x="532" y="2928"/>
                  <a:ext cx="189"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D2"/>
                      </a:solidFill>
                      <a:effectLst>
                        <a:outerShdw blurRad="38100" dist="38100" dir="2700000" algn="tl">
                          <a:srgbClr val="000000">
                            <a:alpha val="43137"/>
                          </a:srgbClr>
                        </a:outerShdw>
                      </a:effectLst>
                      <a:latin typeface="Arial" charset="0"/>
                    </a:rPr>
                    <a:t>Sur</a:t>
                  </a:r>
                </a:p>
              </p:txBody>
            </p:sp>
            <p:sp>
              <p:nvSpPr>
                <p:cNvPr id="141373" name="Text Box 61"/>
                <p:cNvSpPr txBox="1">
                  <a:spLocks noChangeArrowheads="1"/>
                </p:cNvSpPr>
                <p:nvPr/>
              </p:nvSpPr>
              <p:spPr bwMode="auto">
                <a:xfrm>
                  <a:off x="1055" y="2928"/>
                  <a:ext cx="295"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D2"/>
                      </a:solidFill>
                      <a:effectLst>
                        <a:outerShdw blurRad="38100" dist="38100" dir="2700000" algn="tl">
                          <a:srgbClr val="000000">
                            <a:alpha val="43137"/>
                          </a:srgbClr>
                        </a:outerShdw>
                      </a:effectLst>
                      <a:latin typeface="Arial" charset="0"/>
                    </a:rPr>
                    <a:t>Norte</a:t>
                  </a:r>
                </a:p>
              </p:txBody>
            </p:sp>
          </p:grpSp>
        </p:grpSp>
        <p:sp>
          <p:nvSpPr>
            <p:cNvPr id="141374" name="Line 62"/>
            <p:cNvSpPr>
              <a:spLocks noChangeShapeType="1"/>
            </p:cNvSpPr>
            <p:nvPr/>
          </p:nvSpPr>
          <p:spPr bwMode="auto">
            <a:xfrm>
              <a:off x="2784" y="2208"/>
              <a:ext cx="0" cy="384"/>
            </a:xfrm>
            <a:prstGeom prst="line">
              <a:avLst/>
            </a:prstGeom>
            <a:noFill/>
            <a:ln w="76200" cmpd="tri">
              <a:solidFill>
                <a:schemeClr val="tx1"/>
              </a:solidFill>
              <a:round/>
              <a:headEnd/>
              <a:tailEnd type="triangle" w="sm" len="sm"/>
            </a:ln>
            <a:effectLst/>
          </p:spPr>
          <p:txBody>
            <a:bodyPr>
              <a:spAutoFit/>
            </a:bodyPr>
            <a:lstStyle/>
            <a:p>
              <a:endParaRPr lang="es-MX"/>
            </a:p>
          </p:txBody>
        </p:sp>
        <p:grpSp>
          <p:nvGrpSpPr>
            <p:cNvPr id="141375" name="Group 63"/>
            <p:cNvGrpSpPr>
              <a:grpSpLocks/>
            </p:cNvGrpSpPr>
            <p:nvPr/>
          </p:nvGrpSpPr>
          <p:grpSpPr bwMode="auto">
            <a:xfrm>
              <a:off x="1584" y="2688"/>
              <a:ext cx="288" cy="1056"/>
              <a:chOff x="1680" y="2448"/>
              <a:chExt cx="2400" cy="1056"/>
            </a:xfrm>
          </p:grpSpPr>
          <p:sp>
            <p:nvSpPr>
              <p:cNvPr id="141376" name="Line 64"/>
              <p:cNvSpPr>
                <a:spLocks noChangeShapeType="1"/>
              </p:cNvSpPr>
              <p:nvPr/>
            </p:nvSpPr>
            <p:spPr bwMode="auto">
              <a:xfrm>
                <a:off x="1680" y="2659"/>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41377" name="Line 65"/>
              <p:cNvSpPr>
                <a:spLocks noChangeShapeType="1"/>
              </p:cNvSpPr>
              <p:nvPr/>
            </p:nvSpPr>
            <p:spPr bwMode="auto">
              <a:xfrm>
                <a:off x="1680" y="2870"/>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41378" name="Line 66"/>
              <p:cNvSpPr>
                <a:spLocks noChangeShapeType="1"/>
              </p:cNvSpPr>
              <p:nvPr/>
            </p:nvSpPr>
            <p:spPr bwMode="auto">
              <a:xfrm>
                <a:off x="1680" y="2448"/>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41379" name="Line 67"/>
              <p:cNvSpPr>
                <a:spLocks noChangeShapeType="1"/>
              </p:cNvSpPr>
              <p:nvPr/>
            </p:nvSpPr>
            <p:spPr bwMode="auto">
              <a:xfrm>
                <a:off x="1680" y="3292"/>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41380" name="Line 68"/>
              <p:cNvSpPr>
                <a:spLocks noChangeShapeType="1"/>
              </p:cNvSpPr>
              <p:nvPr/>
            </p:nvSpPr>
            <p:spPr bwMode="auto">
              <a:xfrm>
                <a:off x="1680" y="3504"/>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41381" name="Line 69"/>
              <p:cNvSpPr>
                <a:spLocks noChangeShapeType="1"/>
              </p:cNvSpPr>
              <p:nvPr/>
            </p:nvSpPr>
            <p:spPr bwMode="auto">
              <a:xfrm>
                <a:off x="1680" y="3081"/>
                <a:ext cx="2400" cy="0"/>
              </a:xfrm>
              <a:prstGeom prst="line">
                <a:avLst/>
              </a:prstGeom>
              <a:noFill/>
              <a:ln w="25400">
                <a:solidFill>
                  <a:schemeClr val="tx1"/>
                </a:solidFill>
                <a:round/>
                <a:headEnd/>
                <a:tailEnd type="triangle" w="med" len="lg"/>
              </a:ln>
              <a:effectLst/>
            </p:spPr>
            <p:txBody>
              <a:bodyPr>
                <a:spAutoFit/>
              </a:bodyPr>
              <a:lstStyle/>
              <a:p>
                <a:endParaRPr lang="es-MX"/>
              </a:p>
            </p:txBody>
          </p:sp>
        </p:grpSp>
        <p:grpSp>
          <p:nvGrpSpPr>
            <p:cNvPr id="141382" name="Group 70"/>
            <p:cNvGrpSpPr>
              <a:grpSpLocks/>
            </p:cNvGrpSpPr>
            <p:nvPr/>
          </p:nvGrpSpPr>
          <p:grpSpPr bwMode="auto">
            <a:xfrm>
              <a:off x="1896" y="2680"/>
              <a:ext cx="1968" cy="1072"/>
              <a:chOff x="4032" y="864"/>
              <a:chExt cx="1968" cy="1056"/>
            </a:xfrm>
          </p:grpSpPr>
          <p:sp>
            <p:nvSpPr>
              <p:cNvPr id="141383" name="Rectangle 71"/>
              <p:cNvSpPr>
                <a:spLocks noChangeArrowheads="1"/>
              </p:cNvSpPr>
              <p:nvPr/>
            </p:nvSpPr>
            <p:spPr bwMode="auto">
              <a:xfrm>
                <a:off x="4032" y="864"/>
                <a:ext cx="1968" cy="1056"/>
              </a:xfrm>
              <a:prstGeom prst="rect">
                <a:avLst/>
              </a:prstGeom>
              <a:solidFill>
                <a:srgbClr val="DDDDDD"/>
              </a:solidFill>
              <a:ln w="9525">
                <a:solidFill>
                  <a:schemeClr val="tx1"/>
                </a:solidFill>
                <a:miter lim="800000"/>
                <a:headEnd/>
                <a:tailEnd/>
              </a:ln>
              <a:effectLst/>
            </p:spPr>
            <p:txBody>
              <a:bodyPr anchor="ctr">
                <a:spAutoFit/>
              </a:bodyPr>
              <a:lstStyle/>
              <a:p>
                <a:endParaRPr lang="es-MX"/>
              </a:p>
            </p:txBody>
          </p:sp>
          <p:grpSp>
            <p:nvGrpSpPr>
              <p:cNvPr id="141384" name="Group 72"/>
              <p:cNvGrpSpPr>
                <a:grpSpLocks/>
              </p:cNvGrpSpPr>
              <p:nvPr/>
            </p:nvGrpSpPr>
            <p:grpSpPr bwMode="auto">
              <a:xfrm>
                <a:off x="4128" y="944"/>
                <a:ext cx="240" cy="240"/>
                <a:chOff x="576" y="1200"/>
                <a:chExt cx="240" cy="240"/>
              </a:xfrm>
            </p:grpSpPr>
            <p:sp>
              <p:nvSpPr>
                <p:cNvPr id="141385" name="Oval 7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86" name="Line 7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87" name="Group 75"/>
              <p:cNvGrpSpPr>
                <a:grpSpLocks/>
              </p:cNvGrpSpPr>
              <p:nvPr/>
            </p:nvGrpSpPr>
            <p:grpSpPr bwMode="auto">
              <a:xfrm rot="-2192157">
                <a:off x="4512" y="944"/>
                <a:ext cx="240" cy="240"/>
                <a:chOff x="576" y="1200"/>
                <a:chExt cx="240" cy="240"/>
              </a:xfrm>
            </p:grpSpPr>
            <p:sp>
              <p:nvSpPr>
                <p:cNvPr id="141388" name="Oval 7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89" name="Line 7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90" name="Group 78"/>
              <p:cNvGrpSpPr>
                <a:grpSpLocks/>
              </p:cNvGrpSpPr>
              <p:nvPr/>
            </p:nvGrpSpPr>
            <p:grpSpPr bwMode="auto">
              <a:xfrm rot="4859356">
                <a:off x="4896" y="944"/>
                <a:ext cx="240" cy="240"/>
                <a:chOff x="576" y="1200"/>
                <a:chExt cx="240" cy="240"/>
              </a:xfrm>
            </p:grpSpPr>
            <p:sp>
              <p:nvSpPr>
                <p:cNvPr id="141391" name="Oval 7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92" name="Line 8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93" name="Group 81"/>
              <p:cNvGrpSpPr>
                <a:grpSpLocks/>
              </p:cNvGrpSpPr>
              <p:nvPr/>
            </p:nvGrpSpPr>
            <p:grpSpPr bwMode="auto">
              <a:xfrm rot="-9625158">
                <a:off x="5280" y="944"/>
                <a:ext cx="240" cy="240"/>
                <a:chOff x="576" y="1200"/>
                <a:chExt cx="240" cy="240"/>
              </a:xfrm>
            </p:grpSpPr>
            <p:sp>
              <p:nvSpPr>
                <p:cNvPr id="141394" name="Oval 8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95" name="Line 8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96" name="Group 84"/>
              <p:cNvGrpSpPr>
                <a:grpSpLocks/>
              </p:cNvGrpSpPr>
              <p:nvPr/>
            </p:nvGrpSpPr>
            <p:grpSpPr bwMode="auto">
              <a:xfrm rot="3335863">
                <a:off x="5640" y="944"/>
                <a:ext cx="240" cy="240"/>
                <a:chOff x="576" y="1200"/>
                <a:chExt cx="240" cy="240"/>
              </a:xfrm>
            </p:grpSpPr>
            <p:sp>
              <p:nvSpPr>
                <p:cNvPr id="141397" name="Oval 8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398" name="Line 8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399" name="Group 87"/>
              <p:cNvGrpSpPr>
                <a:grpSpLocks/>
              </p:cNvGrpSpPr>
              <p:nvPr/>
            </p:nvGrpSpPr>
            <p:grpSpPr bwMode="auto">
              <a:xfrm rot="-9224047">
                <a:off x="4128" y="1280"/>
                <a:ext cx="240" cy="240"/>
                <a:chOff x="576" y="1200"/>
                <a:chExt cx="240" cy="240"/>
              </a:xfrm>
            </p:grpSpPr>
            <p:sp>
              <p:nvSpPr>
                <p:cNvPr id="141400" name="Oval 8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01" name="Line 8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02" name="Group 90"/>
              <p:cNvGrpSpPr>
                <a:grpSpLocks/>
              </p:cNvGrpSpPr>
              <p:nvPr/>
            </p:nvGrpSpPr>
            <p:grpSpPr bwMode="auto">
              <a:xfrm rot="-849229">
                <a:off x="4512" y="1280"/>
                <a:ext cx="240" cy="240"/>
                <a:chOff x="576" y="1200"/>
                <a:chExt cx="240" cy="240"/>
              </a:xfrm>
            </p:grpSpPr>
            <p:sp>
              <p:nvSpPr>
                <p:cNvPr id="141403" name="Oval 9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04" name="Line 9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05" name="Group 93"/>
              <p:cNvGrpSpPr>
                <a:grpSpLocks/>
              </p:cNvGrpSpPr>
              <p:nvPr/>
            </p:nvGrpSpPr>
            <p:grpSpPr bwMode="auto">
              <a:xfrm rot="1394207">
                <a:off x="4896" y="1280"/>
                <a:ext cx="240" cy="240"/>
                <a:chOff x="576" y="1200"/>
                <a:chExt cx="240" cy="240"/>
              </a:xfrm>
            </p:grpSpPr>
            <p:sp>
              <p:nvSpPr>
                <p:cNvPr id="141406" name="Oval 9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07" name="Line 9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08" name="Group 96"/>
              <p:cNvGrpSpPr>
                <a:grpSpLocks/>
              </p:cNvGrpSpPr>
              <p:nvPr/>
            </p:nvGrpSpPr>
            <p:grpSpPr bwMode="auto">
              <a:xfrm rot="10870779">
                <a:off x="5280" y="1280"/>
                <a:ext cx="240" cy="240"/>
                <a:chOff x="576" y="1200"/>
                <a:chExt cx="240" cy="240"/>
              </a:xfrm>
            </p:grpSpPr>
            <p:sp>
              <p:nvSpPr>
                <p:cNvPr id="141409" name="Oval 97"/>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10" name="Line 98"/>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11" name="Group 99"/>
              <p:cNvGrpSpPr>
                <a:grpSpLocks/>
              </p:cNvGrpSpPr>
              <p:nvPr/>
            </p:nvGrpSpPr>
            <p:grpSpPr bwMode="auto">
              <a:xfrm rot="-5806579">
                <a:off x="5640" y="1280"/>
                <a:ext cx="240" cy="240"/>
                <a:chOff x="576" y="1200"/>
                <a:chExt cx="240" cy="240"/>
              </a:xfrm>
            </p:grpSpPr>
            <p:sp>
              <p:nvSpPr>
                <p:cNvPr id="141412" name="Oval 100"/>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13" name="Line 101"/>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14" name="Group 102"/>
              <p:cNvGrpSpPr>
                <a:grpSpLocks/>
              </p:cNvGrpSpPr>
              <p:nvPr/>
            </p:nvGrpSpPr>
            <p:grpSpPr bwMode="auto">
              <a:xfrm rot="5872010">
                <a:off x="4128" y="1616"/>
                <a:ext cx="240" cy="240"/>
                <a:chOff x="576" y="1200"/>
                <a:chExt cx="240" cy="240"/>
              </a:xfrm>
            </p:grpSpPr>
            <p:sp>
              <p:nvSpPr>
                <p:cNvPr id="141415" name="Oval 10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16" name="Line 10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17" name="Group 105"/>
              <p:cNvGrpSpPr>
                <a:grpSpLocks/>
              </p:cNvGrpSpPr>
              <p:nvPr/>
            </p:nvGrpSpPr>
            <p:grpSpPr bwMode="auto">
              <a:xfrm rot="3335863">
                <a:off x="4512" y="1616"/>
                <a:ext cx="240" cy="240"/>
                <a:chOff x="576" y="1200"/>
                <a:chExt cx="240" cy="240"/>
              </a:xfrm>
            </p:grpSpPr>
            <p:sp>
              <p:nvSpPr>
                <p:cNvPr id="141418" name="Oval 10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19" name="Line 10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20" name="Group 108"/>
              <p:cNvGrpSpPr>
                <a:grpSpLocks/>
              </p:cNvGrpSpPr>
              <p:nvPr/>
            </p:nvGrpSpPr>
            <p:grpSpPr bwMode="auto">
              <a:xfrm rot="-1791417">
                <a:off x="4896" y="1616"/>
                <a:ext cx="240" cy="240"/>
                <a:chOff x="576" y="1200"/>
                <a:chExt cx="240" cy="240"/>
              </a:xfrm>
            </p:grpSpPr>
            <p:sp>
              <p:nvSpPr>
                <p:cNvPr id="141421" name="Oval 10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22" name="Line 11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23" name="Group 111"/>
              <p:cNvGrpSpPr>
                <a:grpSpLocks/>
              </p:cNvGrpSpPr>
              <p:nvPr/>
            </p:nvGrpSpPr>
            <p:grpSpPr bwMode="auto">
              <a:xfrm rot="-5026512">
                <a:off x="5280" y="1616"/>
                <a:ext cx="240" cy="240"/>
                <a:chOff x="576" y="1200"/>
                <a:chExt cx="240" cy="240"/>
              </a:xfrm>
            </p:grpSpPr>
            <p:sp>
              <p:nvSpPr>
                <p:cNvPr id="141424" name="Oval 11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25" name="Line 11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26" name="Group 114"/>
              <p:cNvGrpSpPr>
                <a:grpSpLocks/>
              </p:cNvGrpSpPr>
              <p:nvPr/>
            </p:nvGrpSpPr>
            <p:grpSpPr bwMode="auto">
              <a:xfrm rot="3335863">
                <a:off x="5640" y="1616"/>
                <a:ext cx="240" cy="240"/>
                <a:chOff x="576" y="1200"/>
                <a:chExt cx="240" cy="240"/>
              </a:xfrm>
            </p:grpSpPr>
            <p:sp>
              <p:nvSpPr>
                <p:cNvPr id="141427" name="Oval 11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28" name="Line 11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41429" name="Group 117"/>
            <p:cNvGrpSpPr>
              <a:grpSpLocks/>
            </p:cNvGrpSpPr>
            <p:nvPr/>
          </p:nvGrpSpPr>
          <p:grpSpPr bwMode="auto">
            <a:xfrm>
              <a:off x="1992" y="2761"/>
              <a:ext cx="240" cy="926"/>
              <a:chOff x="1992" y="3153"/>
              <a:chExt cx="240" cy="926"/>
            </a:xfrm>
          </p:grpSpPr>
          <p:grpSp>
            <p:nvGrpSpPr>
              <p:cNvPr id="141430" name="Group 118"/>
              <p:cNvGrpSpPr>
                <a:grpSpLocks/>
              </p:cNvGrpSpPr>
              <p:nvPr/>
            </p:nvGrpSpPr>
            <p:grpSpPr bwMode="auto">
              <a:xfrm>
                <a:off x="1992" y="3153"/>
                <a:ext cx="240" cy="244"/>
                <a:chOff x="576" y="1200"/>
                <a:chExt cx="240" cy="240"/>
              </a:xfrm>
            </p:grpSpPr>
            <p:sp>
              <p:nvSpPr>
                <p:cNvPr id="141431" name="Oval 11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32" name="Line 12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33" name="Group 121"/>
              <p:cNvGrpSpPr>
                <a:grpSpLocks/>
              </p:cNvGrpSpPr>
              <p:nvPr/>
            </p:nvGrpSpPr>
            <p:grpSpPr bwMode="auto">
              <a:xfrm rot="-2545299">
                <a:off x="1992" y="3494"/>
                <a:ext cx="240" cy="244"/>
                <a:chOff x="576" y="1200"/>
                <a:chExt cx="240" cy="240"/>
              </a:xfrm>
            </p:grpSpPr>
            <p:sp>
              <p:nvSpPr>
                <p:cNvPr id="141434" name="Oval 12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35" name="Line 12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36" name="Group 124"/>
              <p:cNvGrpSpPr>
                <a:grpSpLocks/>
              </p:cNvGrpSpPr>
              <p:nvPr/>
            </p:nvGrpSpPr>
            <p:grpSpPr bwMode="auto">
              <a:xfrm rot="630121">
                <a:off x="1992" y="3835"/>
                <a:ext cx="240" cy="244"/>
                <a:chOff x="576" y="1200"/>
                <a:chExt cx="240" cy="240"/>
              </a:xfrm>
            </p:grpSpPr>
            <p:sp>
              <p:nvSpPr>
                <p:cNvPr id="141437" name="Oval 12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38" name="Line 12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41439" name="Group 127"/>
            <p:cNvGrpSpPr>
              <a:grpSpLocks/>
            </p:cNvGrpSpPr>
            <p:nvPr/>
          </p:nvGrpSpPr>
          <p:grpSpPr bwMode="auto">
            <a:xfrm>
              <a:off x="2376" y="2761"/>
              <a:ext cx="240" cy="926"/>
              <a:chOff x="2376" y="3153"/>
              <a:chExt cx="240" cy="926"/>
            </a:xfrm>
          </p:grpSpPr>
          <p:grpSp>
            <p:nvGrpSpPr>
              <p:cNvPr id="141440" name="Group 128"/>
              <p:cNvGrpSpPr>
                <a:grpSpLocks/>
              </p:cNvGrpSpPr>
              <p:nvPr/>
            </p:nvGrpSpPr>
            <p:grpSpPr bwMode="auto">
              <a:xfrm rot="-140919">
                <a:off x="2376" y="3153"/>
                <a:ext cx="240" cy="244"/>
                <a:chOff x="576" y="1200"/>
                <a:chExt cx="240" cy="240"/>
              </a:xfrm>
            </p:grpSpPr>
            <p:sp>
              <p:nvSpPr>
                <p:cNvPr id="141441" name="Oval 12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42" name="Line 13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43" name="Group 131"/>
              <p:cNvGrpSpPr>
                <a:grpSpLocks/>
              </p:cNvGrpSpPr>
              <p:nvPr/>
            </p:nvGrpSpPr>
            <p:grpSpPr bwMode="auto">
              <a:xfrm rot="179018">
                <a:off x="2376" y="3494"/>
                <a:ext cx="240" cy="244"/>
                <a:chOff x="576" y="1200"/>
                <a:chExt cx="240" cy="240"/>
              </a:xfrm>
            </p:grpSpPr>
            <p:sp>
              <p:nvSpPr>
                <p:cNvPr id="141444" name="Oval 13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45" name="Line 13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46" name="Group 134"/>
              <p:cNvGrpSpPr>
                <a:grpSpLocks/>
              </p:cNvGrpSpPr>
              <p:nvPr/>
            </p:nvGrpSpPr>
            <p:grpSpPr bwMode="auto">
              <a:xfrm rot="44783">
                <a:off x="2376" y="3835"/>
                <a:ext cx="240" cy="244"/>
                <a:chOff x="576" y="1200"/>
                <a:chExt cx="240" cy="240"/>
              </a:xfrm>
            </p:grpSpPr>
            <p:sp>
              <p:nvSpPr>
                <p:cNvPr id="141447" name="Oval 13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48" name="Line 13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41449" name="Group 137"/>
            <p:cNvGrpSpPr>
              <a:grpSpLocks/>
            </p:cNvGrpSpPr>
            <p:nvPr/>
          </p:nvGrpSpPr>
          <p:grpSpPr bwMode="auto">
            <a:xfrm>
              <a:off x="2760" y="2761"/>
              <a:ext cx="240" cy="926"/>
              <a:chOff x="2760" y="3153"/>
              <a:chExt cx="240" cy="926"/>
            </a:xfrm>
          </p:grpSpPr>
          <p:grpSp>
            <p:nvGrpSpPr>
              <p:cNvPr id="141450" name="Group 138"/>
              <p:cNvGrpSpPr>
                <a:grpSpLocks/>
              </p:cNvGrpSpPr>
              <p:nvPr/>
            </p:nvGrpSpPr>
            <p:grpSpPr bwMode="auto">
              <a:xfrm rot="48244">
                <a:off x="2760" y="3153"/>
                <a:ext cx="240" cy="244"/>
                <a:chOff x="576" y="1200"/>
                <a:chExt cx="240" cy="240"/>
              </a:xfrm>
            </p:grpSpPr>
            <p:sp>
              <p:nvSpPr>
                <p:cNvPr id="141451" name="Oval 13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52" name="Line 14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53" name="Group 141"/>
              <p:cNvGrpSpPr>
                <a:grpSpLocks/>
              </p:cNvGrpSpPr>
              <p:nvPr/>
            </p:nvGrpSpPr>
            <p:grpSpPr bwMode="auto">
              <a:xfrm rot="43618">
                <a:off x="2760" y="3494"/>
                <a:ext cx="240" cy="244"/>
                <a:chOff x="576" y="1200"/>
                <a:chExt cx="240" cy="240"/>
              </a:xfrm>
            </p:grpSpPr>
            <p:sp>
              <p:nvSpPr>
                <p:cNvPr id="141454" name="Oval 14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55" name="Line 14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56" name="Group 144"/>
              <p:cNvGrpSpPr>
                <a:grpSpLocks/>
              </p:cNvGrpSpPr>
              <p:nvPr/>
            </p:nvGrpSpPr>
            <p:grpSpPr bwMode="auto">
              <a:xfrm rot="27320">
                <a:off x="2760" y="3835"/>
                <a:ext cx="240" cy="244"/>
                <a:chOff x="576" y="1200"/>
                <a:chExt cx="240" cy="240"/>
              </a:xfrm>
            </p:grpSpPr>
            <p:sp>
              <p:nvSpPr>
                <p:cNvPr id="141457" name="Oval 14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58" name="Line 14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41459" name="Group 147"/>
            <p:cNvGrpSpPr>
              <a:grpSpLocks/>
            </p:cNvGrpSpPr>
            <p:nvPr/>
          </p:nvGrpSpPr>
          <p:grpSpPr bwMode="auto">
            <a:xfrm>
              <a:off x="3144" y="2761"/>
              <a:ext cx="240" cy="926"/>
              <a:chOff x="3144" y="3153"/>
              <a:chExt cx="240" cy="926"/>
            </a:xfrm>
          </p:grpSpPr>
          <p:grpSp>
            <p:nvGrpSpPr>
              <p:cNvPr id="141460" name="Group 148"/>
              <p:cNvGrpSpPr>
                <a:grpSpLocks/>
              </p:cNvGrpSpPr>
              <p:nvPr/>
            </p:nvGrpSpPr>
            <p:grpSpPr bwMode="auto">
              <a:xfrm rot="-971825">
                <a:off x="3144" y="3153"/>
                <a:ext cx="240" cy="244"/>
                <a:chOff x="576" y="1200"/>
                <a:chExt cx="240" cy="240"/>
              </a:xfrm>
            </p:grpSpPr>
            <p:sp>
              <p:nvSpPr>
                <p:cNvPr id="141461" name="Oval 14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62" name="Line 15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63" name="Group 151"/>
              <p:cNvGrpSpPr>
                <a:grpSpLocks/>
              </p:cNvGrpSpPr>
              <p:nvPr/>
            </p:nvGrpSpPr>
            <p:grpSpPr bwMode="auto">
              <a:xfrm rot="16208359">
                <a:off x="3142" y="3496"/>
                <a:ext cx="244" cy="240"/>
                <a:chOff x="576" y="1200"/>
                <a:chExt cx="240" cy="240"/>
              </a:xfrm>
            </p:grpSpPr>
            <p:sp>
              <p:nvSpPr>
                <p:cNvPr id="141464" name="Oval 15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65" name="Line 15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66" name="Group 154"/>
              <p:cNvGrpSpPr>
                <a:grpSpLocks/>
              </p:cNvGrpSpPr>
              <p:nvPr/>
            </p:nvGrpSpPr>
            <p:grpSpPr bwMode="auto">
              <a:xfrm rot="-305109">
                <a:off x="3144" y="3835"/>
                <a:ext cx="240" cy="244"/>
                <a:chOff x="576" y="1200"/>
                <a:chExt cx="240" cy="240"/>
              </a:xfrm>
            </p:grpSpPr>
            <p:sp>
              <p:nvSpPr>
                <p:cNvPr id="141467" name="Oval 15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68" name="Line 15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41469" name="Group 157"/>
            <p:cNvGrpSpPr>
              <a:grpSpLocks/>
            </p:cNvGrpSpPr>
            <p:nvPr/>
          </p:nvGrpSpPr>
          <p:grpSpPr bwMode="auto">
            <a:xfrm>
              <a:off x="3504" y="2761"/>
              <a:ext cx="240" cy="926"/>
              <a:chOff x="3504" y="3153"/>
              <a:chExt cx="240" cy="926"/>
            </a:xfrm>
          </p:grpSpPr>
          <p:grpSp>
            <p:nvGrpSpPr>
              <p:cNvPr id="141470" name="Group 158"/>
              <p:cNvGrpSpPr>
                <a:grpSpLocks/>
              </p:cNvGrpSpPr>
              <p:nvPr/>
            </p:nvGrpSpPr>
            <p:grpSpPr bwMode="auto">
              <a:xfrm rot="64786">
                <a:off x="3504" y="3153"/>
                <a:ext cx="240" cy="244"/>
                <a:chOff x="576" y="1200"/>
                <a:chExt cx="240" cy="240"/>
              </a:xfrm>
            </p:grpSpPr>
            <p:sp>
              <p:nvSpPr>
                <p:cNvPr id="141471" name="Oval 15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72" name="Line 16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73" name="Group 161"/>
              <p:cNvGrpSpPr>
                <a:grpSpLocks/>
              </p:cNvGrpSpPr>
              <p:nvPr/>
            </p:nvGrpSpPr>
            <p:grpSpPr bwMode="auto">
              <a:xfrm rot="-406579">
                <a:off x="3504" y="3494"/>
                <a:ext cx="240" cy="244"/>
                <a:chOff x="576" y="1200"/>
                <a:chExt cx="240" cy="240"/>
              </a:xfrm>
            </p:grpSpPr>
            <p:sp>
              <p:nvSpPr>
                <p:cNvPr id="141474" name="Oval 16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75" name="Line 16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141476" name="Group 164"/>
              <p:cNvGrpSpPr>
                <a:grpSpLocks/>
              </p:cNvGrpSpPr>
              <p:nvPr/>
            </p:nvGrpSpPr>
            <p:grpSpPr bwMode="auto">
              <a:xfrm rot="-58649">
                <a:off x="3504" y="3835"/>
                <a:ext cx="240" cy="244"/>
                <a:chOff x="576" y="1200"/>
                <a:chExt cx="240" cy="240"/>
              </a:xfrm>
            </p:grpSpPr>
            <p:sp>
              <p:nvSpPr>
                <p:cNvPr id="141477" name="Oval 16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141478" name="Line 16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141479" name="Group 167"/>
            <p:cNvGrpSpPr>
              <a:grpSpLocks/>
            </p:cNvGrpSpPr>
            <p:nvPr/>
          </p:nvGrpSpPr>
          <p:grpSpPr bwMode="auto">
            <a:xfrm>
              <a:off x="3936" y="2688"/>
              <a:ext cx="288" cy="1056"/>
              <a:chOff x="1680" y="2448"/>
              <a:chExt cx="2400" cy="1056"/>
            </a:xfrm>
          </p:grpSpPr>
          <p:sp>
            <p:nvSpPr>
              <p:cNvPr id="141480" name="Line 168"/>
              <p:cNvSpPr>
                <a:spLocks noChangeShapeType="1"/>
              </p:cNvSpPr>
              <p:nvPr/>
            </p:nvSpPr>
            <p:spPr bwMode="auto">
              <a:xfrm>
                <a:off x="1680" y="2659"/>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41481" name="Line 169"/>
              <p:cNvSpPr>
                <a:spLocks noChangeShapeType="1"/>
              </p:cNvSpPr>
              <p:nvPr/>
            </p:nvSpPr>
            <p:spPr bwMode="auto">
              <a:xfrm>
                <a:off x="1680" y="2870"/>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41482" name="Line 170"/>
              <p:cNvSpPr>
                <a:spLocks noChangeShapeType="1"/>
              </p:cNvSpPr>
              <p:nvPr/>
            </p:nvSpPr>
            <p:spPr bwMode="auto">
              <a:xfrm>
                <a:off x="1680" y="2448"/>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41483" name="Line 171"/>
              <p:cNvSpPr>
                <a:spLocks noChangeShapeType="1"/>
              </p:cNvSpPr>
              <p:nvPr/>
            </p:nvSpPr>
            <p:spPr bwMode="auto">
              <a:xfrm>
                <a:off x="1680" y="3292"/>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41484" name="Line 172"/>
              <p:cNvSpPr>
                <a:spLocks noChangeShapeType="1"/>
              </p:cNvSpPr>
              <p:nvPr/>
            </p:nvSpPr>
            <p:spPr bwMode="auto">
              <a:xfrm>
                <a:off x="1680" y="3504"/>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141485" name="Line 173"/>
              <p:cNvSpPr>
                <a:spLocks noChangeShapeType="1"/>
              </p:cNvSpPr>
              <p:nvPr/>
            </p:nvSpPr>
            <p:spPr bwMode="auto">
              <a:xfrm>
                <a:off x="1680" y="3081"/>
                <a:ext cx="2400" cy="0"/>
              </a:xfrm>
              <a:prstGeom prst="line">
                <a:avLst/>
              </a:prstGeom>
              <a:noFill/>
              <a:ln w="25400">
                <a:solidFill>
                  <a:schemeClr val="tx1"/>
                </a:solidFill>
                <a:round/>
                <a:headEnd/>
                <a:tailEnd type="triangle" w="med" len="lg"/>
              </a:ln>
              <a:effectLst/>
            </p:spPr>
            <p:txBody>
              <a:bodyPr>
                <a:spAutoFit/>
              </a:bodyPr>
              <a:lstStyle/>
              <a:p>
                <a:endParaRPr lang="es-MX"/>
              </a:p>
            </p:txBody>
          </p:sp>
        </p:grpSp>
      </p:grpSp>
      <p:sp>
        <p:nvSpPr>
          <p:cNvPr id="141486" name="Line 174"/>
          <p:cNvSpPr>
            <a:spLocks noChangeShapeType="1"/>
          </p:cNvSpPr>
          <p:nvPr/>
        </p:nvSpPr>
        <p:spPr bwMode="auto">
          <a:xfrm flipV="1">
            <a:off x="4787900" y="3467100"/>
            <a:ext cx="0" cy="609600"/>
          </a:xfrm>
          <a:prstGeom prst="line">
            <a:avLst/>
          </a:prstGeom>
          <a:noFill/>
          <a:ln w="76200" cmpd="tri">
            <a:solidFill>
              <a:schemeClr val="tx1"/>
            </a:solidFill>
            <a:round/>
            <a:headEnd/>
            <a:tailEnd type="triangle" w="sm" len="sm"/>
          </a:ln>
          <a:effectLst/>
        </p:spPr>
        <p:txBody>
          <a:bodyPr>
            <a:spAutoFit/>
          </a:bodyPr>
          <a:lstStyle/>
          <a:p>
            <a:endParaRPr lang="es-MX"/>
          </a:p>
        </p:txBody>
      </p:sp>
      <p:grpSp>
        <p:nvGrpSpPr>
          <p:cNvPr id="141487" name="Group 175"/>
          <p:cNvGrpSpPr>
            <a:grpSpLocks/>
          </p:cNvGrpSpPr>
          <p:nvPr/>
        </p:nvGrpSpPr>
        <p:grpSpPr bwMode="auto">
          <a:xfrm>
            <a:off x="4572000" y="3581400"/>
            <a:ext cx="457200" cy="457200"/>
            <a:chOff x="4032" y="2064"/>
            <a:chExt cx="288" cy="288"/>
          </a:xfrm>
        </p:grpSpPr>
        <p:sp>
          <p:nvSpPr>
            <p:cNvPr id="141488" name="Line 176"/>
            <p:cNvSpPr>
              <a:spLocks noChangeShapeType="1"/>
            </p:cNvSpPr>
            <p:nvPr/>
          </p:nvSpPr>
          <p:spPr bwMode="auto">
            <a:xfrm>
              <a:off x="4032" y="2064"/>
              <a:ext cx="288" cy="288"/>
            </a:xfrm>
            <a:prstGeom prst="line">
              <a:avLst/>
            </a:prstGeom>
            <a:noFill/>
            <a:ln w="38100">
              <a:solidFill>
                <a:srgbClr val="FF0000"/>
              </a:solidFill>
              <a:round/>
              <a:headEnd/>
              <a:tailEnd/>
            </a:ln>
            <a:effectLst/>
          </p:spPr>
          <p:txBody>
            <a:bodyPr>
              <a:spAutoFit/>
            </a:bodyPr>
            <a:lstStyle/>
            <a:p>
              <a:endParaRPr lang="es-MX"/>
            </a:p>
          </p:txBody>
        </p:sp>
        <p:sp>
          <p:nvSpPr>
            <p:cNvPr id="141489" name="Line 177"/>
            <p:cNvSpPr>
              <a:spLocks noChangeShapeType="1"/>
            </p:cNvSpPr>
            <p:nvPr/>
          </p:nvSpPr>
          <p:spPr bwMode="auto">
            <a:xfrm flipH="1">
              <a:off x="4032" y="2064"/>
              <a:ext cx="288" cy="288"/>
            </a:xfrm>
            <a:prstGeom prst="line">
              <a:avLst/>
            </a:prstGeom>
            <a:noFill/>
            <a:ln w="38100">
              <a:solidFill>
                <a:srgbClr val="FF0000"/>
              </a:solidFill>
              <a:round/>
              <a:headEnd/>
              <a:tailEnd/>
            </a:ln>
            <a:effectLst/>
          </p:spPr>
          <p:txBody>
            <a:bodyPr>
              <a:spAutoFit/>
            </a:bodyPr>
            <a:lstStyle/>
            <a:p>
              <a:endParaRPr lang="es-MX"/>
            </a:p>
          </p:txBody>
        </p:sp>
      </p:grpSp>
      <p:sp>
        <p:nvSpPr>
          <p:cNvPr id="141491" name="Text Box 179"/>
          <p:cNvSpPr txBox="1">
            <a:spLocks noChangeArrowheads="1"/>
          </p:cNvSpPr>
          <p:nvPr/>
        </p:nvSpPr>
        <p:spPr bwMode="auto">
          <a:xfrm>
            <a:off x="7300661" y="1981200"/>
            <a:ext cx="865237" cy="266336"/>
          </a:xfrm>
          <a:prstGeom prst="rect">
            <a:avLst/>
          </a:prstGeom>
          <a:gradFill rotWithShape="0">
            <a:gsLst>
              <a:gs pos="84000">
                <a:srgbClr val="F8F6AC"/>
              </a:gs>
              <a:gs pos="96000">
                <a:schemeClr val="accent6">
                  <a:lumMod val="75000"/>
                  <a:alpha val="56000"/>
                </a:schemeClr>
              </a:gs>
            </a:gsLst>
            <a:path path="shape">
              <a:fillToRect l="50000" t="50000" r="50000" b="50000"/>
            </a:path>
          </a:gradFill>
          <a:ln w="3175">
            <a:solidFill>
              <a:srgbClr val="000099"/>
            </a:solidFill>
            <a:miter lim="800000"/>
            <a:headEnd/>
            <a:tailEnd/>
          </a:ln>
          <a:effectLst/>
        </p:spPr>
        <p:txBody>
          <a:bodyPr wrap="square" lIns="25200" tIns="25200" rIns="25200" bIns="25200">
            <a:spAutoFit/>
          </a:bodyPr>
          <a:lstStyle/>
          <a:p>
            <a:pPr algn="ctr" eaLnBrk="0" hangingPunct="0">
              <a:spcBef>
                <a:spcPct val="50000"/>
              </a:spcBef>
            </a:pPr>
            <a:r>
              <a:rPr lang="es-ES" sz="1400" b="1" dirty="0">
                <a:solidFill>
                  <a:srgbClr val="000066"/>
                </a:solidFill>
                <a:latin typeface="Arial" charset="0"/>
              </a:rPr>
              <a:t>HIERRO</a:t>
            </a:r>
          </a:p>
        </p:txBody>
      </p:sp>
      <p:sp>
        <p:nvSpPr>
          <p:cNvPr id="141492" name="Text Box 180"/>
          <p:cNvSpPr txBox="1">
            <a:spLocks noChangeArrowheads="1"/>
          </p:cNvSpPr>
          <p:nvPr/>
        </p:nvSpPr>
        <p:spPr bwMode="auto">
          <a:xfrm>
            <a:off x="7214395" y="2428875"/>
            <a:ext cx="1062501" cy="266336"/>
          </a:xfrm>
          <a:prstGeom prst="rect">
            <a:avLst/>
          </a:prstGeom>
          <a:gradFill rotWithShape="0">
            <a:gsLst>
              <a:gs pos="84000">
                <a:srgbClr val="F8F6AC"/>
              </a:gs>
              <a:gs pos="96000">
                <a:schemeClr val="accent6">
                  <a:lumMod val="75000"/>
                  <a:alpha val="56000"/>
                </a:schemeClr>
              </a:gs>
            </a:gsLst>
            <a:path path="shape">
              <a:fillToRect l="50000" t="50000" r="50000" b="50000"/>
            </a:path>
          </a:gradFill>
          <a:ln w="3175">
            <a:solidFill>
              <a:srgbClr val="000099"/>
            </a:solidFill>
            <a:miter lim="800000"/>
            <a:headEnd/>
            <a:tailEnd/>
          </a:ln>
          <a:effectLst/>
        </p:spPr>
        <p:txBody>
          <a:bodyPr wrap="square" lIns="25200" tIns="25200" rIns="25200" bIns="25200">
            <a:spAutoFit/>
          </a:bodyPr>
          <a:lstStyle/>
          <a:p>
            <a:pPr algn="ctr" eaLnBrk="0" hangingPunct="0">
              <a:spcBef>
                <a:spcPct val="50000"/>
              </a:spcBef>
            </a:pPr>
            <a:r>
              <a:rPr lang="es-ES" sz="1400" b="1" dirty="0">
                <a:solidFill>
                  <a:srgbClr val="000066"/>
                </a:solidFill>
                <a:latin typeface="Arial" charset="0"/>
              </a:rPr>
              <a:t>COBALTO</a:t>
            </a:r>
          </a:p>
        </p:txBody>
      </p:sp>
      <p:sp>
        <p:nvSpPr>
          <p:cNvPr id="141493" name="Text Box 181"/>
          <p:cNvSpPr txBox="1">
            <a:spLocks noChangeArrowheads="1"/>
          </p:cNvSpPr>
          <p:nvPr/>
        </p:nvSpPr>
        <p:spPr bwMode="auto">
          <a:xfrm>
            <a:off x="7310288" y="2876550"/>
            <a:ext cx="841190" cy="266336"/>
          </a:xfrm>
          <a:prstGeom prst="rect">
            <a:avLst/>
          </a:prstGeom>
          <a:gradFill rotWithShape="0">
            <a:gsLst>
              <a:gs pos="84000">
                <a:srgbClr val="F8F6AC"/>
              </a:gs>
              <a:gs pos="96000">
                <a:schemeClr val="accent6">
                  <a:lumMod val="75000"/>
                  <a:alpha val="56000"/>
                </a:schemeClr>
              </a:gs>
            </a:gsLst>
            <a:path path="shape">
              <a:fillToRect l="50000" t="50000" r="50000" b="50000"/>
            </a:path>
          </a:gradFill>
          <a:ln w="3175">
            <a:solidFill>
              <a:srgbClr val="000099"/>
            </a:solidFill>
            <a:miter lim="800000"/>
            <a:headEnd/>
            <a:tailEnd/>
          </a:ln>
          <a:effectLst/>
        </p:spPr>
        <p:txBody>
          <a:bodyPr wrap="square" lIns="25200" tIns="25200" rIns="25200" bIns="25200">
            <a:spAutoFit/>
          </a:bodyPr>
          <a:lstStyle/>
          <a:p>
            <a:pPr algn="ctr" eaLnBrk="0" hangingPunct="0">
              <a:spcBef>
                <a:spcPct val="50000"/>
              </a:spcBef>
            </a:pPr>
            <a:r>
              <a:rPr lang="es-ES" sz="1400" b="1">
                <a:solidFill>
                  <a:srgbClr val="000066"/>
                </a:solidFill>
                <a:latin typeface="Arial" charset="0"/>
              </a:rPr>
              <a:t>NÍQUEL</a:t>
            </a:r>
          </a:p>
        </p:txBody>
      </p:sp>
      <p:sp>
        <p:nvSpPr>
          <p:cNvPr id="182"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smtClean="0">
                <a:solidFill>
                  <a:srgbClr val="000099"/>
                </a:solidFill>
                <a:latin typeface="Arial" charset="0"/>
              </a:rPr>
              <a:t>Sustancia paramagnética</a:t>
            </a:r>
            <a:endParaRPr lang="es-ES" sz="1800" b="1" u="sng" dirty="0">
              <a:solidFill>
                <a:srgbClr val="000099"/>
              </a:solidFill>
              <a:latin typeface="Arial" charset="0"/>
            </a:endParaRPr>
          </a:p>
        </p:txBody>
      </p:sp>
      <p:sp>
        <p:nvSpPr>
          <p:cNvPr id="141490" name="Text Box 178"/>
          <p:cNvSpPr txBox="1">
            <a:spLocks noChangeArrowheads="1"/>
          </p:cNvSpPr>
          <p:nvPr/>
        </p:nvSpPr>
        <p:spPr bwMode="auto">
          <a:xfrm>
            <a:off x="3091364" y="717406"/>
            <a:ext cx="3005951" cy="369332"/>
          </a:xfrm>
          <a:prstGeom prst="rect">
            <a:avLst/>
          </a:prstGeom>
          <a:solidFill>
            <a:srgbClr val="FAFAD2"/>
          </a:solidFill>
          <a:ln w="9525">
            <a:noFill/>
            <a:miter lim="800000"/>
            <a:headEnd/>
            <a:tailEnd/>
          </a:ln>
          <a:effectLst/>
        </p:spPr>
        <p:txBody>
          <a:bodyPr wrap="none">
            <a:spAutoFit/>
          </a:bodyPr>
          <a:lstStyle/>
          <a:p>
            <a:pPr algn="just" eaLnBrk="0" hangingPunct="0"/>
            <a:r>
              <a:rPr lang="es-ES" sz="1800" b="1" dirty="0" smtClean="0">
                <a:solidFill>
                  <a:srgbClr val="000099"/>
                </a:solidFill>
                <a:latin typeface="Arial" charset="0"/>
              </a:rPr>
              <a:t>Sustancia ferromagnética</a:t>
            </a:r>
            <a:endParaRPr lang="es-ES" sz="1800" b="1" i="1" dirty="0">
              <a:solidFill>
                <a:srgbClr val="000066"/>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afterEffect">
                                  <p:stCondLst>
                                    <p:cond delay="0"/>
                                  </p:stCondLst>
                                  <p:childTnLst>
                                    <p:set>
                                      <p:cBhvr>
                                        <p:cTn id="6" dur="1" fill="hold">
                                          <p:stCondLst>
                                            <p:cond delay="0"/>
                                          </p:stCondLst>
                                        </p:cTn>
                                        <p:tgtEl>
                                          <p:spTgt spid="141486"/>
                                        </p:tgtEl>
                                        <p:attrNameLst>
                                          <p:attrName>style.visibility</p:attrName>
                                        </p:attrNameLst>
                                      </p:cBhvr>
                                      <p:to>
                                        <p:strVal val="visible"/>
                                      </p:to>
                                    </p:set>
                                    <p:animEffect transition="in" filter="strips(upRight)">
                                      <p:cBhvr>
                                        <p:cTn id="7" dur="500"/>
                                        <p:tgtEl>
                                          <p:spTgt spid="141486"/>
                                        </p:tgtEl>
                                      </p:cBhvr>
                                    </p:animEffect>
                                  </p:childTnLst>
                                </p:cTn>
                              </p:par>
                            </p:childTnLst>
                          </p:cTn>
                        </p:par>
                        <p:par>
                          <p:cTn id="8" fill="hold">
                            <p:stCondLst>
                              <p:cond delay="500"/>
                            </p:stCondLst>
                            <p:childTnLst>
                              <p:par>
                                <p:cTn id="9" presetID="23" presetClass="entr" presetSubtype="32" fill="hold" nodeType="afterEffect">
                                  <p:stCondLst>
                                    <p:cond delay="0"/>
                                  </p:stCondLst>
                                  <p:childTnLst>
                                    <p:set>
                                      <p:cBhvr>
                                        <p:cTn id="10" dur="1" fill="hold">
                                          <p:stCondLst>
                                            <p:cond delay="0"/>
                                          </p:stCondLst>
                                        </p:cTn>
                                        <p:tgtEl>
                                          <p:spTgt spid="141487"/>
                                        </p:tgtEl>
                                        <p:attrNameLst>
                                          <p:attrName>style.visibility</p:attrName>
                                        </p:attrNameLst>
                                      </p:cBhvr>
                                      <p:to>
                                        <p:strVal val="visible"/>
                                      </p:to>
                                    </p:set>
                                    <p:anim calcmode="lin" valueType="num">
                                      <p:cBhvr>
                                        <p:cTn id="11" dur="500" fill="hold"/>
                                        <p:tgtEl>
                                          <p:spTgt spid="141487"/>
                                        </p:tgtEl>
                                        <p:attrNameLst>
                                          <p:attrName>ppt_w</p:attrName>
                                        </p:attrNameLst>
                                      </p:cBhvr>
                                      <p:tavLst>
                                        <p:tav tm="0">
                                          <p:val>
                                            <p:strVal val="4*#ppt_w"/>
                                          </p:val>
                                        </p:tav>
                                        <p:tav tm="100000">
                                          <p:val>
                                            <p:strVal val="#ppt_w"/>
                                          </p:val>
                                        </p:tav>
                                      </p:tavLst>
                                    </p:anim>
                                    <p:anim calcmode="lin" valueType="num">
                                      <p:cBhvr>
                                        <p:cTn id="12" dur="500" fill="hold"/>
                                        <p:tgtEl>
                                          <p:spTgt spid="141487"/>
                                        </p:tgtEl>
                                        <p:attrNameLst>
                                          <p:attrName>ppt_h</p:attrName>
                                        </p:attrNameLst>
                                      </p:cBhvr>
                                      <p:tavLst>
                                        <p:tav tm="0">
                                          <p:val>
                                            <p:strVal val="4*#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5" presetClass="entr" presetSubtype="0" fill="hold" grpId="0" nodeType="clickEffect">
                                  <p:stCondLst>
                                    <p:cond delay="0"/>
                                  </p:stCondLst>
                                  <p:childTnLst>
                                    <p:set>
                                      <p:cBhvr>
                                        <p:cTn id="16" dur="1" fill="hold">
                                          <p:stCondLst>
                                            <p:cond delay="0"/>
                                          </p:stCondLst>
                                        </p:cTn>
                                        <p:tgtEl>
                                          <p:spTgt spid="141490"/>
                                        </p:tgtEl>
                                        <p:attrNameLst>
                                          <p:attrName>style.visibility</p:attrName>
                                        </p:attrNameLst>
                                      </p:cBhvr>
                                      <p:to>
                                        <p:strVal val="visible"/>
                                      </p:to>
                                    </p:set>
                                    <p:anim calcmode="lin" valueType="num">
                                      <p:cBhvr>
                                        <p:cTn id="17" dur="1000" fill="hold"/>
                                        <p:tgtEl>
                                          <p:spTgt spid="141490"/>
                                        </p:tgtEl>
                                        <p:attrNameLst>
                                          <p:attrName>ppt_w</p:attrName>
                                        </p:attrNameLst>
                                      </p:cBhvr>
                                      <p:tavLst>
                                        <p:tav tm="0">
                                          <p:val>
                                            <p:fltVal val="0"/>
                                          </p:val>
                                        </p:tav>
                                        <p:tav tm="100000">
                                          <p:val>
                                            <p:strVal val="#ppt_w"/>
                                          </p:val>
                                        </p:tav>
                                      </p:tavLst>
                                    </p:anim>
                                    <p:anim calcmode="lin" valueType="num">
                                      <p:cBhvr>
                                        <p:cTn id="18" dur="1000" fill="hold"/>
                                        <p:tgtEl>
                                          <p:spTgt spid="141490"/>
                                        </p:tgtEl>
                                        <p:attrNameLst>
                                          <p:attrName>ppt_h</p:attrName>
                                        </p:attrNameLst>
                                      </p:cBhvr>
                                      <p:tavLst>
                                        <p:tav tm="0">
                                          <p:val>
                                            <p:fltVal val="0"/>
                                          </p:val>
                                        </p:tav>
                                        <p:tav tm="100000">
                                          <p:val>
                                            <p:strVal val="#ppt_h"/>
                                          </p:val>
                                        </p:tav>
                                      </p:tavLst>
                                    </p:anim>
                                    <p:anim calcmode="lin" valueType="num">
                                      <p:cBhvr>
                                        <p:cTn id="19" dur="1000" fill="hold"/>
                                        <p:tgtEl>
                                          <p:spTgt spid="141490"/>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14149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41491"/>
                                        </p:tgtEl>
                                        <p:attrNameLst>
                                          <p:attrName>style.visibility</p:attrName>
                                        </p:attrNameLst>
                                      </p:cBhvr>
                                      <p:to>
                                        <p:strVal val="visible"/>
                                      </p:to>
                                    </p:set>
                                    <p:anim calcmode="lin" valueType="num">
                                      <p:cBhvr>
                                        <p:cTn id="25" dur="500" fill="hold"/>
                                        <p:tgtEl>
                                          <p:spTgt spid="141491"/>
                                        </p:tgtEl>
                                        <p:attrNameLst>
                                          <p:attrName>ppt_w</p:attrName>
                                        </p:attrNameLst>
                                      </p:cBhvr>
                                      <p:tavLst>
                                        <p:tav tm="0">
                                          <p:val>
                                            <p:fltVal val="0"/>
                                          </p:val>
                                        </p:tav>
                                        <p:tav tm="100000">
                                          <p:val>
                                            <p:strVal val="#ppt_w"/>
                                          </p:val>
                                        </p:tav>
                                      </p:tavLst>
                                    </p:anim>
                                    <p:anim calcmode="lin" valueType="num">
                                      <p:cBhvr>
                                        <p:cTn id="26" dur="500" fill="hold"/>
                                        <p:tgtEl>
                                          <p:spTgt spid="141491"/>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41492"/>
                                        </p:tgtEl>
                                        <p:attrNameLst>
                                          <p:attrName>style.visibility</p:attrName>
                                        </p:attrNameLst>
                                      </p:cBhvr>
                                      <p:to>
                                        <p:strVal val="visible"/>
                                      </p:to>
                                    </p:set>
                                    <p:anim calcmode="lin" valueType="num">
                                      <p:cBhvr>
                                        <p:cTn id="31" dur="500" fill="hold"/>
                                        <p:tgtEl>
                                          <p:spTgt spid="141492"/>
                                        </p:tgtEl>
                                        <p:attrNameLst>
                                          <p:attrName>ppt_w</p:attrName>
                                        </p:attrNameLst>
                                      </p:cBhvr>
                                      <p:tavLst>
                                        <p:tav tm="0">
                                          <p:val>
                                            <p:fltVal val="0"/>
                                          </p:val>
                                        </p:tav>
                                        <p:tav tm="100000">
                                          <p:val>
                                            <p:strVal val="#ppt_w"/>
                                          </p:val>
                                        </p:tav>
                                      </p:tavLst>
                                    </p:anim>
                                    <p:anim calcmode="lin" valueType="num">
                                      <p:cBhvr>
                                        <p:cTn id="32" dur="500" fill="hold"/>
                                        <p:tgtEl>
                                          <p:spTgt spid="141492"/>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141493"/>
                                        </p:tgtEl>
                                        <p:attrNameLst>
                                          <p:attrName>style.visibility</p:attrName>
                                        </p:attrNameLst>
                                      </p:cBhvr>
                                      <p:to>
                                        <p:strVal val="visible"/>
                                      </p:to>
                                    </p:set>
                                    <p:anim calcmode="lin" valueType="num">
                                      <p:cBhvr>
                                        <p:cTn id="37" dur="500" fill="hold"/>
                                        <p:tgtEl>
                                          <p:spTgt spid="141493"/>
                                        </p:tgtEl>
                                        <p:attrNameLst>
                                          <p:attrName>ppt_w</p:attrName>
                                        </p:attrNameLst>
                                      </p:cBhvr>
                                      <p:tavLst>
                                        <p:tav tm="0">
                                          <p:val>
                                            <p:fltVal val="0"/>
                                          </p:val>
                                        </p:tav>
                                        <p:tav tm="100000">
                                          <p:val>
                                            <p:strVal val="#ppt_w"/>
                                          </p:val>
                                        </p:tav>
                                      </p:tavLst>
                                    </p:anim>
                                    <p:anim calcmode="lin" valueType="num">
                                      <p:cBhvr>
                                        <p:cTn id="38" dur="500" fill="hold"/>
                                        <p:tgtEl>
                                          <p:spTgt spid="14149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486" grpId="0" animBg="1"/>
      <p:bldP spid="141491" grpId="0" animBg="1" autoUpdateAnimBg="0"/>
      <p:bldP spid="141492" grpId="0" animBg="1" autoUpdateAnimBg="0"/>
      <p:bldP spid="141493" grpId="0" animBg="1" autoUpdateAnimBg="0"/>
      <p:bldP spid="141490"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114" name="Group 2"/>
          <p:cNvGrpSpPr>
            <a:grpSpLocks/>
          </p:cNvGrpSpPr>
          <p:nvPr/>
        </p:nvGrpSpPr>
        <p:grpSpPr bwMode="auto">
          <a:xfrm>
            <a:off x="531813" y="1581242"/>
            <a:ext cx="8078787" cy="3863982"/>
            <a:chOff x="335" y="160"/>
            <a:chExt cx="5089" cy="2434"/>
          </a:xfrm>
        </p:grpSpPr>
        <p:grpSp>
          <p:nvGrpSpPr>
            <p:cNvPr id="90115" name="Group 3"/>
            <p:cNvGrpSpPr>
              <a:grpSpLocks/>
            </p:cNvGrpSpPr>
            <p:nvPr/>
          </p:nvGrpSpPr>
          <p:grpSpPr bwMode="auto">
            <a:xfrm>
              <a:off x="335" y="1296"/>
              <a:ext cx="5089" cy="1298"/>
              <a:chOff x="335" y="2208"/>
              <a:chExt cx="5089" cy="1298"/>
            </a:xfrm>
          </p:grpSpPr>
          <p:grpSp>
            <p:nvGrpSpPr>
              <p:cNvPr id="90116" name="Group 4"/>
              <p:cNvGrpSpPr>
                <a:grpSpLocks/>
              </p:cNvGrpSpPr>
              <p:nvPr/>
            </p:nvGrpSpPr>
            <p:grpSpPr bwMode="auto">
              <a:xfrm>
                <a:off x="335" y="2208"/>
                <a:ext cx="5089" cy="1298"/>
                <a:chOff x="335" y="2686"/>
                <a:chExt cx="5089" cy="1298"/>
              </a:xfrm>
            </p:grpSpPr>
            <p:grpSp>
              <p:nvGrpSpPr>
                <p:cNvPr id="90117" name="Group 5"/>
                <p:cNvGrpSpPr>
                  <a:grpSpLocks/>
                </p:cNvGrpSpPr>
                <p:nvPr/>
              </p:nvGrpSpPr>
              <p:grpSpPr bwMode="auto">
                <a:xfrm>
                  <a:off x="335" y="2686"/>
                  <a:ext cx="1154" cy="1298"/>
                  <a:chOff x="335" y="2350"/>
                  <a:chExt cx="1154" cy="1298"/>
                </a:xfrm>
              </p:grpSpPr>
              <p:sp>
                <p:nvSpPr>
                  <p:cNvPr id="90118" name="Rectangle 6"/>
                  <p:cNvSpPr>
                    <a:spLocks noChangeArrowheads="1"/>
                  </p:cNvSpPr>
                  <p:nvPr/>
                </p:nvSpPr>
                <p:spPr bwMode="auto">
                  <a:xfrm>
                    <a:off x="335" y="2350"/>
                    <a:ext cx="577" cy="1296"/>
                  </a:xfrm>
                  <a:prstGeom prst="rect">
                    <a:avLst/>
                  </a:prstGeom>
                  <a:solidFill>
                    <a:schemeClr val="tx1"/>
                  </a:solidFill>
                  <a:ln w="9525">
                    <a:solidFill>
                      <a:schemeClr val="tx1"/>
                    </a:solidFill>
                    <a:miter lim="800000"/>
                    <a:headEnd/>
                    <a:tailEnd/>
                  </a:ln>
                  <a:effectLst/>
                </p:spPr>
                <p:txBody>
                  <a:bodyPr anchor="ctr">
                    <a:spAutoFit/>
                  </a:bodyPr>
                  <a:lstStyle/>
                  <a:p>
                    <a:endParaRPr lang="es-MX"/>
                  </a:p>
                </p:txBody>
              </p:sp>
              <p:sp>
                <p:nvSpPr>
                  <p:cNvPr id="90119" name="Rectangle 7"/>
                  <p:cNvSpPr>
                    <a:spLocks noChangeArrowheads="1"/>
                  </p:cNvSpPr>
                  <p:nvPr/>
                </p:nvSpPr>
                <p:spPr bwMode="auto">
                  <a:xfrm>
                    <a:off x="912" y="2352"/>
                    <a:ext cx="577" cy="1296"/>
                  </a:xfrm>
                  <a:prstGeom prst="rect">
                    <a:avLst/>
                  </a:prstGeom>
                  <a:solidFill>
                    <a:srgbClr val="FF0000"/>
                  </a:solidFill>
                  <a:ln w="9525">
                    <a:solidFill>
                      <a:schemeClr val="tx1"/>
                    </a:solidFill>
                    <a:miter lim="800000"/>
                    <a:headEnd/>
                    <a:tailEnd/>
                  </a:ln>
                  <a:effectLst/>
                </p:spPr>
                <p:txBody>
                  <a:bodyPr anchor="ctr">
                    <a:spAutoFit/>
                  </a:bodyPr>
                  <a:lstStyle/>
                  <a:p>
                    <a:endParaRPr lang="es-MX"/>
                  </a:p>
                </p:txBody>
              </p:sp>
              <p:sp>
                <p:nvSpPr>
                  <p:cNvPr id="90120" name="Text Box 8"/>
                  <p:cNvSpPr txBox="1">
                    <a:spLocks noChangeArrowheads="1"/>
                  </p:cNvSpPr>
                  <p:nvPr/>
                </p:nvSpPr>
                <p:spPr bwMode="auto">
                  <a:xfrm>
                    <a:off x="532" y="2928"/>
                    <a:ext cx="189"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dirty="0">
                        <a:solidFill>
                          <a:srgbClr val="FAFAD2"/>
                        </a:solidFill>
                        <a:effectLst>
                          <a:outerShdw blurRad="38100" dist="38100" dir="2700000" algn="tl">
                            <a:srgbClr val="000000">
                              <a:alpha val="43137"/>
                            </a:srgbClr>
                          </a:outerShdw>
                        </a:effectLst>
                        <a:latin typeface="Arial" charset="0"/>
                      </a:rPr>
                      <a:t>Sur</a:t>
                    </a:r>
                  </a:p>
                </p:txBody>
              </p:sp>
              <p:sp>
                <p:nvSpPr>
                  <p:cNvPr id="90121" name="Text Box 9"/>
                  <p:cNvSpPr txBox="1">
                    <a:spLocks noChangeArrowheads="1"/>
                  </p:cNvSpPr>
                  <p:nvPr/>
                </p:nvSpPr>
                <p:spPr bwMode="auto">
                  <a:xfrm>
                    <a:off x="1055" y="2928"/>
                    <a:ext cx="295"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D2"/>
                        </a:solidFill>
                        <a:effectLst>
                          <a:outerShdw blurRad="38100" dist="38100" dir="2700000" algn="tl">
                            <a:srgbClr val="000000">
                              <a:alpha val="43137"/>
                            </a:srgbClr>
                          </a:outerShdw>
                        </a:effectLst>
                        <a:latin typeface="Arial" charset="0"/>
                      </a:rPr>
                      <a:t>Norte</a:t>
                    </a:r>
                  </a:p>
                </p:txBody>
              </p:sp>
            </p:grpSp>
            <p:grpSp>
              <p:nvGrpSpPr>
                <p:cNvPr id="90122" name="Group 10"/>
                <p:cNvGrpSpPr>
                  <a:grpSpLocks/>
                </p:cNvGrpSpPr>
                <p:nvPr/>
              </p:nvGrpSpPr>
              <p:grpSpPr bwMode="auto">
                <a:xfrm>
                  <a:off x="4270" y="2686"/>
                  <a:ext cx="1154" cy="1298"/>
                  <a:chOff x="335" y="2350"/>
                  <a:chExt cx="1154" cy="1298"/>
                </a:xfrm>
              </p:grpSpPr>
              <p:sp>
                <p:nvSpPr>
                  <p:cNvPr id="90123" name="Rectangle 11"/>
                  <p:cNvSpPr>
                    <a:spLocks noChangeArrowheads="1"/>
                  </p:cNvSpPr>
                  <p:nvPr/>
                </p:nvSpPr>
                <p:spPr bwMode="auto">
                  <a:xfrm>
                    <a:off x="335" y="2350"/>
                    <a:ext cx="577" cy="1296"/>
                  </a:xfrm>
                  <a:prstGeom prst="rect">
                    <a:avLst/>
                  </a:prstGeom>
                  <a:solidFill>
                    <a:schemeClr val="tx1"/>
                  </a:solidFill>
                  <a:ln w="9525">
                    <a:solidFill>
                      <a:schemeClr val="tx1"/>
                    </a:solidFill>
                    <a:miter lim="800000"/>
                    <a:headEnd/>
                    <a:tailEnd/>
                  </a:ln>
                  <a:effectLst/>
                </p:spPr>
                <p:txBody>
                  <a:bodyPr anchor="ctr">
                    <a:spAutoFit/>
                  </a:bodyPr>
                  <a:lstStyle/>
                  <a:p>
                    <a:endParaRPr lang="es-MX"/>
                  </a:p>
                </p:txBody>
              </p:sp>
              <p:sp>
                <p:nvSpPr>
                  <p:cNvPr id="90124" name="Rectangle 12"/>
                  <p:cNvSpPr>
                    <a:spLocks noChangeArrowheads="1"/>
                  </p:cNvSpPr>
                  <p:nvPr/>
                </p:nvSpPr>
                <p:spPr bwMode="auto">
                  <a:xfrm>
                    <a:off x="912" y="2352"/>
                    <a:ext cx="577" cy="1296"/>
                  </a:xfrm>
                  <a:prstGeom prst="rect">
                    <a:avLst/>
                  </a:prstGeom>
                  <a:solidFill>
                    <a:srgbClr val="FF0000"/>
                  </a:solidFill>
                  <a:ln w="9525">
                    <a:solidFill>
                      <a:schemeClr val="tx1"/>
                    </a:solidFill>
                    <a:miter lim="800000"/>
                    <a:headEnd/>
                    <a:tailEnd/>
                  </a:ln>
                  <a:effectLst/>
                </p:spPr>
                <p:txBody>
                  <a:bodyPr anchor="ctr">
                    <a:spAutoFit/>
                  </a:bodyPr>
                  <a:lstStyle/>
                  <a:p>
                    <a:endParaRPr lang="es-MX"/>
                  </a:p>
                </p:txBody>
              </p:sp>
              <p:sp>
                <p:nvSpPr>
                  <p:cNvPr id="90125" name="Text Box 13"/>
                  <p:cNvSpPr txBox="1">
                    <a:spLocks noChangeArrowheads="1"/>
                  </p:cNvSpPr>
                  <p:nvPr/>
                </p:nvSpPr>
                <p:spPr bwMode="auto">
                  <a:xfrm>
                    <a:off x="532" y="2928"/>
                    <a:ext cx="189"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D2"/>
                        </a:solidFill>
                        <a:effectLst>
                          <a:outerShdw blurRad="38100" dist="38100" dir="2700000" algn="tl">
                            <a:srgbClr val="000000">
                              <a:alpha val="43137"/>
                            </a:srgbClr>
                          </a:outerShdw>
                        </a:effectLst>
                        <a:latin typeface="Arial" charset="0"/>
                      </a:rPr>
                      <a:t>Sur</a:t>
                    </a:r>
                  </a:p>
                </p:txBody>
              </p:sp>
              <p:sp>
                <p:nvSpPr>
                  <p:cNvPr id="90126" name="Text Box 14"/>
                  <p:cNvSpPr txBox="1">
                    <a:spLocks noChangeArrowheads="1"/>
                  </p:cNvSpPr>
                  <p:nvPr/>
                </p:nvSpPr>
                <p:spPr bwMode="auto">
                  <a:xfrm>
                    <a:off x="1055" y="2928"/>
                    <a:ext cx="295" cy="136"/>
                  </a:xfrm>
                  <a:prstGeom prst="rect">
                    <a:avLst/>
                  </a:prstGeom>
                  <a:noFill/>
                  <a:ln w="9525">
                    <a:noFill/>
                    <a:miter lim="800000"/>
                    <a:headEnd/>
                    <a:tailEnd/>
                  </a:ln>
                  <a:effectLst/>
                </p:spPr>
                <p:txBody>
                  <a:bodyPr wrap="none" lIns="0" tIns="0" rIns="0" bIns="0">
                    <a:spAutoFit/>
                  </a:bodyPr>
                  <a:lstStyle/>
                  <a:p>
                    <a:pPr algn="just" eaLnBrk="0" hangingPunct="0">
                      <a:spcBef>
                        <a:spcPct val="50000"/>
                      </a:spcBef>
                    </a:pPr>
                    <a:r>
                      <a:rPr lang="es-ES" sz="1400" b="1">
                        <a:solidFill>
                          <a:srgbClr val="FAFAD2"/>
                        </a:solidFill>
                        <a:effectLst>
                          <a:outerShdw blurRad="38100" dist="38100" dir="2700000" algn="tl">
                            <a:srgbClr val="000000">
                              <a:alpha val="43137"/>
                            </a:srgbClr>
                          </a:outerShdw>
                        </a:effectLst>
                        <a:latin typeface="Arial" charset="0"/>
                      </a:rPr>
                      <a:t>Norte</a:t>
                    </a:r>
                  </a:p>
                </p:txBody>
              </p:sp>
            </p:grpSp>
          </p:grpSp>
          <p:grpSp>
            <p:nvGrpSpPr>
              <p:cNvPr id="90127" name="Group 15"/>
              <p:cNvGrpSpPr>
                <a:grpSpLocks/>
              </p:cNvGrpSpPr>
              <p:nvPr/>
            </p:nvGrpSpPr>
            <p:grpSpPr bwMode="auto">
              <a:xfrm>
                <a:off x="1584" y="2352"/>
                <a:ext cx="288" cy="1056"/>
                <a:chOff x="1680" y="2448"/>
                <a:chExt cx="2400" cy="1056"/>
              </a:xfrm>
            </p:grpSpPr>
            <p:sp>
              <p:nvSpPr>
                <p:cNvPr id="90128" name="Line 16"/>
                <p:cNvSpPr>
                  <a:spLocks noChangeShapeType="1"/>
                </p:cNvSpPr>
                <p:nvPr/>
              </p:nvSpPr>
              <p:spPr bwMode="auto">
                <a:xfrm>
                  <a:off x="1680" y="2659"/>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90129" name="Line 17"/>
                <p:cNvSpPr>
                  <a:spLocks noChangeShapeType="1"/>
                </p:cNvSpPr>
                <p:nvPr/>
              </p:nvSpPr>
              <p:spPr bwMode="auto">
                <a:xfrm>
                  <a:off x="1680" y="2870"/>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90130" name="Line 18"/>
                <p:cNvSpPr>
                  <a:spLocks noChangeShapeType="1"/>
                </p:cNvSpPr>
                <p:nvPr/>
              </p:nvSpPr>
              <p:spPr bwMode="auto">
                <a:xfrm>
                  <a:off x="1680" y="2448"/>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90131" name="Line 19"/>
                <p:cNvSpPr>
                  <a:spLocks noChangeShapeType="1"/>
                </p:cNvSpPr>
                <p:nvPr/>
              </p:nvSpPr>
              <p:spPr bwMode="auto">
                <a:xfrm>
                  <a:off x="1680" y="3292"/>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90132" name="Line 20"/>
                <p:cNvSpPr>
                  <a:spLocks noChangeShapeType="1"/>
                </p:cNvSpPr>
                <p:nvPr/>
              </p:nvSpPr>
              <p:spPr bwMode="auto">
                <a:xfrm>
                  <a:off x="1680" y="3504"/>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90133" name="Line 21"/>
                <p:cNvSpPr>
                  <a:spLocks noChangeShapeType="1"/>
                </p:cNvSpPr>
                <p:nvPr/>
              </p:nvSpPr>
              <p:spPr bwMode="auto">
                <a:xfrm>
                  <a:off x="1680" y="3081"/>
                  <a:ext cx="2400" cy="0"/>
                </a:xfrm>
                <a:prstGeom prst="line">
                  <a:avLst/>
                </a:prstGeom>
                <a:noFill/>
                <a:ln w="25400">
                  <a:solidFill>
                    <a:schemeClr val="tx1"/>
                  </a:solidFill>
                  <a:round/>
                  <a:headEnd/>
                  <a:tailEnd type="triangle" w="med" len="lg"/>
                </a:ln>
                <a:effectLst/>
              </p:spPr>
              <p:txBody>
                <a:bodyPr>
                  <a:spAutoFit/>
                </a:bodyPr>
                <a:lstStyle/>
                <a:p>
                  <a:endParaRPr lang="es-MX"/>
                </a:p>
              </p:txBody>
            </p:sp>
          </p:grpSp>
          <p:grpSp>
            <p:nvGrpSpPr>
              <p:cNvPr id="90134" name="Group 22"/>
              <p:cNvGrpSpPr>
                <a:grpSpLocks/>
              </p:cNvGrpSpPr>
              <p:nvPr/>
            </p:nvGrpSpPr>
            <p:grpSpPr bwMode="auto">
              <a:xfrm>
                <a:off x="1896" y="2352"/>
                <a:ext cx="1968" cy="1072"/>
                <a:chOff x="4032" y="864"/>
                <a:chExt cx="1968" cy="1056"/>
              </a:xfrm>
            </p:grpSpPr>
            <p:sp>
              <p:nvSpPr>
                <p:cNvPr id="90135" name="Rectangle 23"/>
                <p:cNvSpPr>
                  <a:spLocks noChangeArrowheads="1"/>
                </p:cNvSpPr>
                <p:nvPr/>
              </p:nvSpPr>
              <p:spPr bwMode="auto">
                <a:xfrm>
                  <a:off x="4032" y="864"/>
                  <a:ext cx="1968" cy="1056"/>
                </a:xfrm>
                <a:prstGeom prst="rect">
                  <a:avLst/>
                </a:prstGeom>
                <a:solidFill>
                  <a:srgbClr val="DDDDDD"/>
                </a:solidFill>
                <a:ln w="9525">
                  <a:solidFill>
                    <a:schemeClr val="tx1"/>
                  </a:solidFill>
                  <a:miter lim="800000"/>
                  <a:headEnd/>
                  <a:tailEnd/>
                </a:ln>
                <a:effectLst/>
              </p:spPr>
              <p:txBody>
                <a:bodyPr anchor="ctr">
                  <a:spAutoFit/>
                </a:bodyPr>
                <a:lstStyle/>
                <a:p>
                  <a:endParaRPr lang="es-MX"/>
                </a:p>
              </p:txBody>
            </p:sp>
            <p:grpSp>
              <p:nvGrpSpPr>
                <p:cNvPr id="90136" name="Group 24"/>
                <p:cNvGrpSpPr>
                  <a:grpSpLocks/>
                </p:cNvGrpSpPr>
                <p:nvPr/>
              </p:nvGrpSpPr>
              <p:grpSpPr bwMode="auto">
                <a:xfrm>
                  <a:off x="4128" y="944"/>
                  <a:ext cx="240" cy="240"/>
                  <a:chOff x="576" y="1200"/>
                  <a:chExt cx="240" cy="240"/>
                </a:xfrm>
              </p:grpSpPr>
              <p:sp>
                <p:nvSpPr>
                  <p:cNvPr id="90137" name="Oval 2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90138" name="Line 2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90139" name="Group 27"/>
                <p:cNvGrpSpPr>
                  <a:grpSpLocks/>
                </p:cNvGrpSpPr>
                <p:nvPr/>
              </p:nvGrpSpPr>
              <p:grpSpPr bwMode="auto">
                <a:xfrm rot="-2192157">
                  <a:off x="4512" y="944"/>
                  <a:ext cx="240" cy="240"/>
                  <a:chOff x="576" y="1200"/>
                  <a:chExt cx="240" cy="240"/>
                </a:xfrm>
              </p:grpSpPr>
              <p:sp>
                <p:nvSpPr>
                  <p:cNvPr id="90140" name="Oval 2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90141" name="Line 2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90142" name="Group 30"/>
                <p:cNvGrpSpPr>
                  <a:grpSpLocks/>
                </p:cNvGrpSpPr>
                <p:nvPr/>
              </p:nvGrpSpPr>
              <p:grpSpPr bwMode="auto">
                <a:xfrm rot="4859356">
                  <a:off x="4896" y="944"/>
                  <a:ext cx="240" cy="240"/>
                  <a:chOff x="576" y="1200"/>
                  <a:chExt cx="240" cy="240"/>
                </a:xfrm>
              </p:grpSpPr>
              <p:sp>
                <p:nvSpPr>
                  <p:cNvPr id="90143" name="Oval 3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90144" name="Line 3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90145" name="Group 33"/>
                <p:cNvGrpSpPr>
                  <a:grpSpLocks/>
                </p:cNvGrpSpPr>
                <p:nvPr/>
              </p:nvGrpSpPr>
              <p:grpSpPr bwMode="auto">
                <a:xfrm rot="-9625158">
                  <a:off x="5280" y="944"/>
                  <a:ext cx="240" cy="240"/>
                  <a:chOff x="576" y="1200"/>
                  <a:chExt cx="240" cy="240"/>
                </a:xfrm>
              </p:grpSpPr>
              <p:sp>
                <p:nvSpPr>
                  <p:cNvPr id="90146" name="Oval 3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90147" name="Line 3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90148" name="Group 36"/>
                <p:cNvGrpSpPr>
                  <a:grpSpLocks/>
                </p:cNvGrpSpPr>
                <p:nvPr/>
              </p:nvGrpSpPr>
              <p:grpSpPr bwMode="auto">
                <a:xfrm rot="3335863">
                  <a:off x="5640" y="944"/>
                  <a:ext cx="240" cy="240"/>
                  <a:chOff x="576" y="1200"/>
                  <a:chExt cx="240" cy="240"/>
                </a:xfrm>
              </p:grpSpPr>
              <p:sp>
                <p:nvSpPr>
                  <p:cNvPr id="90149" name="Oval 37"/>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90150" name="Line 38"/>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90151" name="Group 39"/>
                <p:cNvGrpSpPr>
                  <a:grpSpLocks/>
                </p:cNvGrpSpPr>
                <p:nvPr/>
              </p:nvGrpSpPr>
              <p:grpSpPr bwMode="auto">
                <a:xfrm rot="-9224047">
                  <a:off x="4128" y="1280"/>
                  <a:ext cx="240" cy="240"/>
                  <a:chOff x="576" y="1200"/>
                  <a:chExt cx="240" cy="240"/>
                </a:xfrm>
              </p:grpSpPr>
              <p:sp>
                <p:nvSpPr>
                  <p:cNvPr id="90152" name="Oval 40"/>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90153" name="Line 41"/>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90154" name="Group 42"/>
                <p:cNvGrpSpPr>
                  <a:grpSpLocks/>
                </p:cNvGrpSpPr>
                <p:nvPr/>
              </p:nvGrpSpPr>
              <p:grpSpPr bwMode="auto">
                <a:xfrm rot="-849229">
                  <a:off x="4512" y="1280"/>
                  <a:ext cx="240" cy="240"/>
                  <a:chOff x="576" y="1200"/>
                  <a:chExt cx="240" cy="240"/>
                </a:xfrm>
              </p:grpSpPr>
              <p:sp>
                <p:nvSpPr>
                  <p:cNvPr id="90155" name="Oval 43"/>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90156" name="Line 44"/>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90157" name="Group 45"/>
                <p:cNvGrpSpPr>
                  <a:grpSpLocks/>
                </p:cNvGrpSpPr>
                <p:nvPr/>
              </p:nvGrpSpPr>
              <p:grpSpPr bwMode="auto">
                <a:xfrm rot="1394207">
                  <a:off x="4896" y="1280"/>
                  <a:ext cx="240" cy="240"/>
                  <a:chOff x="576" y="1200"/>
                  <a:chExt cx="240" cy="240"/>
                </a:xfrm>
              </p:grpSpPr>
              <p:sp>
                <p:nvSpPr>
                  <p:cNvPr id="90158" name="Oval 46"/>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90159" name="Line 47"/>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90160" name="Group 48"/>
                <p:cNvGrpSpPr>
                  <a:grpSpLocks/>
                </p:cNvGrpSpPr>
                <p:nvPr/>
              </p:nvGrpSpPr>
              <p:grpSpPr bwMode="auto">
                <a:xfrm rot="10870779">
                  <a:off x="5280" y="1280"/>
                  <a:ext cx="240" cy="240"/>
                  <a:chOff x="576" y="1200"/>
                  <a:chExt cx="240" cy="240"/>
                </a:xfrm>
              </p:grpSpPr>
              <p:sp>
                <p:nvSpPr>
                  <p:cNvPr id="90161" name="Oval 49"/>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90162" name="Line 50"/>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90163" name="Group 51"/>
                <p:cNvGrpSpPr>
                  <a:grpSpLocks/>
                </p:cNvGrpSpPr>
                <p:nvPr/>
              </p:nvGrpSpPr>
              <p:grpSpPr bwMode="auto">
                <a:xfrm rot="-5806579">
                  <a:off x="5640" y="1280"/>
                  <a:ext cx="240" cy="240"/>
                  <a:chOff x="576" y="1200"/>
                  <a:chExt cx="240" cy="240"/>
                </a:xfrm>
              </p:grpSpPr>
              <p:sp>
                <p:nvSpPr>
                  <p:cNvPr id="90164" name="Oval 52"/>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90165" name="Line 53"/>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90166" name="Group 54"/>
                <p:cNvGrpSpPr>
                  <a:grpSpLocks/>
                </p:cNvGrpSpPr>
                <p:nvPr/>
              </p:nvGrpSpPr>
              <p:grpSpPr bwMode="auto">
                <a:xfrm rot="5872010">
                  <a:off x="4128" y="1616"/>
                  <a:ext cx="240" cy="240"/>
                  <a:chOff x="576" y="1200"/>
                  <a:chExt cx="240" cy="240"/>
                </a:xfrm>
              </p:grpSpPr>
              <p:sp>
                <p:nvSpPr>
                  <p:cNvPr id="90167" name="Oval 55"/>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90168" name="Line 56"/>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90169" name="Group 57"/>
                <p:cNvGrpSpPr>
                  <a:grpSpLocks/>
                </p:cNvGrpSpPr>
                <p:nvPr/>
              </p:nvGrpSpPr>
              <p:grpSpPr bwMode="auto">
                <a:xfrm rot="3335863">
                  <a:off x="4512" y="1616"/>
                  <a:ext cx="240" cy="240"/>
                  <a:chOff x="576" y="1200"/>
                  <a:chExt cx="240" cy="240"/>
                </a:xfrm>
              </p:grpSpPr>
              <p:sp>
                <p:nvSpPr>
                  <p:cNvPr id="90170" name="Oval 58"/>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90171" name="Line 59"/>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90172" name="Group 60"/>
                <p:cNvGrpSpPr>
                  <a:grpSpLocks/>
                </p:cNvGrpSpPr>
                <p:nvPr/>
              </p:nvGrpSpPr>
              <p:grpSpPr bwMode="auto">
                <a:xfrm rot="-1791417">
                  <a:off x="4896" y="1616"/>
                  <a:ext cx="240" cy="240"/>
                  <a:chOff x="576" y="1200"/>
                  <a:chExt cx="240" cy="240"/>
                </a:xfrm>
              </p:grpSpPr>
              <p:sp>
                <p:nvSpPr>
                  <p:cNvPr id="90173" name="Oval 61"/>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90174" name="Line 62"/>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90175" name="Group 63"/>
                <p:cNvGrpSpPr>
                  <a:grpSpLocks/>
                </p:cNvGrpSpPr>
                <p:nvPr/>
              </p:nvGrpSpPr>
              <p:grpSpPr bwMode="auto">
                <a:xfrm rot="-5026512">
                  <a:off x="5280" y="1616"/>
                  <a:ext cx="240" cy="240"/>
                  <a:chOff x="576" y="1200"/>
                  <a:chExt cx="240" cy="240"/>
                </a:xfrm>
              </p:grpSpPr>
              <p:sp>
                <p:nvSpPr>
                  <p:cNvPr id="90176" name="Oval 64"/>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90177" name="Line 65"/>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nvGrpSpPr>
                <p:cNvPr id="90178" name="Group 66"/>
                <p:cNvGrpSpPr>
                  <a:grpSpLocks/>
                </p:cNvGrpSpPr>
                <p:nvPr/>
              </p:nvGrpSpPr>
              <p:grpSpPr bwMode="auto">
                <a:xfrm rot="3335863">
                  <a:off x="5640" y="1616"/>
                  <a:ext cx="240" cy="240"/>
                  <a:chOff x="576" y="1200"/>
                  <a:chExt cx="240" cy="240"/>
                </a:xfrm>
              </p:grpSpPr>
              <p:sp>
                <p:nvSpPr>
                  <p:cNvPr id="90179" name="Oval 67"/>
                  <p:cNvSpPr>
                    <a:spLocks noChangeArrowheads="1"/>
                  </p:cNvSpPr>
                  <p:nvPr/>
                </p:nvSpPr>
                <p:spPr bwMode="auto">
                  <a:xfrm>
                    <a:off x="576" y="1200"/>
                    <a:ext cx="240" cy="240"/>
                  </a:xfrm>
                  <a:prstGeom prst="ellipse">
                    <a:avLst/>
                  </a:prstGeom>
                  <a:solidFill>
                    <a:srgbClr val="DDDDDD"/>
                  </a:solidFill>
                  <a:ln w="9525">
                    <a:solidFill>
                      <a:schemeClr val="tx1"/>
                    </a:solidFill>
                    <a:round/>
                    <a:headEnd/>
                    <a:tailEnd/>
                  </a:ln>
                  <a:effectLst/>
                </p:spPr>
                <p:txBody>
                  <a:bodyPr wrap="none" anchor="ctr">
                    <a:spAutoFit/>
                  </a:bodyPr>
                  <a:lstStyle/>
                  <a:p>
                    <a:endParaRPr lang="es-MX"/>
                  </a:p>
                </p:txBody>
              </p:sp>
              <p:sp>
                <p:nvSpPr>
                  <p:cNvPr id="90180" name="Line 68"/>
                  <p:cNvSpPr>
                    <a:spLocks noChangeShapeType="1"/>
                  </p:cNvSpPr>
                  <p:nvPr/>
                </p:nvSpPr>
                <p:spPr bwMode="auto">
                  <a:xfrm>
                    <a:off x="640" y="1320"/>
                    <a:ext cx="144" cy="0"/>
                  </a:xfrm>
                  <a:prstGeom prst="line">
                    <a:avLst/>
                  </a:prstGeom>
                  <a:noFill/>
                  <a:ln w="9525">
                    <a:solidFill>
                      <a:schemeClr val="tx1"/>
                    </a:solidFill>
                    <a:round/>
                    <a:headEnd/>
                    <a:tailEnd type="triangle" w="med" len="med"/>
                  </a:ln>
                  <a:effectLst/>
                </p:spPr>
                <p:txBody>
                  <a:bodyPr>
                    <a:spAutoFit/>
                  </a:bodyPr>
                  <a:lstStyle/>
                  <a:p>
                    <a:endParaRPr lang="es-MX"/>
                  </a:p>
                </p:txBody>
              </p:sp>
            </p:grpSp>
          </p:grpSp>
          <p:grpSp>
            <p:nvGrpSpPr>
              <p:cNvPr id="90181" name="Group 69"/>
              <p:cNvGrpSpPr>
                <a:grpSpLocks/>
              </p:cNvGrpSpPr>
              <p:nvPr/>
            </p:nvGrpSpPr>
            <p:grpSpPr bwMode="auto">
              <a:xfrm>
                <a:off x="3936" y="2352"/>
                <a:ext cx="288" cy="1056"/>
                <a:chOff x="1680" y="2448"/>
                <a:chExt cx="2400" cy="1056"/>
              </a:xfrm>
            </p:grpSpPr>
            <p:sp>
              <p:nvSpPr>
                <p:cNvPr id="90182" name="Line 70"/>
                <p:cNvSpPr>
                  <a:spLocks noChangeShapeType="1"/>
                </p:cNvSpPr>
                <p:nvPr/>
              </p:nvSpPr>
              <p:spPr bwMode="auto">
                <a:xfrm>
                  <a:off x="1680" y="2659"/>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90183" name="Line 71"/>
                <p:cNvSpPr>
                  <a:spLocks noChangeShapeType="1"/>
                </p:cNvSpPr>
                <p:nvPr/>
              </p:nvSpPr>
              <p:spPr bwMode="auto">
                <a:xfrm>
                  <a:off x="1680" y="2870"/>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90184" name="Line 72"/>
                <p:cNvSpPr>
                  <a:spLocks noChangeShapeType="1"/>
                </p:cNvSpPr>
                <p:nvPr/>
              </p:nvSpPr>
              <p:spPr bwMode="auto">
                <a:xfrm>
                  <a:off x="1680" y="2448"/>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90185" name="Line 73"/>
                <p:cNvSpPr>
                  <a:spLocks noChangeShapeType="1"/>
                </p:cNvSpPr>
                <p:nvPr/>
              </p:nvSpPr>
              <p:spPr bwMode="auto">
                <a:xfrm>
                  <a:off x="1680" y="3292"/>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90186" name="Line 74"/>
                <p:cNvSpPr>
                  <a:spLocks noChangeShapeType="1"/>
                </p:cNvSpPr>
                <p:nvPr/>
              </p:nvSpPr>
              <p:spPr bwMode="auto">
                <a:xfrm>
                  <a:off x="1680" y="3504"/>
                  <a:ext cx="2400" cy="0"/>
                </a:xfrm>
                <a:prstGeom prst="line">
                  <a:avLst/>
                </a:prstGeom>
                <a:noFill/>
                <a:ln w="25400">
                  <a:solidFill>
                    <a:schemeClr val="tx1"/>
                  </a:solidFill>
                  <a:round/>
                  <a:headEnd/>
                  <a:tailEnd type="triangle" w="med" len="lg"/>
                </a:ln>
                <a:effectLst/>
              </p:spPr>
              <p:txBody>
                <a:bodyPr>
                  <a:spAutoFit/>
                </a:bodyPr>
                <a:lstStyle/>
                <a:p>
                  <a:endParaRPr lang="es-MX"/>
                </a:p>
              </p:txBody>
            </p:sp>
            <p:sp>
              <p:nvSpPr>
                <p:cNvPr id="90187" name="Line 75"/>
                <p:cNvSpPr>
                  <a:spLocks noChangeShapeType="1"/>
                </p:cNvSpPr>
                <p:nvPr/>
              </p:nvSpPr>
              <p:spPr bwMode="auto">
                <a:xfrm>
                  <a:off x="1680" y="3081"/>
                  <a:ext cx="2400" cy="0"/>
                </a:xfrm>
                <a:prstGeom prst="line">
                  <a:avLst/>
                </a:prstGeom>
                <a:noFill/>
                <a:ln w="25400">
                  <a:solidFill>
                    <a:schemeClr val="tx1"/>
                  </a:solidFill>
                  <a:round/>
                  <a:headEnd/>
                  <a:tailEnd type="triangle" w="med" len="lg"/>
                </a:ln>
                <a:effectLst/>
              </p:spPr>
              <p:txBody>
                <a:bodyPr>
                  <a:spAutoFit/>
                </a:bodyPr>
                <a:lstStyle/>
                <a:p>
                  <a:endParaRPr lang="es-MX"/>
                </a:p>
              </p:txBody>
            </p:sp>
          </p:grpSp>
        </p:grpSp>
        <p:sp>
          <p:nvSpPr>
            <p:cNvPr id="90189" name="Rectangle 77"/>
            <p:cNvSpPr>
              <a:spLocks noChangeArrowheads="1"/>
            </p:cNvSpPr>
            <p:nvPr/>
          </p:nvSpPr>
          <p:spPr bwMode="auto">
            <a:xfrm>
              <a:off x="336" y="160"/>
              <a:ext cx="5088" cy="756"/>
            </a:xfrm>
            <a:prstGeom prst="rect">
              <a:avLst/>
            </a:prstGeom>
            <a:noFill/>
            <a:ln w="9525">
              <a:noFill/>
              <a:miter lim="800000"/>
              <a:headEnd/>
              <a:tailEnd/>
            </a:ln>
          </p:spPr>
          <p:txBody>
            <a:bodyPr wrap="square">
              <a:spAutoFit/>
            </a:bodyPr>
            <a:lstStyle/>
            <a:p>
              <a:pPr algn="just">
                <a:lnSpc>
                  <a:spcPct val="150000"/>
                </a:lnSpc>
              </a:pPr>
              <a:r>
                <a:rPr lang="es-MX" sz="1600" dirty="0" smtClean="0">
                  <a:solidFill>
                    <a:srgbClr val="000099"/>
                  </a:solidFill>
                  <a:latin typeface="Arial" charset="0"/>
                </a:rPr>
                <a:t>Puede </a:t>
              </a:r>
              <a:r>
                <a:rPr lang="es-MX" sz="1600" dirty="0">
                  <a:solidFill>
                    <a:srgbClr val="000099"/>
                  </a:solidFill>
                  <a:latin typeface="Arial" charset="0"/>
                </a:rPr>
                <a:t>considerarse como una medida de la facilidad con la que una sustancia permite el paso de las líneas de flujo de un campo magnético externo; es decir, que tan “permeable” es la sustancia al paso de las líneas de flujo de un campo magnético.</a:t>
              </a:r>
              <a:endParaRPr lang="es-ES" sz="1600" u="sng" dirty="0">
                <a:solidFill>
                  <a:srgbClr val="000099"/>
                </a:solidFill>
                <a:latin typeface="Arial" charset="0"/>
              </a:endParaRPr>
            </a:p>
          </p:txBody>
        </p:sp>
      </p:grpSp>
      <p:sp>
        <p:nvSpPr>
          <p:cNvPr id="79"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smtClean="0">
                <a:solidFill>
                  <a:srgbClr val="000099"/>
                </a:solidFill>
                <a:latin typeface="Arial" charset="0"/>
              </a:rPr>
              <a:t>Permeabilidad magnética </a:t>
            </a:r>
            <a:r>
              <a:rPr lang="es-MX" sz="1800" b="1" dirty="0">
                <a:solidFill>
                  <a:srgbClr val="000099"/>
                </a:solidFill>
                <a:latin typeface="Arial" charset="0"/>
              </a:rPr>
              <a:t>(</a:t>
            </a:r>
            <a:r>
              <a:rPr lang="es-MX" sz="1800" b="1" i="1" dirty="0">
                <a:solidFill>
                  <a:srgbClr val="000099"/>
                </a:solidFill>
                <a:latin typeface="Symbol" pitchFamily="18" charset="2"/>
              </a:rPr>
              <a:t>m</a:t>
            </a:r>
            <a:r>
              <a:rPr lang="es-MX" sz="1800" b="1" dirty="0" smtClean="0">
                <a:solidFill>
                  <a:srgbClr val="000099"/>
                </a:solidFill>
                <a:latin typeface="Arial" charset="0"/>
              </a:rPr>
              <a:t>)</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90114"/>
                                        </p:tgtEl>
                                        <p:attrNameLst>
                                          <p:attrName>style.visibility</p:attrName>
                                        </p:attrNameLst>
                                      </p:cBhvr>
                                      <p:to>
                                        <p:strVal val="visible"/>
                                      </p:to>
                                    </p:set>
                                    <p:animEffect transition="in" filter="strips(downRight)">
                                      <p:cBhvr>
                                        <p:cTn id="7" dur="500"/>
                                        <p:tgtEl>
                                          <p:spTgt spid="90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ChangeArrowheads="1"/>
          </p:cNvSpPr>
          <p:nvPr/>
        </p:nvSpPr>
        <p:spPr bwMode="auto">
          <a:xfrm>
            <a:off x="634294" y="1412776"/>
            <a:ext cx="7992888" cy="1938992"/>
          </a:xfrm>
          <a:prstGeom prst="rect">
            <a:avLst/>
          </a:prstGeom>
          <a:noFill/>
          <a:ln w="9525">
            <a:noFill/>
            <a:miter lim="800000"/>
            <a:headEnd/>
            <a:tailEnd/>
          </a:ln>
        </p:spPr>
        <p:txBody>
          <a:bodyPr wrap="square">
            <a:spAutoFit/>
          </a:bodyPr>
          <a:lstStyle/>
          <a:p>
            <a:pPr algn="just">
              <a:lnSpc>
                <a:spcPct val="150000"/>
              </a:lnSpc>
            </a:pPr>
            <a:r>
              <a:rPr lang="es-MX" sz="1600" dirty="0" smtClean="0">
                <a:solidFill>
                  <a:srgbClr val="000099"/>
                </a:solidFill>
                <a:latin typeface="Arial" charset="0"/>
              </a:rPr>
              <a:t>Es </a:t>
            </a:r>
            <a:r>
              <a:rPr lang="es-MX" sz="1600" dirty="0">
                <a:solidFill>
                  <a:srgbClr val="000099"/>
                </a:solidFill>
                <a:latin typeface="Arial" charset="0"/>
              </a:rPr>
              <a:t>el cociente que resulta de dividir la permeabilidad magnética de una sustancia, entre un valor patrón, el cual generalmente es la permeabilidad magnética del vacío (4</a:t>
            </a:r>
            <a:r>
              <a:rPr lang="es-MX" sz="1600" dirty="0">
                <a:solidFill>
                  <a:srgbClr val="000099"/>
                </a:solidFill>
                <a:latin typeface="Symbol" pitchFamily="18" charset="2"/>
              </a:rPr>
              <a:t>p</a:t>
            </a:r>
            <a:r>
              <a:rPr lang="es-MX" sz="1600" dirty="0">
                <a:solidFill>
                  <a:srgbClr val="000099"/>
                </a:solidFill>
                <a:latin typeface="Arial" charset="0"/>
              </a:rPr>
              <a:t>x10</a:t>
            </a:r>
            <a:r>
              <a:rPr lang="es-MX" sz="1600" baseline="30000" dirty="0">
                <a:solidFill>
                  <a:srgbClr val="000099"/>
                </a:solidFill>
                <a:latin typeface="Arial" charset="0"/>
              </a:rPr>
              <a:t>-7</a:t>
            </a:r>
            <a:r>
              <a:rPr lang="es-MX" sz="1600" dirty="0">
                <a:solidFill>
                  <a:srgbClr val="000099"/>
                </a:solidFill>
                <a:latin typeface="Arial" charset="0"/>
              </a:rPr>
              <a:t> [T·m·A</a:t>
            </a:r>
            <a:r>
              <a:rPr lang="es-MX" sz="1600" baseline="30000" dirty="0">
                <a:solidFill>
                  <a:srgbClr val="000099"/>
                </a:solidFill>
                <a:latin typeface="Arial" charset="0"/>
              </a:rPr>
              <a:t>-2</a:t>
            </a:r>
            <a:r>
              <a:rPr lang="es-MX" sz="1600" dirty="0">
                <a:solidFill>
                  <a:srgbClr val="000099"/>
                </a:solidFill>
                <a:latin typeface="Arial" charset="0"/>
              </a:rPr>
              <a:t>]).  Dependiendo del valor de k</a:t>
            </a:r>
            <a:r>
              <a:rPr lang="es-MX" sz="1600" baseline="-25000" dirty="0">
                <a:solidFill>
                  <a:srgbClr val="000099"/>
                </a:solidFill>
                <a:latin typeface="Arial" charset="0"/>
              </a:rPr>
              <a:t>m</a:t>
            </a:r>
            <a:r>
              <a:rPr lang="es-MX" sz="1600" dirty="0">
                <a:solidFill>
                  <a:srgbClr val="000099"/>
                </a:solidFill>
                <a:latin typeface="Arial" charset="0"/>
              </a:rPr>
              <a:t>, se puede determinar si una sustancia es diamagnética, paramagnética o ferromagnética con base en los valores siguientes:</a:t>
            </a:r>
            <a:endParaRPr lang="es-ES" sz="1600" dirty="0">
              <a:solidFill>
                <a:srgbClr val="000099"/>
              </a:solidFill>
              <a:latin typeface="Arial" charset="0"/>
            </a:endParaRPr>
          </a:p>
        </p:txBody>
      </p:sp>
      <p:grpSp>
        <p:nvGrpSpPr>
          <p:cNvPr id="91141" name="Group 5"/>
          <p:cNvGrpSpPr>
            <a:grpSpLocks/>
          </p:cNvGrpSpPr>
          <p:nvPr/>
        </p:nvGrpSpPr>
        <p:grpSpPr bwMode="auto">
          <a:xfrm>
            <a:off x="3505200" y="3752056"/>
            <a:ext cx="2133600" cy="1981200"/>
            <a:chOff x="2208" y="2640"/>
            <a:chExt cx="1344" cy="1248"/>
          </a:xfrm>
        </p:grpSpPr>
        <p:sp>
          <p:nvSpPr>
            <p:cNvPr id="91142" name="Rectangle 6"/>
            <p:cNvSpPr>
              <a:spLocks noChangeArrowheads="1"/>
            </p:cNvSpPr>
            <p:nvPr/>
          </p:nvSpPr>
          <p:spPr bwMode="auto">
            <a:xfrm>
              <a:off x="2208" y="2688"/>
              <a:ext cx="1344" cy="1200"/>
            </a:xfrm>
            <a:prstGeom prst="rect">
              <a:avLst/>
            </a:prstGeom>
            <a:gradFill rotWithShape="0">
              <a:gsLst>
                <a:gs pos="0">
                  <a:srgbClr val="99CCFF"/>
                </a:gs>
                <a:gs pos="100000">
                  <a:srgbClr val="99CCFF">
                    <a:gamma/>
                    <a:shade val="77255"/>
                    <a:invGamma/>
                  </a:srgbClr>
                </a:gs>
              </a:gsLst>
              <a:path path="shape">
                <a:fillToRect l="50000" t="50000" r="50000" b="50000"/>
              </a:path>
            </a:gradFill>
            <a:ln w="9525">
              <a:solidFill>
                <a:srgbClr val="969696"/>
              </a:solidFill>
              <a:miter lim="800000"/>
              <a:headEnd/>
              <a:tailEnd/>
            </a:ln>
            <a:effectLst/>
          </p:spPr>
          <p:txBody>
            <a:bodyPr anchor="ctr">
              <a:spAutoFit/>
            </a:bodyPr>
            <a:lstStyle/>
            <a:p>
              <a:endParaRPr lang="es-MX"/>
            </a:p>
          </p:txBody>
        </p:sp>
        <p:grpSp>
          <p:nvGrpSpPr>
            <p:cNvPr id="91143" name="Group 7"/>
            <p:cNvGrpSpPr>
              <a:grpSpLocks/>
            </p:cNvGrpSpPr>
            <p:nvPr/>
          </p:nvGrpSpPr>
          <p:grpSpPr bwMode="auto">
            <a:xfrm>
              <a:off x="2367" y="2640"/>
              <a:ext cx="1025" cy="1177"/>
              <a:chOff x="2383" y="2640"/>
              <a:chExt cx="1025" cy="1177"/>
            </a:xfrm>
          </p:grpSpPr>
          <p:sp>
            <p:nvSpPr>
              <p:cNvPr id="91144" name="Rectangle 8"/>
              <p:cNvSpPr>
                <a:spLocks noChangeArrowheads="1"/>
              </p:cNvSpPr>
              <p:nvPr/>
            </p:nvSpPr>
            <p:spPr bwMode="auto">
              <a:xfrm>
                <a:off x="2736" y="2640"/>
                <a:ext cx="594" cy="361"/>
              </a:xfrm>
              <a:prstGeom prst="rect">
                <a:avLst/>
              </a:prstGeom>
              <a:noFill/>
              <a:ln w="9525">
                <a:noFill/>
                <a:miter lim="800000"/>
                <a:headEnd/>
                <a:tailEnd/>
              </a:ln>
            </p:spPr>
            <p:txBody>
              <a:bodyPr wrap="none">
                <a:spAutoFit/>
              </a:bodyPr>
              <a:lstStyle/>
              <a:p>
                <a:pPr algn="ctr">
                  <a:lnSpc>
                    <a:spcPct val="150000"/>
                  </a:lnSpc>
                </a:pPr>
                <a:r>
                  <a:rPr lang="es-MX" sz="2100" b="1">
                    <a:solidFill>
                      <a:srgbClr val="000099"/>
                    </a:solidFill>
                    <a:latin typeface="Arial" charset="0"/>
                  </a:rPr>
                  <a:t>k</a:t>
                </a:r>
                <a:r>
                  <a:rPr lang="es-MX" sz="2100" b="1" baseline="-25000">
                    <a:solidFill>
                      <a:srgbClr val="000099"/>
                    </a:solidFill>
                    <a:latin typeface="Arial" charset="0"/>
                  </a:rPr>
                  <a:t>m</a:t>
                </a:r>
                <a:r>
                  <a:rPr lang="es-MX" sz="2100" b="1">
                    <a:solidFill>
                      <a:srgbClr val="000099"/>
                    </a:solidFill>
                    <a:latin typeface="Arial" charset="0"/>
                  </a:rPr>
                  <a:t> &lt; 1</a:t>
                </a:r>
                <a:endParaRPr lang="es-ES" sz="2100" b="1" baseline="-25000">
                  <a:solidFill>
                    <a:srgbClr val="000099"/>
                  </a:solidFill>
                  <a:latin typeface="Arial" charset="0"/>
                </a:endParaRPr>
              </a:p>
            </p:txBody>
          </p:sp>
          <p:sp>
            <p:nvSpPr>
              <p:cNvPr id="91145" name="Rectangle 9"/>
              <p:cNvSpPr>
                <a:spLocks noChangeArrowheads="1"/>
              </p:cNvSpPr>
              <p:nvPr/>
            </p:nvSpPr>
            <p:spPr bwMode="auto">
              <a:xfrm>
                <a:off x="2458" y="3048"/>
                <a:ext cx="950" cy="361"/>
              </a:xfrm>
              <a:prstGeom prst="rect">
                <a:avLst/>
              </a:prstGeom>
              <a:noFill/>
              <a:ln w="9525">
                <a:noFill/>
                <a:miter lim="800000"/>
                <a:headEnd/>
                <a:tailEnd/>
              </a:ln>
            </p:spPr>
            <p:txBody>
              <a:bodyPr wrap="none">
                <a:spAutoFit/>
              </a:bodyPr>
              <a:lstStyle/>
              <a:p>
                <a:pPr algn="ctr">
                  <a:lnSpc>
                    <a:spcPct val="150000"/>
                  </a:lnSpc>
                </a:pPr>
                <a:r>
                  <a:rPr lang="es-MX" sz="2100" b="1">
                    <a:solidFill>
                      <a:srgbClr val="000099"/>
                    </a:solidFill>
                    <a:latin typeface="Arial" charset="0"/>
                  </a:rPr>
                  <a:t>1 </a:t>
                </a:r>
                <a:r>
                  <a:rPr lang="es-MX" sz="2100" b="1">
                    <a:solidFill>
                      <a:srgbClr val="000099"/>
                    </a:solidFill>
                    <a:latin typeface="Arial" charset="0"/>
                    <a:cs typeface="Arial" charset="0"/>
                  </a:rPr>
                  <a:t>≤</a:t>
                </a:r>
                <a:r>
                  <a:rPr lang="es-MX" sz="2100" b="1" baseline="-25000">
                    <a:solidFill>
                      <a:srgbClr val="000099"/>
                    </a:solidFill>
                    <a:latin typeface="Arial" charset="0"/>
                  </a:rPr>
                  <a:t> </a:t>
                </a:r>
                <a:r>
                  <a:rPr lang="es-MX" sz="2100" b="1">
                    <a:solidFill>
                      <a:srgbClr val="000099"/>
                    </a:solidFill>
                    <a:latin typeface="Arial" charset="0"/>
                  </a:rPr>
                  <a:t>k</a:t>
                </a:r>
                <a:r>
                  <a:rPr lang="es-MX" sz="2100" b="1" baseline="-25000">
                    <a:solidFill>
                      <a:srgbClr val="000099"/>
                    </a:solidFill>
                    <a:latin typeface="Arial" charset="0"/>
                  </a:rPr>
                  <a:t>m</a:t>
                </a:r>
                <a:r>
                  <a:rPr lang="es-MX" sz="2100" b="1">
                    <a:solidFill>
                      <a:srgbClr val="000099"/>
                    </a:solidFill>
                    <a:latin typeface="Arial" charset="0"/>
                  </a:rPr>
                  <a:t> &lt; 10</a:t>
                </a:r>
                <a:endParaRPr lang="es-ES" sz="2100" b="1" baseline="-25000">
                  <a:solidFill>
                    <a:srgbClr val="000099"/>
                  </a:solidFill>
                  <a:latin typeface="Arial" charset="0"/>
                </a:endParaRPr>
              </a:p>
            </p:txBody>
          </p:sp>
          <p:sp>
            <p:nvSpPr>
              <p:cNvPr id="91146" name="Rectangle 10"/>
              <p:cNvSpPr>
                <a:spLocks noChangeArrowheads="1"/>
              </p:cNvSpPr>
              <p:nvPr/>
            </p:nvSpPr>
            <p:spPr bwMode="auto">
              <a:xfrm>
                <a:off x="2383" y="3456"/>
                <a:ext cx="665" cy="361"/>
              </a:xfrm>
              <a:prstGeom prst="rect">
                <a:avLst/>
              </a:prstGeom>
              <a:noFill/>
              <a:ln w="9525">
                <a:noFill/>
                <a:miter lim="800000"/>
                <a:headEnd/>
                <a:tailEnd/>
              </a:ln>
            </p:spPr>
            <p:txBody>
              <a:bodyPr wrap="none">
                <a:spAutoFit/>
              </a:bodyPr>
              <a:lstStyle/>
              <a:p>
                <a:pPr algn="ctr">
                  <a:lnSpc>
                    <a:spcPct val="150000"/>
                  </a:lnSpc>
                </a:pPr>
                <a:r>
                  <a:rPr lang="es-MX" sz="2100" b="1">
                    <a:solidFill>
                      <a:srgbClr val="000099"/>
                    </a:solidFill>
                    <a:latin typeface="Arial" charset="0"/>
                  </a:rPr>
                  <a:t>10 </a:t>
                </a:r>
                <a:r>
                  <a:rPr lang="es-MX" sz="2100" b="1">
                    <a:solidFill>
                      <a:srgbClr val="000099"/>
                    </a:solidFill>
                    <a:latin typeface="Arial" charset="0"/>
                    <a:cs typeface="Arial" charset="0"/>
                  </a:rPr>
                  <a:t>≤</a:t>
                </a:r>
                <a:r>
                  <a:rPr lang="es-MX" sz="2100" b="1" baseline="-25000">
                    <a:solidFill>
                      <a:srgbClr val="000099"/>
                    </a:solidFill>
                    <a:latin typeface="Arial" charset="0"/>
                  </a:rPr>
                  <a:t> </a:t>
                </a:r>
                <a:r>
                  <a:rPr lang="es-MX" sz="2100" b="1">
                    <a:solidFill>
                      <a:srgbClr val="000099"/>
                    </a:solidFill>
                    <a:latin typeface="Arial" charset="0"/>
                  </a:rPr>
                  <a:t>k</a:t>
                </a:r>
                <a:r>
                  <a:rPr lang="es-MX" sz="2100" b="1" baseline="-25000">
                    <a:solidFill>
                      <a:srgbClr val="000099"/>
                    </a:solidFill>
                    <a:latin typeface="Arial" charset="0"/>
                  </a:rPr>
                  <a:t>m</a:t>
                </a:r>
                <a:endParaRPr lang="es-ES" sz="2100" b="1" baseline="-25000">
                  <a:solidFill>
                    <a:srgbClr val="000099"/>
                  </a:solidFill>
                  <a:latin typeface="Arial" charset="0"/>
                </a:endParaRPr>
              </a:p>
            </p:txBody>
          </p:sp>
        </p:grpSp>
      </p:grpSp>
      <p:sp>
        <p:nvSpPr>
          <p:cNvPr id="91152" name="Rectangle 16"/>
          <p:cNvSpPr>
            <a:spLocks noChangeArrowheads="1"/>
          </p:cNvSpPr>
          <p:nvPr/>
        </p:nvSpPr>
        <p:spPr bwMode="auto">
          <a:xfrm>
            <a:off x="5791200" y="3828256"/>
            <a:ext cx="1355725" cy="388938"/>
          </a:xfrm>
          <a:prstGeom prst="rect">
            <a:avLst/>
          </a:prstGeom>
          <a:noFill/>
          <a:ln w="9525">
            <a:noFill/>
            <a:miter lim="800000"/>
            <a:headEnd/>
            <a:tailEnd/>
          </a:ln>
        </p:spPr>
        <p:txBody>
          <a:bodyPr wrap="none" lIns="18000" tIns="10800" rIns="18000" bIns="10800">
            <a:spAutoFit/>
          </a:bodyPr>
          <a:lstStyle/>
          <a:p>
            <a:pPr algn="ctr">
              <a:lnSpc>
                <a:spcPct val="150000"/>
              </a:lnSpc>
            </a:pPr>
            <a:r>
              <a:rPr lang="es-ES" sz="1600" b="1">
                <a:solidFill>
                  <a:srgbClr val="000099"/>
                </a:solidFill>
                <a:latin typeface="Arial" charset="0"/>
              </a:rPr>
              <a:t>Diamagnética</a:t>
            </a:r>
          </a:p>
        </p:txBody>
      </p:sp>
      <p:sp>
        <p:nvSpPr>
          <p:cNvPr id="91153" name="Rectangle 17"/>
          <p:cNvSpPr>
            <a:spLocks noChangeArrowheads="1"/>
          </p:cNvSpPr>
          <p:nvPr/>
        </p:nvSpPr>
        <p:spPr bwMode="auto">
          <a:xfrm>
            <a:off x="5791200" y="4475956"/>
            <a:ext cx="1479550" cy="388938"/>
          </a:xfrm>
          <a:prstGeom prst="rect">
            <a:avLst/>
          </a:prstGeom>
          <a:noFill/>
          <a:ln w="9525">
            <a:noFill/>
            <a:miter lim="800000"/>
            <a:headEnd/>
            <a:tailEnd/>
          </a:ln>
        </p:spPr>
        <p:txBody>
          <a:bodyPr wrap="none" lIns="18000" tIns="10800" rIns="18000" bIns="10800">
            <a:spAutoFit/>
          </a:bodyPr>
          <a:lstStyle/>
          <a:p>
            <a:pPr algn="ctr">
              <a:lnSpc>
                <a:spcPct val="150000"/>
              </a:lnSpc>
            </a:pPr>
            <a:r>
              <a:rPr lang="es-ES" sz="1600" b="1">
                <a:solidFill>
                  <a:srgbClr val="000099"/>
                </a:solidFill>
                <a:latin typeface="Arial" charset="0"/>
              </a:rPr>
              <a:t>Paramagnética</a:t>
            </a:r>
          </a:p>
        </p:txBody>
      </p:sp>
      <p:sp>
        <p:nvSpPr>
          <p:cNvPr id="91154" name="Rectangle 18"/>
          <p:cNvSpPr>
            <a:spLocks noChangeArrowheads="1"/>
          </p:cNvSpPr>
          <p:nvPr/>
        </p:nvSpPr>
        <p:spPr bwMode="auto">
          <a:xfrm>
            <a:off x="5791200" y="5123656"/>
            <a:ext cx="1558925" cy="388938"/>
          </a:xfrm>
          <a:prstGeom prst="rect">
            <a:avLst/>
          </a:prstGeom>
          <a:noFill/>
          <a:ln w="9525">
            <a:noFill/>
            <a:miter lim="800000"/>
            <a:headEnd/>
            <a:tailEnd/>
          </a:ln>
        </p:spPr>
        <p:txBody>
          <a:bodyPr wrap="none" lIns="18000" tIns="10800" rIns="18000" bIns="10800">
            <a:spAutoFit/>
          </a:bodyPr>
          <a:lstStyle/>
          <a:p>
            <a:pPr algn="ctr">
              <a:lnSpc>
                <a:spcPct val="150000"/>
              </a:lnSpc>
            </a:pPr>
            <a:r>
              <a:rPr lang="es-ES" sz="1600" b="1">
                <a:solidFill>
                  <a:srgbClr val="000099"/>
                </a:solidFill>
                <a:latin typeface="Arial" charset="0"/>
              </a:rPr>
              <a:t>Ferromagnética</a:t>
            </a:r>
          </a:p>
        </p:txBody>
      </p:sp>
      <p:sp>
        <p:nvSpPr>
          <p:cNvPr id="14"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smtClean="0">
                <a:solidFill>
                  <a:srgbClr val="000099"/>
                </a:solidFill>
                <a:latin typeface="Arial" charset="0"/>
              </a:rPr>
              <a:t>Permeabilidad magnética relativa </a:t>
            </a:r>
            <a:r>
              <a:rPr lang="es-MX" sz="1800" b="1" dirty="0" smtClean="0">
                <a:solidFill>
                  <a:srgbClr val="000099"/>
                </a:solidFill>
                <a:latin typeface="Arial" charset="0"/>
              </a:rPr>
              <a:t>(k</a:t>
            </a:r>
            <a:r>
              <a:rPr lang="es-MX" sz="1800" b="1" baseline="-25000" dirty="0" smtClean="0">
                <a:solidFill>
                  <a:srgbClr val="000099"/>
                </a:solidFill>
                <a:latin typeface="Arial" charset="0"/>
              </a:rPr>
              <a:t>m</a:t>
            </a:r>
            <a:r>
              <a:rPr lang="es-MX" sz="1800" b="1" dirty="0" smtClean="0">
                <a:solidFill>
                  <a:srgbClr val="000099"/>
                </a:solidFill>
                <a:latin typeface="Arial" charset="0"/>
              </a:rPr>
              <a:t>)</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91141"/>
                                        </p:tgtEl>
                                        <p:attrNameLst>
                                          <p:attrName>style.visibility</p:attrName>
                                        </p:attrNameLst>
                                      </p:cBhvr>
                                      <p:to>
                                        <p:strVal val="visible"/>
                                      </p:to>
                                    </p:set>
                                    <p:anim calcmode="lin" valueType="num">
                                      <p:cBhvr>
                                        <p:cTn id="7" dur="500" fill="hold"/>
                                        <p:tgtEl>
                                          <p:spTgt spid="91141"/>
                                        </p:tgtEl>
                                        <p:attrNameLst>
                                          <p:attrName>ppt_w</p:attrName>
                                        </p:attrNameLst>
                                      </p:cBhvr>
                                      <p:tavLst>
                                        <p:tav tm="0">
                                          <p:val>
                                            <p:fltVal val="0"/>
                                          </p:val>
                                        </p:tav>
                                        <p:tav tm="100000">
                                          <p:val>
                                            <p:strVal val="#ppt_w"/>
                                          </p:val>
                                        </p:tav>
                                      </p:tavLst>
                                    </p:anim>
                                    <p:anim calcmode="lin" valueType="num">
                                      <p:cBhvr>
                                        <p:cTn id="8" dur="500" fill="hold"/>
                                        <p:tgtEl>
                                          <p:spTgt spid="9114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6" fill="hold" grpId="0" nodeType="clickEffect">
                                  <p:stCondLst>
                                    <p:cond delay="0"/>
                                  </p:stCondLst>
                                  <p:childTnLst>
                                    <p:set>
                                      <p:cBhvr>
                                        <p:cTn id="12" dur="1" fill="hold">
                                          <p:stCondLst>
                                            <p:cond delay="0"/>
                                          </p:stCondLst>
                                        </p:cTn>
                                        <p:tgtEl>
                                          <p:spTgt spid="91152"/>
                                        </p:tgtEl>
                                        <p:attrNameLst>
                                          <p:attrName>style.visibility</p:attrName>
                                        </p:attrNameLst>
                                      </p:cBhvr>
                                      <p:to>
                                        <p:strVal val="visible"/>
                                      </p:to>
                                    </p:set>
                                    <p:animEffect transition="in" filter="strips(downRight)">
                                      <p:cBhvr>
                                        <p:cTn id="13" dur="500"/>
                                        <p:tgtEl>
                                          <p:spTgt spid="91152"/>
                                        </p:tgtEl>
                                      </p:cBhvr>
                                    </p:animEffect>
                                  </p:childTnLst>
                                </p:cTn>
                              </p:par>
                            </p:childTnLst>
                          </p:cTn>
                        </p:par>
                        <p:par>
                          <p:cTn id="14" fill="hold">
                            <p:stCondLst>
                              <p:cond delay="500"/>
                            </p:stCondLst>
                            <p:childTnLst>
                              <p:par>
                                <p:cTn id="15" presetID="18" presetClass="entr" presetSubtype="6" fill="hold" grpId="0" nodeType="afterEffect">
                                  <p:stCondLst>
                                    <p:cond delay="0"/>
                                  </p:stCondLst>
                                  <p:childTnLst>
                                    <p:set>
                                      <p:cBhvr>
                                        <p:cTn id="16" dur="1" fill="hold">
                                          <p:stCondLst>
                                            <p:cond delay="0"/>
                                          </p:stCondLst>
                                        </p:cTn>
                                        <p:tgtEl>
                                          <p:spTgt spid="91153"/>
                                        </p:tgtEl>
                                        <p:attrNameLst>
                                          <p:attrName>style.visibility</p:attrName>
                                        </p:attrNameLst>
                                      </p:cBhvr>
                                      <p:to>
                                        <p:strVal val="visible"/>
                                      </p:to>
                                    </p:set>
                                    <p:animEffect transition="in" filter="strips(downRight)">
                                      <p:cBhvr>
                                        <p:cTn id="17" dur="500"/>
                                        <p:tgtEl>
                                          <p:spTgt spid="91153"/>
                                        </p:tgtEl>
                                      </p:cBhvr>
                                    </p:animEffect>
                                  </p:childTnLst>
                                </p:cTn>
                              </p:par>
                            </p:childTnLst>
                          </p:cTn>
                        </p:par>
                        <p:par>
                          <p:cTn id="18" fill="hold">
                            <p:stCondLst>
                              <p:cond delay="1000"/>
                            </p:stCondLst>
                            <p:childTnLst>
                              <p:par>
                                <p:cTn id="19" presetID="18" presetClass="entr" presetSubtype="6" fill="hold" grpId="0" nodeType="afterEffect">
                                  <p:stCondLst>
                                    <p:cond delay="0"/>
                                  </p:stCondLst>
                                  <p:childTnLst>
                                    <p:set>
                                      <p:cBhvr>
                                        <p:cTn id="20" dur="1" fill="hold">
                                          <p:stCondLst>
                                            <p:cond delay="0"/>
                                          </p:stCondLst>
                                        </p:cTn>
                                        <p:tgtEl>
                                          <p:spTgt spid="91154"/>
                                        </p:tgtEl>
                                        <p:attrNameLst>
                                          <p:attrName>style.visibility</p:attrName>
                                        </p:attrNameLst>
                                      </p:cBhvr>
                                      <p:to>
                                        <p:strVal val="visible"/>
                                      </p:to>
                                    </p:set>
                                    <p:animEffect transition="in" filter="strips(downRight)">
                                      <p:cBhvr>
                                        <p:cTn id="21" dur="500"/>
                                        <p:tgtEl>
                                          <p:spTgt spid="91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52" grpId="0" autoUpdateAnimBg="0"/>
      <p:bldP spid="91153" grpId="0" autoUpdateAnimBg="0"/>
      <p:bldP spid="9115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2"/>
          <p:cNvSpPr txBox="1">
            <a:spLocks noChangeArrowheads="1"/>
          </p:cNvSpPr>
          <p:nvPr/>
        </p:nvSpPr>
        <p:spPr bwMode="auto">
          <a:xfrm>
            <a:off x="769938" y="1690688"/>
            <a:ext cx="7596187" cy="825500"/>
          </a:xfrm>
          <a:prstGeom prst="rect">
            <a:avLst/>
          </a:prstGeom>
          <a:noFill/>
          <a:ln w="9525">
            <a:noFill/>
            <a:miter lim="800000"/>
            <a:headEnd/>
            <a:tailEnd/>
          </a:ln>
          <a:effectLst/>
        </p:spPr>
        <p:txBody>
          <a:bodyPr>
            <a:spAutoFit/>
          </a:bodyPr>
          <a:lstStyle/>
          <a:p>
            <a:pPr algn="just">
              <a:lnSpc>
                <a:spcPct val="150000"/>
              </a:lnSpc>
              <a:spcAft>
                <a:spcPct val="70000"/>
              </a:spcAft>
            </a:pPr>
            <a:r>
              <a:rPr lang="es-MX" sz="1600" b="1">
                <a:solidFill>
                  <a:srgbClr val="000099"/>
                </a:solidFill>
                <a:latin typeface="Arial" charset="0"/>
              </a:rPr>
              <a:t>Dependiendo de su comportamiento en presencia de un campo magnético externo, las sustancias se pueden clasificar en:</a:t>
            </a:r>
          </a:p>
        </p:txBody>
      </p:sp>
      <p:sp>
        <p:nvSpPr>
          <p:cNvPr id="96259" name="Text Box 3"/>
          <p:cNvSpPr txBox="1">
            <a:spLocks noChangeArrowheads="1"/>
          </p:cNvSpPr>
          <p:nvPr/>
        </p:nvSpPr>
        <p:spPr bwMode="auto">
          <a:xfrm>
            <a:off x="773113" y="2605088"/>
            <a:ext cx="7596187" cy="2635250"/>
          </a:xfrm>
          <a:prstGeom prst="rect">
            <a:avLst/>
          </a:prstGeom>
          <a:noFill/>
          <a:ln w="9525">
            <a:noFill/>
            <a:miter lim="800000"/>
            <a:headEnd/>
            <a:tailEnd/>
          </a:ln>
          <a:effectLst/>
        </p:spPr>
        <p:txBody>
          <a:bodyPr>
            <a:spAutoFit/>
          </a:bodyPr>
          <a:lstStyle/>
          <a:p>
            <a:pPr algn="just">
              <a:lnSpc>
                <a:spcPct val="150000"/>
              </a:lnSpc>
              <a:spcAft>
                <a:spcPct val="70000"/>
              </a:spcAft>
            </a:pPr>
            <a:r>
              <a:rPr lang="es-MX" sz="1600" b="1" i="1" u="sng">
                <a:solidFill>
                  <a:srgbClr val="000099"/>
                </a:solidFill>
                <a:latin typeface="Arial" charset="0"/>
              </a:rPr>
              <a:t>Diamagnéticas.</a:t>
            </a:r>
            <a:r>
              <a:rPr lang="es-MX" sz="1600" b="1">
                <a:solidFill>
                  <a:srgbClr val="000099"/>
                </a:solidFill>
                <a:latin typeface="Arial" charset="0"/>
              </a:rPr>
              <a:t> Sustancias que son débilmente repelidas por las líneas de flujo de un campo magnético externo. </a:t>
            </a:r>
          </a:p>
          <a:p>
            <a:pPr algn="just">
              <a:lnSpc>
                <a:spcPct val="150000"/>
              </a:lnSpc>
              <a:spcAft>
                <a:spcPct val="70000"/>
              </a:spcAft>
            </a:pPr>
            <a:r>
              <a:rPr lang="es-MX" sz="1600" b="1" i="1" u="sng">
                <a:solidFill>
                  <a:srgbClr val="000099"/>
                </a:solidFill>
                <a:latin typeface="Arial" charset="0"/>
              </a:rPr>
              <a:t>Paramagnéticas.</a:t>
            </a:r>
            <a:r>
              <a:rPr lang="es-MX" sz="1600" b="1">
                <a:solidFill>
                  <a:srgbClr val="000099"/>
                </a:solidFill>
                <a:latin typeface="Arial" charset="0"/>
              </a:rPr>
              <a:t> Sustancias que son débilmente atraídas por las líneas de flujo un campo magnético externo.</a:t>
            </a:r>
          </a:p>
          <a:p>
            <a:pPr algn="just">
              <a:lnSpc>
                <a:spcPct val="150000"/>
              </a:lnSpc>
              <a:spcAft>
                <a:spcPct val="70000"/>
              </a:spcAft>
            </a:pPr>
            <a:r>
              <a:rPr lang="es-MX" sz="1600" b="1" i="1" u="sng">
                <a:solidFill>
                  <a:srgbClr val="000099"/>
                </a:solidFill>
                <a:latin typeface="Arial" charset="0"/>
              </a:rPr>
              <a:t>Ferromagnéticas.</a:t>
            </a:r>
            <a:r>
              <a:rPr lang="es-MX" sz="1600" b="1">
                <a:solidFill>
                  <a:srgbClr val="000099"/>
                </a:solidFill>
                <a:latin typeface="Arial" charset="0"/>
              </a:rPr>
              <a:t> Sustancias que son fuertemente atraídas por las líneas de flujo de un campo magnético externo.</a:t>
            </a:r>
            <a:endParaRPr lang="es-ES" sz="1600" b="1">
              <a:solidFill>
                <a:srgbClr val="000099"/>
              </a:solidFill>
              <a:latin typeface="Arial" charset="0"/>
            </a:endParaRPr>
          </a:p>
        </p:txBody>
      </p:sp>
      <p:sp>
        <p:nvSpPr>
          <p:cNvPr id="5"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smtClean="0">
                <a:solidFill>
                  <a:srgbClr val="000099"/>
                </a:solidFill>
                <a:latin typeface="Arial" charset="0"/>
              </a:rPr>
              <a:t>Clasificación</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96258"/>
                                        </p:tgtEl>
                                        <p:attrNameLst>
                                          <p:attrName>style.visibility</p:attrName>
                                        </p:attrNameLst>
                                      </p:cBhvr>
                                      <p:to>
                                        <p:strVal val="visible"/>
                                      </p:to>
                                    </p:set>
                                    <p:animEffect transition="in" filter="strips(downRight)">
                                      <p:cBhvr>
                                        <p:cTn id="7" dur="500"/>
                                        <p:tgtEl>
                                          <p:spTgt spid="96258"/>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6259">
                                            <p:txEl>
                                              <p:pRg st="0" end="0"/>
                                            </p:txEl>
                                          </p:spTgt>
                                        </p:tgtEl>
                                        <p:attrNameLst>
                                          <p:attrName>style.visibility</p:attrName>
                                        </p:attrNameLst>
                                      </p:cBhvr>
                                      <p:to>
                                        <p:strVal val="visible"/>
                                      </p:to>
                                    </p:set>
                                    <p:animEffect transition="in" filter="strips(downRight)">
                                      <p:cBhvr>
                                        <p:cTn id="12" dur="500"/>
                                        <p:tgtEl>
                                          <p:spTgt spid="962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6259">
                                            <p:txEl>
                                              <p:pRg st="1" end="1"/>
                                            </p:txEl>
                                          </p:spTgt>
                                        </p:tgtEl>
                                        <p:attrNameLst>
                                          <p:attrName>style.visibility</p:attrName>
                                        </p:attrNameLst>
                                      </p:cBhvr>
                                      <p:to>
                                        <p:strVal val="visible"/>
                                      </p:to>
                                    </p:set>
                                    <p:animEffect transition="in" filter="strips(downRight)">
                                      <p:cBhvr>
                                        <p:cTn id="17" dur="500"/>
                                        <p:tgtEl>
                                          <p:spTgt spid="9625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96259">
                                            <p:txEl>
                                              <p:pRg st="2" end="2"/>
                                            </p:txEl>
                                          </p:spTgt>
                                        </p:tgtEl>
                                        <p:attrNameLst>
                                          <p:attrName>style.visibility</p:attrName>
                                        </p:attrNameLst>
                                      </p:cBhvr>
                                      <p:to>
                                        <p:strVal val="visible"/>
                                      </p:to>
                                    </p:set>
                                    <p:animEffect transition="in" filter="strips(downRight)">
                                      <p:cBhvr>
                                        <p:cTn id="22" dur="500"/>
                                        <p:tgtEl>
                                          <p:spTgt spid="962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autoUpdateAnimBg="0"/>
      <p:bldP spid="9625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2" name="Picture 2" descr="E-3Magnetismo"/>
          <p:cNvPicPr>
            <a:picLocks noChangeAspect="1" noChangeArrowheads="1"/>
          </p:cNvPicPr>
          <p:nvPr/>
        </p:nvPicPr>
        <p:blipFill>
          <a:blip r:embed="rId2" cstate="print"/>
          <a:srcRect/>
          <a:stretch>
            <a:fillRect/>
          </a:stretch>
        </p:blipFill>
        <p:spPr bwMode="auto">
          <a:xfrm>
            <a:off x="2209800" y="1295400"/>
            <a:ext cx="4722813" cy="5186363"/>
          </a:xfrm>
          <a:prstGeom prst="rect">
            <a:avLst/>
          </a:prstGeom>
          <a:noFill/>
        </p:spPr>
      </p:pic>
      <p:sp>
        <p:nvSpPr>
          <p:cNvPr id="3"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smtClean="0">
                <a:solidFill>
                  <a:srgbClr val="000099"/>
                </a:solidFill>
                <a:latin typeface="Arial" charset="0"/>
              </a:rPr>
              <a:t>Dispositivo experimental</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3187" name="Object 3"/>
          <p:cNvGraphicFramePr>
            <a:graphicFrameLocks noChangeAspect="1"/>
          </p:cNvGraphicFramePr>
          <p:nvPr>
            <p:extLst>
              <p:ext uri="{D42A27DB-BD31-4B8C-83A1-F6EECF244321}">
                <p14:modId xmlns:p14="http://schemas.microsoft.com/office/powerpoint/2010/main" val="1749707879"/>
              </p:ext>
            </p:extLst>
          </p:nvPr>
        </p:nvGraphicFramePr>
        <p:xfrm>
          <a:off x="3897307" y="1412776"/>
          <a:ext cx="1493352" cy="604296"/>
        </p:xfrm>
        <a:graphic>
          <a:graphicData uri="http://schemas.openxmlformats.org/presentationml/2006/ole">
            <mc:AlternateContent xmlns:mc="http://schemas.openxmlformats.org/markup-compatibility/2006">
              <mc:Choice xmlns:v="urn:schemas-microsoft-com:vml" Requires="v">
                <p:oleObj spid="_x0000_s93273" name="Ecuación" r:id="rId3" imgW="1066680" imgH="431640" progId="Equation.3">
                  <p:embed/>
                </p:oleObj>
              </mc:Choice>
              <mc:Fallback>
                <p:oleObj name="Ecuación" r:id="rId3" imgW="1066680" imgH="4316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97307" y="1412776"/>
                        <a:ext cx="1493352" cy="6042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3189" name="Object 5"/>
          <p:cNvGraphicFramePr>
            <a:graphicFrameLocks noChangeAspect="1"/>
          </p:cNvGraphicFramePr>
          <p:nvPr>
            <p:extLst>
              <p:ext uri="{D42A27DB-BD31-4B8C-83A1-F6EECF244321}">
                <p14:modId xmlns:p14="http://schemas.microsoft.com/office/powerpoint/2010/main" val="2880592250"/>
              </p:ext>
            </p:extLst>
          </p:nvPr>
        </p:nvGraphicFramePr>
        <p:xfrm>
          <a:off x="3881433" y="4577678"/>
          <a:ext cx="1528416" cy="568714"/>
        </p:xfrm>
        <a:graphic>
          <a:graphicData uri="http://schemas.openxmlformats.org/presentationml/2006/ole">
            <mc:AlternateContent xmlns:mc="http://schemas.openxmlformats.org/markup-compatibility/2006">
              <mc:Choice xmlns:v="urn:schemas-microsoft-com:vml" Requires="v">
                <p:oleObj spid="_x0000_s93274" r:id="rId5" imgW="1091726" imgH="406224" progId="Equation.3">
                  <p:embed/>
                </p:oleObj>
              </mc:Choice>
              <mc:Fallback>
                <p:oleObj r:id="rId5" imgW="1091726" imgH="406224"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1433" y="4577678"/>
                        <a:ext cx="1528416" cy="5687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93190" name="Group 6"/>
          <p:cNvGrpSpPr>
            <a:grpSpLocks/>
          </p:cNvGrpSpPr>
          <p:nvPr/>
        </p:nvGrpSpPr>
        <p:grpSpPr bwMode="auto">
          <a:xfrm>
            <a:off x="3859214" y="5135017"/>
            <a:ext cx="342900" cy="700087"/>
            <a:chOff x="2095" y="2451"/>
            <a:chExt cx="216" cy="441"/>
          </a:xfrm>
        </p:grpSpPr>
        <p:sp>
          <p:nvSpPr>
            <p:cNvPr id="93191" name="Freeform 7"/>
            <p:cNvSpPr>
              <a:spLocks/>
            </p:cNvSpPr>
            <p:nvPr/>
          </p:nvSpPr>
          <p:spPr bwMode="auto">
            <a:xfrm>
              <a:off x="2187" y="2451"/>
              <a:ext cx="1" cy="285"/>
            </a:xfrm>
            <a:custGeom>
              <a:avLst/>
              <a:gdLst/>
              <a:ahLst/>
              <a:cxnLst>
                <a:cxn ang="0">
                  <a:pos x="0" y="0"/>
                </a:cxn>
                <a:cxn ang="0">
                  <a:pos x="1" y="711"/>
                </a:cxn>
              </a:cxnLst>
              <a:rect l="0" t="0" r="r" b="b"/>
              <a:pathLst>
                <a:path w="1" h="711">
                  <a:moveTo>
                    <a:pt x="0" y="0"/>
                  </a:moveTo>
                  <a:lnTo>
                    <a:pt x="1" y="711"/>
                  </a:lnTo>
                </a:path>
              </a:pathLst>
            </a:custGeom>
            <a:noFill/>
            <a:ln w="9525">
              <a:solidFill>
                <a:srgbClr val="000000"/>
              </a:solidFill>
              <a:round/>
              <a:headEnd type="none" w="med" len="med"/>
              <a:tailEnd type="triangle" w="sm" len="sm"/>
            </a:ln>
          </p:spPr>
          <p:txBody>
            <a:bodyPr/>
            <a:lstStyle/>
            <a:p>
              <a:endParaRPr lang="es-MX"/>
            </a:p>
          </p:txBody>
        </p:sp>
        <p:sp>
          <p:nvSpPr>
            <p:cNvPr id="93192" name="Text Box 8"/>
            <p:cNvSpPr txBox="1">
              <a:spLocks noChangeArrowheads="1"/>
            </p:cNvSpPr>
            <p:nvPr/>
          </p:nvSpPr>
          <p:spPr bwMode="auto">
            <a:xfrm>
              <a:off x="2095" y="2676"/>
              <a:ext cx="216" cy="216"/>
            </a:xfrm>
            <a:prstGeom prst="rect">
              <a:avLst/>
            </a:prstGeom>
            <a:noFill/>
            <a:ln w="9525">
              <a:noFill/>
              <a:miter lim="800000"/>
              <a:headEnd/>
              <a:tailEnd/>
            </a:ln>
          </p:spPr>
          <p:txBody>
            <a:bodyPr/>
            <a:lstStyle/>
            <a:p>
              <a:pPr eaLnBrk="0" hangingPunct="0"/>
              <a:r>
                <a:rPr lang="es-ES" sz="1800" b="1" i="1" dirty="0">
                  <a:solidFill>
                    <a:srgbClr val="FF0000"/>
                  </a:solidFill>
                </a:rPr>
                <a:t>y</a:t>
              </a:r>
            </a:p>
          </p:txBody>
        </p:sp>
      </p:grpSp>
      <p:grpSp>
        <p:nvGrpSpPr>
          <p:cNvPr id="93193" name="Group 9"/>
          <p:cNvGrpSpPr>
            <a:grpSpLocks/>
          </p:cNvGrpSpPr>
          <p:nvPr/>
        </p:nvGrpSpPr>
        <p:grpSpPr bwMode="auto">
          <a:xfrm>
            <a:off x="4485671" y="5183428"/>
            <a:ext cx="619283" cy="679452"/>
            <a:chOff x="2303" y="2585"/>
            <a:chExt cx="704" cy="428"/>
          </a:xfrm>
        </p:grpSpPr>
        <p:grpSp>
          <p:nvGrpSpPr>
            <p:cNvPr id="93194" name="Group 10"/>
            <p:cNvGrpSpPr>
              <a:grpSpLocks/>
            </p:cNvGrpSpPr>
            <p:nvPr/>
          </p:nvGrpSpPr>
          <p:grpSpPr bwMode="auto">
            <a:xfrm>
              <a:off x="2303" y="2585"/>
              <a:ext cx="704" cy="259"/>
              <a:chOff x="2303" y="2592"/>
              <a:chExt cx="704" cy="259"/>
            </a:xfrm>
          </p:grpSpPr>
          <p:sp>
            <p:nvSpPr>
              <p:cNvPr id="93195" name="Freeform 11"/>
              <p:cNvSpPr>
                <a:spLocks/>
              </p:cNvSpPr>
              <p:nvPr/>
            </p:nvSpPr>
            <p:spPr bwMode="auto">
              <a:xfrm>
                <a:off x="2303" y="2592"/>
                <a:ext cx="704" cy="54"/>
              </a:xfrm>
              <a:custGeom>
                <a:avLst/>
                <a:gdLst/>
                <a:ahLst/>
                <a:cxnLst>
                  <a:cxn ang="0">
                    <a:pos x="0" y="0"/>
                  </a:cxn>
                  <a:cxn ang="0">
                    <a:pos x="45" y="135"/>
                  </a:cxn>
                  <a:cxn ang="0">
                    <a:pos x="1452" y="135"/>
                  </a:cxn>
                  <a:cxn ang="0">
                    <a:pos x="1515" y="15"/>
                  </a:cxn>
                </a:cxnLst>
                <a:rect l="0" t="0" r="r" b="b"/>
                <a:pathLst>
                  <a:path w="1515" h="135">
                    <a:moveTo>
                      <a:pt x="0" y="0"/>
                    </a:moveTo>
                    <a:lnTo>
                      <a:pt x="45" y="135"/>
                    </a:lnTo>
                    <a:lnTo>
                      <a:pt x="1452" y="135"/>
                    </a:lnTo>
                    <a:lnTo>
                      <a:pt x="1515" y="15"/>
                    </a:lnTo>
                  </a:path>
                </a:pathLst>
              </a:custGeom>
              <a:noFill/>
              <a:ln w="9525">
                <a:solidFill>
                  <a:srgbClr val="000000"/>
                </a:solidFill>
                <a:round/>
                <a:headEnd type="none" w="med" len="med"/>
                <a:tailEnd type="none" w="med" len="med"/>
              </a:ln>
            </p:spPr>
            <p:txBody>
              <a:bodyPr/>
              <a:lstStyle/>
              <a:p>
                <a:endParaRPr lang="es-MX"/>
              </a:p>
            </p:txBody>
          </p:sp>
          <p:sp>
            <p:nvSpPr>
              <p:cNvPr id="93196" name="Line 12"/>
              <p:cNvSpPr>
                <a:spLocks noChangeShapeType="1"/>
              </p:cNvSpPr>
              <p:nvPr/>
            </p:nvSpPr>
            <p:spPr bwMode="auto">
              <a:xfrm>
                <a:off x="2655" y="2647"/>
                <a:ext cx="0" cy="204"/>
              </a:xfrm>
              <a:prstGeom prst="line">
                <a:avLst/>
              </a:prstGeom>
              <a:noFill/>
              <a:ln w="9525">
                <a:solidFill>
                  <a:schemeClr val="tx1"/>
                </a:solidFill>
                <a:round/>
                <a:headEnd/>
                <a:tailEnd type="triangle" w="sm" len="sm"/>
              </a:ln>
              <a:effectLst/>
            </p:spPr>
            <p:txBody>
              <a:bodyPr wrap="none" anchor="ctr"/>
              <a:lstStyle/>
              <a:p>
                <a:endParaRPr lang="es-MX"/>
              </a:p>
            </p:txBody>
          </p:sp>
        </p:grpSp>
        <p:sp>
          <p:nvSpPr>
            <p:cNvPr id="93197" name="Rectangle 13"/>
            <p:cNvSpPr>
              <a:spLocks noChangeArrowheads="1"/>
            </p:cNvSpPr>
            <p:nvPr/>
          </p:nvSpPr>
          <p:spPr bwMode="auto">
            <a:xfrm>
              <a:off x="2453" y="2780"/>
              <a:ext cx="480" cy="233"/>
            </a:xfrm>
            <a:prstGeom prst="rect">
              <a:avLst/>
            </a:prstGeom>
            <a:noFill/>
            <a:ln w="9525">
              <a:noFill/>
              <a:miter lim="800000"/>
              <a:headEnd/>
              <a:tailEnd/>
            </a:ln>
            <a:effectLst/>
          </p:spPr>
          <p:txBody>
            <a:bodyPr wrap="none">
              <a:spAutoFit/>
              <a:flatTx/>
            </a:bodyPr>
            <a:lstStyle/>
            <a:p>
              <a:pPr algn="just"/>
              <a:r>
                <a:rPr lang="es-ES" sz="1800" b="1" i="1" dirty="0">
                  <a:solidFill>
                    <a:srgbClr val="FF0000"/>
                  </a:solidFill>
                  <a:cs typeface="Times New Roman" pitchFamily="18" charset="0"/>
                </a:rPr>
                <a:t>m</a:t>
              </a:r>
              <a:r>
                <a:rPr lang="es-ES" sz="1800" dirty="0">
                  <a:solidFill>
                    <a:srgbClr val="FF0000"/>
                  </a:solidFill>
                </a:rPr>
                <a:t> </a:t>
              </a:r>
            </a:p>
          </p:txBody>
        </p:sp>
      </p:grpSp>
      <p:grpSp>
        <p:nvGrpSpPr>
          <p:cNvPr id="93198" name="Group 14"/>
          <p:cNvGrpSpPr>
            <a:grpSpLocks/>
          </p:cNvGrpSpPr>
          <p:nvPr/>
        </p:nvGrpSpPr>
        <p:grpSpPr bwMode="auto">
          <a:xfrm>
            <a:off x="5169016" y="5088984"/>
            <a:ext cx="342900" cy="747717"/>
            <a:chOff x="2931" y="2452"/>
            <a:chExt cx="216" cy="471"/>
          </a:xfrm>
        </p:grpSpPr>
        <p:sp>
          <p:nvSpPr>
            <p:cNvPr id="93199" name="Freeform 15"/>
            <p:cNvSpPr>
              <a:spLocks/>
            </p:cNvSpPr>
            <p:nvPr/>
          </p:nvSpPr>
          <p:spPr bwMode="auto">
            <a:xfrm>
              <a:off x="3024" y="2452"/>
              <a:ext cx="1" cy="284"/>
            </a:xfrm>
            <a:custGeom>
              <a:avLst/>
              <a:gdLst/>
              <a:ahLst/>
              <a:cxnLst>
                <a:cxn ang="0">
                  <a:pos x="0" y="0"/>
                </a:cxn>
                <a:cxn ang="0">
                  <a:pos x="1" y="711"/>
                </a:cxn>
              </a:cxnLst>
              <a:rect l="0" t="0" r="r" b="b"/>
              <a:pathLst>
                <a:path w="1" h="711">
                  <a:moveTo>
                    <a:pt x="0" y="0"/>
                  </a:moveTo>
                  <a:lnTo>
                    <a:pt x="1" y="711"/>
                  </a:lnTo>
                </a:path>
              </a:pathLst>
            </a:custGeom>
            <a:noFill/>
            <a:ln w="9525">
              <a:solidFill>
                <a:srgbClr val="000000"/>
              </a:solidFill>
              <a:round/>
              <a:headEnd type="none" w="med" len="med"/>
              <a:tailEnd type="triangle" w="sm" len="sm"/>
            </a:ln>
          </p:spPr>
          <p:txBody>
            <a:bodyPr/>
            <a:lstStyle/>
            <a:p>
              <a:endParaRPr lang="es-MX"/>
            </a:p>
          </p:txBody>
        </p:sp>
        <p:sp>
          <p:nvSpPr>
            <p:cNvPr id="93200" name="Text Box 16"/>
            <p:cNvSpPr txBox="1">
              <a:spLocks noChangeArrowheads="1"/>
            </p:cNvSpPr>
            <p:nvPr/>
          </p:nvSpPr>
          <p:spPr bwMode="auto">
            <a:xfrm>
              <a:off x="2931" y="2707"/>
              <a:ext cx="216" cy="216"/>
            </a:xfrm>
            <a:prstGeom prst="rect">
              <a:avLst/>
            </a:prstGeom>
            <a:noFill/>
            <a:ln w="9525">
              <a:noFill/>
              <a:miter lim="800000"/>
              <a:headEnd/>
              <a:tailEnd/>
            </a:ln>
          </p:spPr>
          <p:txBody>
            <a:bodyPr/>
            <a:lstStyle/>
            <a:p>
              <a:pPr eaLnBrk="0" hangingPunct="0"/>
              <a:r>
                <a:rPr lang="es-ES" sz="1800" b="1" i="1" dirty="0">
                  <a:solidFill>
                    <a:srgbClr val="FF0000"/>
                  </a:solidFill>
                </a:rPr>
                <a:t>x</a:t>
              </a:r>
            </a:p>
          </p:txBody>
        </p:sp>
      </p:grpSp>
      <p:sp>
        <p:nvSpPr>
          <p:cNvPr id="93201" name="Text Box 17"/>
          <p:cNvSpPr txBox="1">
            <a:spLocks noChangeArrowheads="1"/>
          </p:cNvSpPr>
          <p:nvPr/>
        </p:nvSpPr>
        <p:spPr bwMode="auto">
          <a:xfrm>
            <a:off x="4196294" y="5534372"/>
            <a:ext cx="2181200" cy="342900"/>
          </a:xfrm>
          <a:prstGeom prst="rect">
            <a:avLst/>
          </a:prstGeom>
          <a:noFill/>
          <a:ln w="9525">
            <a:noFill/>
            <a:miter lim="800000"/>
            <a:headEnd/>
            <a:tailEnd/>
          </a:ln>
        </p:spPr>
        <p:txBody>
          <a:bodyPr/>
          <a:lstStyle/>
          <a:p>
            <a:pPr eaLnBrk="0" hangingPunct="0"/>
            <a:r>
              <a:rPr lang="es-ES" sz="1800" b="1" i="1" dirty="0">
                <a:solidFill>
                  <a:srgbClr val="FF0000"/>
                </a:solidFill>
                <a:latin typeface="+mj-lt"/>
              </a:rPr>
              <a:t>=                  </a:t>
            </a:r>
            <a:r>
              <a:rPr lang="es-ES" sz="1800" b="1" i="1" dirty="0" smtClean="0">
                <a:solidFill>
                  <a:srgbClr val="FF0000"/>
                </a:solidFill>
                <a:latin typeface="+mj-lt"/>
              </a:rPr>
              <a:t>   +    </a:t>
            </a:r>
            <a:r>
              <a:rPr lang="es-ES" sz="1800" b="1" i="1" dirty="0">
                <a:solidFill>
                  <a:srgbClr val="FF0000"/>
                </a:solidFill>
                <a:latin typeface="+mj-lt"/>
              </a:rPr>
              <a:t>b</a:t>
            </a:r>
          </a:p>
        </p:txBody>
      </p:sp>
      <p:sp>
        <p:nvSpPr>
          <p:cNvPr id="18"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smtClean="0">
                <a:solidFill>
                  <a:srgbClr val="000099"/>
                </a:solidFill>
                <a:latin typeface="Arial" charset="0"/>
              </a:rPr>
              <a:t>Modelo matemático</a:t>
            </a:r>
            <a:endParaRPr lang="es-ES" sz="1800" b="1" u="sng" dirty="0">
              <a:solidFill>
                <a:srgbClr val="000099"/>
              </a:solidFill>
              <a:latin typeface="Arial" charset="0"/>
            </a:endParaRPr>
          </a:p>
        </p:txBody>
      </p:sp>
      <p:sp>
        <p:nvSpPr>
          <p:cNvPr id="4" name="3 CuadroTexto"/>
          <p:cNvSpPr txBox="1"/>
          <p:nvPr/>
        </p:nvSpPr>
        <p:spPr>
          <a:xfrm>
            <a:off x="1099599" y="2149996"/>
            <a:ext cx="7458281" cy="2308324"/>
          </a:xfrm>
          <a:prstGeom prst="rect">
            <a:avLst/>
          </a:prstGeom>
          <a:noFill/>
        </p:spPr>
        <p:txBody>
          <a:bodyPr wrap="square" rtlCol="0">
            <a:spAutoFit/>
          </a:bodyPr>
          <a:lstStyle/>
          <a:p>
            <a:pPr>
              <a:lnSpc>
                <a:spcPct val="150000"/>
              </a:lnSpc>
            </a:pPr>
            <a:r>
              <a:rPr lang="es-MX" sz="1800" b="1" dirty="0" smtClean="0">
                <a:latin typeface="Arial" panose="020B0604020202020204" pitchFamily="34" charset="0"/>
                <a:cs typeface="Arial" panose="020B0604020202020204" pitchFamily="34" charset="0"/>
              </a:rPr>
              <a:t>B</a:t>
            </a:r>
            <a:r>
              <a:rPr lang="es-MX" sz="1800" b="1" baseline="-25000" dirty="0" smtClean="0">
                <a:latin typeface="Arial" panose="020B0604020202020204" pitchFamily="34" charset="0"/>
                <a:cs typeface="Arial" panose="020B0604020202020204" pitchFamily="34" charset="0"/>
              </a:rPr>
              <a:t>N</a:t>
            </a:r>
            <a:r>
              <a:rPr lang="es-MX" sz="1800" dirty="0" smtClean="0">
                <a:latin typeface="Arial" panose="020B0604020202020204" pitchFamily="34" charset="0"/>
                <a:cs typeface="Arial" panose="020B0604020202020204" pitchFamily="34" charset="0"/>
              </a:rPr>
              <a:t> = Intensidad del campo magnético</a:t>
            </a:r>
          </a:p>
          <a:p>
            <a:pPr>
              <a:lnSpc>
                <a:spcPct val="150000"/>
              </a:lnSpc>
            </a:pPr>
            <a:r>
              <a:rPr lang="es-MX" sz="1800" b="1" dirty="0" err="1" smtClean="0">
                <a:latin typeface="Symbol" panose="05050102010706020507" pitchFamily="18" charset="2"/>
                <a:cs typeface="Arial" panose="020B0604020202020204" pitchFamily="34" charset="0"/>
              </a:rPr>
              <a:t>m</a:t>
            </a:r>
            <a:r>
              <a:rPr lang="es-MX" sz="1800" b="1" baseline="-25000" dirty="0" err="1" smtClean="0">
                <a:latin typeface="Arial" panose="020B0604020202020204" pitchFamily="34" charset="0"/>
                <a:cs typeface="Arial" panose="020B0604020202020204" pitchFamily="34" charset="0"/>
              </a:rPr>
              <a:t>N</a:t>
            </a:r>
            <a:r>
              <a:rPr lang="es-MX" sz="1800" dirty="0" smtClean="0">
                <a:latin typeface="Arial" panose="020B0604020202020204" pitchFamily="34" charset="0"/>
                <a:cs typeface="Arial" panose="020B0604020202020204" pitchFamily="34" charset="0"/>
              </a:rPr>
              <a:t> </a:t>
            </a:r>
            <a:r>
              <a:rPr lang="es-MX" sz="1800" dirty="0">
                <a:latin typeface="Arial" panose="020B0604020202020204" pitchFamily="34" charset="0"/>
                <a:cs typeface="Arial" panose="020B0604020202020204" pitchFamily="34" charset="0"/>
              </a:rPr>
              <a:t>= </a:t>
            </a:r>
            <a:r>
              <a:rPr lang="es-MX" sz="1800" dirty="0" smtClean="0">
                <a:latin typeface="Arial" panose="020B0604020202020204" pitchFamily="34" charset="0"/>
                <a:cs typeface="Arial" panose="020B0604020202020204" pitchFamily="34" charset="0"/>
              </a:rPr>
              <a:t>Permeabilidad magnética del núcleo</a:t>
            </a:r>
          </a:p>
          <a:p>
            <a:pPr>
              <a:lnSpc>
                <a:spcPct val="150000"/>
              </a:lnSpc>
            </a:pPr>
            <a:r>
              <a:rPr lang="es-MX" sz="1800" b="1" dirty="0">
                <a:latin typeface="Arial" panose="020B0604020202020204" pitchFamily="34" charset="0"/>
                <a:cs typeface="Arial" panose="020B0604020202020204" pitchFamily="34" charset="0"/>
              </a:rPr>
              <a:t>N</a:t>
            </a:r>
            <a:r>
              <a:rPr lang="es-MX" sz="1800" dirty="0" smtClean="0">
                <a:latin typeface="Arial" panose="020B0604020202020204" pitchFamily="34" charset="0"/>
                <a:cs typeface="Arial" panose="020B0604020202020204" pitchFamily="34" charset="0"/>
              </a:rPr>
              <a:t> </a:t>
            </a:r>
            <a:r>
              <a:rPr lang="es-MX" sz="1800" dirty="0">
                <a:latin typeface="Arial" panose="020B0604020202020204" pitchFamily="34" charset="0"/>
                <a:cs typeface="Arial" panose="020B0604020202020204" pitchFamily="34" charset="0"/>
              </a:rPr>
              <a:t>= </a:t>
            </a:r>
            <a:r>
              <a:rPr lang="es-MX" sz="1800" dirty="0" smtClean="0">
                <a:latin typeface="Arial" panose="020B0604020202020204" pitchFamily="34" charset="0"/>
                <a:cs typeface="Arial" panose="020B0604020202020204" pitchFamily="34" charset="0"/>
              </a:rPr>
              <a:t>Número de espiras del conductor</a:t>
            </a:r>
            <a:endParaRPr lang="es-MX" sz="1800" dirty="0">
              <a:latin typeface="Arial" panose="020B0604020202020204" pitchFamily="34" charset="0"/>
              <a:cs typeface="Arial" panose="020B0604020202020204" pitchFamily="34" charset="0"/>
            </a:endParaRPr>
          </a:p>
          <a:p>
            <a:pPr>
              <a:lnSpc>
                <a:spcPct val="150000"/>
              </a:lnSpc>
            </a:pPr>
            <a:r>
              <a:rPr lang="es-MX" sz="1800" b="1" dirty="0" smtClean="0">
                <a:latin typeface="Arial" panose="020B0604020202020204" pitchFamily="34" charset="0"/>
                <a:cs typeface="Arial" panose="020B0604020202020204" pitchFamily="34" charset="0"/>
              </a:rPr>
              <a:t>I</a:t>
            </a:r>
            <a:r>
              <a:rPr lang="es-MX" sz="1800" dirty="0" smtClean="0">
                <a:latin typeface="Arial" panose="020B0604020202020204" pitchFamily="34" charset="0"/>
                <a:cs typeface="Arial" panose="020B0604020202020204" pitchFamily="34" charset="0"/>
              </a:rPr>
              <a:t> </a:t>
            </a:r>
            <a:r>
              <a:rPr lang="es-MX" sz="1800" dirty="0">
                <a:latin typeface="Arial" panose="020B0604020202020204" pitchFamily="34" charset="0"/>
                <a:cs typeface="Arial" panose="020B0604020202020204" pitchFamily="34" charset="0"/>
              </a:rPr>
              <a:t>= Intensidad </a:t>
            </a:r>
            <a:r>
              <a:rPr lang="es-MX" sz="1800" dirty="0" smtClean="0">
                <a:latin typeface="Arial" panose="020B0604020202020204" pitchFamily="34" charset="0"/>
                <a:cs typeface="Arial" panose="020B0604020202020204" pitchFamily="34" charset="0"/>
              </a:rPr>
              <a:t>de la corriente eléctrica que pasa a través del conductor</a:t>
            </a:r>
          </a:p>
          <a:p>
            <a:pPr>
              <a:lnSpc>
                <a:spcPct val="150000"/>
              </a:lnSpc>
            </a:pPr>
            <a:r>
              <a:rPr lang="es-MX" dirty="0" smtClean="0">
                <a:latin typeface="Freestyle Script" panose="030804020302050B0404" pitchFamily="66" charset="0"/>
                <a:cs typeface="Arial" panose="020B0604020202020204" pitchFamily="34" charset="0"/>
              </a:rPr>
              <a:t>l</a:t>
            </a:r>
            <a:r>
              <a:rPr lang="es-MX" sz="1800" dirty="0" smtClean="0">
                <a:latin typeface="Arial" panose="020B0604020202020204" pitchFamily="34" charset="0"/>
                <a:cs typeface="Arial" panose="020B0604020202020204" pitchFamily="34" charset="0"/>
              </a:rPr>
              <a:t> </a:t>
            </a:r>
            <a:r>
              <a:rPr lang="es-MX" sz="1800" dirty="0">
                <a:latin typeface="Arial" panose="020B0604020202020204" pitchFamily="34" charset="0"/>
                <a:cs typeface="Arial" panose="020B0604020202020204" pitchFamily="34" charset="0"/>
              </a:rPr>
              <a:t>= </a:t>
            </a:r>
            <a:r>
              <a:rPr lang="es-MX" sz="1800" dirty="0" smtClean="0">
                <a:latin typeface="Arial" panose="020B0604020202020204" pitchFamily="34" charset="0"/>
                <a:cs typeface="Arial" panose="020B0604020202020204" pitchFamily="34" charset="0"/>
              </a:rPr>
              <a:t>Longitud del conductor</a:t>
            </a:r>
            <a:endParaRPr lang="es-MX" sz="1800" dirty="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9318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499"/>
                                          </p:stCondLst>
                                        </p:cTn>
                                        <p:tgtEl>
                                          <p:spTgt spid="9318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nodeType="clickEffect">
                                  <p:stCondLst>
                                    <p:cond delay="0"/>
                                  </p:stCondLst>
                                  <p:childTnLst>
                                    <p:set>
                                      <p:cBhvr>
                                        <p:cTn id="19" dur="1" fill="hold">
                                          <p:stCondLst>
                                            <p:cond delay="0"/>
                                          </p:stCondLst>
                                        </p:cTn>
                                        <p:tgtEl>
                                          <p:spTgt spid="93190"/>
                                        </p:tgtEl>
                                        <p:attrNameLst>
                                          <p:attrName>style.visibility</p:attrName>
                                        </p:attrNameLst>
                                      </p:cBhvr>
                                      <p:to>
                                        <p:strVal val="visible"/>
                                      </p:to>
                                    </p:set>
                                    <p:animEffect transition="in" filter="strips(downRight)">
                                      <p:cBhvr>
                                        <p:cTn id="20" dur="500"/>
                                        <p:tgtEl>
                                          <p:spTgt spid="93190"/>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6" fill="hold" nodeType="clickEffect">
                                  <p:stCondLst>
                                    <p:cond delay="0"/>
                                  </p:stCondLst>
                                  <p:childTnLst>
                                    <p:set>
                                      <p:cBhvr>
                                        <p:cTn id="24" dur="1" fill="hold">
                                          <p:stCondLst>
                                            <p:cond delay="0"/>
                                          </p:stCondLst>
                                        </p:cTn>
                                        <p:tgtEl>
                                          <p:spTgt spid="93193"/>
                                        </p:tgtEl>
                                        <p:attrNameLst>
                                          <p:attrName>style.visibility</p:attrName>
                                        </p:attrNameLst>
                                      </p:cBhvr>
                                      <p:to>
                                        <p:strVal val="visible"/>
                                      </p:to>
                                    </p:set>
                                    <p:animEffect transition="in" filter="strips(downRight)">
                                      <p:cBhvr>
                                        <p:cTn id="25" dur="500"/>
                                        <p:tgtEl>
                                          <p:spTgt spid="93193"/>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nodeType="clickEffect">
                                  <p:stCondLst>
                                    <p:cond delay="0"/>
                                  </p:stCondLst>
                                  <p:childTnLst>
                                    <p:set>
                                      <p:cBhvr>
                                        <p:cTn id="29" dur="1" fill="hold">
                                          <p:stCondLst>
                                            <p:cond delay="0"/>
                                          </p:stCondLst>
                                        </p:cTn>
                                        <p:tgtEl>
                                          <p:spTgt spid="93198"/>
                                        </p:tgtEl>
                                        <p:attrNameLst>
                                          <p:attrName>style.visibility</p:attrName>
                                        </p:attrNameLst>
                                      </p:cBhvr>
                                      <p:to>
                                        <p:strVal val="visible"/>
                                      </p:to>
                                    </p:set>
                                    <p:animEffect transition="in" filter="strips(downRight)">
                                      <p:cBhvr>
                                        <p:cTn id="30" dur="500"/>
                                        <p:tgtEl>
                                          <p:spTgt spid="93198"/>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6" fill="hold" grpId="0" nodeType="clickEffect">
                                  <p:stCondLst>
                                    <p:cond delay="0"/>
                                  </p:stCondLst>
                                  <p:childTnLst>
                                    <p:set>
                                      <p:cBhvr>
                                        <p:cTn id="34" dur="1" fill="hold">
                                          <p:stCondLst>
                                            <p:cond delay="0"/>
                                          </p:stCondLst>
                                        </p:cTn>
                                        <p:tgtEl>
                                          <p:spTgt spid="93201"/>
                                        </p:tgtEl>
                                        <p:attrNameLst>
                                          <p:attrName>style.visibility</p:attrName>
                                        </p:attrNameLst>
                                      </p:cBhvr>
                                      <p:to>
                                        <p:strVal val="visible"/>
                                      </p:to>
                                    </p:set>
                                    <p:animEffect transition="in" filter="strips(downRight)">
                                      <p:cBhvr>
                                        <p:cTn id="35" dur="500"/>
                                        <p:tgtEl>
                                          <p:spTgt spid="93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01" grpId="0" autoUpdateAnimBg="0"/>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ChangeArrowheads="1"/>
          </p:cNvSpPr>
          <p:nvPr/>
        </p:nvSpPr>
        <p:spPr bwMode="auto">
          <a:xfrm>
            <a:off x="3881438" y="3171825"/>
            <a:ext cx="9144000" cy="0"/>
          </a:xfrm>
          <a:prstGeom prst="rect">
            <a:avLst/>
          </a:prstGeom>
          <a:noFill/>
          <a:ln w="9525">
            <a:noFill/>
            <a:miter lim="800000"/>
            <a:headEnd/>
            <a:tailEnd/>
          </a:ln>
          <a:effectLst/>
        </p:spPr>
        <p:txBody>
          <a:bodyPr>
            <a:spAutoFit/>
          </a:bodyPr>
          <a:lstStyle/>
          <a:p>
            <a:endParaRPr lang="es-MX"/>
          </a:p>
        </p:txBody>
      </p:sp>
      <p:sp>
        <p:nvSpPr>
          <p:cNvPr id="95235" name="Rectangle 3"/>
          <p:cNvSpPr>
            <a:spLocks noChangeArrowheads="1"/>
          </p:cNvSpPr>
          <p:nvPr/>
        </p:nvSpPr>
        <p:spPr bwMode="auto">
          <a:xfrm>
            <a:off x="3781425" y="3195638"/>
            <a:ext cx="9144000" cy="0"/>
          </a:xfrm>
          <a:prstGeom prst="rect">
            <a:avLst/>
          </a:prstGeom>
          <a:noFill/>
          <a:ln w="9525">
            <a:noFill/>
            <a:miter lim="800000"/>
            <a:headEnd/>
            <a:tailEnd/>
          </a:ln>
          <a:effectLst/>
        </p:spPr>
        <p:txBody>
          <a:bodyPr>
            <a:spAutoFit/>
          </a:bodyPr>
          <a:lstStyle/>
          <a:p>
            <a:endParaRPr lang="es-MX"/>
          </a:p>
        </p:txBody>
      </p:sp>
      <p:sp>
        <p:nvSpPr>
          <p:cNvPr id="6"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smtClean="0">
                <a:solidFill>
                  <a:srgbClr val="000099"/>
                </a:solidFill>
                <a:latin typeface="Arial" charset="0"/>
              </a:rPr>
              <a:t>Tabla de datos</a:t>
            </a:r>
            <a:endParaRPr lang="es-ES" sz="1800" b="1" u="sng" dirty="0">
              <a:solidFill>
                <a:srgbClr val="000099"/>
              </a:solidFill>
              <a:latin typeface="Arial" charset="0"/>
            </a:endParaRPr>
          </a:p>
        </p:txBody>
      </p:sp>
      <p:pic>
        <p:nvPicPr>
          <p:cNvPr id="94210"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90493" y="1628801"/>
            <a:ext cx="5763016" cy="36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288226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ChangeArrowheads="1"/>
          </p:cNvSpPr>
          <p:nvPr/>
        </p:nvSpPr>
        <p:spPr bwMode="auto">
          <a:xfrm>
            <a:off x="3881438" y="3171825"/>
            <a:ext cx="9144000" cy="0"/>
          </a:xfrm>
          <a:prstGeom prst="rect">
            <a:avLst/>
          </a:prstGeom>
          <a:noFill/>
          <a:ln w="9525">
            <a:noFill/>
            <a:miter lim="800000"/>
            <a:headEnd/>
            <a:tailEnd/>
          </a:ln>
          <a:effectLst/>
        </p:spPr>
        <p:txBody>
          <a:bodyPr>
            <a:spAutoFit/>
          </a:bodyPr>
          <a:lstStyle/>
          <a:p>
            <a:endParaRPr lang="es-MX"/>
          </a:p>
        </p:txBody>
      </p:sp>
      <p:sp>
        <p:nvSpPr>
          <p:cNvPr id="95235" name="Rectangle 3"/>
          <p:cNvSpPr>
            <a:spLocks noChangeArrowheads="1"/>
          </p:cNvSpPr>
          <p:nvPr/>
        </p:nvSpPr>
        <p:spPr bwMode="auto">
          <a:xfrm>
            <a:off x="3781425" y="3195638"/>
            <a:ext cx="9144000" cy="0"/>
          </a:xfrm>
          <a:prstGeom prst="rect">
            <a:avLst/>
          </a:prstGeom>
          <a:noFill/>
          <a:ln w="9525">
            <a:noFill/>
            <a:miter lim="800000"/>
            <a:headEnd/>
            <a:tailEnd/>
          </a:ln>
          <a:effectLst/>
        </p:spPr>
        <p:txBody>
          <a:bodyPr>
            <a:spAutoFit/>
          </a:bodyPr>
          <a:lstStyle/>
          <a:p>
            <a:endParaRPr lang="es-MX"/>
          </a:p>
        </p:txBody>
      </p:sp>
      <p:sp>
        <p:nvSpPr>
          <p:cNvPr id="6"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smtClean="0">
                <a:solidFill>
                  <a:srgbClr val="000099"/>
                </a:solidFill>
                <a:latin typeface="Arial" charset="0"/>
              </a:rPr>
              <a:t>Gráfica y modelo matemático</a:t>
            </a:r>
            <a:endParaRPr lang="es-ES" sz="1800" b="1" u="sng" dirty="0">
              <a:solidFill>
                <a:srgbClr val="000099"/>
              </a:solidFill>
              <a:latin typeface="Arial" charset="0"/>
            </a:endParaRPr>
          </a:p>
        </p:txBody>
      </p:sp>
      <p:grpSp>
        <p:nvGrpSpPr>
          <p:cNvPr id="5" name="4 Grupo"/>
          <p:cNvGrpSpPr/>
          <p:nvPr/>
        </p:nvGrpSpPr>
        <p:grpSpPr>
          <a:xfrm>
            <a:off x="1443416" y="1268760"/>
            <a:ext cx="6183058" cy="4273406"/>
            <a:chOff x="765205" y="1603866"/>
            <a:chExt cx="6903140" cy="4642738"/>
          </a:xfrm>
        </p:grpSpPr>
        <p:pic>
          <p:nvPicPr>
            <p:cNvPr id="3"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75657" y="1603866"/>
              <a:ext cx="6192688" cy="42734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Rectángulo"/>
            <p:cNvSpPr/>
            <p:nvPr/>
          </p:nvSpPr>
          <p:spPr>
            <a:xfrm>
              <a:off x="765205" y="3212976"/>
              <a:ext cx="710451" cy="369332"/>
            </a:xfrm>
            <a:prstGeom prst="rect">
              <a:avLst/>
            </a:prstGeom>
          </p:spPr>
          <p:txBody>
            <a:bodyPr wrap="none">
              <a:spAutoFit/>
            </a:bodyPr>
            <a:lstStyle/>
            <a:p>
              <a:r>
                <a:rPr lang="es-MX" sz="1800" b="1" dirty="0" smtClean="0">
                  <a:solidFill>
                    <a:schemeClr val="bg2">
                      <a:lumMod val="75000"/>
                    </a:schemeClr>
                  </a:solidFill>
                  <a:latin typeface="Arial" panose="020B0604020202020204" pitchFamily="34" charset="0"/>
                  <a:cs typeface="Arial" panose="020B0604020202020204" pitchFamily="34" charset="0"/>
                </a:rPr>
                <a:t>B [T]</a:t>
              </a:r>
              <a:endParaRPr lang="es-MX" sz="1800" dirty="0">
                <a:solidFill>
                  <a:schemeClr val="bg2">
                    <a:lumMod val="75000"/>
                  </a:schemeClr>
                </a:solidFill>
              </a:endParaRPr>
            </a:p>
          </p:txBody>
        </p:sp>
        <p:sp>
          <p:nvSpPr>
            <p:cNvPr id="9" name="8 Rectángulo"/>
            <p:cNvSpPr/>
            <p:nvPr/>
          </p:nvSpPr>
          <p:spPr>
            <a:xfrm>
              <a:off x="4588724" y="5877272"/>
              <a:ext cx="633507" cy="369332"/>
            </a:xfrm>
            <a:prstGeom prst="rect">
              <a:avLst/>
            </a:prstGeom>
          </p:spPr>
          <p:txBody>
            <a:bodyPr wrap="none">
              <a:spAutoFit/>
            </a:bodyPr>
            <a:lstStyle/>
            <a:p>
              <a:r>
                <a:rPr lang="es-MX" sz="1800" b="1" dirty="0">
                  <a:solidFill>
                    <a:schemeClr val="bg2">
                      <a:lumMod val="75000"/>
                    </a:schemeClr>
                  </a:solidFill>
                  <a:latin typeface="Arial" panose="020B0604020202020204" pitchFamily="34" charset="0"/>
                  <a:cs typeface="Arial" panose="020B0604020202020204" pitchFamily="34" charset="0"/>
                </a:rPr>
                <a:t>I</a:t>
              </a:r>
              <a:r>
                <a:rPr lang="es-MX" sz="1800" b="1" dirty="0" smtClean="0">
                  <a:solidFill>
                    <a:schemeClr val="bg2">
                      <a:lumMod val="75000"/>
                    </a:schemeClr>
                  </a:solidFill>
                  <a:latin typeface="Arial" panose="020B0604020202020204" pitchFamily="34" charset="0"/>
                  <a:cs typeface="Arial" panose="020B0604020202020204" pitchFamily="34" charset="0"/>
                </a:rPr>
                <a:t> [A]</a:t>
              </a:r>
              <a:endParaRPr lang="es-MX" sz="1800" dirty="0">
                <a:solidFill>
                  <a:schemeClr val="bg2">
                    <a:lumMod val="75000"/>
                  </a:schemeClr>
                </a:solidFill>
              </a:endParaRPr>
            </a:p>
          </p:txBody>
        </p:sp>
      </p:grpSp>
      <p:sp>
        <p:nvSpPr>
          <p:cNvPr id="13" name="12 Rectángulo"/>
          <p:cNvSpPr/>
          <p:nvPr/>
        </p:nvSpPr>
        <p:spPr>
          <a:xfrm>
            <a:off x="1900250" y="5703058"/>
            <a:ext cx="5269391" cy="369332"/>
          </a:xfrm>
          <a:prstGeom prst="rect">
            <a:avLst/>
          </a:prstGeom>
        </p:spPr>
        <p:txBody>
          <a:bodyPr wrap="none">
            <a:spAutoFit/>
          </a:bodyPr>
          <a:lstStyle/>
          <a:p>
            <a:r>
              <a:rPr lang="es-MX" sz="1800" b="1" dirty="0" smtClean="0">
                <a:solidFill>
                  <a:schemeClr val="tx1">
                    <a:lumMod val="75000"/>
                    <a:lumOff val="25000"/>
                  </a:schemeClr>
                </a:solidFill>
                <a:latin typeface="Arial" panose="020B0604020202020204" pitchFamily="34" charset="0"/>
                <a:cs typeface="Arial" panose="020B0604020202020204" pitchFamily="34" charset="0"/>
              </a:rPr>
              <a:t>B [T] = (3.5904x10</a:t>
            </a:r>
            <a:r>
              <a:rPr lang="es-MX" sz="1800" b="1" baseline="30000" dirty="0" smtClean="0">
                <a:solidFill>
                  <a:schemeClr val="tx1">
                    <a:lumMod val="75000"/>
                    <a:lumOff val="25000"/>
                  </a:schemeClr>
                </a:solidFill>
                <a:latin typeface="Arial" panose="020B0604020202020204" pitchFamily="34" charset="0"/>
                <a:cs typeface="Arial" panose="020B0604020202020204" pitchFamily="34" charset="0"/>
              </a:rPr>
              <a:t>-3</a:t>
            </a:r>
            <a:r>
              <a:rPr lang="es-MX" sz="1800" b="1" dirty="0" smtClean="0">
                <a:solidFill>
                  <a:schemeClr val="tx1">
                    <a:lumMod val="75000"/>
                    <a:lumOff val="25000"/>
                  </a:schemeClr>
                </a:solidFill>
                <a:latin typeface="Arial" panose="020B0604020202020204" pitchFamily="34" charset="0"/>
                <a:cs typeface="Arial" panose="020B0604020202020204" pitchFamily="34" charset="0"/>
              </a:rPr>
              <a:t>[T∙A</a:t>
            </a:r>
            <a:r>
              <a:rPr lang="es-MX" sz="1800" b="1" baseline="30000" dirty="0" smtClean="0">
                <a:solidFill>
                  <a:schemeClr val="tx1">
                    <a:lumMod val="75000"/>
                    <a:lumOff val="25000"/>
                  </a:schemeClr>
                </a:solidFill>
                <a:latin typeface="Arial" panose="020B0604020202020204" pitchFamily="34" charset="0"/>
                <a:cs typeface="Arial" panose="020B0604020202020204" pitchFamily="34" charset="0"/>
              </a:rPr>
              <a:t>-1</a:t>
            </a:r>
            <a:r>
              <a:rPr lang="es-MX" sz="1800" b="1" dirty="0" smtClean="0">
                <a:solidFill>
                  <a:schemeClr val="tx1">
                    <a:lumMod val="75000"/>
                    <a:lumOff val="25000"/>
                  </a:schemeClr>
                </a:solidFill>
                <a:latin typeface="Arial" panose="020B0604020202020204" pitchFamily="34" charset="0"/>
                <a:cs typeface="Arial" panose="020B0604020202020204" pitchFamily="34" charset="0"/>
              </a:rPr>
              <a:t>]) I [A]+3.3643x10</a:t>
            </a:r>
            <a:r>
              <a:rPr lang="es-MX" sz="1800" b="1" baseline="30000" dirty="0" smtClean="0">
                <a:solidFill>
                  <a:schemeClr val="tx1">
                    <a:lumMod val="75000"/>
                    <a:lumOff val="25000"/>
                  </a:schemeClr>
                </a:solidFill>
                <a:latin typeface="Arial" panose="020B0604020202020204" pitchFamily="34" charset="0"/>
                <a:cs typeface="Arial" panose="020B0604020202020204" pitchFamily="34" charset="0"/>
              </a:rPr>
              <a:t>-18</a:t>
            </a:r>
            <a:r>
              <a:rPr lang="es-MX" sz="1800" b="1" dirty="0" smtClean="0">
                <a:solidFill>
                  <a:schemeClr val="tx1">
                    <a:lumMod val="75000"/>
                    <a:lumOff val="25000"/>
                  </a:schemeClr>
                </a:solidFill>
                <a:latin typeface="Arial" panose="020B0604020202020204" pitchFamily="34" charset="0"/>
                <a:cs typeface="Arial" panose="020B0604020202020204" pitchFamily="34" charset="0"/>
              </a:rPr>
              <a:t>[T]</a:t>
            </a:r>
            <a:endParaRPr lang="es-MX" sz="1800" b="1" dirty="0">
              <a:solidFill>
                <a:schemeClr val="tx1">
                  <a:lumMod val="75000"/>
                  <a:lumOff val="25000"/>
                </a:schemeClr>
              </a:solidFill>
            </a:endParaRPr>
          </a:p>
        </p:txBody>
      </p:sp>
    </p:spTree>
    <p:extLst>
      <p:ext uri="{BB962C8B-B14F-4D97-AF65-F5344CB8AC3E}">
        <p14:creationId xmlns:p14="http://schemas.microsoft.com/office/powerpoint/2010/main" val="8192318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ChangeArrowheads="1"/>
          </p:cNvSpPr>
          <p:nvPr/>
        </p:nvSpPr>
        <p:spPr bwMode="auto">
          <a:xfrm>
            <a:off x="3881438" y="3171825"/>
            <a:ext cx="9144000" cy="0"/>
          </a:xfrm>
          <a:prstGeom prst="rect">
            <a:avLst/>
          </a:prstGeom>
          <a:noFill/>
          <a:ln w="9525">
            <a:noFill/>
            <a:miter lim="800000"/>
            <a:headEnd/>
            <a:tailEnd/>
          </a:ln>
          <a:effectLst/>
        </p:spPr>
        <p:txBody>
          <a:bodyPr>
            <a:spAutoFit/>
          </a:bodyPr>
          <a:lstStyle/>
          <a:p>
            <a:endParaRPr lang="es-MX"/>
          </a:p>
        </p:txBody>
      </p:sp>
      <p:sp>
        <p:nvSpPr>
          <p:cNvPr id="95235" name="Rectangle 3"/>
          <p:cNvSpPr>
            <a:spLocks noChangeArrowheads="1"/>
          </p:cNvSpPr>
          <p:nvPr/>
        </p:nvSpPr>
        <p:spPr bwMode="auto">
          <a:xfrm>
            <a:off x="3781425" y="3195638"/>
            <a:ext cx="9144000" cy="0"/>
          </a:xfrm>
          <a:prstGeom prst="rect">
            <a:avLst/>
          </a:prstGeom>
          <a:noFill/>
          <a:ln w="9525">
            <a:noFill/>
            <a:miter lim="800000"/>
            <a:headEnd/>
            <a:tailEnd/>
          </a:ln>
          <a:effectLst/>
        </p:spPr>
        <p:txBody>
          <a:bodyPr>
            <a:spAutoFit/>
          </a:bodyPr>
          <a:lstStyle/>
          <a:p>
            <a:endParaRPr lang="es-MX"/>
          </a:p>
        </p:txBody>
      </p:sp>
      <p:sp>
        <p:nvSpPr>
          <p:cNvPr id="6"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smtClean="0">
                <a:solidFill>
                  <a:srgbClr val="000099"/>
                </a:solidFill>
                <a:latin typeface="Arial" charset="0"/>
              </a:rPr>
              <a:t>Permeabilidades magnéticas</a:t>
            </a:r>
            <a:endParaRPr lang="es-ES" sz="1800" b="1" u="sng" dirty="0">
              <a:solidFill>
                <a:srgbClr val="000099"/>
              </a:solidFill>
              <a:latin typeface="Arial" charset="0"/>
            </a:endParaRPr>
          </a:p>
        </p:txBody>
      </p:sp>
      <p:graphicFrame>
        <p:nvGraphicFramePr>
          <p:cNvPr id="2" name="1 Objeto"/>
          <p:cNvGraphicFramePr>
            <a:graphicFrameLocks noChangeAspect="1"/>
          </p:cNvGraphicFramePr>
          <p:nvPr>
            <p:extLst>
              <p:ext uri="{D42A27DB-BD31-4B8C-83A1-F6EECF244321}">
                <p14:modId xmlns:p14="http://schemas.microsoft.com/office/powerpoint/2010/main" val="3171303681"/>
              </p:ext>
            </p:extLst>
          </p:nvPr>
        </p:nvGraphicFramePr>
        <p:xfrm>
          <a:off x="3563888" y="1484784"/>
          <a:ext cx="1924050" cy="568325"/>
        </p:xfrm>
        <a:graphic>
          <a:graphicData uri="http://schemas.openxmlformats.org/presentationml/2006/ole">
            <mc:AlternateContent xmlns:mc="http://schemas.openxmlformats.org/markup-compatibility/2006">
              <mc:Choice xmlns:v="urn:schemas-microsoft-com:vml" Requires="v">
                <p:oleObj spid="_x0000_s94220" name="Ecuación" r:id="rId3" imgW="1371600" imgH="406080" progId="Equation.3">
                  <p:embed/>
                </p:oleObj>
              </mc:Choice>
              <mc:Fallback>
                <p:oleObj name="Ecuación" r:id="rId3" imgW="1371600" imgH="406080" progId="Equation.3">
                  <p:embed/>
                  <p:pic>
                    <p:nvPicPr>
                      <p:cNvPr id="0" name="Object 5"/>
                      <p:cNvPicPr>
                        <a:picLocks noChangeAspect="1" noChangeArrowheads="1"/>
                      </p:cNvPicPr>
                      <p:nvPr/>
                    </p:nvPicPr>
                    <p:blipFill>
                      <a:blip r:embed="rId4"/>
                      <a:srcRect/>
                      <a:stretch>
                        <a:fillRect/>
                      </a:stretch>
                    </p:blipFill>
                    <p:spPr bwMode="auto">
                      <a:xfrm>
                        <a:off x="3563888" y="1484784"/>
                        <a:ext cx="192405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6 Objeto"/>
          <p:cNvGraphicFramePr>
            <a:graphicFrameLocks noChangeAspect="1"/>
          </p:cNvGraphicFramePr>
          <p:nvPr>
            <p:extLst>
              <p:ext uri="{D42A27DB-BD31-4B8C-83A1-F6EECF244321}">
                <p14:modId xmlns:p14="http://schemas.microsoft.com/office/powerpoint/2010/main" val="3360705491"/>
              </p:ext>
            </p:extLst>
          </p:nvPr>
        </p:nvGraphicFramePr>
        <p:xfrm>
          <a:off x="3556000" y="2420888"/>
          <a:ext cx="2032000" cy="568325"/>
        </p:xfrm>
        <a:graphic>
          <a:graphicData uri="http://schemas.openxmlformats.org/presentationml/2006/ole">
            <mc:AlternateContent xmlns:mc="http://schemas.openxmlformats.org/markup-compatibility/2006">
              <mc:Choice xmlns:v="urn:schemas-microsoft-com:vml" Requires="v">
                <p:oleObj spid="_x0000_s94221" name="Ecuación" r:id="rId5" imgW="1447560" imgH="406080" progId="Equation.3">
                  <p:embed/>
                </p:oleObj>
              </mc:Choice>
              <mc:Fallback>
                <p:oleObj name="Ecuación" r:id="rId5" imgW="1447560" imgH="406080" progId="Equation.3">
                  <p:embed/>
                  <p:pic>
                    <p:nvPicPr>
                      <p:cNvPr id="0" name=""/>
                      <p:cNvPicPr>
                        <a:picLocks noChangeAspect="1" noChangeArrowheads="1"/>
                      </p:cNvPicPr>
                      <p:nvPr/>
                    </p:nvPicPr>
                    <p:blipFill>
                      <a:blip r:embed="rId6"/>
                      <a:srcRect/>
                      <a:stretch>
                        <a:fillRect/>
                      </a:stretch>
                    </p:blipFill>
                    <p:spPr bwMode="auto">
                      <a:xfrm>
                        <a:off x="3556000" y="2420888"/>
                        <a:ext cx="203200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7 Objeto"/>
          <p:cNvGraphicFramePr>
            <a:graphicFrameLocks noChangeAspect="1"/>
          </p:cNvGraphicFramePr>
          <p:nvPr>
            <p:extLst>
              <p:ext uri="{D42A27DB-BD31-4B8C-83A1-F6EECF244321}">
                <p14:modId xmlns:p14="http://schemas.microsoft.com/office/powerpoint/2010/main" val="2569679900"/>
              </p:ext>
            </p:extLst>
          </p:nvPr>
        </p:nvGraphicFramePr>
        <p:xfrm>
          <a:off x="4144963" y="3284984"/>
          <a:ext cx="855662" cy="603250"/>
        </p:xfrm>
        <a:graphic>
          <a:graphicData uri="http://schemas.openxmlformats.org/presentationml/2006/ole">
            <mc:AlternateContent xmlns:mc="http://schemas.openxmlformats.org/markup-compatibility/2006">
              <mc:Choice xmlns:v="urn:schemas-microsoft-com:vml" Requires="v">
                <p:oleObj spid="_x0000_s94222" name="Ecuación" r:id="rId7" imgW="609480" imgH="431640" progId="Equation.3">
                  <p:embed/>
                </p:oleObj>
              </mc:Choice>
              <mc:Fallback>
                <p:oleObj name="Ecuación" r:id="rId7" imgW="609480" imgH="431640" progId="Equation.3">
                  <p:embed/>
                  <p:pic>
                    <p:nvPicPr>
                      <p:cNvPr id="0" name=""/>
                      <p:cNvPicPr>
                        <a:picLocks noChangeAspect="1" noChangeArrowheads="1"/>
                      </p:cNvPicPr>
                      <p:nvPr/>
                    </p:nvPicPr>
                    <p:blipFill>
                      <a:blip r:embed="rId8"/>
                      <a:srcRect/>
                      <a:stretch>
                        <a:fillRect/>
                      </a:stretch>
                    </p:blipFill>
                    <p:spPr bwMode="auto">
                      <a:xfrm>
                        <a:off x="4144963" y="3284984"/>
                        <a:ext cx="855662"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3" name="2 Grupo"/>
          <p:cNvGrpSpPr/>
          <p:nvPr/>
        </p:nvGrpSpPr>
        <p:grpSpPr>
          <a:xfrm>
            <a:off x="2843808" y="4184104"/>
            <a:ext cx="3600400" cy="1981200"/>
            <a:chOff x="2555776" y="4184104"/>
            <a:chExt cx="3600400" cy="1981200"/>
          </a:xfrm>
        </p:grpSpPr>
        <p:grpSp>
          <p:nvGrpSpPr>
            <p:cNvPr id="9" name="Group 5"/>
            <p:cNvGrpSpPr>
              <a:grpSpLocks/>
            </p:cNvGrpSpPr>
            <p:nvPr/>
          </p:nvGrpSpPr>
          <p:grpSpPr bwMode="auto">
            <a:xfrm>
              <a:off x="2555776" y="4184104"/>
              <a:ext cx="2133600" cy="1981200"/>
              <a:chOff x="2208" y="2640"/>
              <a:chExt cx="1344" cy="1248"/>
            </a:xfrm>
            <a:noFill/>
          </p:grpSpPr>
          <p:sp>
            <p:nvSpPr>
              <p:cNvPr id="10" name="Rectangle 6"/>
              <p:cNvSpPr>
                <a:spLocks noChangeArrowheads="1"/>
              </p:cNvSpPr>
              <p:nvPr/>
            </p:nvSpPr>
            <p:spPr bwMode="auto">
              <a:xfrm>
                <a:off x="2208" y="2688"/>
                <a:ext cx="1344" cy="1200"/>
              </a:xfrm>
              <a:prstGeom prst="rect">
                <a:avLst/>
              </a:prstGeom>
              <a:grpFill/>
              <a:ln w="9525">
                <a:noFill/>
                <a:miter lim="800000"/>
                <a:headEnd/>
                <a:tailEnd/>
              </a:ln>
              <a:effectLst/>
            </p:spPr>
            <p:txBody>
              <a:bodyPr anchor="ctr">
                <a:spAutoFit/>
              </a:bodyPr>
              <a:lstStyle/>
              <a:p>
                <a:endParaRPr lang="es-MX"/>
              </a:p>
            </p:txBody>
          </p:sp>
          <p:grpSp>
            <p:nvGrpSpPr>
              <p:cNvPr id="11" name="Group 7"/>
              <p:cNvGrpSpPr>
                <a:grpSpLocks/>
              </p:cNvGrpSpPr>
              <p:nvPr/>
            </p:nvGrpSpPr>
            <p:grpSpPr bwMode="auto">
              <a:xfrm>
                <a:off x="2367" y="2640"/>
                <a:ext cx="1025" cy="1177"/>
                <a:chOff x="2383" y="2640"/>
                <a:chExt cx="1025" cy="1177"/>
              </a:xfrm>
              <a:grpFill/>
            </p:grpSpPr>
            <p:sp>
              <p:nvSpPr>
                <p:cNvPr id="12" name="Rectangle 8"/>
                <p:cNvSpPr>
                  <a:spLocks noChangeArrowheads="1"/>
                </p:cNvSpPr>
                <p:nvPr/>
              </p:nvSpPr>
              <p:spPr bwMode="auto">
                <a:xfrm>
                  <a:off x="2736" y="2640"/>
                  <a:ext cx="594" cy="361"/>
                </a:xfrm>
                <a:prstGeom prst="rect">
                  <a:avLst/>
                </a:prstGeom>
                <a:grpFill/>
                <a:ln w="9525">
                  <a:noFill/>
                  <a:miter lim="800000"/>
                  <a:headEnd/>
                  <a:tailEnd/>
                </a:ln>
              </p:spPr>
              <p:txBody>
                <a:bodyPr wrap="none">
                  <a:spAutoFit/>
                </a:bodyPr>
                <a:lstStyle/>
                <a:p>
                  <a:pPr algn="ctr">
                    <a:lnSpc>
                      <a:spcPct val="150000"/>
                    </a:lnSpc>
                  </a:pPr>
                  <a:r>
                    <a:rPr lang="es-MX" sz="2100" b="1">
                      <a:solidFill>
                        <a:srgbClr val="000099"/>
                      </a:solidFill>
                      <a:latin typeface="Arial" charset="0"/>
                    </a:rPr>
                    <a:t>k</a:t>
                  </a:r>
                  <a:r>
                    <a:rPr lang="es-MX" sz="2100" b="1" baseline="-25000">
                      <a:solidFill>
                        <a:srgbClr val="000099"/>
                      </a:solidFill>
                      <a:latin typeface="Arial" charset="0"/>
                    </a:rPr>
                    <a:t>m</a:t>
                  </a:r>
                  <a:r>
                    <a:rPr lang="es-MX" sz="2100" b="1">
                      <a:solidFill>
                        <a:srgbClr val="000099"/>
                      </a:solidFill>
                      <a:latin typeface="Arial" charset="0"/>
                    </a:rPr>
                    <a:t> &lt; 1</a:t>
                  </a:r>
                  <a:endParaRPr lang="es-ES" sz="2100" b="1" baseline="-25000">
                    <a:solidFill>
                      <a:srgbClr val="000099"/>
                    </a:solidFill>
                    <a:latin typeface="Arial" charset="0"/>
                  </a:endParaRPr>
                </a:p>
              </p:txBody>
            </p:sp>
            <p:sp>
              <p:nvSpPr>
                <p:cNvPr id="13" name="Rectangle 9"/>
                <p:cNvSpPr>
                  <a:spLocks noChangeArrowheads="1"/>
                </p:cNvSpPr>
                <p:nvPr/>
              </p:nvSpPr>
              <p:spPr bwMode="auto">
                <a:xfrm>
                  <a:off x="2458" y="3048"/>
                  <a:ext cx="950" cy="361"/>
                </a:xfrm>
                <a:prstGeom prst="rect">
                  <a:avLst/>
                </a:prstGeom>
                <a:grpFill/>
                <a:ln w="9525">
                  <a:noFill/>
                  <a:miter lim="800000"/>
                  <a:headEnd/>
                  <a:tailEnd/>
                </a:ln>
              </p:spPr>
              <p:txBody>
                <a:bodyPr wrap="none">
                  <a:spAutoFit/>
                </a:bodyPr>
                <a:lstStyle/>
                <a:p>
                  <a:pPr algn="ctr">
                    <a:lnSpc>
                      <a:spcPct val="150000"/>
                    </a:lnSpc>
                  </a:pPr>
                  <a:r>
                    <a:rPr lang="es-MX" sz="2100" b="1">
                      <a:solidFill>
                        <a:srgbClr val="000099"/>
                      </a:solidFill>
                      <a:latin typeface="Arial" charset="0"/>
                    </a:rPr>
                    <a:t>1 </a:t>
                  </a:r>
                  <a:r>
                    <a:rPr lang="es-MX" sz="2100" b="1">
                      <a:solidFill>
                        <a:srgbClr val="000099"/>
                      </a:solidFill>
                      <a:latin typeface="Arial" charset="0"/>
                      <a:cs typeface="Arial" charset="0"/>
                    </a:rPr>
                    <a:t>≤</a:t>
                  </a:r>
                  <a:r>
                    <a:rPr lang="es-MX" sz="2100" b="1" baseline="-25000">
                      <a:solidFill>
                        <a:srgbClr val="000099"/>
                      </a:solidFill>
                      <a:latin typeface="Arial" charset="0"/>
                    </a:rPr>
                    <a:t> </a:t>
                  </a:r>
                  <a:r>
                    <a:rPr lang="es-MX" sz="2100" b="1">
                      <a:solidFill>
                        <a:srgbClr val="000099"/>
                      </a:solidFill>
                      <a:latin typeface="Arial" charset="0"/>
                    </a:rPr>
                    <a:t>k</a:t>
                  </a:r>
                  <a:r>
                    <a:rPr lang="es-MX" sz="2100" b="1" baseline="-25000">
                      <a:solidFill>
                        <a:srgbClr val="000099"/>
                      </a:solidFill>
                      <a:latin typeface="Arial" charset="0"/>
                    </a:rPr>
                    <a:t>m</a:t>
                  </a:r>
                  <a:r>
                    <a:rPr lang="es-MX" sz="2100" b="1">
                      <a:solidFill>
                        <a:srgbClr val="000099"/>
                      </a:solidFill>
                      <a:latin typeface="Arial" charset="0"/>
                    </a:rPr>
                    <a:t> &lt; 10</a:t>
                  </a:r>
                  <a:endParaRPr lang="es-ES" sz="2100" b="1" baseline="-25000">
                    <a:solidFill>
                      <a:srgbClr val="000099"/>
                    </a:solidFill>
                    <a:latin typeface="Arial" charset="0"/>
                  </a:endParaRPr>
                </a:p>
              </p:txBody>
            </p:sp>
            <p:sp>
              <p:nvSpPr>
                <p:cNvPr id="14" name="Rectangle 10"/>
                <p:cNvSpPr>
                  <a:spLocks noChangeArrowheads="1"/>
                </p:cNvSpPr>
                <p:nvPr/>
              </p:nvSpPr>
              <p:spPr bwMode="auto">
                <a:xfrm>
                  <a:off x="2383" y="3456"/>
                  <a:ext cx="665" cy="361"/>
                </a:xfrm>
                <a:prstGeom prst="rect">
                  <a:avLst/>
                </a:prstGeom>
                <a:grpFill/>
                <a:ln w="9525">
                  <a:noFill/>
                  <a:miter lim="800000"/>
                  <a:headEnd/>
                  <a:tailEnd/>
                </a:ln>
              </p:spPr>
              <p:txBody>
                <a:bodyPr wrap="none">
                  <a:spAutoFit/>
                </a:bodyPr>
                <a:lstStyle/>
                <a:p>
                  <a:pPr algn="ctr">
                    <a:lnSpc>
                      <a:spcPct val="150000"/>
                    </a:lnSpc>
                  </a:pPr>
                  <a:r>
                    <a:rPr lang="es-MX" sz="2100" b="1">
                      <a:solidFill>
                        <a:srgbClr val="000099"/>
                      </a:solidFill>
                      <a:latin typeface="Arial" charset="0"/>
                    </a:rPr>
                    <a:t>10 </a:t>
                  </a:r>
                  <a:r>
                    <a:rPr lang="es-MX" sz="2100" b="1">
                      <a:solidFill>
                        <a:srgbClr val="000099"/>
                      </a:solidFill>
                      <a:latin typeface="Arial" charset="0"/>
                      <a:cs typeface="Arial" charset="0"/>
                    </a:rPr>
                    <a:t>≤</a:t>
                  </a:r>
                  <a:r>
                    <a:rPr lang="es-MX" sz="2100" b="1" baseline="-25000">
                      <a:solidFill>
                        <a:srgbClr val="000099"/>
                      </a:solidFill>
                      <a:latin typeface="Arial" charset="0"/>
                    </a:rPr>
                    <a:t> </a:t>
                  </a:r>
                  <a:r>
                    <a:rPr lang="es-MX" sz="2100" b="1">
                      <a:solidFill>
                        <a:srgbClr val="000099"/>
                      </a:solidFill>
                      <a:latin typeface="Arial" charset="0"/>
                    </a:rPr>
                    <a:t>k</a:t>
                  </a:r>
                  <a:r>
                    <a:rPr lang="es-MX" sz="2100" b="1" baseline="-25000">
                      <a:solidFill>
                        <a:srgbClr val="000099"/>
                      </a:solidFill>
                      <a:latin typeface="Arial" charset="0"/>
                    </a:rPr>
                    <a:t>m</a:t>
                  </a:r>
                  <a:endParaRPr lang="es-ES" sz="2100" b="1" baseline="-25000">
                    <a:solidFill>
                      <a:srgbClr val="000099"/>
                    </a:solidFill>
                    <a:latin typeface="Arial" charset="0"/>
                  </a:endParaRPr>
                </a:p>
              </p:txBody>
            </p:sp>
          </p:grpSp>
        </p:grpSp>
        <p:sp>
          <p:nvSpPr>
            <p:cNvPr id="15" name="Rectangle 16"/>
            <p:cNvSpPr>
              <a:spLocks noChangeArrowheads="1"/>
            </p:cNvSpPr>
            <p:nvPr/>
          </p:nvSpPr>
          <p:spPr bwMode="auto">
            <a:xfrm>
              <a:off x="4597251" y="4300718"/>
              <a:ext cx="1355725" cy="388938"/>
            </a:xfrm>
            <a:prstGeom prst="rect">
              <a:avLst/>
            </a:prstGeom>
            <a:noFill/>
            <a:ln w="9525">
              <a:noFill/>
              <a:miter lim="800000"/>
              <a:headEnd/>
              <a:tailEnd/>
            </a:ln>
          </p:spPr>
          <p:txBody>
            <a:bodyPr wrap="none" lIns="18000" tIns="10800" rIns="18000" bIns="10800">
              <a:spAutoFit/>
            </a:bodyPr>
            <a:lstStyle/>
            <a:p>
              <a:pPr algn="ctr">
                <a:lnSpc>
                  <a:spcPct val="150000"/>
                </a:lnSpc>
              </a:pPr>
              <a:r>
                <a:rPr lang="es-ES" sz="1600" b="1" dirty="0">
                  <a:solidFill>
                    <a:srgbClr val="000099"/>
                  </a:solidFill>
                  <a:latin typeface="Arial" charset="0"/>
                </a:rPr>
                <a:t>Diamagnética</a:t>
              </a:r>
            </a:p>
          </p:txBody>
        </p:sp>
        <p:sp>
          <p:nvSpPr>
            <p:cNvPr id="16" name="Rectangle 17"/>
            <p:cNvSpPr>
              <a:spLocks noChangeArrowheads="1"/>
            </p:cNvSpPr>
            <p:nvPr/>
          </p:nvSpPr>
          <p:spPr bwMode="auto">
            <a:xfrm>
              <a:off x="4597251" y="4948418"/>
              <a:ext cx="1479550" cy="388938"/>
            </a:xfrm>
            <a:prstGeom prst="rect">
              <a:avLst/>
            </a:prstGeom>
            <a:noFill/>
            <a:ln w="9525">
              <a:noFill/>
              <a:miter lim="800000"/>
              <a:headEnd/>
              <a:tailEnd/>
            </a:ln>
          </p:spPr>
          <p:txBody>
            <a:bodyPr wrap="none" lIns="18000" tIns="10800" rIns="18000" bIns="10800">
              <a:spAutoFit/>
            </a:bodyPr>
            <a:lstStyle/>
            <a:p>
              <a:pPr algn="ctr">
                <a:lnSpc>
                  <a:spcPct val="150000"/>
                </a:lnSpc>
              </a:pPr>
              <a:r>
                <a:rPr lang="es-ES" sz="1600" b="1" dirty="0">
                  <a:solidFill>
                    <a:srgbClr val="000099"/>
                  </a:solidFill>
                  <a:latin typeface="Arial" charset="0"/>
                </a:rPr>
                <a:t>Paramagnética</a:t>
              </a:r>
            </a:p>
          </p:txBody>
        </p:sp>
        <p:sp>
          <p:nvSpPr>
            <p:cNvPr id="17" name="Rectangle 18"/>
            <p:cNvSpPr>
              <a:spLocks noChangeArrowheads="1"/>
            </p:cNvSpPr>
            <p:nvPr/>
          </p:nvSpPr>
          <p:spPr bwMode="auto">
            <a:xfrm>
              <a:off x="4597251" y="5596118"/>
              <a:ext cx="1558925" cy="388938"/>
            </a:xfrm>
            <a:prstGeom prst="rect">
              <a:avLst/>
            </a:prstGeom>
            <a:noFill/>
            <a:ln w="9525">
              <a:noFill/>
              <a:miter lim="800000"/>
              <a:headEnd/>
              <a:tailEnd/>
            </a:ln>
          </p:spPr>
          <p:txBody>
            <a:bodyPr wrap="none" lIns="18000" tIns="10800" rIns="18000" bIns="10800">
              <a:spAutoFit/>
            </a:bodyPr>
            <a:lstStyle/>
            <a:p>
              <a:pPr algn="ctr">
                <a:lnSpc>
                  <a:spcPct val="150000"/>
                </a:lnSpc>
              </a:pPr>
              <a:r>
                <a:rPr lang="es-ES" sz="1600" b="1">
                  <a:solidFill>
                    <a:srgbClr val="000099"/>
                  </a:solidFill>
                  <a:latin typeface="Arial" charset="0"/>
                </a:rPr>
                <a:t>Ferromagnética</a:t>
              </a:r>
            </a:p>
          </p:txBody>
        </p:sp>
      </p:grpSp>
    </p:spTree>
    <p:extLst>
      <p:ext uri="{BB962C8B-B14F-4D97-AF65-F5344CB8AC3E}">
        <p14:creationId xmlns:p14="http://schemas.microsoft.com/office/powerpoint/2010/main" val="34860698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ChangeArrowheads="1"/>
          </p:cNvSpPr>
          <p:nvPr/>
        </p:nvSpPr>
        <p:spPr bwMode="auto">
          <a:xfrm>
            <a:off x="3881438" y="3171825"/>
            <a:ext cx="9144000" cy="0"/>
          </a:xfrm>
          <a:prstGeom prst="rect">
            <a:avLst/>
          </a:prstGeom>
          <a:noFill/>
          <a:ln w="9525">
            <a:noFill/>
            <a:miter lim="800000"/>
            <a:headEnd/>
            <a:tailEnd/>
          </a:ln>
          <a:effectLst/>
        </p:spPr>
        <p:txBody>
          <a:bodyPr>
            <a:spAutoFit/>
          </a:bodyPr>
          <a:lstStyle/>
          <a:p>
            <a:endParaRPr lang="es-MX"/>
          </a:p>
        </p:txBody>
      </p:sp>
      <p:sp>
        <p:nvSpPr>
          <p:cNvPr id="95235" name="Rectangle 3"/>
          <p:cNvSpPr>
            <a:spLocks noChangeArrowheads="1"/>
          </p:cNvSpPr>
          <p:nvPr/>
        </p:nvSpPr>
        <p:spPr bwMode="auto">
          <a:xfrm>
            <a:off x="3781425" y="3195638"/>
            <a:ext cx="9144000" cy="0"/>
          </a:xfrm>
          <a:prstGeom prst="rect">
            <a:avLst/>
          </a:prstGeom>
          <a:noFill/>
          <a:ln w="9525">
            <a:noFill/>
            <a:miter lim="800000"/>
            <a:headEnd/>
            <a:tailEnd/>
          </a:ln>
          <a:effectLst/>
        </p:spPr>
        <p:txBody>
          <a:bodyPr>
            <a:spAutoFit/>
          </a:bodyPr>
          <a:lstStyle/>
          <a:p>
            <a:endParaRPr lang="es-MX"/>
          </a:p>
        </p:txBody>
      </p:sp>
      <p:sp>
        <p:nvSpPr>
          <p:cNvPr id="6"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smtClean="0">
                <a:solidFill>
                  <a:srgbClr val="000099"/>
                </a:solidFill>
                <a:latin typeface="Arial" charset="0"/>
              </a:rPr>
              <a:t>Permeabilidades magnéticas relativas</a:t>
            </a:r>
            <a:endParaRPr lang="es-ES" sz="1800" b="1" u="sng" dirty="0">
              <a:solidFill>
                <a:srgbClr val="000099"/>
              </a:solidFill>
              <a:latin typeface="Arial" charset="0"/>
            </a:endParaRPr>
          </a:p>
        </p:txBody>
      </p:sp>
      <p:sp>
        <p:nvSpPr>
          <p:cNvPr id="7" name="Rectangle 17"/>
          <p:cNvSpPr>
            <a:spLocks noChangeArrowheads="1"/>
          </p:cNvSpPr>
          <p:nvPr/>
        </p:nvSpPr>
        <p:spPr bwMode="auto">
          <a:xfrm>
            <a:off x="1816620" y="1983037"/>
            <a:ext cx="5510759" cy="3318171"/>
          </a:xfrm>
          <a:prstGeom prst="rect">
            <a:avLst/>
          </a:prstGeom>
          <a:solidFill>
            <a:srgbClr val="B7DBFF"/>
          </a:solidFill>
          <a:ln w="28575">
            <a:solidFill>
              <a:schemeClr val="accent3">
                <a:lumMod val="50000"/>
              </a:schemeClr>
            </a:solidFill>
            <a:miter lim="800000"/>
            <a:headEnd/>
            <a:tailEnd/>
          </a:ln>
        </p:spPr>
        <p:txBody>
          <a:bodyPr wrap="none" lIns="180000" tIns="180000" rIns="180000" bIns="180000">
            <a:spAutoFit/>
          </a:bodyPr>
          <a:lstStyle/>
          <a:p>
            <a:pPr algn="just">
              <a:lnSpc>
                <a:spcPct val="150000"/>
              </a:lnSpc>
              <a:tabLst>
                <a:tab pos="1876425" algn="l"/>
              </a:tabLst>
            </a:pPr>
            <a:r>
              <a:rPr lang="es-ES" sz="1600" b="1" dirty="0" smtClean="0">
                <a:latin typeface="Arial" charset="0"/>
              </a:rPr>
              <a:t>Material	Permeabilidad magnética relativa</a:t>
            </a:r>
          </a:p>
          <a:p>
            <a:pPr algn="just">
              <a:lnSpc>
                <a:spcPct val="150000"/>
              </a:lnSpc>
              <a:tabLst>
                <a:tab pos="1876425" algn="l"/>
              </a:tabLst>
            </a:pPr>
            <a:r>
              <a:rPr lang="es-ES" sz="1600" dirty="0" smtClean="0">
                <a:solidFill>
                  <a:srgbClr val="000099"/>
                </a:solidFill>
                <a:latin typeface="Arial" charset="0"/>
              </a:rPr>
              <a:t>Aire	1.0</a:t>
            </a:r>
          </a:p>
          <a:p>
            <a:pPr algn="just">
              <a:lnSpc>
                <a:spcPct val="150000"/>
              </a:lnSpc>
              <a:tabLst>
                <a:tab pos="1876425" algn="l"/>
              </a:tabLst>
            </a:pPr>
            <a:r>
              <a:rPr lang="es-ES" sz="1600" dirty="0" smtClean="0">
                <a:solidFill>
                  <a:srgbClr val="000099"/>
                </a:solidFill>
                <a:latin typeface="Arial" charset="0"/>
              </a:rPr>
              <a:t>Aluminio	1.000023</a:t>
            </a:r>
          </a:p>
          <a:p>
            <a:pPr algn="just">
              <a:lnSpc>
                <a:spcPct val="150000"/>
              </a:lnSpc>
              <a:tabLst>
                <a:tab pos="1876425" algn="l"/>
              </a:tabLst>
            </a:pPr>
            <a:r>
              <a:rPr lang="es-ES" sz="1600" dirty="0" smtClean="0">
                <a:solidFill>
                  <a:srgbClr val="000099"/>
                </a:solidFill>
                <a:latin typeface="Arial" charset="0"/>
              </a:rPr>
              <a:t>Cobre	0.99999</a:t>
            </a:r>
          </a:p>
          <a:p>
            <a:pPr algn="just">
              <a:lnSpc>
                <a:spcPct val="150000"/>
              </a:lnSpc>
              <a:tabLst>
                <a:tab pos="1876425" algn="l"/>
              </a:tabLst>
            </a:pPr>
            <a:r>
              <a:rPr lang="es-ES" sz="1600" dirty="0" smtClean="0">
                <a:solidFill>
                  <a:srgbClr val="000099"/>
                </a:solidFill>
                <a:latin typeface="Arial" charset="0"/>
              </a:rPr>
              <a:t>Oro	0.999964</a:t>
            </a:r>
          </a:p>
          <a:p>
            <a:pPr algn="just">
              <a:lnSpc>
                <a:spcPct val="150000"/>
              </a:lnSpc>
              <a:tabLst>
                <a:tab pos="1876425" algn="l"/>
              </a:tabLst>
            </a:pPr>
            <a:r>
              <a:rPr lang="es-ES" sz="1600" dirty="0" smtClean="0">
                <a:solidFill>
                  <a:srgbClr val="000099"/>
                </a:solidFill>
                <a:latin typeface="Arial" charset="0"/>
              </a:rPr>
              <a:t>Plomo	0.999983</a:t>
            </a:r>
          </a:p>
          <a:p>
            <a:pPr algn="just">
              <a:lnSpc>
                <a:spcPct val="150000"/>
              </a:lnSpc>
              <a:tabLst>
                <a:tab pos="1876425" algn="l"/>
              </a:tabLst>
            </a:pPr>
            <a:r>
              <a:rPr lang="es-ES" sz="1600" dirty="0" smtClean="0">
                <a:solidFill>
                  <a:srgbClr val="000099"/>
                </a:solidFill>
                <a:latin typeface="Arial" charset="0"/>
              </a:rPr>
              <a:t>Plata	0.999974</a:t>
            </a:r>
          </a:p>
          <a:p>
            <a:pPr algn="just">
              <a:lnSpc>
                <a:spcPct val="150000"/>
              </a:lnSpc>
              <a:tabLst>
                <a:tab pos="1876425" algn="l"/>
              </a:tabLst>
            </a:pPr>
            <a:r>
              <a:rPr lang="es-ES" sz="1600" dirty="0" smtClean="0">
                <a:solidFill>
                  <a:srgbClr val="000099"/>
                </a:solidFill>
                <a:latin typeface="Arial" charset="0"/>
              </a:rPr>
              <a:t>Hierro dulce	5000</a:t>
            </a:r>
            <a:endParaRPr lang="es-ES" sz="1600" dirty="0">
              <a:solidFill>
                <a:srgbClr val="000099"/>
              </a:solidFill>
              <a:latin typeface="Arial" charset="0"/>
            </a:endParaRPr>
          </a:p>
        </p:txBody>
      </p:sp>
    </p:spTree>
    <p:extLst>
      <p:ext uri="{BB962C8B-B14F-4D97-AF65-F5344CB8AC3E}">
        <p14:creationId xmlns:p14="http://schemas.microsoft.com/office/powerpoint/2010/main" val="2347743933"/>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7" name="Text Box 7"/>
          <p:cNvSpPr txBox="1">
            <a:spLocks noChangeArrowheads="1"/>
          </p:cNvSpPr>
          <p:nvPr/>
        </p:nvSpPr>
        <p:spPr bwMode="auto">
          <a:xfrm>
            <a:off x="769938" y="1371600"/>
            <a:ext cx="7596187" cy="1624013"/>
          </a:xfrm>
          <a:prstGeom prst="rect">
            <a:avLst/>
          </a:prstGeom>
          <a:noFill/>
          <a:ln w="9525">
            <a:noFill/>
            <a:miter lim="800000"/>
            <a:headEnd/>
            <a:tailEnd/>
          </a:ln>
          <a:effectLst/>
        </p:spPr>
        <p:txBody>
          <a:bodyPr>
            <a:spAutoFit/>
          </a:bodyPr>
          <a:lstStyle/>
          <a:p>
            <a:pPr algn="just">
              <a:lnSpc>
                <a:spcPct val="125000"/>
              </a:lnSpc>
              <a:spcAft>
                <a:spcPct val="70000"/>
              </a:spcAft>
            </a:pPr>
            <a:r>
              <a:rPr lang="es-ES" sz="1600" dirty="0">
                <a:solidFill>
                  <a:srgbClr val="000099"/>
                </a:solidFill>
                <a:latin typeface="Arial" charset="0"/>
                <a:cs typeface="Times New Roman" pitchFamily="18" charset="0"/>
              </a:rPr>
              <a:t>Los materiales ferromagnéticos poseen pequeñas zonas que tienen un momento magnético diferente de cero, a estas zonas se les llama dominios magnéticos, y su momento magnético es el resultado de la suma de los campos magnéticos debidos a los movimientos de traslación y rotación de los electrones que están presentes en tales dominios</a:t>
            </a:r>
            <a:r>
              <a:rPr lang="es-ES" sz="1600" dirty="0">
                <a:solidFill>
                  <a:srgbClr val="000099"/>
                </a:solidFill>
                <a:latin typeface="Arial" charset="0"/>
              </a:rPr>
              <a:t>.</a:t>
            </a:r>
          </a:p>
        </p:txBody>
      </p:sp>
      <p:grpSp>
        <p:nvGrpSpPr>
          <p:cNvPr id="97288" name="Group 8"/>
          <p:cNvGrpSpPr>
            <a:grpSpLocks noChangeAspect="1"/>
          </p:cNvGrpSpPr>
          <p:nvPr/>
        </p:nvGrpSpPr>
        <p:grpSpPr bwMode="auto">
          <a:xfrm>
            <a:off x="3733800" y="3167063"/>
            <a:ext cx="1662113" cy="2493962"/>
            <a:chOff x="5293" y="5783"/>
            <a:chExt cx="1801" cy="2704"/>
          </a:xfrm>
        </p:grpSpPr>
        <p:grpSp>
          <p:nvGrpSpPr>
            <p:cNvPr id="97289" name="Group 9"/>
            <p:cNvGrpSpPr>
              <a:grpSpLocks noChangeAspect="1"/>
            </p:cNvGrpSpPr>
            <p:nvPr/>
          </p:nvGrpSpPr>
          <p:grpSpPr bwMode="auto">
            <a:xfrm>
              <a:off x="5293" y="5783"/>
              <a:ext cx="1801" cy="2704"/>
              <a:chOff x="5293" y="5783"/>
              <a:chExt cx="1441" cy="2344"/>
            </a:xfrm>
          </p:grpSpPr>
          <p:sp>
            <p:nvSpPr>
              <p:cNvPr id="97290" name="Rectangle 10"/>
              <p:cNvSpPr>
                <a:spLocks noChangeAspect="1" noChangeArrowheads="1"/>
              </p:cNvSpPr>
              <p:nvPr/>
            </p:nvSpPr>
            <p:spPr bwMode="auto">
              <a:xfrm>
                <a:off x="5293" y="5787"/>
                <a:ext cx="1440" cy="2340"/>
              </a:xfrm>
              <a:prstGeom prst="rect">
                <a:avLst/>
              </a:prstGeom>
              <a:solidFill>
                <a:srgbClr val="B4DCFA"/>
              </a:solidFill>
              <a:ln w="9525">
                <a:solidFill>
                  <a:srgbClr val="0000FF"/>
                </a:solidFill>
                <a:miter lim="800000"/>
                <a:headEnd/>
                <a:tailEnd/>
              </a:ln>
            </p:spPr>
            <p:txBody>
              <a:bodyPr/>
              <a:lstStyle/>
              <a:p>
                <a:endParaRPr lang="es-MX"/>
              </a:p>
            </p:txBody>
          </p:sp>
          <p:sp>
            <p:nvSpPr>
              <p:cNvPr id="97291" name="Freeform 11"/>
              <p:cNvSpPr>
                <a:spLocks noChangeAspect="1"/>
              </p:cNvSpPr>
              <p:nvPr/>
            </p:nvSpPr>
            <p:spPr bwMode="auto">
              <a:xfrm>
                <a:off x="5293" y="5783"/>
                <a:ext cx="421" cy="364"/>
              </a:xfrm>
              <a:custGeom>
                <a:avLst/>
                <a:gdLst/>
                <a:ahLst/>
                <a:cxnLst>
                  <a:cxn ang="0">
                    <a:pos x="0" y="364"/>
                  </a:cxn>
                  <a:cxn ang="0">
                    <a:pos x="331" y="285"/>
                  </a:cxn>
                  <a:cxn ang="0">
                    <a:pos x="421" y="0"/>
                  </a:cxn>
                </a:cxnLst>
                <a:rect l="0" t="0" r="r" b="b"/>
                <a:pathLst>
                  <a:path w="421" h="364">
                    <a:moveTo>
                      <a:pt x="0" y="364"/>
                    </a:moveTo>
                    <a:cubicBezTo>
                      <a:pt x="55" y="351"/>
                      <a:pt x="261" y="346"/>
                      <a:pt x="331" y="285"/>
                    </a:cubicBezTo>
                    <a:cubicBezTo>
                      <a:pt x="401" y="224"/>
                      <a:pt x="402" y="60"/>
                      <a:pt x="421" y="0"/>
                    </a:cubicBezTo>
                  </a:path>
                </a:pathLst>
              </a:custGeom>
              <a:noFill/>
              <a:ln w="9525">
                <a:solidFill>
                  <a:srgbClr val="0000FF"/>
                </a:solidFill>
                <a:round/>
                <a:headEnd/>
                <a:tailEnd/>
              </a:ln>
            </p:spPr>
            <p:txBody>
              <a:bodyPr/>
              <a:lstStyle/>
              <a:p>
                <a:endParaRPr lang="es-MX"/>
              </a:p>
            </p:txBody>
          </p:sp>
          <p:sp>
            <p:nvSpPr>
              <p:cNvPr id="97292" name="Freeform 12"/>
              <p:cNvSpPr>
                <a:spLocks noChangeAspect="1"/>
              </p:cNvSpPr>
              <p:nvPr/>
            </p:nvSpPr>
            <p:spPr bwMode="auto">
              <a:xfrm>
                <a:off x="5295" y="6060"/>
                <a:ext cx="558" cy="382"/>
              </a:xfrm>
              <a:custGeom>
                <a:avLst/>
                <a:gdLst/>
                <a:ahLst/>
                <a:cxnLst>
                  <a:cxn ang="0">
                    <a:pos x="0" y="353"/>
                  </a:cxn>
                  <a:cxn ang="0">
                    <a:pos x="502" y="323"/>
                  </a:cxn>
                  <a:cxn ang="0">
                    <a:pos x="337" y="0"/>
                  </a:cxn>
                </a:cxnLst>
                <a:rect l="0" t="0" r="r" b="b"/>
                <a:pathLst>
                  <a:path w="558" h="382">
                    <a:moveTo>
                      <a:pt x="0" y="353"/>
                    </a:moveTo>
                    <a:cubicBezTo>
                      <a:pt x="82" y="348"/>
                      <a:pt x="446" y="382"/>
                      <a:pt x="502" y="323"/>
                    </a:cubicBezTo>
                    <a:cubicBezTo>
                      <a:pt x="558" y="264"/>
                      <a:pt x="371" y="67"/>
                      <a:pt x="337" y="0"/>
                    </a:cubicBezTo>
                  </a:path>
                </a:pathLst>
              </a:custGeom>
              <a:noFill/>
              <a:ln w="9525">
                <a:solidFill>
                  <a:srgbClr val="0000FF"/>
                </a:solidFill>
                <a:round/>
                <a:headEnd/>
                <a:tailEnd/>
              </a:ln>
            </p:spPr>
            <p:txBody>
              <a:bodyPr/>
              <a:lstStyle/>
              <a:p>
                <a:endParaRPr lang="es-MX"/>
              </a:p>
            </p:txBody>
          </p:sp>
          <p:sp>
            <p:nvSpPr>
              <p:cNvPr id="97293" name="Freeform 13"/>
              <p:cNvSpPr>
                <a:spLocks noChangeAspect="1"/>
              </p:cNvSpPr>
              <p:nvPr/>
            </p:nvSpPr>
            <p:spPr bwMode="auto">
              <a:xfrm>
                <a:off x="5717" y="5792"/>
                <a:ext cx="406" cy="415"/>
              </a:xfrm>
              <a:custGeom>
                <a:avLst/>
                <a:gdLst/>
                <a:ahLst/>
                <a:cxnLst>
                  <a:cxn ang="0">
                    <a:pos x="0" y="379"/>
                  </a:cxn>
                  <a:cxn ang="0">
                    <a:pos x="374" y="352"/>
                  </a:cxn>
                  <a:cxn ang="0">
                    <a:pos x="194" y="0"/>
                  </a:cxn>
                </a:cxnLst>
                <a:rect l="0" t="0" r="r" b="b"/>
                <a:pathLst>
                  <a:path w="406" h="415">
                    <a:moveTo>
                      <a:pt x="0" y="379"/>
                    </a:moveTo>
                    <a:cubicBezTo>
                      <a:pt x="62" y="375"/>
                      <a:pt x="342" y="415"/>
                      <a:pt x="374" y="352"/>
                    </a:cubicBezTo>
                    <a:cubicBezTo>
                      <a:pt x="406" y="289"/>
                      <a:pt x="232" y="73"/>
                      <a:pt x="194" y="0"/>
                    </a:cubicBezTo>
                  </a:path>
                </a:pathLst>
              </a:custGeom>
              <a:noFill/>
              <a:ln w="9525">
                <a:solidFill>
                  <a:srgbClr val="0000FF"/>
                </a:solidFill>
                <a:round/>
                <a:headEnd/>
                <a:tailEnd/>
              </a:ln>
            </p:spPr>
            <p:txBody>
              <a:bodyPr/>
              <a:lstStyle/>
              <a:p>
                <a:endParaRPr lang="es-MX"/>
              </a:p>
            </p:txBody>
          </p:sp>
          <p:sp>
            <p:nvSpPr>
              <p:cNvPr id="97294" name="Freeform 14"/>
              <p:cNvSpPr>
                <a:spLocks noChangeAspect="1"/>
              </p:cNvSpPr>
              <p:nvPr/>
            </p:nvSpPr>
            <p:spPr bwMode="auto">
              <a:xfrm>
                <a:off x="6090" y="5787"/>
                <a:ext cx="510" cy="423"/>
              </a:xfrm>
              <a:custGeom>
                <a:avLst/>
                <a:gdLst/>
                <a:ahLst/>
                <a:cxnLst>
                  <a:cxn ang="0">
                    <a:pos x="0" y="285"/>
                  </a:cxn>
                  <a:cxn ang="0">
                    <a:pos x="390" y="375"/>
                  </a:cxn>
                  <a:cxn ang="0">
                    <a:pos x="510" y="0"/>
                  </a:cxn>
                </a:cxnLst>
                <a:rect l="0" t="0" r="r" b="b"/>
                <a:pathLst>
                  <a:path w="510" h="423">
                    <a:moveTo>
                      <a:pt x="0" y="285"/>
                    </a:moveTo>
                    <a:cubicBezTo>
                      <a:pt x="65" y="300"/>
                      <a:pt x="305" y="423"/>
                      <a:pt x="390" y="375"/>
                    </a:cubicBezTo>
                    <a:cubicBezTo>
                      <a:pt x="475" y="327"/>
                      <a:pt x="485" y="78"/>
                      <a:pt x="510" y="0"/>
                    </a:cubicBezTo>
                  </a:path>
                </a:pathLst>
              </a:custGeom>
              <a:noFill/>
              <a:ln w="9525">
                <a:solidFill>
                  <a:srgbClr val="0000FF"/>
                </a:solidFill>
                <a:round/>
                <a:headEnd/>
                <a:tailEnd/>
              </a:ln>
            </p:spPr>
            <p:txBody>
              <a:bodyPr/>
              <a:lstStyle/>
              <a:p>
                <a:endParaRPr lang="es-MX"/>
              </a:p>
            </p:txBody>
          </p:sp>
          <p:sp>
            <p:nvSpPr>
              <p:cNvPr id="97295" name="Freeform 15"/>
              <p:cNvSpPr>
                <a:spLocks noChangeAspect="1"/>
              </p:cNvSpPr>
              <p:nvPr/>
            </p:nvSpPr>
            <p:spPr bwMode="auto">
              <a:xfrm>
                <a:off x="5293" y="6418"/>
                <a:ext cx="602" cy="365"/>
              </a:xfrm>
              <a:custGeom>
                <a:avLst/>
                <a:gdLst/>
                <a:ahLst/>
                <a:cxnLst>
                  <a:cxn ang="0">
                    <a:pos x="0" y="365"/>
                  </a:cxn>
                  <a:cxn ang="0">
                    <a:pos x="316" y="332"/>
                  </a:cxn>
                  <a:cxn ang="0">
                    <a:pos x="586" y="307"/>
                  </a:cxn>
                  <a:cxn ang="0">
                    <a:pos x="414" y="0"/>
                  </a:cxn>
                </a:cxnLst>
                <a:rect l="0" t="0" r="r" b="b"/>
                <a:pathLst>
                  <a:path w="602" h="365">
                    <a:moveTo>
                      <a:pt x="0" y="365"/>
                    </a:moveTo>
                    <a:cubicBezTo>
                      <a:pt x="53" y="360"/>
                      <a:pt x="218" y="342"/>
                      <a:pt x="316" y="332"/>
                    </a:cubicBezTo>
                    <a:cubicBezTo>
                      <a:pt x="414" y="322"/>
                      <a:pt x="570" y="362"/>
                      <a:pt x="586" y="307"/>
                    </a:cubicBezTo>
                    <a:cubicBezTo>
                      <a:pt x="602" y="252"/>
                      <a:pt x="450" y="64"/>
                      <a:pt x="414" y="0"/>
                    </a:cubicBezTo>
                  </a:path>
                </a:pathLst>
              </a:custGeom>
              <a:noFill/>
              <a:ln w="9525">
                <a:solidFill>
                  <a:srgbClr val="0000FF"/>
                </a:solidFill>
                <a:round/>
                <a:headEnd/>
                <a:tailEnd/>
              </a:ln>
            </p:spPr>
            <p:txBody>
              <a:bodyPr/>
              <a:lstStyle/>
              <a:p>
                <a:endParaRPr lang="es-MX"/>
              </a:p>
            </p:txBody>
          </p:sp>
          <p:sp>
            <p:nvSpPr>
              <p:cNvPr id="97296" name="Freeform 16"/>
              <p:cNvSpPr>
                <a:spLocks noChangeAspect="1"/>
              </p:cNvSpPr>
              <p:nvPr/>
            </p:nvSpPr>
            <p:spPr bwMode="auto">
              <a:xfrm>
                <a:off x="6104" y="6465"/>
                <a:ext cx="293" cy="339"/>
              </a:xfrm>
              <a:custGeom>
                <a:avLst/>
                <a:gdLst/>
                <a:ahLst/>
                <a:cxnLst>
                  <a:cxn ang="0">
                    <a:pos x="0" y="53"/>
                  </a:cxn>
                  <a:cxn ang="0">
                    <a:pos x="188" y="330"/>
                  </a:cxn>
                  <a:cxn ang="0">
                    <a:pos x="293" y="0"/>
                  </a:cxn>
                </a:cxnLst>
                <a:rect l="0" t="0" r="r" b="b"/>
                <a:pathLst>
                  <a:path w="293" h="339">
                    <a:moveTo>
                      <a:pt x="0" y="53"/>
                    </a:moveTo>
                    <a:cubicBezTo>
                      <a:pt x="32" y="99"/>
                      <a:pt x="139" y="339"/>
                      <a:pt x="188" y="330"/>
                    </a:cubicBezTo>
                    <a:cubicBezTo>
                      <a:pt x="237" y="321"/>
                      <a:pt x="271" y="69"/>
                      <a:pt x="293" y="0"/>
                    </a:cubicBezTo>
                  </a:path>
                </a:pathLst>
              </a:custGeom>
              <a:noFill/>
              <a:ln w="9525">
                <a:solidFill>
                  <a:srgbClr val="0000FF"/>
                </a:solidFill>
                <a:round/>
                <a:headEnd/>
                <a:tailEnd/>
              </a:ln>
            </p:spPr>
            <p:txBody>
              <a:bodyPr/>
              <a:lstStyle/>
              <a:p>
                <a:endParaRPr lang="es-MX"/>
              </a:p>
            </p:txBody>
          </p:sp>
          <p:sp>
            <p:nvSpPr>
              <p:cNvPr id="97297" name="Freeform 17"/>
              <p:cNvSpPr>
                <a:spLocks noChangeAspect="1"/>
              </p:cNvSpPr>
              <p:nvPr/>
            </p:nvSpPr>
            <p:spPr bwMode="auto">
              <a:xfrm>
                <a:off x="5722" y="6132"/>
                <a:ext cx="501" cy="423"/>
              </a:xfrm>
              <a:custGeom>
                <a:avLst/>
                <a:gdLst/>
                <a:ahLst/>
                <a:cxnLst>
                  <a:cxn ang="0">
                    <a:pos x="0" y="288"/>
                  </a:cxn>
                  <a:cxn ang="0">
                    <a:pos x="381" y="375"/>
                  </a:cxn>
                  <a:cxn ang="0">
                    <a:pos x="501" y="0"/>
                  </a:cxn>
                </a:cxnLst>
                <a:rect l="0" t="0" r="r" b="b"/>
                <a:pathLst>
                  <a:path w="501" h="423">
                    <a:moveTo>
                      <a:pt x="0" y="288"/>
                    </a:moveTo>
                    <a:cubicBezTo>
                      <a:pt x="65" y="303"/>
                      <a:pt x="298" y="423"/>
                      <a:pt x="381" y="375"/>
                    </a:cubicBezTo>
                    <a:cubicBezTo>
                      <a:pt x="464" y="327"/>
                      <a:pt x="476" y="78"/>
                      <a:pt x="501" y="0"/>
                    </a:cubicBezTo>
                  </a:path>
                </a:pathLst>
              </a:custGeom>
              <a:noFill/>
              <a:ln w="9525">
                <a:solidFill>
                  <a:srgbClr val="0000FF"/>
                </a:solidFill>
                <a:round/>
                <a:headEnd/>
                <a:tailEnd/>
              </a:ln>
            </p:spPr>
            <p:txBody>
              <a:bodyPr/>
              <a:lstStyle/>
              <a:p>
                <a:endParaRPr lang="es-MX"/>
              </a:p>
            </p:txBody>
          </p:sp>
          <p:sp>
            <p:nvSpPr>
              <p:cNvPr id="97298" name="Freeform 18"/>
              <p:cNvSpPr>
                <a:spLocks noChangeAspect="1"/>
              </p:cNvSpPr>
              <p:nvPr/>
            </p:nvSpPr>
            <p:spPr bwMode="auto">
              <a:xfrm>
                <a:off x="6319" y="6155"/>
                <a:ext cx="414" cy="365"/>
              </a:xfrm>
              <a:custGeom>
                <a:avLst/>
                <a:gdLst/>
                <a:ahLst/>
                <a:cxnLst>
                  <a:cxn ang="0">
                    <a:pos x="414" y="365"/>
                  </a:cxn>
                  <a:cxn ang="0">
                    <a:pos x="98" y="332"/>
                  </a:cxn>
                  <a:cxn ang="0">
                    <a:pos x="55" y="242"/>
                  </a:cxn>
                  <a:cxn ang="0">
                    <a:pos x="0" y="0"/>
                  </a:cxn>
                </a:cxnLst>
                <a:rect l="0" t="0" r="r" b="b"/>
                <a:pathLst>
                  <a:path w="414" h="365">
                    <a:moveTo>
                      <a:pt x="414" y="365"/>
                    </a:moveTo>
                    <a:cubicBezTo>
                      <a:pt x="361" y="360"/>
                      <a:pt x="158" y="352"/>
                      <a:pt x="98" y="332"/>
                    </a:cubicBezTo>
                    <a:cubicBezTo>
                      <a:pt x="38" y="312"/>
                      <a:pt x="71" y="297"/>
                      <a:pt x="55" y="242"/>
                    </a:cubicBezTo>
                    <a:cubicBezTo>
                      <a:pt x="39" y="187"/>
                      <a:pt x="12" y="51"/>
                      <a:pt x="0" y="0"/>
                    </a:cubicBezTo>
                  </a:path>
                </a:pathLst>
              </a:custGeom>
              <a:noFill/>
              <a:ln w="9525">
                <a:solidFill>
                  <a:srgbClr val="0000FF"/>
                </a:solidFill>
                <a:round/>
                <a:headEnd/>
                <a:tailEnd/>
              </a:ln>
            </p:spPr>
            <p:txBody>
              <a:bodyPr/>
              <a:lstStyle/>
              <a:p>
                <a:endParaRPr lang="es-MX"/>
              </a:p>
            </p:txBody>
          </p:sp>
          <p:sp>
            <p:nvSpPr>
              <p:cNvPr id="97299" name="Freeform 19"/>
              <p:cNvSpPr>
                <a:spLocks noChangeAspect="1"/>
              </p:cNvSpPr>
              <p:nvPr/>
            </p:nvSpPr>
            <p:spPr bwMode="auto">
              <a:xfrm>
                <a:off x="6330" y="6666"/>
                <a:ext cx="397" cy="181"/>
              </a:xfrm>
              <a:custGeom>
                <a:avLst/>
                <a:gdLst/>
                <a:ahLst/>
                <a:cxnLst>
                  <a:cxn ang="0">
                    <a:pos x="0" y="84"/>
                  </a:cxn>
                  <a:cxn ang="0">
                    <a:pos x="172" y="16"/>
                  </a:cxn>
                  <a:cxn ang="0">
                    <a:pos x="397" y="181"/>
                  </a:cxn>
                </a:cxnLst>
                <a:rect l="0" t="0" r="r" b="b"/>
                <a:pathLst>
                  <a:path w="397" h="181">
                    <a:moveTo>
                      <a:pt x="0" y="84"/>
                    </a:moveTo>
                    <a:cubicBezTo>
                      <a:pt x="27" y="71"/>
                      <a:pt x="106" y="0"/>
                      <a:pt x="172" y="16"/>
                    </a:cubicBezTo>
                    <a:cubicBezTo>
                      <a:pt x="238" y="32"/>
                      <a:pt x="350" y="147"/>
                      <a:pt x="397" y="181"/>
                    </a:cubicBezTo>
                  </a:path>
                </a:pathLst>
              </a:custGeom>
              <a:noFill/>
              <a:ln w="9525">
                <a:solidFill>
                  <a:srgbClr val="0000FF"/>
                </a:solidFill>
                <a:round/>
                <a:headEnd/>
                <a:tailEnd/>
              </a:ln>
            </p:spPr>
            <p:txBody>
              <a:bodyPr/>
              <a:lstStyle/>
              <a:p>
                <a:endParaRPr lang="es-MX"/>
              </a:p>
            </p:txBody>
          </p:sp>
          <p:sp>
            <p:nvSpPr>
              <p:cNvPr id="97300" name="Freeform 20"/>
              <p:cNvSpPr>
                <a:spLocks noChangeAspect="1"/>
              </p:cNvSpPr>
              <p:nvPr/>
            </p:nvSpPr>
            <p:spPr bwMode="auto">
              <a:xfrm>
                <a:off x="5873" y="6750"/>
                <a:ext cx="420" cy="226"/>
              </a:xfrm>
              <a:custGeom>
                <a:avLst/>
                <a:gdLst/>
                <a:ahLst/>
                <a:cxnLst>
                  <a:cxn ang="0">
                    <a:pos x="0" y="0"/>
                  </a:cxn>
                  <a:cxn ang="0">
                    <a:pos x="246" y="218"/>
                  </a:cxn>
                  <a:cxn ang="0">
                    <a:pos x="420" y="45"/>
                  </a:cxn>
                </a:cxnLst>
                <a:rect l="0" t="0" r="r" b="b"/>
                <a:pathLst>
                  <a:path w="420" h="226">
                    <a:moveTo>
                      <a:pt x="0" y="0"/>
                    </a:moveTo>
                    <a:cubicBezTo>
                      <a:pt x="40" y="36"/>
                      <a:pt x="176" y="210"/>
                      <a:pt x="246" y="218"/>
                    </a:cubicBezTo>
                    <a:cubicBezTo>
                      <a:pt x="316" y="226"/>
                      <a:pt x="384" y="81"/>
                      <a:pt x="420" y="45"/>
                    </a:cubicBezTo>
                  </a:path>
                </a:pathLst>
              </a:custGeom>
              <a:noFill/>
              <a:ln w="9525">
                <a:solidFill>
                  <a:srgbClr val="0000FF"/>
                </a:solidFill>
                <a:round/>
                <a:headEnd/>
                <a:tailEnd/>
              </a:ln>
            </p:spPr>
            <p:txBody>
              <a:bodyPr/>
              <a:lstStyle/>
              <a:p>
                <a:endParaRPr lang="es-MX"/>
              </a:p>
            </p:txBody>
          </p:sp>
          <p:sp>
            <p:nvSpPr>
              <p:cNvPr id="97301" name="Freeform 21"/>
              <p:cNvSpPr>
                <a:spLocks noChangeAspect="1"/>
              </p:cNvSpPr>
              <p:nvPr/>
            </p:nvSpPr>
            <p:spPr bwMode="auto">
              <a:xfrm>
                <a:off x="5460" y="6766"/>
                <a:ext cx="577" cy="416"/>
              </a:xfrm>
              <a:custGeom>
                <a:avLst/>
                <a:gdLst/>
                <a:ahLst/>
                <a:cxnLst>
                  <a:cxn ang="0">
                    <a:pos x="0" y="0"/>
                  </a:cxn>
                  <a:cxn ang="0">
                    <a:pos x="240" y="390"/>
                  </a:cxn>
                  <a:cxn ang="0">
                    <a:pos x="577" y="157"/>
                  </a:cxn>
                </a:cxnLst>
                <a:rect l="0" t="0" r="r" b="b"/>
                <a:pathLst>
                  <a:path w="577" h="416">
                    <a:moveTo>
                      <a:pt x="0" y="0"/>
                    </a:moveTo>
                    <a:cubicBezTo>
                      <a:pt x="40" y="65"/>
                      <a:pt x="144" y="364"/>
                      <a:pt x="240" y="390"/>
                    </a:cubicBezTo>
                    <a:cubicBezTo>
                      <a:pt x="336" y="416"/>
                      <a:pt x="507" y="206"/>
                      <a:pt x="577" y="157"/>
                    </a:cubicBezTo>
                  </a:path>
                </a:pathLst>
              </a:custGeom>
              <a:noFill/>
              <a:ln w="9525">
                <a:solidFill>
                  <a:srgbClr val="0000FF"/>
                </a:solidFill>
                <a:round/>
                <a:headEnd/>
                <a:tailEnd/>
              </a:ln>
            </p:spPr>
            <p:txBody>
              <a:bodyPr/>
              <a:lstStyle/>
              <a:p>
                <a:endParaRPr lang="es-MX"/>
              </a:p>
            </p:txBody>
          </p:sp>
          <p:sp>
            <p:nvSpPr>
              <p:cNvPr id="97302" name="Freeform 22"/>
              <p:cNvSpPr>
                <a:spLocks noChangeAspect="1"/>
              </p:cNvSpPr>
              <p:nvPr/>
            </p:nvSpPr>
            <p:spPr bwMode="auto">
              <a:xfrm>
                <a:off x="5293" y="7163"/>
                <a:ext cx="421" cy="364"/>
              </a:xfrm>
              <a:custGeom>
                <a:avLst/>
                <a:gdLst/>
                <a:ahLst/>
                <a:cxnLst>
                  <a:cxn ang="0">
                    <a:pos x="0" y="364"/>
                  </a:cxn>
                  <a:cxn ang="0">
                    <a:pos x="331" y="285"/>
                  </a:cxn>
                  <a:cxn ang="0">
                    <a:pos x="421" y="0"/>
                  </a:cxn>
                </a:cxnLst>
                <a:rect l="0" t="0" r="r" b="b"/>
                <a:pathLst>
                  <a:path w="421" h="364">
                    <a:moveTo>
                      <a:pt x="0" y="364"/>
                    </a:moveTo>
                    <a:cubicBezTo>
                      <a:pt x="55" y="351"/>
                      <a:pt x="261" y="346"/>
                      <a:pt x="331" y="285"/>
                    </a:cubicBezTo>
                    <a:cubicBezTo>
                      <a:pt x="401" y="224"/>
                      <a:pt x="402" y="60"/>
                      <a:pt x="421" y="0"/>
                    </a:cubicBezTo>
                  </a:path>
                </a:pathLst>
              </a:custGeom>
              <a:noFill/>
              <a:ln w="9525">
                <a:solidFill>
                  <a:srgbClr val="0000FF"/>
                </a:solidFill>
                <a:round/>
                <a:headEnd/>
                <a:tailEnd/>
              </a:ln>
            </p:spPr>
            <p:txBody>
              <a:bodyPr/>
              <a:lstStyle/>
              <a:p>
                <a:endParaRPr lang="es-MX"/>
              </a:p>
            </p:txBody>
          </p:sp>
          <p:sp>
            <p:nvSpPr>
              <p:cNvPr id="97303" name="Freeform 23"/>
              <p:cNvSpPr>
                <a:spLocks noChangeAspect="1"/>
              </p:cNvSpPr>
              <p:nvPr/>
            </p:nvSpPr>
            <p:spPr bwMode="auto">
              <a:xfrm>
                <a:off x="5303" y="6968"/>
                <a:ext cx="895" cy="304"/>
              </a:xfrm>
              <a:custGeom>
                <a:avLst/>
                <a:gdLst/>
                <a:ahLst/>
                <a:cxnLst>
                  <a:cxn ang="0">
                    <a:pos x="0" y="127"/>
                  </a:cxn>
                  <a:cxn ang="0">
                    <a:pos x="411" y="202"/>
                  </a:cxn>
                  <a:cxn ang="0">
                    <a:pos x="824" y="270"/>
                  </a:cxn>
                  <a:cxn ang="0">
                    <a:pos x="839" y="0"/>
                  </a:cxn>
                </a:cxnLst>
                <a:rect l="0" t="0" r="r" b="b"/>
                <a:pathLst>
                  <a:path w="895" h="304">
                    <a:moveTo>
                      <a:pt x="0" y="127"/>
                    </a:moveTo>
                    <a:cubicBezTo>
                      <a:pt x="70" y="139"/>
                      <a:pt x="274" y="178"/>
                      <a:pt x="411" y="202"/>
                    </a:cubicBezTo>
                    <a:cubicBezTo>
                      <a:pt x="548" y="226"/>
                      <a:pt x="753" y="304"/>
                      <a:pt x="824" y="270"/>
                    </a:cubicBezTo>
                    <a:cubicBezTo>
                      <a:pt x="895" y="236"/>
                      <a:pt x="836" y="56"/>
                      <a:pt x="839" y="0"/>
                    </a:cubicBezTo>
                  </a:path>
                </a:pathLst>
              </a:custGeom>
              <a:noFill/>
              <a:ln w="9525">
                <a:solidFill>
                  <a:srgbClr val="0000FF"/>
                </a:solidFill>
                <a:round/>
                <a:headEnd/>
                <a:tailEnd/>
              </a:ln>
            </p:spPr>
            <p:txBody>
              <a:bodyPr/>
              <a:lstStyle/>
              <a:p>
                <a:endParaRPr lang="es-MX"/>
              </a:p>
            </p:txBody>
          </p:sp>
          <p:sp>
            <p:nvSpPr>
              <p:cNvPr id="97304" name="Freeform 24"/>
              <p:cNvSpPr>
                <a:spLocks noChangeAspect="1"/>
              </p:cNvSpPr>
              <p:nvPr/>
            </p:nvSpPr>
            <p:spPr bwMode="auto">
              <a:xfrm>
                <a:off x="6335" y="6762"/>
                <a:ext cx="392" cy="364"/>
              </a:xfrm>
              <a:custGeom>
                <a:avLst/>
                <a:gdLst/>
                <a:ahLst/>
                <a:cxnLst>
                  <a:cxn ang="0">
                    <a:pos x="392" y="364"/>
                  </a:cxn>
                  <a:cxn ang="0">
                    <a:pos x="98" y="332"/>
                  </a:cxn>
                  <a:cxn ang="0">
                    <a:pos x="55" y="242"/>
                  </a:cxn>
                  <a:cxn ang="0">
                    <a:pos x="0" y="0"/>
                  </a:cxn>
                </a:cxnLst>
                <a:rect l="0" t="0" r="r" b="b"/>
                <a:pathLst>
                  <a:path w="392" h="364">
                    <a:moveTo>
                      <a:pt x="392" y="364"/>
                    </a:moveTo>
                    <a:cubicBezTo>
                      <a:pt x="342" y="359"/>
                      <a:pt x="154" y="352"/>
                      <a:pt x="98" y="332"/>
                    </a:cubicBezTo>
                    <a:cubicBezTo>
                      <a:pt x="42" y="312"/>
                      <a:pt x="71" y="297"/>
                      <a:pt x="55" y="242"/>
                    </a:cubicBezTo>
                    <a:cubicBezTo>
                      <a:pt x="39" y="187"/>
                      <a:pt x="12" y="51"/>
                      <a:pt x="0" y="0"/>
                    </a:cubicBezTo>
                  </a:path>
                </a:pathLst>
              </a:custGeom>
              <a:noFill/>
              <a:ln w="9525">
                <a:solidFill>
                  <a:srgbClr val="0000FF"/>
                </a:solidFill>
                <a:round/>
                <a:headEnd/>
                <a:tailEnd/>
              </a:ln>
            </p:spPr>
            <p:txBody>
              <a:bodyPr/>
              <a:lstStyle/>
              <a:p>
                <a:endParaRPr lang="es-MX"/>
              </a:p>
            </p:txBody>
          </p:sp>
          <p:sp>
            <p:nvSpPr>
              <p:cNvPr id="97305" name="Freeform 25"/>
              <p:cNvSpPr>
                <a:spLocks noChangeAspect="1"/>
              </p:cNvSpPr>
              <p:nvPr/>
            </p:nvSpPr>
            <p:spPr bwMode="auto">
              <a:xfrm>
                <a:off x="6157" y="7065"/>
                <a:ext cx="247" cy="135"/>
              </a:xfrm>
              <a:custGeom>
                <a:avLst/>
                <a:gdLst/>
                <a:ahLst/>
                <a:cxnLst>
                  <a:cxn ang="0">
                    <a:pos x="0" y="135"/>
                  </a:cxn>
                  <a:cxn ang="0">
                    <a:pos x="180" y="113"/>
                  </a:cxn>
                  <a:cxn ang="0">
                    <a:pos x="247" y="0"/>
                  </a:cxn>
                </a:cxnLst>
                <a:rect l="0" t="0" r="r" b="b"/>
                <a:pathLst>
                  <a:path w="247" h="135">
                    <a:moveTo>
                      <a:pt x="0" y="135"/>
                    </a:moveTo>
                    <a:cubicBezTo>
                      <a:pt x="29" y="131"/>
                      <a:pt x="139" y="135"/>
                      <a:pt x="180" y="113"/>
                    </a:cubicBezTo>
                    <a:cubicBezTo>
                      <a:pt x="221" y="91"/>
                      <a:pt x="233" y="24"/>
                      <a:pt x="247" y="0"/>
                    </a:cubicBezTo>
                  </a:path>
                </a:pathLst>
              </a:custGeom>
              <a:noFill/>
              <a:ln w="9525">
                <a:solidFill>
                  <a:srgbClr val="0000FF"/>
                </a:solidFill>
                <a:round/>
                <a:headEnd/>
                <a:tailEnd/>
              </a:ln>
            </p:spPr>
            <p:txBody>
              <a:bodyPr/>
              <a:lstStyle/>
              <a:p>
                <a:endParaRPr lang="es-MX"/>
              </a:p>
            </p:txBody>
          </p:sp>
          <p:sp>
            <p:nvSpPr>
              <p:cNvPr id="97306" name="Freeform 26"/>
              <p:cNvSpPr>
                <a:spLocks noChangeAspect="1"/>
              </p:cNvSpPr>
              <p:nvPr/>
            </p:nvSpPr>
            <p:spPr bwMode="auto">
              <a:xfrm>
                <a:off x="5298" y="7765"/>
                <a:ext cx="446" cy="358"/>
              </a:xfrm>
              <a:custGeom>
                <a:avLst/>
                <a:gdLst/>
                <a:ahLst/>
                <a:cxnLst>
                  <a:cxn ang="0">
                    <a:pos x="0" y="109"/>
                  </a:cxn>
                  <a:cxn ang="0">
                    <a:pos x="158" y="41"/>
                  </a:cxn>
                  <a:cxn ang="0">
                    <a:pos x="446" y="358"/>
                  </a:cxn>
                </a:cxnLst>
                <a:rect l="0" t="0" r="r" b="b"/>
                <a:pathLst>
                  <a:path w="446" h="358">
                    <a:moveTo>
                      <a:pt x="0" y="109"/>
                    </a:moveTo>
                    <a:cubicBezTo>
                      <a:pt x="26" y="98"/>
                      <a:pt x="84" y="0"/>
                      <a:pt x="158" y="41"/>
                    </a:cubicBezTo>
                    <a:cubicBezTo>
                      <a:pt x="232" y="82"/>
                      <a:pt x="386" y="292"/>
                      <a:pt x="446" y="358"/>
                    </a:cubicBezTo>
                  </a:path>
                </a:pathLst>
              </a:custGeom>
              <a:noFill/>
              <a:ln w="9525">
                <a:solidFill>
                  <a:srgbClr val="0000FF"/>
                </a:solidFill>
                <a:round/>
                <a:headEnd/>
                <a:tailEnd/>
              </a:ln>
            </p:spPr>
            <p:txBody>
              <a:bodyPr/>
              <a:lstStyle/>
              <a:p>
                <a:endParaRPr lang="es-MX"/>
              </a:p>
            </p:txBody>
          </p:sp>
          <p:sp>
            <p:nvSpPr>
              <p:cNvPr id="97307" name="Freeform 27"/>
              <p:cNvSpPr>
                <a:spLocks noChangeAspect="1"/>
              </p:cNvSpPr>
              <p:nvPr/>
            </p:nvSpPr>
            <p:spPr bwMode="auto">
              <a:xfrm>
                <a:off x="5414" y="7440"/>
                <a:ext cx="225" cy="353"/>
              </a:xfrm>
              <a:custGeom>
                <a:avLst/>
                <a:gdLst/>
                <a:ahLst/>
                <a:cxnLst>
                  <a:cxn ang="0">
                    <a:pos x="0" y="353"/>
                  </a:cxn>
                  <a:cxn ang="0">
                    <a:pos x="180" y="195"/>
                  </a:cxn>
                  <a:cxn ang="0">
                    <a:pos x="225" y="0"/>
                  </a:cxn>
                </a:cxnLst>
                <a:rect l="0" t="0" r="r" b="b"/>
                <a:pathLst>
                  <a:path w="225" h="353">
                    <a:moveTo>
                      <a:pt x="0" y="353"/>
                    </a:moveTo>
                    <a:cubicBezTo>
                      <a:pt x="30" y="328"/>
                      <a:pt x="143" y="254"/>
                      <a:pt x="180" y="195"/>
                    </a:cubicBezTo>
                    <a:cubicBezTo>
                      <a:pt x="217" y="136"/>
                      <a:pt x="216" y="41"/>
                      <a:pt x="225" y="0"/>
                    </a:cubicBezTo>
                  </a:path>
                </a:pathLst>
              </a:custGeom>
              <a:noFill/>
              <a:ln w="9525">
                <a:solidFill>
                  <a:srgbClr val="0000FF"/>
                </a:solidFill>
                <a:round/>
                <a:headEnd/>
                <a:tailEnd/>
              </a:ln>
            </p:spPr>
            <p:txBody>
              <a:bodyPr/>
              <a:lstStyle/>
              <a:p>
                <a:endParaRPr lang="es-MX"/>
              </a:p>
            </p:txBody>
          </p:sp>
          <p:sp>
            <p:nvSpPr>
              <p:cNvPr id="97308" name="Freeform 28"/>
              <p:cNvSpPr>
                <a:spLocks noChangeAspect="1"/>
              </p:cNvSpPr>
              <p:nvPr/>
            </p:nvSpPr>
            <p:spPr bwMode="auto">
              <a:xfrm>
                <a:off x="5627" y="7202"/>
                <a:ext cx="380" cy="463"/>
              </a:xfrm>
              <a:custGeom>
                <a:avLst/>
                <a:gdLst/>
                <a:ahLst/>
                <a:cxnLst>
                  <a:cxn ang="0">
                    <a:pos x="0" y="396"/>
                  </a:cxn>
                  <a:cxn ang="0">
                    <a:pos x="342" y="397"/>
                  </a:cxn>
                  <a:cxn ang="0">
                    <a:pos x="229" y="0"/>
                  </a:cxn>
                </a:cxnLst>
                <a:rect l="0" t="0" r="r" b="b"/>
                <a:pathLst>
                  <a:path w="380" h="463">
                    <a:moveTo>
                      <a:pt x="0" y="396"/>
                    </a:moveTo>
                    <a:cubicBezTo>
                      <a:pt x="57" y="396"/>
                      <a:pt x="304" y="463"/>
                      <a:pt x="342" y="397"/>
                    </a:cubicBezTo>
                    <a:cubicBezTo>
                      <a:pt x="380" y="331"/>
                      <a:pt x="253" y="83"/>
                      <a:pt x="229" y="0"/>
                    </a:cubicBezTo>
                  </a:path>
                </a:pathLst>
              </a:custGeom>
              <a:noFill/>
              <a:ln w="9525">
                <a:solidFill>
                  <a:srgbClr val="0000FF"/>
                </a:solidFill>
                <a:round/>
                <a:headEnd/>
                <a:tailEnd/>
              </a:ln>
            </p:spPr>
            <p:txBody>
              <a:bodyPr/>
              <a:lstStyle/>
              <a:p>
                <a:endParaRPr lang="es-MX"/>
              </a:p>
            </p:txBody>
          </p:sp>
          <p:sp>
            <p:nvSpPr>
              <p:cNvPr id="97309" name="Freeform 29"/>
              <p:cNvSpPr>
                <a:spLocks noChangeAspect="1"/>
              </p:cNvSpPr>
              <p:nvPr/>
            </p:nvSpPr>
            <p:spPr bwMode="auto">
              <a:xfrm>
                <a:off x="6412" y="7073"/>
                <a:ext cx="314" cy="458"/>
              </a:xfrm>
              <a:custGeom>
                <a:avLst/>
                <a:gdLst/>
                <a:ahLst/>
                <a:cxnLst>
                  <a:cxn ang="0">
                    <a:pos x="314" y="58"/>
                  </a:cxn>
                  <a:cxn ang="0">
                    <a:pos x="74" y="448"/>
                  </a:cxn>
                  <a:cxn ang="0">
                    <a:pos x="0" y="0"/>
                  </a:cxn>
                </a:cxnLst>
                <a:rect l="0" t="0" r="r" b="b"/>
                <a:pathLst>
                  <a:path w="314" h="458">
                    <a:moveTo>
                      <a:pt x="314" y="58"/>
                    </a:moveTo>
                    <a:cubicBezTo>
                      <a:pt x="274" y="123"/>
                      <a:pt x="126" y="458"/>
                      <a:pt x="74" y="448"/>
                    </a:cubicBezTo>
                    <a:cubicBezTo>
                      <a:pt x="22" y="438"/>
                      <a:pt x="15" y="93"/>
                      <a:pt x="0" y="0"/>
                    </a:cubicBezTo>
                  </a:path>
                </a:pathLst>
              </a:custGeom>
              <a:noFill/>
              <a:ln w="9525">
                <a:solidFill>
                  <a:srgbClr val="0000FF"/>
                </a:solidFill>
                <a:round/>
                <a:headEnd/>
                <a:tailEnd/>
              </a:ln>
            </p:spPr>
            <p:txBody>
              <a:bodyPr/>
              <a:lstStyle/>
              <a:p>
                <a:endParaRPr lang="es-MX"/>
              </a:p>
            </p:txBody>
          </p:sp>
          <p:sp>
            <p:nvSpPr>
              <p:cNvPr id="97310" name="Freeform 30"/>
              <p:cNvSpPr>
                <a:spLocks noChangeAspect="1"/>
              </p:cNvSpPr>
              <p:nvPr/>
            </p:nvSpPr>
            <p:spPr bwMode="auto">
              <a:xfrm>
                <a:off x="6169" y="7202"/>
                <a:ext cx="318" cy="344"/>
              </a:xfrm>
              <a:custGeom>
                <a:avLst/>
                <a:gdLst/>
                <a:ahLst/>
                <a:cxnLst>
                  <a:cxn ang="0">
                    <a:pos x="318" y="313"/>
                  </a:cxn>
                  <a:cxn ang="0">
                    <a:pos x="98" y="332"/>
                  </a:cxn>
                  <a:cxn ang="0">
                    <a:pos x="55" y="242"/>
                  </a:cxn>
                  <a:cxn ang="0">
                    <a:pos x="0" y="0"/>
                  </a:cxn>
                </a:cxnLst>
                <a:rect l="0" t="0" r="r" b="b"/>
                <a:pathLst>
                  <a:path w="318" h="344">
                    <a:moveTo>
                      <a:pt x="318" y="313"/>
                    </a:moveTo>
                    <a:cubicBezTo>
                      <a:pt x="281" y="315"/>
                      <a:pt x="142" y="344"/>
                      <a:pt x="98" y="332"/>
                    </a:cubicBezTo>
                    <a:cubicBezTo>
                      <a:pt x="54" y="320"/>
                      <a:pt x="71" y="297"/>
                      <a:pt x="55" y="242"/>
                    </a:cubicBezTo>
                    <a:cubicBezTo>
                      <a:pt x="39" y="187"/>
                      <a:pt x="12" y="51"/>
                      <a:pt x="0" y="0"/>
                    </a:cubicBezTo>
                  </a:path>
                </a:pathLst>
              </a:custGeom>
              <a:noFill/>
              <a:ln w="9525">
                <a:solidFill>
                  <a:srgbClr val="0000FF"/>
                </a:solidFill>
                <a:round/>
                <a:headEnd/>
                <a:tailEnd/>
              </a:ln>
            </p:spPr>
            <p:txBody>
              <a:bodyPr/>
              <a:lstStyle/>
              <a:p>
                <a:endParaRPr lang="es-MX"/>
              </a:p>
            </p:txBody>
          </p:sp>
          <p:sp>
            <p:nvSpPr>
              <p:cNvPr id="97311" name="Freeform 31"/>
              <p:cNvSpPr>
                <a:spLocks noChangeAspect="1"/>
              </p:cNvSpPr>
              <p:nvPr/>
            </p:nvSpPr>
            <p:spPr bwMode="auto">
              <a:xfrm>
                <a:off x="5948" y="7516"/>
                <a:ext cx="302" cy="112"/>
              </a:xfrm>
              <a:custGeom>
                <a:avLst/>
                <a:gdLst/>
                <a:ahLst/>
                <a:cxnLst>
                  <a:cxn ang="0">
                    <a:pos x="0" y="112"/>
                  </a:cxn>
                  <a:cxn ang="0">
                    <a:pos x="195" y="29"/>
                  </a:cxn>
                  <a:cxn ang="0">
                    <a:pos x="302" y="0"/>
                  </a:cxn>
                </a:cxnLst>
                <a:rect l="0" t="0" r="r" b="b"/>
                <a:pathLst>
                  <a:path w="302" h="112">
                    <a:moveTo>
                      <a:pt x="0" y="112"/>
                    </a:moveTo>
                    <a:cubicBezTo>
                      <a:pt x="32" y="98"/>
                      <a:pt x="145" y="48"/>
                      <a:pt x="195" y="29"/>
                    </a:cubicBezTo>
                    <a:cubicBezTo>
                      <a:pt x="245" y="10"/>
                      <a:pt x="280" y="6"/>
                      <a:pt x="302" y="0"/>
                    </a:cubicBezTo>
                  </a:path>
                </a:pathLst>
              </a:custGeom>
              <a:noFill/>
              <a:ln w="9525">
                <a:solidFill>
                  <a:srgbClr val="0000FF"/>
                </a:solidFill>
                <a:round/>
                <a:headEnd/>
                <a:tailEnd/>
              </a:ln>
            </p:spPr>
            <p:txBody>
              <a:bodyPr/>
              <a:lstStyle/>
              <a:p>
                <a:endParaRPr lang="es-MX"/>
              </a:p>
            </p:txBody>
          </p:sp>
          <p:sp>
            <p:nvSpPr>
              <p:cNvPr id="97312" name="Freeform 32"/>
              <p:cNvSpPr>
                <a:spLocks noChangeAspect="1"/>
              </p:cNvSpPr>
              <p:nvPr/>
            </p:nvSpPr>
            <p:spPr bwMode="auto">
              <a:xfrm>
                <a:off x="5737" y="7619"/>
                <a:ext cx="214" cy="504"/>
              </a:xfrm>
              <a:custGeom>
                <a:avLst/>
                <a:gdLst/>
                <a:ahLst/>
                <a:cxnLst>
                  <a:cxn ang="0">
                    <a:pos x="0" y="504"/>
                  </a:cxn>
                  <a:cxn ang="0">
                    <a:pos x="60" y="234"/>
                  </a:cxn>
                  <a:cxn ang="0">
                    <a:pos x="214" y="0"/>
                  </a:cxn>
                </a:cxnLst>
                <a:rect l="0" t="0" r="r" b="b"/>
                <a:pathLst>
                  <a:path w="214" h="504">
                    <a:moveTo>
                      <a:pt x="0" y="504"/>
                    </a:moveTo>
                    <a:cubicBezTo>
                      <a:pt x="10" y="460"/>
                      <a:pt x="24" y="318"/>
                      <a:pt x="60" y="234"/>
                    </a:cubicBezTo>
                    <a:cubicBezTo>
                      <a:pt x="96" y="150"/>
                      <a:pt x="182" y="49"/>
                      <a:pt x="214" y="0"/>
                    </a:cubicBezTo>
                  </a:path>
                </a:pathLst>
              </a:custGeom>
              <a:noFill/>
              <a:ln w="9525">
                <a:solidFill>
                  <a:srgbClr val="0000FF"/>
                </a:solidFill>
                <a:round/>
                <a:headEnd/>
                <a:tailEnd/>
              </a:ln>
            </p:spPr>
            <p:txBody>
              <a:bodyPr/>
              <a:lstStyle/>
              <a:p>
                <a:endParaRPr lang="es-MX"/>
              </a:p>
            </p:txBody>
          </p:sp>
          <p:sp>
            <p:nvSpPr>
              <p:cNvPr id="97313" name="Freeform 33"/>
              <p:cNvSpPr>
                <a:spLocks noChangeAspect="1"/>
              </p:cNvSpPr>
              <p:nvPr/>
            </p:nvSpPr>
            <p:spPr bwMode="auto">
              <a:xfrm>
                <a:off x="6414" y="7508"/>
                <a:ext cx="320" cy="338"/>
              </a:xfrm>
              <a:custGeom>
                <a:avLst/>
                <a:gdLst/>
                <a:ahLst/>
                <a:cxnLst>
                  <a:cxn ang="0">
                    <a:pos x="320" y="22"/>
                  </a:cxn>
                  <a:cxn ang="0">
                    <a:pos x="223" y="225"/>
                  </a:cxn>
                  <a:cxn ang="0">
                    <a:pos x="28" y="300"/>
                  </a:cxn>
                  <a:cxn ang="0">
                    <a:pos x="58" y="0"/>
                  </a:cxn>
                </a:cxnLst>
                <a:rect l="0" t="0" r="r" b="b"/>
                <a:pathLst>
                  <a:path w="320" h="338">
                    <a:moveTo>
                      <a:pt x="320" y="22"/>
                    </a:moveTo>
                    <a:cubicBezTo>
                      <a:pt x="303" y="56"/>
                      <a:pt x="272" y="179"/>
                      <a:pt x="223" y="225"/>
                    </a:cubicBezTo>
                    <a:cubicBezTo>
                      <a:pt x="174" y="271"/>
                      <a:pt x="56" y="338"/>
                      <a:pt x="28" y="300"/>
                    </a:cubicBezTo>
                    <a:cubicBezTo>
                      <a:pt x="0" y="262"/>
                      <a:pt x="52" y="62"/>
                      <a:pt x="58" y="0"/>
                    </a:cubicBezTo>
                  </a:path>
                </a:pathLst>
              </a:custGeom>
              <a:noFill/>
              <a:ln w="9525">
                <a:solidFill>
                  <a:srgbClr val="0000FF"/>
                </a:solidFill>
                <a:round/>
                <a:headEnd/>
                <a:tailEnd/>
              </a:ln>
            </p:spPr>
            <p:txBody>
              <a:bodyPr/>
              <a:lstStyle/>
              <a:p>
                <a:endParaRPr lang="es-MX"/>
              </a:p>
            </p:txBody>
          </p:sp>
          <p:sp>
            <p:nvSpPr>
              <p:cNvPr id="97314" name="Freeform 34"/>
              <p:cNvSpPr>
                <a:spLocks noChangeAspect="1"/>
              </p:cNvSpPr>
              <p:nvPr/>
            </p:nvSpPr>
            <p:spPr bwMode="auto">
              <a:xfrm>
                <a:off x="5945" y="7627"/>
                <a:ext cx="504" cy="263"/>
              </a:xfrm>
              <a:custGeom>
                <a:avLst/>
                <a:gdLst/>
                <a:ahLst/>
                <a:cxnLst>
                  <a:cxn ang="0">
                    <a:pos x="0" y="0"/>
                  </a:cxn>
                  <a:cxn ang="0">
                    <a:pos x="204" y="233"/>
                  </a:cxn>
                  <a:cxn ang="0">
                    <a:pos x="504" y="181"/>
                  </a:cxn>
                </a:cxnLst>
                <a:rect l="0" t="0" r="r" b="b"/>
                <a:pathLst>
                  <a:path w="504" h="263">
                    <a:moveTo>
                      <a:pt x="0" y="0"/>
                    </a:moveTo>
                    <a:cubicBezTo>
                      <a:pt x="34" y="39"/>
                      <a:pt x="120" y="203"/>
                      <a:pt x="204" y="233"/>
                    </a:cubicBezTo>
                    <a:cubicBezTo>
                      <a:pt x="288" y="263"/>
                      <a:pt x="442" y="192"/>
                      <a:pt x="504" y="181"/>
                    </a:cubicBezTo>
                  </a:path>
                </a:pathLst>
              </a:custGeom>
              <a:noFill/>
              <a:ln w="9525">
                <a:solidFill>
                  <a:srgbClr val="0000FF"/>
                </a:solidFill>
                <a:round/>
                <a:headEnd/>
                <a:tailEnd/>
              </a:ln>
            </p:spPr>
            <p:txBody>
              <a:bodyPr/>
              <a:lstStyle/>
              <a:p>
                <a:endParaRPr lang="es-MX"/>
              </a:p>
            </p:txBody>
          </p:sp>
          <p:sp>
            <p:nvSpPr>
              <p:cNvPr id="97315" name="Freeform 35"/>
              <p:cNvSpPr>
                <a:spLocks noChangeAspect="1"/>
              </p:cNvSpPr>
              <p:nvPr/>
            </p:nvSpPr>
            <p:spPr bwMode="auto">
              <a:xfrm>
                <a:off x="5745" y="7868"/>
                <a:ext cx="397" cy="251"/>
              </a:xfrm>
              <a:custGeom>
                <a:avLst/>
                <a:gdLst/>
                <a:ahLst/>
                <a:cxnLst>
                  <a:cxn ang="0">
                    <a:pos x="0" y="251"/>
                  </a:cxn>
                  <a:cxn ang="0">
                    <a:pos x="195" y="168"/>
                  </a:cxn>
                  <a:cxn ang="0">
                    <a:pos x="397" y="0"/>
                  </a:cxn>
                </a:cxnLst>
                <a:rect l="0" t="0" r="r" b="b"/>
                <a:pathLst>
                  <a:path w="397" h="251">
                    <a:moveTo>
                      <a:pt x="0" y="251"/>
                    </a:moveTo>
                    <a:cubicBezTo>
                      <a:pt x="32" y="237"/>
                      <a:pt x="129" y="210"/>
                      <a:pt x="195" y="168"/>
                    </a:cubicBezTo>
                    <a:cubicBezTo>
                      <a:pt x="261" y="126"/>
                      <a:pt x="355" y="35"/>
                      <a:pt x="397" y="0"/>
                    </a:cubicBezTo>
                  </a:path>
                </a:pathLst>
              </a:custGeom>
              <a:noFill/>
              <a:ln w="9525">
                <a:solidFill>
                  <a:srgbClr val="0000FF"/>
                </a:solidFill>
                <a:round/>
                <a:headEnd/>
                <a:tailEnd/>
              </a:ln>
            </p:spPr>
            <p:txBody>
              <a:bodyPr/>
              <a:lstStyle/>
              <a:p>
                <a:endParaRPr lang="es-MX"/>
              </a:p>
            </p:txBody>
          </p:sp>
          <p:sp>
            <p:nvSpPr>
              <p:cNvPr id="97316" name="Freeform 36"/>
              <p:cNvSpPr>
                <a:spLocks noChangeAspect="1"/>
              </p:cNvSpPr>
              <p:nvPr/>
            </p:nvSpPr>
            <p:spPr bwMode="auto">
              <a:xfrm>
                <a:off x="6140" y="7870"/>
                <a:ext cx="197" cy="253"/>
              </a:xfrm>
              <a:custGeom>
                <a:avLst/>
                <a:gdLst/>
                <a:ahLst/>
                <a:cxnLst>
                  <a:cxn ang="0">
                    <a:pos x="0" y="0"/>
                  </a:cxn>
                  <a:cxn ang="0">
                    <a:pos x="99" y="125"/>
                  </a:cxn>
                  <a:cxn ang="0">
                    <a:pos x="197" y="253"/>
                  </a:cxn>
                </a:cxnLst>
                <a:rect l="0" t="0" r="r" b="b"/>
                <a:pathLst>
                  <a:path w="197" h="253">
                    <a:moveTo>
                      <a:pt x="0" y="0"/>
                    </a:moveTo>
                    <a:cubicBezTo>
                      <a:pt x="16" y="21"/>
                      <a:pt x="66" y="83"/>
                      <a:pt x="99" y="125"/>
                    </a:cubicBezTo>
                    <a:cubicBezTo>
                      <a:pt x="132" y="167"/>
                      <a:pt x="177" y="226"/>
                      <a:pt x="197" y="253"/>
                    </a:cubicBezTo>
                  </a:path>
                </a:pathLst>
              </a:custGeom>
              <a:noFill/>
              <a:ln w="9525">
                <a:solidFill>
                  <a:srgbClr val="0000FF"/>
                </a:solidFill>
                <a:round/>
                <a:headEnd/>
                <a:tailEnd/>
              </a:ln>
            </p:spPr>
            <p:txBody>
              <a:bodyPr/>
              <a:lstStyle/>
              <a:p>
                <a:endParaRPr lang="es-MX"/>
              </a:p>
            </p:txBody>
          </p:sp>
          <p:sp>
            <p:nvSpPr>
              <p:cNvPr id="97317" name="Freeform 37"/>
              <p:cNvSpPr>
                <a:spLocks noChangeAspect="1"/>
              </p:cNvSpPr>
              <p:nvPr/>
            </p:nvSpPr>
            <p:spPr bwMode="auto">
              <a:xfrm>
                <a:off x="6409" y="7815"/>
                <a:ext cx="318" cy="293"/>
              </a:xfrm>
              <a:custGeom>
                <a:avLst/>
                <a:gdLst/>
                <a:ahLst/>
                <a:cxnLst>
                  <a:cxn ang="0">
                    <a:pos x="27" y="0"/>
                  </a:cxn>
                  <a:cxn ang="0">
                    <a:pos x="48" y="180"/>
                  </a:cxn>
                  <a:cxn ang="0">
                    <a:pos x="318" y="293"/>
                  </a:cxn>
                </a:cxnLst>
                <a:rect l="0" t="0" r="r" b="b"/>
                <a:pathLst>
                  <a:path w="318" h="293">
                    <a:moveTo>
                      <a:pt x="27" y="0"/>
                    </a:moveTo>
                    <a:cubicBezTo>
                      <a:pt x="30" y="30"/>
                      <a:pt x="0" y="131"/>
                      <a:pt x="48" y="180"/>
                    </a:cubicBezTo>
                    <a:cubicBezTo>
                      <a:pt x="96" y="229"/>
                      <a:pt x="262" y="270"/>
                      <a:pt x="318" y="293"/>
                    </a:cubicBezTo>
                  </a:path>
                </a:pathLst>
              </a:custGeom>
              <a:noFill/>
              <a:ln w="9525">
                <a:solidFill>
                  <a:srgbClr val="0000FF"/>
                </a:solidFill>
                <a:round/>
                <a:headEnd/>
                <a:tailEnd/>
              </a:ln>
            </p:spPr>
            <p:txBody>
              <a:bodyPr/>
              <a:lstStyle/>
              <a:p>
                <a:endParaRPr lang="es-MX"/>
              </a:p>
            </p:txBody>
          </p:sp>
        </p:grpSp>
        <p:sp>
          <p:nvSpPr>
            <p:cNvPr id="97318" name="Line 38"/>
            <p:cNvSpPr>
              <a:spLocks noChangeAspect="1" noChangeShapeType="1"/>
            </p:cNvSpPr>
            <p:nvPr/>
          </p:nvSpPr>
          <p:spPr bwMode="auto">
            <a:xfrm rot="4121496" flipV="1">
              <a:off x="5323" y="7083"/>
              <a:ext cx="272" cy="137"/>
            </a:xfrm>
            <a:prstGeom prst="line">
              <a:avLst/>
            </a:prstGeom>
            <a:noFill/>
            <a:ln w="9525">
              <a:solidFill>
                <a:srgbClr val="000000"/>
              </a:solidFill>
              <a:round/>
              <a:headEnd/>
              <a:tailEnd type="triangle" w="sm" len="sm"/>
            </a:ln>
          </p:spPr>
          <p:txBody>
            <a:bodyPr/>
            <a:lstStyle/>
            <a:p>
              <a:endParaRPr lang="es-MX"/>
            </a:p>
          </p:txBody>
        </p:sp>
        <p:sp>
          <p:nvSpPr>
            <p:cNvPr id="97319" name="Line 39"/>
            <p:cNvSpPr>
              <a:spLocks noChangeAspect="1" noChangeShapeType="1"/>
            </p:cNvSpPr>
            <p:nvPr/>
          </p:nvSpPr>
          <p:spPr bwMode="auto">
            <a:xfrm rot="19761101" flipV="1">
              <a:off x="6048" y="6337"/>
              <a:ext cx="272" cy="137"/>
            </a:xfrm>
            <a:prstGeom prst="line">
              <a:avLst/>
            </a:prstGeom>
            <a:noFill/>
            <a:ln w="9525">
              <a:solidFill>
                <a:srgbClr val="000000"/>
              </a:solidFill>
              <a:round/>
              <a:headEnd/>
              <a:tailEnd type="triangle" w="sm" len="sm"/>
            </a:ln>
          </p:spPr>
          <p:txBody>
            <a:bodyPr/>
            <a:lstStyle/>
            <a:p>
              <a:endParaRPr lang="es-MX"/>
            </a:p>
          </p:txBody>
        </p:sp>
        <p:sp>
          <p:nvSpPr>
            <p:cNvPr id="97320" name="Line 40"/>
            <p:cNvSpPr>
              <a:spLocks noChangeAspect="1" noChangeShapeType="1"/>
            </p:cNvSpPr>
            <p:nvPr/>
          </p:nvSpPr>
          <p:spPr bwMode="auto">
            <a:xfrm rot="14090037" flipV="1">
              <a:off x="6413" y="5932"/>
              <a:ext cx="272" cy="137"/>
            </a:xfrm>
            <a:prstGeom prst="line">
              <a:avLst/>
            </a:prstGeom>
            <a:noFill/>
            <a:ln w="9525">
              <a:solidFill>
                <a:srgbClr val="000000"/>
              </a:solidFill>
              <a:round/>
              <a:headEnd/>
              <a:tailEnd type="triangle" w="sm" len="sm"/>
            </a:ln>
          </p:spPr>
          <p:txBody>
            <a:bodyPr/>
            <a:lstStyle/>
            <a:p>
              <a:endParaRPr lang="es-MX"/>
            </a:p>
          </p:txBody>
        </p:sp>
        <p:sp>
          <p:nvSpPr>
            <p:cNvPr id="97321" name="Line 41"/>
            <p:cNvSpPr>
              <a:spLocks noChangeAspect="1" noChangeShapeType="1"/>
            </p:cNvSpPr>
            <p:nvPr/>
          </p:nvSpPr>
          <p:spPr bwMode="auto">
            <a:xfrm rot="2709342" flipV="1">
              <a:off x="5347" y="5884"/>
              <a:ext cx="272" cy="137"/>
            </a:xfrm>
            <a:prstGeom prst="line">
              <a:avLst/>
            </a:prstGeom>
            <a:noFill/>
            <a:ln w="9525">
              <a:solidFill>
                <a:srgbClr val="000000"/>
              </a:solidFill>
              <a:round/>
              <a:headEnd/>
              <a:tailEnd type="triangle" w="sm" len="sm"/>
            </a:ln>
          </p:spPr>
          <p:txBody>
            <a:bodyPr/>
            <a:lstStyle/>
            <a:p>
              <a:endParaRPr lang="es-MX"/>
            </a:p>
          </p:txBody>
        </p:sp>
        <p:sp>
          <p:nvSpPr>
            <p:cNvPr id="97322" name="Line 42"/>
            <p:cNvSpPr>
              <a:spLocks noChangeAspect="1" noChangeShapeType="1"/>
            </p:cNvSpPr>
            <p:nvPr/>
          </p:nvSpPr>
          <p:spPr bwMode="auto">
            <a:xfrm rot="10155193" flipV="1">
              <a:off x="5455" y="6267"/>
              <a:ext cx="272" cy="137"/>
            </a:xfrm>
            <a:prstGeom prst="line">
              <a:avLst/>
            </a:prstGeom>
            <a:noFill/>
            <a:ln w="9525">
              <a:solidFill>
                <a:srgbClr val="000000"/>
              </a:solidFill>
              <a:round/>
              <a:headEnd/>
              <a:tailEnd type="triangle" w="sm" len="sm"/>
            </a:ln>
          </p:spPr>
          <p:txBody>
            <a:bodyPr/>
            <a:lstStyle/>
            <a:p>
              <a:endParaRPr lang="es-MX"/>
            </a:p>
          </p:txBody>
        </p:sp>
        <p:sp>
          <p:nvSpPr>
            <p:cNvPr id="97323" name="Line 43"/>
            <p:cNvSpPr>
              <a:spLocks noChangeAspect="1" noChangeShapeType="1"/>
            </p:cNvSpPr>
            <p:nvPr/>
          </p:nvSpPr>
          <p:spPr bwMode="auto">
            <a:xfrm rot="651279" flipV="1">
              <a:off x="5426" y="6635"/>
              <a:ext cx="272" cy="137"/>
            </a:xfrm>
            <a:prstGeom prst="line">
              <a:avLst/>
            </a:prstGeom>
            <a:noFill/>
            <a:ln w="9525">
              <a:solidFill>
                <a:srgbClr val="000000"/>
              </a:solidFill>
              <a:round/>
              <a:headEnd/>
              <a:tailEnd type="triangle" w="sm" len="sm"/>
            </a:ln>
          </p:spPr>
          <p:txBody>
            <a:bodyPr/>
            <a:lstStyle/>
            <a:p>
              <a:endParaRPr lang="es-MX"/>
            </a:p>
          </p:txBody>
        </p:sp>
        <p:sp>
          <p:nvSpPr>
            <p:cNvPr id="97324" name="Line 44"/>
            <p:cNvSpPr>
              <a:spLocks noChangeAspect="1" noChangeShapeType="1"/>
            </p:cNvSpPr>
            <p:nvPr/>
          </p:nvSpPr>
          <p:spPr bwMode="auto">
            <a:xfrm rot="14025096" flipV="1">
              <a:off x="5716" y="7017"/>
              <a:ext cx="272" cy="137"/>
            </a:xfrm>
            <a:prstGeom prst="line">
              <a:avLst/>
            </a:prstGeom>
            <a:noFill/>
            <a:ln w="9525">
              <a:solidFill>
                <a:srgbClr val="000000"/>
              </a:solidFill>
              <a:round/>
              <a:headEnd/>
              <a:tailEnd type="triangle" w="sm" len="sm"/>
            </a:ln>
          </p:spPr>
          <p:txBody>
            <a:bodyPr/>
            <a:lstStyle/>
            <a:p>
              <a:endParaRPr lang="es-MX"/>
            </a:p>
          </p:txBody>
        </p:sp>
        <p:sp>
          <p:nvSpPr>
            <p:cNvPr id="97325" name="Line 45"/>
            <p:cNvSpPr>
              <a:spLocks noChangeAspect="1" noChangeShapeType="1"/>
            </p:cNvSpPr>
            <p:nvPr/>
          </p:nvSpPr>
          <p:spPr bwMode="auto">
            <a:xfrm rot="5174247" flipV="1">
              <a:off x="6094" y="6793"/>
              <a:ext cx="272" cy="137"/>
            </a:xfrm>
            <a:prstGeom prst="line">
              <a:avLst/>
            </a:prstGeom>
            <a:noFill/>
            <a:ln w="9525">
              <a:solidFill>
                <a:srgbClr val="000000"/>
              </a:solidFill>
              <a:round/>
              <a:headEnd/>
              <a:tailEnd type="triangle" w="sm" len="sm"/>
            </a:ln>
          </p:spPr>
          <p:txBody>
            <a:bodyPr/>
            <a:lstStyle/>
            <a:p>
              <a:endParaRPr lang="es-MX"/>
            </a:p>
          </p:txBody>
        </p:sp>
        <p:sp>
          <p:nvSpPr>
            <p:cNvPr id="97326" name="Line 46"/>
            <p:cNvSpPr>
              <a:spLocks noChangeAspect="1" noChangeShapeType="1"/>
            </p:cNvSpPr>
            <p:nvPr/>
          </p:nvSpPr>
          <p:spPr bwMode="auto">
            <a:xfrm flipV="1">
              <a:off x="5834" y="5967"/>
              <a:ext cx="272" cy="137"/>
            </a:xfrm>
            <a:prstGeom prst="line">
              <a:avLst/>
            </a:prstGeom>
            <a:noFill/>
            <a:ln w="9525">
              <a:solidFill>
                <a:srgbClr val="000000"/>
              </a:solidFill>
              <a:round/>
              <a:headEnd/>
              <a:tailEnd type="triangle" w="sm" len="sm"/>
            </a:ln>
          </p:spPr>
          <p:txBody>
            <a:bodyPr/>
            <a:lstStyle/>
            <a:p>
              <a:endParaRPr lang="es-MX"/>
            </a:p>
          </p:txBody>
        </p:sp>
        <p:sp>
          <p:nvSpPr>
            <p:cNvPr id="97327" name="Line 47"/>
            <p:cNvSpPr>
              <a:spLocks noChangeAspect="1" noChangeShapeType="1"/>
            </p:cNvSpPr>
            <p:nvPr/>
          </p:nvSpPr>
          <p:spPr bwMode="auto">
            <a:xfrm rot="20934230" flipV="1">
              <a:off x="5373" y="7833"/>
              <a:ext cx="272" cy="137"/>
            </a:xfrm>
            <a:prstGeom prst="line">
              <a:avLst/>
            </a:prstGeom>
            <a:noFill/>
            <a:ln w="9525">
              <a:solidFill>
                <a:srgbClr val="000000"/>
              </a:solidFill>
              <a:round/>
              <a:headEnd/>
              <a:tailEnd type="triangle" w="sm" len="sm"/>
            </a:ln>
          </p:spPr>
          <p:txBody>
            <a:bodyPr/>
            <a:lstStyle/>
            <a:p>
              <a:endParaRPr lang="es-MX"/>
            </a:p>
          </p:txBody>
        </p:sp>
        <p:sp>
          <p:nvSpPr>
            <p:cNvPr id="97328" name="Line 48"/>
            <p:cNvSpPr>
              <a:spLocks noChangeAspect="1" noChangeShapeType="1"/>
            </p:cNvSpPr>
            <p:nvPr/>
          </p:nvSpPr>
          <p:spPr bwMode="auto">
            <a:xfrm flipV="1">
              <a:off x="5933" y="8181"/>
              <a:ext cx="272" cy="137"/>
            </a:xfrm>
            <a:prstGeom prst="line">
              <a:avLst/>
            </a:prstGeom>
            <a:noFill/>
            <a:ln w="9525">
              <a:solidFill>
                <a:srgbClr val="000000"/>
              </a:solidFill>
              <a:round/>
              <a:headEnd/>
              <a:tailEnd type="triangle" w="sm" len="sm"/>
            </a:ln>
          </p:spPr>
          <p:txBody>
            <a:bodyPr/>
            <a:lstStyle/>
            <a:p>
              <a:endParaRPr lang="es-MX"/>
            </a:p>
          </p:txBody>
        </p:sp>
        <p:sp>
          <p:nvSpPr>
            <p:cNvPr id="97329" name="Line 49"/>
            <p:cNvSpPr>
              <a:spLocks noChangeAspect="1" noChangeShapeType="1"/>
            </p:cNvSpPr>
            <p:nvPr/>
          </p:nvSpPr>
          <p:spPr bwMode="auto">
            <a:xfrm flipV="1">
              <a:off x="6759" y="6264"/>
              <a:ext cx="272" cy="137"/>
            </a:xfrm>
            <a:prstGeom prst="line">
              <a:avLst/>
            </a:prstGeom>
            <a:noFill/>
            <a:ln w="9525">
              <a:solidFill>
                <a:srgbClr val="000000"/>
              </a:solidFill>
              <a:round/>
              <a:headEnd/>
              <a:tailEnd type="triangle" w="sm" len="sm"/>
            </a:ln>
          </p:spPr>
          <p:txBody>
            <a:bodyPr/>
            <a:lstStyle/>
            <a:p>
              <a:endParaRPr lang="es-MX"/>
            </a:p>
          </p:txBody>
        </p:sp>
        <p:sp>
          <p:nvSpPr>
            <p:cNvPr id="97330" name="Line 50"/>
            <p:cNvSpPr>
              <a:spLocks noChangeAspect="1" noChangeShapeType="1"/>
            </p:cNvSpPr>
            <p:nvPr/>
          </p:nvSpPr>
          <p:spPr bwMode="auto">
            <a:xfrm rot="6810753" flipV="1">
              <a:off x="6380" y="6507"/>
              <a:ext cx="272" cy="137"/>
            </a:xfrm>
            <a:prstGeom prst="line">
              <a:avLst/>
            </a:prstGeom>
            <a:noFill/>
            <a:ln w="9525">
              <a:solidFill>
                <a:srgbClr val="000000"/>
              </a:solidFill>
              <a:round/>
              <a:headEnd/>
              <a:tailEnd type="triangle" w="sm" len="sm"/>
            </a:ln>
          </p:spPr>
          <p:txBody>
            <a:bodyPr/>
            <a:lstStyle/>
            <a:p>
              <a:endParaRPr lang="es-MX"/>
            </a:p>
          </p:txBody>
        </p:sp>
        <p:sp>
          <p:nvSpPr>
            <p:cNvPr id="97331" name="Line 51"/>
            <p:cNvSpPr>
              <a:spLocks noChangeAspect="1" noChangeShapeType="1"/>
            </p:cNvSpPr>
            <p:nvPr/>
          </p:nvSpPr>
          <p:spPr bwMode="auto">
            <a:xfrm rot="3106888" flipV="1">
              <a:off x="6741" y="6669"/>
              <a:ext cx="272" cy="137"/>
            </a:xfrm>
            <a:prstGeom prst="line">
              <a:avLst/>
            </a:prstGeom>
            <a:noFill/>
            <a:ln w="9525">
              <a:solidFill>
                <a:srgbClr val="000000"/>
              </a:solidFill>
              <a:round/>
              <a:headEnd/>
              <a:tailEnd type="triangle" w="sm" len="sm"/>
            </a:ln>
          </p:spPr>
          <p:txBody>
            <a:bodyPr/>
            <a:lstStyle/>
            <a:p>
              <a:endParaRPr lang="es-MX"/>
            </a:p>
          </p:txBody>
        </p:sp>
        <p:sp>
          <p:nvSpPr>
            <p:cNvPr id="97332" name="Line 52"/>
            <p:cNvSpPr>
              <a:spLocks noChangeAspect="1" noChangeShapeType="1"/>
            </p:cNvSpPr>
            <p:nvPr/>
          </p:nvSpPr>
          <p:spPr bwMode="auto">
            <a:xfrm rot="16260251" flipV="1">
              <a:off x="6719" y="7008"/>
              <a:ext cx="272" cy="137"/>
            </a:xfrm>
            <a:prstGeom prst="line">
              <a:avLst/>
            </a:prstGeom>
            <a:noFill/>
            <a:ln w="9525">
              <a:solidFill>
                <a:srgbClr val="000000"/>
              </a:solidFill>
              <a:round/>
              <a:headEnd/>
              <a:tailEnd type="triangle" w="sm" len="sm"/>
            </a:ln>
          </p:spPr>
          <p:txBody>
            <a:bodyPr/>
            <a:lstStyle/>
            <a:p>
              <a:endParaRPr lang="es-MX"/>
            </a:p>
          </p:txBody>
        </p:sp>
        <p:sp>
          <p:nvSpPr>
            <p:cNvPr id="97333" name="Line 53"/>
            <p:cNvSpPr>
              <a:spLocks noChangeAspect="1" noChangeShapeType="1"/>
            </p:cNvSpPr>
            <p:nvPr/>
          </p:nvSpPr>
          <p:spPr bwMode="auto">
            <a:xfrm rot="18934368" flipV="1">
              <a:off x="6381" y="7121"/>
              <a:ext cx="272" cy="137"/>
            </a:xfrm>
            <a:prstGeom prst="line">
              <a:avLst/>
            </a:prstGeom>
            <a:noFill/>
            <a:ln w="9525">
              <a:solidFill>
                <a:srgbClr val="000000"/>
              </a:solidFill>
              <a:round/>
              <a:headEnd/>
              <a:tailEnd type="triangle" w="sm" len="sm"/>
            </a:ln>
          </p:spPr>
          <p:txBody>
            <a:bodyPr/>
            <a:lstStyle/>
            <a:p>
              <a:endParaRPr lang="es-MX"/>
            </a:p>
          </p:txBody>
        </p:sp>
        <p:sp>
          <p:nvSpPr>
            <p:cNvPr id="97334" name="Line 54"/>
            <p:cNvSpPr>
              <a:spLocks noChangeAspect="1" noChangeShapeType="1"/>
            </p:cNvSpPr>
            <p:nvPr/>
          </p:nvSpPr>
          <p:spPr bwMode="auto">
            <a:xfrm flipV="1">
              <a:off x="6061" y="7217"/>
              <a:ext cx="272" cy="137"/>
            </a:xfrm>
            <a:prstGeom prst="line">
              <a:avLst/>
            </a:prstGeom>
            <a:noFill/>
            <a:ln w="9525">
              <a:solidFill>
                <a:srgbClr val="000000"/>
              </a:solidFill>
              <a:round/>
              <a:headEnd/>
              <a:tailEnd type="triangle" w="sm" len="sm"/>
            </a:ln>
          </p:spPr>
          <p:txBody>
            <a:bodyPr/>
            <a:lstStyle/>
            <a:p>
              <a:endParaRPr lang="es-MX"/>
            </a:p>
          </p:txBody>
        </p:sp>
        <p:sp>
          <p:nvSpPr>
            <p:cNvPr id="97335" name="Line 55"/>
            <p:cNvSpPr>
              <a:spLocks noChangeAspect="1" noChangeShapeType="1"/>
            </p:cNvSpPr>
            <p:nvPr/>
          </p:nvSpPr>
          <p:spPr bwMode="auto">
            <a:xfrm rot="15767796" flipV="1">
              <a:off x="5830" y="7655"/>
              <a:ext cx="272" cy="137"/>
            </a:xfrm>
            <a:prstGeom prst="line">
              <a:avLst/>
            </a:prstGeom>
            <a:noFill/>
            <a:ln w="9525">
              <a:solidFill>
                <a:srgbClr val="000000"/>
              </a:solidFill>
              <a:round/>
              <a:headEnd/>
              <a:tailEnd type="triangle" w="sm" len="sm"/>
            </a:ln>
          </p:spPr>
          <p:txBody>
            <a:bodyPr/>
            <a:lstStyle/>
            <a:p>
              <a:endParaRPr lang="es-MX"/>
            </a:p>
          </p:txBody>
        </p:sp>
        <p:sp>
          <p:nvSpPr>
            <p:cNvPr id="97336" name="Line 56"/>
            <p:cNvSpPr>
              <a:spLocks noChangeAspect="1" noChangeShapeType="1"/>
            </p:cNvSpPr>
            <p:nvPr/>
          </p:nvSpPr>
          <p:spPr bwMode="auto">
            <a:xfrm rot="8910515" flipV="1">
              <a:off x="6138" y="7572"/>
              <a:ext cx="272" cy="137"/>
            </a:xfrm>
            <a:prstGeom prst="line">
              <a:avLst/>
            </a:prstGeom>
            <a:noFill/>
            <a:ln w="9525">
              <a:solidFill>
                <a:srgbClr val="000000"/>
              </a:solidFill>
              <a:round/>
              <a:headEnd/>
              <a:tailEnd type="triangle" w="sm" len="sm"/>
            </a:ln>
          </p:spPr>
          <p:txBody>
            <a:bodyPr/>
            <a:lstStyle/>
            <a:p>
              <a:endParaRPr lang="es-MX"/>
            </a:p>
          </p:txBody>
        </p:sp>
        <p:sp>
          <p:nvSpPr>
            <p:cNvPr id="97337" name="Line 57"/>
            <p:cNvSpPr>
              <a:spLocks noChangeAspect="1" noChangeShapeType="1"/>
            </p:cNvSpPr>
            <p:nvPr/>
          </p:nvSpPr>
          <p:spPr bwMode="auto">
            <a:xfrm rot="4942387" flipV="1">
              <a:off x="6455" y="7547"/>
              <a:ext cx="272" cy="137"/>
            </a:xfrm>
            <a:prstGeom prst="line">
              <a:avLst/>
            </a:prstGeom>
            <a:noFill/>
            <a:ln w="9525">
              <a:solidFill>
                <a:srgbClr val="000000"/>
              </a:solidFill>
              <a:round/>
              <a:headEnd/>
              <a:tailEnd type="triangle" w="sm" len="sm"/>
            </a:ln>
          </p:spPr>
          <p:txBody>
            <a:bodyPr/>
            <a:lstStyle/>
            <a:p>
              <a:endParaRPr lang="es-MX"/>
            </a:p>
          </p:txBody>
        </p:sp>
        <p:sp>
          <p:nvSpPr>
            <p:cNvPr id="97338" name="Line 58"/>
            <p:cNvSpPr>
              <a:spLocks noChangeAspect="1" noChangeShapeType="1"/>
            </p:cNvSpPr>
            <p:nvPr/>
          </p:nvSpPr>
          <p:spPr bwMode="auto">
            <a:xfrm rot="17612078" flipV="1">
              <a:off x="6825" y="7740"/>
              <a:ext cx="272" cy="137"/>
            </a:xfrm>
            <a:prstGeom prst="line">
              <a:avLst/>
            </a:prstGeom>
            <a:noFill/>
            <a:ln w="9525">
              <a:solidFill>
                <a:srgbClr val="000000"/>
              </a:solidFill>
              <a:round/>
              <a:headEnd/>
              <a:tailEnd type="triangle" w="sm" len="sm"/>
            </a:ln>
          </p:spPr>
          <p:txBody>
            <a:bodyPr/>
            <a:lstStyle/>
            <a:p>
              <a:endParaRPr lang="es-MX"/>
            </a:p>
          </p:txBody>
        </p:sp>
        <p:sp>
          <p:nvSpPr>
            <p:cNvPr id="97339" name="Line 59"/>
            <p:cNvSpPr>
              <a:spLocks noChangeAspect="1" noChangeShapeType="1"/>
            </p:cNvSpPr>
            <p:nvPr/>
          </p:nvSpPr>
          <p:spPr bwMode="auto">
            <a:xfrm rot="9330128" flipV="1">
              <a:off x="6359" y="7908"/>
              <a:ext cx="272" cy="137"/>
            </a:xfrm>
            <a:prstGeom prst="line">
              <a:avLst/>
            </a:prstGeom>
            <a:noFill/>
            <a:ln w="9525">
              <a:solidFill>
                <a:srgbClr val="000000"/>
              </a:solidFill>
              <a:round/>
              <a:headEnd/>
              <a:tailEnd type="triangle" w="sm" len="sm"/>
            </a:ln>
          </p:spPr>
          <p:txBody>
            <a:bodyPr/>
            <a:lstStyle/>
            <a:p>
              <a:endParaRPr lang="es-MX"/>
            </a:p>
          </p:txBody>
        </p:sp>
        <p:sp>
          <p:nvSpPr>
            <p:cNvPr id="97340" name="Line 60"/>
            <p:cNvSpPr>
              <a:spLocks noChangeAspect="1" noChangeShapeType="1"/>
            </p:cNvSpPr>
            <p:nvPr/>
          </p:nvSpPr>
          <p:spPr bwMode="auto">
            <a:xfrm rot="14514817" flipV="1">
              <a:off x="6777" y="8218"/>
              <a:ext cx="272" cy="137"/>
            </a:xfrm>
            <a:prstGeom prst="line">
              <a:avLst/>
            </a:prstGeom>
            <a:noFill/>
            <a:ln w="9525">
              <a:solidFill>
                <a:srgbClr val="000000"/>
              </a:solidFill>
              <a:round/>
              <a:headEnd/>
              <a:tailEnd type="triangle" w="sm" len="sm"/>
            </a:ln>
          </p:spPr>
          <p:txBody>
            <a:bodyPr/>
            <a:lstStyle/>
            <a:p>
              <a:endParaRPr lang="es-MX"/>
            </a:p>
          </p:txBody>
        </p:sp>
        <p:sp>
          <p:nvSpPr>
            <p:cNvPr id="97341" name="Line 61"/>
            <p:cNvSpPr>
              <a:spLocks noChangeAspect="1" noChangeShapeType="1"/>
            </p:cNvSpPr>
            <p:nvPr/>
          </p:nvSpPr>
          <p:spPr bwMode="auto">
            <a:xfrm rot="4378315" flipV="1">
              <a:off x="6480" y="8276"/>
              <a:ext cx="272" cy="137"/>
            </a:xfrm>
            <a:prstGeom prst="line">
              <a:avLst/>
            </a:prstGeom>
            <a:noFill/>
            <a:ln w="9525">
              <a:solidFill>
                <a:srgbClr val="000000"/>
              </a:solidFill>
              <a:round/>
              <a:headEnd/>
              <a:tailEnd type="triangle" w="sm" len="sm"/>
            </a:ln>
          </p:spPr>
          <p:txBody>
            <a:bodyPr/>
            <a:lstStyle/>
            <a:p>
              <a:endParaRPr lang="es-MX"/>
            </a:p>
          </p:txBody>
        </p:sp>
        <p:sp>
          <p:nvSpPr>
            <p:cNvPr id="97342" name="Line 62"/>
            <p:cNvSpPr>
              <a:spLocks noChangeAspect="1" noChangeShapeType="1"/>
            </p:cNvSpPr>
            <p:nvPr/>
          </p:nvSpPr>
          <p:spPr bwMode="auto">
            <a:xfrm rot="18951128" flipV="1">
              <a:off x="5647" y="8035"/>
              <a:ext cx="272" cy="137"/>
            </a:xfrm>
            <a:prstGeom prst="line">
              <a:avLst/>
            </a:prstGeom>
            <a:noFill/>
            <a:ln w="9525">
              <a:solidFill>
                <a:srgbClr val="000000"/>
              </a:solidFill>
              <a:round/>
              <a:headEnd/>
              <a:tailEnd type="triangle" w="sm" len="sm"/>
            </a:ln>
          </p:spPr>
          <p:txBody>
            <a:bodyPr/>
            <a:lstStyle/>
            <a:p>
              <a:endParaRPr lang="es-MX"/>
            </a:p>
          </p:txBody>
        </p:sp>
        <p:sp>
          <p:nvSpPr>
            <p:cNvPr id="97343" name="Line 63"/>
            <p:cNvSpPr>
              <a:spLocks noChangeAspect="1" noChangeShapeType="1"/>
            </p:cNvSpPr>
            <p:nvPr/>
          </p:nvSpPr>
          <p:spPr bwMode="auto">
            <a:xfrm rot="14859882" flipV="1">
              <a:off x="5383" y="8257"/>
              <a:ext cx="272" cy="137"/>
            </a:xfrm>
            <a:prstGeom prst="line">
              <a:avLst/>
            </a:prstGeom>
            <a:noFill/>
            <a:ln w="9525">
              <a:solidFill>
                <a:srgbClr val="000000"/>
              </a:solidFill>
              <a:round/>
              <a:headEnd/>
              <a:tailEnd type="triangle" w="sm" len="sm"/>
            </a:ln>
          </p:spPr>
          <p:txBody>
            <a:bodyPr/>
            <a:lstStyle/>
            <a:p>
              <a:endParaRPr lang="es-MX"/>
            </a:p>
          </p:txBody>
        </p:sp>
        <p:sp>
          <p:nvSpPr>
            <p:cNvPr id="97344" name="Line 64"/>
            <p:cNvSpPr>
              <a:spLocks noChangeAspect="1" noChangeShapeType="1"/>
            </p:cNvSpPr>
            <p:nvPr/>
          </p:nvSpPr>
          <p:spPr bwMode="auto">
            <a:xfrm rot="10648921" flipV="1">
              <a:off x="5361" y="7474"/>
              <a:ext cx="272" cy="137"/>
            </a:xfrm>
            <a:prstGeom prst="line">
              <a:avLst/>
            </a:prstGeom>
            <a:noFill/>
            <a:ln w="9525">
              <a:solidFill>
                <a:srgbClr val="000000"/>
              </a:solidFill>
              <a:round/>
              <a:headEnd/>
              <a:tailEnd type="triangle" w="sm" len="sm"/>
            </a:ln>
          </p:spPr>
          <p:txBody>
            <a:bodyPr/>
            <a:lstStyle/>
            <a:p>
              <a:endParaRPr lang="es-MX"/>
            </a:p>
          </p:txBody>
        </p:sp>
        <p:sp>
          <p:nvSpPr>
            <p:cNvPr id="97345" name="Line 65"/>
            <p:cNvSpPr>
              <a:spLocks noChangeAspect="1" noChangeShapeType="1"/>
            </p:cNvSpPr>
            <p:nvPr/>
          </p:nvSpPr>
          <p:spPr bwMode="auto">
            <a:xfrm rot="10668595" flipV="1">
              <a:off x="6103" y="8308"/>
              <a:ext cx="272" cy="137"/>
            </a:xfrm>
            <a:prstGeom prst="line">
              <a:avLst/>
            </a:prstGeom>
            <a:noFill/>
            <a:ln w="9525">
              <a:solidFill>
                <a:srgbClr val="000000"/>
              </a:solidFill>
              <a:round/>
              <a:headEnd/>
              <a:tailEnd type="triangle" w="sm" len="sm"/>
            </a:ln>
          </p:spPr>
          <p:txBody>
            <a:bodyPr/>
            <a:lstStyle/>
            <a:p>
              <a:endParaRPr lang="es-MX"/>
            </a:p>
          </p:txBody>
        </p:sp>
        <p:sp>
          <p:nvSpPr>
            <p:cNvPr id="97346" name="Line 66"/>
            <p:cNvSpPr>
              <a:spLocks noChangeAspect="1" noChangeShapeType="1"/>
            </p:cNvSpPr>
            <p:nvPr/>
          </p:nvSpPr>
          <p:spPr bwMode="auto">
            <a:xfrm flipV="1">
              <a:off x="6750" y="7399"/>
              <a:ext cx="272" cy="137"/>
            </a:xfrm>
            <a:prstGeom prst="line">
              <a:avLst/>
            </a:prstGeom>
            <a:noFill/>
            <a:ln w="9525">
              <a:solidFill>
                <a:srgbClr val="000000"/>
              </a:solidFill>
              <a:round/>
              <a:headEnd/>
              <a:tailEnd type="triangle" w="sm" len="sm"/>
            </a:ln>
          </p:spPr>
          <p:txBody>
            <a:bodyPr/>
            <a:lstStyle/>
            <a:p>
              <a:endParaRPr lang="es-MX"/>
            </a:p>
          </p:txBody>
        </p:sp>
      </p:grpSp>
      <p:sp>
        <p:nvSpPr>
          <p:cNvPr id="63"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smtClean="0">
                <a:solidFill>
                  <a:srgbClr val="000099"/>
                </a:solidFill>
                <a:latin typeface="Arial" charset="0"/>
              </a:rPr>
              <a:t>Ciclo de histéresis en materiales ferromagnéticos</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97287"/>
                                        </p:tgtEl>
                                        <p:attrNameLst>
                                          <p:attrName>style.visibility</p:attrName>
                                        </p:attrNameLst>
                                      </p:cBhvr>
                                      <p:to>
                                        <p:strVal val="visible"/>
                                      </p:to>
                                    </p:set>
                                    <p:animEffect transition="in" filter="strips(downRight)">
                                      <p:cBhvr>
                                        <p:cTn id="7" dur="500"/>
                                        <p:tgtEl>
                                          <p:spTgt spid="9728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7288"/>
                                        </p:tgtEl>
                                        <p:attrNameLst>
                                          <p:attrName>style.visibility</p:attrName>
                                        </p:attrNameLst>
                                      </p:cBhvr>
                                      <p:to>
                                        <p:strVal val="visible"/>
                                      </p:to>
                                    </p:set>
                                    <p:animEffect transition="in" filter="dissolve">
                                      <p:cBhvr>
                                        <p:cTn id="12" dur="500"/>
                                        <p:tgtEl>
                                          <p:spTgt spid="972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7"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Text Box 3"/>
          <p:cNvSpPr txBox="1">
            <a:spLocks noChangeArrowheads="1"/>
          </p:cNvSpPr>
          <p:nvPr/>
        </p:nvSpPr>
        <p:spPr bwMode="auto">
          <a:xfrm>
            <a:off x="769938" y="1480443"/>
            <a:ext cx="7596187" cy="1361911"/>
          </a:xfrm>
          <a:prstGeom prst="rect">
            <a:avLst/>
          </a:prstGeom>
          <a:noFill/>
          <a:ln w="9525">
            <a:noFill/>
            <a:miter lim="800000"/>
            <a:headEnd/>
            <a:tailEnd/>
          </a:ln>
          <a:effectLst/>
        </p:spPr>
        <p:txBody>
          <a:bodyPr>
            <a:spAutoFit/>
          </a:bodyPr>
          <a:lstStyle/>
          <a:p>
            <a:pPr algn="just">
              <a:lnSpc>
                <a:spcPct val="125000"/>
              </a:lnSpc>
              <a:spcAft>
                <a:spcPct val="70000"/>
              </a:spcAft>
            </a:pPr>
            <a:r>
              <a:rPr lang="es-ES" sz="1600" dirty="0">
                <a:solidFill>
                  <a:srgbClr val="000099"/>
                </a:solidFill>
                <a:latin typeface="Arial" charset="0"/>
                <a:cs typeface="Times New Roman" pitchFamily="18" charset="0"/>
              </a:rPr>
              <a:t>Si un material ferromagnético se coloca bajo la influencia de un campo magnético externo, sus dominios magnéticos se alinean con las líneas de fuerza de dicho campo; es decir, se obtiene un campo magnético inducido en el material, cuya intensidad </a:t>
            </a:r>
            <a:r>
              <a:rPr lang="es-ES" sz="1800" b="1" dirty="0">
                <a:cs typeface="Times New Roman" pitchFamily="18" charset="0"/>
              </a:rPr>
              <a:t>B</a:t>
            </a:r>
            <a:r>
              <a:rPr lang="es-ES" sz="1600" dirty="0">
                <a:solidFill>
                  <a:srgbClr val="000099"/>
                </a:solidFill>
                <a:latin typeface="Arial" charset="0"/>
                <a:cs typeface="Times New Roman" pitchFamily="18" charset="0"/>
              </a:rPr>
              <a:t>, depende de la intensidad </a:t>
            </a:r>
            <a:r>
              <a:rPr lang="es-ES" sz="1800" b="1" dirty="0">
                <a:cs typeface="Times New Roman" pitchFamily="18" charset="0"/>
              </a:rPr>
              <a:t>H</a:t>
            </a:r>
            <a:r>
              <a:rPr lang="es-ES" sz="1600" dirty="0">
                <a:solidFill>
                  <a:srgbClr val="000099"/>
                </a:solidFill>
                <a:latin typeface="Arial" charset="0"/>
                <a:cs typeface="Times New Roman" pitchFamily="18" charset="0"/>
              </a:rPr>
              <a:t> del campo magnético externo</a:t>
            </a:r>
            <a:r>
              <a:rPr lang="es-ES" sz="1600" dirty="0">
                <a:solidFill>
                  <a:srgbClr val="000099"/>
                </a:solidFill>
                <a:latin typeface="Arial" charset="0"/>
              </a:rPr>
              <a:t>.</a:t>
            </a:r>
          </a:p>
        </p:txBody>
      </p:sp>
      <p:pic>
        <p:nvPicPr>
          <p:cNvPr id="101378" name="Picture 2" descr="http://www.conocimientosweb.net/competencias/wp-content/uploads/2012/07/Propiedades-de-los-materiales-ferromagn%C3%A9ticos1-150x1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3356992"/>
            <a:ext cx="2520280" cy="252028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smtClean="0">
                <a:solidFill>
                  <a:srgbClr val="000099"/>
                </a:solidFill>
                <a:latin typeface="Arial" charset="0"/>
              </a:rPr>
              <a:t>Ciclo de histéresis en materiales ferromagnéticos</a:t>
            </a:r>
            <a:endParaRPr lang="es-ES" sz="1800" b="1" u="sng" dirty="0">
              <a:solidFill>
                <a:srgbClr val="000099"/>
              </a:solidFill>
              <a:latin typeface="Arial" charset="0"/>
            </a:endParaRPr>
          </a:p>
        </p:txBody>
      </p:sp>
    </p:spTree>
    <p:extLst>
      <p:ext uri="{BB962C8B-B14F-4D97-AF65-F5344CB8AC3E}">
        <p14:creationId xmlns:p14="http://schemas.microsoft.com/office/powerpoint/2010/main" val="19453831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99331"/>
                                        </p:tgtEl>
                                        <p:attrNameLst>
                                          <p:attrName>style.visibility</p:attrName>
                                        </p:attrNameLst>
                                      </p:cBhvr>
                                      <p:to>
                                        <p:strVal val="visible"/>
                                      </p:to>
                                    </p:set>
                                    <p:animEffect transition="in" filter="strips(downRight)">
                                      <p:cBhvr>
                                        <p:cTn id="7" dur="10"/>
                                        <p:tgtEl>
                                          <p:spTgt spid="993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1378"/>
                                        </p:tgtEl>
                                        <p:attrNameLst>
                                          <p:attrName>style.visibility</p:attrName>
                                        </p:attrNameLst>
                                      </p:cBhvr>
                                      <p:to>
                                        <p:strVal val="visible"/>
                                      </p:to>
                                    </p:set>
                                    <p:animEffect transition="in" filter="fade">
                                      <p:cBhvr>
                                        <p:cTn id="12" dur="500"/>
                                        <p:tgtEl>
                                          <p:spTgt spid="1013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Text Box 3"/>
          <p:cNvSpPr txBox="1">
            <a:spLocks noChangeArrowheads="1"/>
          </p:cNvSpPr>
          <p:nvPr/>
        </p:nvSpPr>
        <p:spPr bwMode="auto">
          <a:xfrm>
            <a:off x="769938" y="1491025"/>
            <a:ext cx="7596187" cy="1361911"/>
          </a:xfrm>
          <a:prstGeom prst="rect">
            <a:avLst/>
          </a:prstGeom>
          <a:noFill/>
          <a:ln w="9525">
            <a:noFill/>
            <a:miter lim="800000"/>
            <a:headEnd/>
            <a:tailEnd/>
          </a:ln>
          <a:effectLst/>
        </p:spPr>
        <p:txBody>
          <a:bodyPr>
            <a:spAutoFit/>
          </a:bodyPr>
          <a:lstStyle/>
          <a:p>
            <a:pPr algn="just">
              <a:lnSpc>
                <a:spcPct val="125000"/>
              </a:lnSpc>
              <a:spcAft>
                <a:spcPct val="70000"/>
              </a:spcAft>
            </a:pPr>
            <a:r>
              <a:rPr lang="es-ES" sz="1600" dirty="0">
                <a:solidFill>
                  <a:srgbClr val="000099"/>
                </a:solidFill>
                <a:latin typeface="Arial" charset="0"/>
                <a:cs typeface="Times New Roman" pitchFamily="18" charset="0"/>
              </a:rPr>
              <a:t>Si un material ferromagnético se coloca bajo la influencia de un campo magnético externo, sus dominios magnéticos se alinean con las líneas de fuerza de dicho campo; es decir, se obtiene un campo magnético inducido en el material, cuya intensidad </a:t>
            </a:r>
            <a:r>
              <a:rPr lang="es-ES" sz="1800" b="1" dirty="0">
                <a:cs typeface="Times New Roman" pitchFamily="18" charset="0"/>
              </a:rPr>
              <a:t>B</a:t>
            </a:r>
            <a:r>
              <a:rPr lang="es-ES" sz="1600" dirty="0">
                <a:solidFill>
                  <a:srgbClr val="000099"/>
                </a:solidFill>
                <a:latin typeface="Arial" charset="0"/>
                <a:cs typeface="Times New Roman" pitchFamily="18" charset="0"/>
              </a:rPr>
              <a:t>, depende de la intensidad </a:t>
            </a:r>
            <a:r>
              <a:rPr lang="es-ES" sz="1800" b="1" dirty="0">
                <a:cs typeface="Times New Roman" pitchFamily="18" charset="0"/>
              </a:rPr>
              <a:t>H</a:t>
            </a:r>
            <a:r>
              <a:rPr lang="es-ES" sz="1600" dirty="0">
                <a:solidFill>
                  <a:srgbClr val="000099"/>
                </a:solidFill>
                <a:latin typeface="Arial" charset="0"/>
                <a:cs typeface="Times New Roman" pitchFamily="18" charset="0"/>
              </a:rPr>
              <a:t> del campo magnético externo</a:t>
            </a:r>
            <a:r>
              <a:rPr lang="es-ES" sz="1600" dirty="0">
                <a:solidFill>
                  <a:srgbClr val="000099"/>
                </a:solidFill>
                <a:latin typeface="Arial" charset="0"/>
              </a:rPr>
              <a:t>.</a:t>
            </a:r>
          </a:p>
        </p:txBody>
      </p:sp>
      <p:grpSp>
        <p:nvGrpSpPr>
          <p:cNvPr id="99529" name="Group 201"/>
          <p:cNvGrpSpPr>
            <a:grpSpLocks noChangeAspect="1"/>
          </p:cNvGrpSpPr>
          <p:nvPr/>
        </p:nvGrpSpPr>
        <p:grpSpPr bwMode="auto">
          <a:xfrm>
            <a:off x="609600" y="3124200"/>
            <a:ext cx="3238500" cy="3225457"/>
            <a:chOff x="384" y="1944"/>
            <a:chExt cx="2241" cy="2232"/>
          </a:xfrm>
        </p:grpSpPr>
        <p:grpSp>
          <p:nvGrpSpPr>
            <p:cNvPr id="99391" name="Group 63"/>
            <p:cNvGrpSpPr>
              <a:grpSpLocks noChangeAspect="1"/>
            </p:cNvGrpSpPr>
            <p:nvPr/>
          </p:nvGrpSpPr>
          <p:grpSpPr bwMode="auto">
            <a:xfrm>
              <a:off x="384" y="1944"/>
              <a:ext cx="2241" cy="1732"/>
              <a:chOff x="1604" y="10839"/>
              <a:chExt cx="3510" cy="2714"/>
            </a:xfrm>
          </p:grpSpPr>
          <p:grpSp>
            <p:nvGrpSpPr>
              <p:cNvPr id="99392" name="Group 64"/>
              <p:cNvGrpSpPr>
                <a:grpSpLocks noChangeAspect="1"/>
              </p:cNvGrpSpPr>
              <p:nvPr/>
            </p:nvGrpSpPr>
            <p:grpSpPr bwMode="auto">
              <a:xfrm>
                <a:off x="2459" y="10839"/>
                <a:ext cx="1801" cy="2704"/>
                <a:chOff x="5293" y="5783"/>
                <a:chExt cx="1441" cy="2344"/>
              </a:xfrm>
            </p:grpSpPr>
            <p:sp>
              <p:nvSpPr>
                <p:cNvPr id="99393" name="Rectangle 65"/>
                <p:cNvSpPr>
                  <a:spLocks noChangeAspect="1" noChangeArrowheads="1"/>
                </p:cNvSpPr>
                <p:nvPr/>
              </p:nvSpPr>
              <p:spPr bwMode="auto">
                <a:xfrm>
                  <a:off x="5293" y="5787"/>
                  <a:ext cx="1440" cy="2340"/>
                </a:xfrm>
                <a:prstGeom prst="rect">
                  <a:avLst/>
                </a:prstGeom>
                <a:solidFill>
                  <a:srgbClr val="B4DCFA"/>
                </a:solidFill>
                <a:ln w="9525">
                  <a:solidFill>
                    <a:srgbClr val="0000FF"/>
                  </a:solidFill>
                  <a:miter lim="800000"/>
                  <a:headEnd/>
                  <a:tailEnd/>
                </a:ln>
              </p:spPr>
              <p:txBody>
                <a:bodyPr/>
                <a:lstStyle/>
                <a:p>
                  <a:endParaRPr lang="es-MX"/>
                </a:p>
              </p:txBody>
            </p:sp>
            <p:sp>
              <p:nvSpPr>
                <p:cNvPr id="99394" name="Freeform 66"/>
                <p:cNvSpPr>
                  <a:spLocks noChangeAspect="1"/>
                </p:cNvSpPr>
                <p:nvPr/>
              </p:nvSpPr>
              <p:spPr bwMode="auto">
                <a:xfrm>
                  <a:off x="5293" y="5783"/>
                  <a:ext cx="421" cy="364"/>
                </a:xfrm>
                <a:custGeom>
                  <a:avLst/>
                  <a:gdLst/>
                  <a:ahLst/>
                  <a:cxnLst>
                    <a:cxn ang="0">
                      <a:pos x="0" y="364"/>
                    </a:cxn>
                    <a:cxn ang="0">
                      <a:pos x="331" y="285"/>
                    </a:cxn>
                    <a:cxn ang="0">
                      <a:pos x="421" y="0"/>
                    </a:cxn>
                  </a:cxnLst>
                  <a:rect l="0" t="0" r="r" b="b"/>
                  <a:pathLst>
                    <a:path w="421" h="364">
                      <a:moveTo>
                        <a:pt x="0" y="364"/>
                      </a:moveTo>
                      <a:cubicBezTo>
                        <a:pt x="55" y="351"/>
                        <a:pt x="261" y="346"/>
                        <a:pt x="331" y="285"/>
                      </a:cubicBezTo>
                      <a:cubicBezTo>
                        <a:pt x="401" y="224"/>
                        <a:pt x="402" y="60"/>
                        <a:pt x="421" y="0"/>
                      </a:cubicBezTo>
                    </a:path>
                  </a:pathLst>
                </a:custGeom>
                <a:noFill/>
                <a:ln w="9525">
                  <a:solidFill>
                    <a:srgbClr val="0000FF"/>
                  </a:solidFill>
                  <a:round/>
                  <a:headEnd/>
                  <a:tailEnd/>
                </a:ln>
              </p:spPr>
              <p:txBody>
                <a:bodyPr/>
                <a:lstStyle/>
                <a:p>
                  <a:endParaRPr lang="es-MX"/>
                </a:p>
              </p:txBody>
            </p:sp>
            <p:sp>
              <p:nvSpPr>
                <p:cNvPr id="99395" name="Freeform 67"/>
                <p:cNvSpPr>
                  <a:spLocks noChangeAspect="1"/>
                </p:cNvSpPr>
                <p:nvPr/>
              </p:nvSpPr>
              <p:spPr bwMode="auto">
                <a:xfrm>
                  <a:off x="5295" y="6060"/>
                  <a:ext cx="558" cy="382"/>
                </a:xfrm>
                <a:custGeom>
                  <a:avLst/>
                  <a:gdLst/>
                  <a:ahLst/>
                  <a:cxnLst>
                    <a:cxn ang="0">
                      <a:pos x="0" y="353"/>
                    </a:cxn>
                    <a:cxn ang="0">
                      <a:pos x="502" y="323"/>
                    </a:cxn>
                    <a:cxn ang="0">
                      <a:pos x="337" y="0"/>
                    </a:cxn>
                  </a:cxnLst>
                  <a:rect l="0" t="0" r="r" b="b"/>
                  <a:pathLst>
                    <a:path w="558" h="382">
                      <a:moveTo>
                        <a:pt x="0" y="353"/>
                      </a:moveTo>
                      <a:cubicBezTo>
                        <a:pt x="82" y="348"/>
                        <a:pt x="446" y="382"/>
                        <a:pt x="502" y="323"/>
                      </a:cubicBezTo>
                      <a:cubicBezTo>
                        <a:pt x="558" y="264"/>
                        <a:pt x="371" y="67"/>
                        <a:pt x="337" y="0"/>
                      </a:cubicBezTo>
                    </a:path>
                  </a:pathLst>
                </a:custGeom>
                <a:noFill/>
                <a:ln w="9525">
                  <a:solidFill>
                    <a:srgbClr val="0000FF"/>
                  </a:solidFill>
                  <a:round/>
                  <a:headEnd/>
                  <a:tailEnd/>
                </a:ln>
              </p:spPr>
              <p:txBody>
                <a:bodyPr/>
                <a:lstStyle/>
                <a:p>
                  <a:endParaRPr lang="es-MX"/>
                </a:p>
              </p:txBody>
            </p:sp>
            <p:sp>
              <p:nvSpPr>
                <p:cNvPr id="99396" name="Freeform 68"/>
                <p:cNvSpPr>
                  <a:spLocks noChangeAspect="1"/>
                </p:cNvSpPr>
                <p:nvPr/>
              </p:nvSpPr>
              <p:spPr bwMode="auto">
                <a:xfrm>
                  <a:off x="5717" y="5792"/>
                  <a:ext cx="406" cy="415"/>
                </a:xfrm>
                <a:custGeom>
                  <a:avLst/>
                  <a:gdLst/>
                  <a:ahLst/>
                  <a:cxnLst>
                    <a:cxn ang="0">
                      <a:pos x="0" y="379"/>
                    </a:cxn>
                    <a:cxn ang="0">
                      <a:pos x="374" y="352"/>
                    </a:cxn>
                    <a:cxn ang="0">
                      <a:pos x="194" y="0"/>
                    </a:cxn>
                  </a:cxnLst>
                  <a:rect l="0" t="0" r="r" b="b"/>
                  <a:pathLst>
                    <a:path w="406" h="415">
                      <a:moveTo>
                        <a:pt x="0" y="379"/>
                      </a:moveTo>
                      <a:cubicBezTo>
                        <a:pt x="62" y="375"/>
                        <a:pt x="342" y="415"/>
                        <a:pt x="374" y="352"/>
                      </a:cubicBezTo>
                      <a:cubicBezTo>
                        <a:pt x="406" y="289"/>
                        <a:pt x="232" y="73"/>
                        <a:pt x="194" y="0"/>
                      </a:cubicBezTo>
                    </a:path>
                  </a:pathLst>
                </a:custGeom>
                <a:noFill/>
                <a:ln w="9525">
                  <a:solidFill>
                    <a:srgbClr val="0000FF"/>
                  </a:solidFill>
                  <a:round/>
                  <a:headEnd/>
                  <a:tailEnd/>
                </a:ln>
              </p:spPr>
              <p:txBody>
                <a:bodyPr/>
                <a:lstStyle/>
                <a:p>
                  <a:endParaRPr lang="es-MX"/>
                </a:p>
              </p:txBody>
            </p:sp>
            <p:sp>
              <p:nvSpPr>
                <p:cNvPr id="99397" name="Freeform 69"/>
                <p:cNvSpPr>
                  <a:spLocks noChangeAspect="1"/>
                </p:cNvSpPr>
                <p:nvPr/>
              </p:nvSpPr>
              <p:spPr bwMode="auto">
                <a:xfrm>
                  <a:off x="6090" y="5787"/>
                  <a:ext cx="510" cy="423"/>
                </a:xfrm>
                <a:custGeom>
                  <a:avLst/>
                  <a:gdLst/>
                  <a:ahLst/>
                  <a:cxnLst>
                    <a:cxn ang="0">
                      <a:pos x="0" y="285"/>
                    </a:cxn>
                    <a:cxn ang="0">
                      <a:pos x="390" y="375"/>
                    </a:cxn>
                    <a:cxn ang="0">
                      <a:pos x="510" y="0"/>
                    </a:cxn>
                  </a:cxnLst>
                  <a:rect l="0" t="0" r="r" b="b"/>
                  <a:pathLst>
                    <a:path w="510" h="423">
                      <a:moveTo>
                        <a:pt x="0" y="285"/>
                      </a:moveTo>
                      <a:cubicBezTo>
                        <a:pt x="65" y="300"/>
                        <a:pt x="305" y="423"/>
                        <a:pt x="390" y="375"/>
                      </a:cubicBezTo>
                      <a:cubicBezTo>
                        <a:pt x="475" y="327"/>
                        <a:pt x="485" y="78"/>
                        <a:pt x="510" y="0"/>
                      </a:cubicBezTo>
                    </a:path>
                  </a:pathLst>
                </a:custGeom>
                <a:noFill/>
                <a:ln w="9525">
                  <a:solidFill>
                    <a:srgbClr val="0000FF"/>
                  </a:solidFill>
                  <a:round/>
                  <a:headEnd/>
                  <a:tailEnd/>
                </a:ln>
              </p:spPr>
              <p:txBody>
                <a:bodyPr/>
                <a:lstStyle/>
                <a:p>
                  <a:endParaRPr lang="es-MX"/>
                </a:p>
              </p:txBody>
            </p:sp>
            <p:sp>
              <p:nvSpPr>
                <p:cNvPr id="99398" name="Freeform 70"/>
                <p:cNvSpPr>
                  <a:spLocks noChangeAspect="1"/>
                </p:cNvSpPr>
                <p:nvPr/>
              </p:nvSpPr>
              <p:spPr bwMode="auto">
                <a:xfrm>
                  <a:off x="5293" y="6418"/>
                  <a:ext cx="602" cy="365"/>
                </a:xfrm>
                <a:custGeom>
                  <a:avLst/>
                  <a:gdLst/>
                  <a:ahLst/>
                  <a:cxnLst>
                    <a:cxn ang="0">
                      <a:pos x="0" y="365"/>
                    </a:cxn>
                    <a:cxn ang="0">
                      <a:pos x="316" y="332"/>
                    </a:cxn>
                    <a:cxn ang="0">
                      <a:pos x="586" y="307"/>
                    </a:cxn>
                    <a:cxn ang="0">
                      <a:pos x="414" y="0"/>
                    </a:cxn>
                  </a:cxnLst>
                  <a:rect l="0" t="0" r="r" b="b"/>
                  <a:pathLst>
                    <a:path w="602" h="365">
                      <a:moveTo>
                        <a:pt x="0" y="365"/>
                      </a:moveTo>
                      <a:cubicBezTo>
                        <a:pt x="53" y="360"/>
                        <a:pt x="218" y="342"/>
                        <a:pt x="316" y="332"/>
                      </a:cubicBezTo>
                      <a:cubicBezTo>
                        <a:pt x="414" y="322"/>
                        <a:pt x="570" y="362"/>
                        <a:pt x="586" y="307"/>
                      </a:cubicBezTo>
                      <a:cubicBezTo>
                        <a:pt x="602" y="252"/>
                        <a:pt x="450" y="64"/>
                        <a:pt x="414" y="0"/>
                      </a:cubicBezTo>
                    </a:path>
                  </a:pathLst>
                </a:custGeom>
                <a:noFill/>
                <a:ln w="9525">
                  <a:solidFill>
                    <a:srgbClr val="0000FF"/>
                  </a:solidFill>
                  <a:round/>
                  <a:headEnd/>
                  <a:tailEnd/>
                </a:ln>
              </p:spPr>
              <p:txBody>
                <a:bodyPr/>
                <a:lstStyle/>
                <a:p>
                  <a:endParaRPr lang="es-MX"/>
                </a:p>
              </p:txBody>
            </p:sp>
            <p:sp>
              <p:nvSpPr>
                <p:cNvPr id="99399" name="Freeform 71"/>
                <p:cNvSpPr>
                  <a:spLocks noChangeAspect="1"/>
                </p:cNvSpPr>
                <p:nvPr/>
              </p:nvSpPr>
              <p:spPr bwMode="auto">
                <a:xfrm>
                  <a:off x="6104" y="6465"/>
                  <a:ext cx="293" cy="339"/>
                </a:xfrm>
                <a:custGeom>
                  <a:avLst/>
                  <a:gdLst/>
                  <a:ahLst/>
                  <a:cxnLst>
                    <a:cxn ang="0">
                      <a:pos x="0" y="53"/>
                    </a:cxn>
                    <a:cxn ang="0">
                      <a:pos x="188" y="330"/>
                    </a:cxn>
                    <a:cxn ang="0">
                      <a:pos x="293" y="0"/>
                    </a:cxn>
                  </a:cxnLst>
                  <a:rect l="0" t="0" r="r" b="b"/>
                  <a:pathLst>
                    <a:path w="293" h="339">
                      <a:moveTo>
                        <a:pt x="0" y="53"/>
                      </a:moveTo>
                      <a:cubicBezTo>
                        <a:pt x="32" y="99"/>
                        <a:pt x="139" y="339"/>
                        <a:pt x="188" y="330"/>
                      </a:cubicBezTo>
                      <a:cubicBezTo>
                        <a:pt x="237" y="321"/>
                        <a:pt x="271" y="69"/>
                        <a:pt x="293" y="0"/>
                      </a:cubicBezTo>
                    </a:path>
                  </a:pathLst>
                </a:custGeom>
                <a:noFill/>
                <a:ln w="9525">
                  <a:solidFill>
                    <a:srgbClr val="0000FF"/>
                  </a:solidFill>
                  <a:round/>
                  <a:headEnd/>
                  <a:tailEnd/>
                </a:ln>
              </p:spPr>
              <p:txBody>
                <a:bodyPr/>
                <a:lstStyle/>
                <a:p>
                  <a:endParaRPr lang="es-MX"/>
                </a:p>
              </p:txBody>
            </p:sp>
            <p:sp>
              <p:nvSpPr>
                <p:cNvPr id="99400" name="Freeform 72"/>
                <p:cNvSpPr>
                  <a:spLocks noChangeAspect="1"/>
                </p:cNvSpPr>
                <p:nvPr/>
              </p:nvSpPr>
              <p:spPr bwMode="auto">
                <a:xfrm>
                  <a:off x="5722" y="6132"/>
                  <a:ext cx="501" cy="423"/>
                </a:xfrm>
                <a:custGeom>
                  <a:avLst/>
                  <a:gdLst/>
                  <a:ahLst/>
                  <a:cxnLst>
                    <a:cxn ang="0">
                      <a:pos x="0" y="288"/>
                    </a:cxn>
                    <a:cxn ang="0">
                      <a:pos x="381" y="375"/>
                    </a:cxn>
                    <a:cxn ang="0">
                      <a:pos x="501" y="0"/>
                    </a:cxn>
                  </a:cxnLst>
                  <a:rect l="0" t="0" r="r" b="b"/>
                  <a:pathLst>
                    <a:path w="501" h="423">
                      <a:moveTo>
                        <a:pt x="0" y="288"/>
                      </a:moveTo>
                      <a:cubicBezTo>
                        <a:pt x="65" y="303"/>
                        <a:pt x="298" y="423"/>
                        <a:pt x="381" y="375"/>
                      </a:cubicBezTo>
                      <a:cubicBezTo>
                        <a:pt x="464" y="327"/>
                        <a:pt x="476" y="78"/>
                        <a:pt x="501" y="0"/>
                      </a:cubicBezTo>
                    </a:path>
                  </a:pathLst>
                </a:custGeom>
                <a:noFill/>
                <a:ln w="9525">
                  <a:solidFill>
                    <a:srgbClr val="0000FF"/>
                  </a:solidFill>
                  <a:round/>
                  <a:headEnd/>
                  <a:tailEnd/>
                </a:ln>
              </p:spPr>
              <p:txBody>
                <a:bodyPr/>
                <a:lstStyle/>
                <a:p>
                  <a:endParaRPr lang="es-MX"/>
                </a:p>
              </p:txBody>
            </p:sp>
            <p:sp>
              <p:nvSpPr>
                <p:cNvPr id="99401" name="Freeform 73"/>
                <p:cNvSpPr>
                  <a:spLocks noChangeAspect="1"/>
                </p:cNvSpPr>
                <p:nvPr/>
              </p:nvSpPr>
              <p:spPr bwMode="auto">
                <a:xfrm>
                  <a:off x="6319" y="6155"/>
                  <a:ext cx="414" cy="365"/>
                </a:xfrm>
                <a:custGeom>
                  <a:avLst/>
                  <a:gdLst/>
                  <a:ahLst/>
                  <a:cxnLst>
                    <a:cxn ang="0">
                      <a:pos x="414" y="365"/>
                    </a:cxn>
                    <a:cxn ang="0">
                      <a:pos x="98" y="332"/>
                    </a:cxn>
                    <a:cxn ang="0">
                      <a:pos x="55" y="242"/>
                    </a:cxn>
                    <a:cxn ang="0">
                      <a:pos x="0" y="0"/>
                    </a:cxn>
                  </a:cxnLst>
                  <a:rect l="0" t="0" r="r" b="b"/>
                  <a:pathLst>
                    <a:path w="414" h="365">
                      <a:moveTo>
                        <a:pt x="414" y="365"/>
                      </a:moveTo>
                      <a:cubicBezTo>
                        <a:pt x="361" y="360"/>
                        <a:pt x="158" y="352"/>
                        <a:pt x="98" y="332"/>
                      </a:cubicBezTo>
                      <a:cubicBezTo>
                        <a:pt x="38" y="312"/>
                        <a:pt x="71" y="297"/>
                        <a:pt x="55" y="242"/>
                      </a:cubicBezTo>
                      <a:cubicBezTo>
                        <a:pt x="39" y="187"/>
                        <a:pt x="12" y="51"/>
                        <a:pt x="0" y="0"/>
                      </a:cubicBezTo>
                    </a:path>
                  </a:pathLst>
                </a:custGeom>
                <a:noFill/>
                <a:ln w="9525">
                  <a:solidFill>
                    <a:srgbClr val="0000FF"/>
                  </a:solidFill>
                  <a:round/>
                  <a:headEnd/>
                  <a:tailEnd/>
                </a:ln>
              </p:spPr>
              <p:txBody>
                <a:bodyPr/>
                <a:lstStyle/>
                <a:p>
                  <a:endParaRPr lang="es-MX"/>
                </a:p>
              </p:txBody>
            </p:sp>
            <p:sp>
              <p:nvSpPr>
                <p:cNvPr id="99402" name="Freeform 74"/>
                <p:cNvSpPr>
                  <a:spLocks noChangeAspect="1"/>
                </p:cNvSpPr>
                <p:nvPr/>
              </p:nvSpPr>
              <p:spPr bwMode="auto">
                <a:xfrm>
                  <a:off x="6330" y="6666"/>
                  <a:ext cx="397" cy="181"/>
                </a:xfrm>
                <a:custGeom>
                  <a:avLst/>
                  <a:gdLst/>
                  <a:ahLst/>
                  <a:cxnLst>
                    <a:cxn ang="0">
                      <a:pos x="0" y="84"/>
                    </a:cxn>
                    <a:cxn ang="0">
                      <a:pos x="172" y="16"/>
                    </a:cxn>
                    <a:cxn ang="0">
                      <a:pos x="397" y="181"/>
                    </a:cxn>
                  </a:cxnLst>
                  <a:rect l="0" t="0" r="r" b="b"/>
                  <a:pathLst>
                    <a:path w="397" h="181">
                      <a:moveTo>
                        <a:pt x="0" y="84"/>
                      </a:moveTo>
                      <a:cubicBezTo>
                        <a:pt x="27" y="71"/>
                        <a:pt x="106" y="0"/>
                        <a:pt x="172" y="16"/>
                      </a:cubicBezTo>
                      <a:cubicBezTo>
                        <a:pt x="238" y="32"/>
                        <a:pt x="350" y="147"/>
                        <a:pt x="397" y="181"/>
                      </a:cubicBezTo>
                    </a:path>
                  </a:pathLst>
                </a:custGeom>
                <a:noFill/>
                <a:ln w="9525">
                  <a:solidFill>
                    <a:srgbClr val="0000FF"/>
                  </a:solidFill>
                  <a:round/>
                  <a:headEnd/>
                  <a:tailEnd/>
                </a:ln>
              </p:spPr>
              <p:txBody>
                <a:bodyPr/>
                <a:lstStyle/>
                <a:p>
                  <a:endParaRPr lang="es-MX"/>
                </a:p>
              </p:txBody>
            </p:sp>
            <p:sp>
              <p:nvSpPr>
                <p:cNvPr id="99403" name="Freeform 75"/>
                <p:cNvSpPr>
                  <a:spLocks noChangeAspect="1"/>
                </p:cNvSpPr>
                <p:nvPr/>
              </p:nvSpPr>
              <p:spPr bwMode="auto">
                <a:xfrm>
                  <a:off x="5873" y="6750"/>
                  <a:ext cx="420" cy="226"/>
                </a:xfrm>
                <a:custGeom>
                  <a:avLst/>
                  <a:gdLst/>
                  <a:ahLst/>
                  <a:cxnLst>
                    <a:cxn ang="0">
                      <a:pos x="0" y="0"/>
                    </a:cxn>
                    <a:cxn ang="0">
                      <a:pos x="246" y="218"/>
                    </a:cxn>
                    <a:cxn ang="0">
                      <a:pos x="420" y="45"/>
                    </a:cxn>
                  </a:cxnLst>
                  <a:rect l="0" t="0" r="r" b="b"/>
                  <a:pathLst>
                    <a:path w="420" h="226">
                      <a:moveTo>
                        <a:pt x="0" y="0"/>
                      </a:moveTo>
                      <a:cubicBezTo>
                        <a:pt x="40" y="36"/>
                        <a:pt x="176" y="210"/>
                        <a:pt x="246" y="218"/>
                      </a:cubicBezTo>
                      <a:cubicBezTo>
                        <a:pt x="316" y="226"/>
                        <a:pt x="384" y="81"/>
                        <a:pt x="420" y="45"/>
                      </a:cubicBezTo>
                    </a:path>
                  </a:pathLst>
                </a:custGeom>
                <a:noFill/>
                <a:ln w="9525">
                  <a:solidFill>
                    <a:srgbClr val="0000FF"/>
                  </a:solidFill>
                  <a:round/>
                  <a:headEnd/>
                  <a:tailEnd/>
                </a:ln>
              </p:spPr>
              <p:txBody>
                <a:bodyPr/>
                <a:lstStyle/>
                <a:p>
                  <a:endParaRPr lang="es-MX"/>
                </a:p>
              </p:txBody>
            </p:sp>
            <p:sp>
              <p:nvSpPr>
                <p:cNvPr id="99404" name="Freeform 76"/>
                <p:cNvSpPr>
                  <a:spLocks noChangeAspect="1"/>
                </p:cNvSpPr>
                <p:nvPr/>
              </p:nvSpPr>
              <p:spPr bwMode="auto">
                <a:xfrm>
                  <a:off x="5460" y="6766"/>
                  <a:ext cx="577" cy="416"/>
                </a:xfrm>
                <a:custGeom>
                  <a:avLst/>
                  <a:gdLst/>
                  <a:ahLst/>
                  <a:cxnLst>
                    <a:cxn ang="0">
                      <a:pos x="0" y="0"/>
                    </a:cxn>
                    <a:cxn ang="0">
                      <a:pos x="240" y="390"/>
                    </a:cxn>
                    <a:cxn ang="0">
                      <a:pos x="577" y="157"/>
                    </a:cxn>
                  </a:cxnLst>
                  <a:rect l="0" t="0" r="r" b="b"/>
                  <a:pathLst>
                    <a:path w="577" h="416">
                      <a:moveTo>
                        <a:pt x="0" y="0"/>
                      </a:moveTo>
                      <a:cubicBezTo>
                        <a:pt x="40" y="65"/>
                        <a:pt x="144" y="364"/>
                        <a:pt x="240" y="390"/>
                      </a:cubicBezTo>
                      <a:cubicBezTo>
                        <a:pt x="336" y="416"/>
                        <a:pt x="507" y="206"/>
                        <a:pt x="577" y="157"/>
                      </a:cubicBezTo>
                    </a:path>
                  </a:pathLst>
                </a:custGeom>
                <a:noFill/>
                <a:ln w="9525">
                  <a:solidFill>
                    <a:srgbClr val="0000FF"/>
                  </a:solidFill>
                  <a:round/>
                  <a:headEnd/>
                  <a:tailEnd/>
                </a:ln>
              </p:spPr>
              <p:txBody>
                <a:bodyPr/>
                <a:lstStyle/>
                <a:p>
                  <a:endParaRPr lang="es-MX"/>
                </a:p>
              </p:txBody>
            </p:sp>
            <p:sp>
              <p:nvSpPr>
                <p:cNvPr id="99405" name="Freeform 77"/>
                <p:cNvSpPr>
                  <a:spLocks noChangeAspect="1"/>
                </p:cNvSpPr>
                <p:nvPr/>
              </p:nvSpPr>
              <p:spPr bwMode="auto">
                <a:xfrm>
                  <a:off x="5293" y="7163"/>
                  <a:ext cx="421" cy="364"/>
                </a:xfrm>
                <a:custGeom>
                  <a:avLst/>
                  <a:gdLst/>
                  <a:ahLst/>
                  <a:cxnLst>
                    <a:cxn ang="0">
                      <a:pos x="0" y="364"/>
                    </a:cxn>
                    <a:cxn ang="0">
                      <a:pos x="331" y="285"/>
                    </a:cxn>
                    <a:cxn ang="0">
                      <a:pos x="421" y="0"/>
                    </a:cxn>
                  </a:cxnLst>
                  <a:rect l="0" t="0" r="r" b="b"/>
                  <a:pathLst>
                    <a:path w="421" h="364">
                      <a:moveTo>
                        <a:pt x="0" y="364"/>
                      </a:moveTo>
                      <a:cubicBezTo>
                        <a:pt x="55" y="351"/>
                        <a:pt x="261" y="346"/>
                        <a:pt x="331" y="285"/>
                      </a:cubicBezTo>
                      <a:cubicBezTo>
                        <a:pt x="401" y="224"/>
                        <a:pt x="402" y="60"/>
                        <a:pt x="421" y="0"/>
                      </a:cubicBezTo>
                    </a:path>
                  </a:pathLst>
                </a:custGeom>
                <a:noFill/>
                <a:ln w="9525">
                  <a:solidFill>
                    <a:srgbClr val="0000FF"/>
                  </a:solidFill>
                  <a:round/>
                  <a:headEnd/>
                  <a:tailEnd/>
                </a:ln>
              </p:spPr>
              <p:txBody>
                <a:bodyPr/>
                <a:lstStyle/>
                <a:p>
                  <a:endParaRPr lang="es-MX"/>
                </a:p>
              </p:txBody>
            </p:sp>
            <p:sp>
              <p:nvSpPr>
                <p:cNvPr id="99406" name="Freeform 78"/>
                <p:cNvSpPr>
                  <a:spLocks noChangeAspect="1"/>
                </p:cNvSpPr>
                <p:nvPr/>
              </p:nvSpPr>
              <p:spPr bwMode="auto">
                <a:xfrm>
                  <a:off x="5303" y="6968"/>
                  <a:ext cx="895" cy="304"/>
                </a:xfrm>
                <a:custGeom>
                  <a:avLst/>
                  <a:gdLst/>
                  <a:ahLst/>
                  <a:cxnLst>
                    <a:cxn ang="0">
                      <a:pos x="0" y="127"/>
                    </a:cxn>
                    <a:cxn ang="0">
                      <a:pos x="411" y="202"/>
                    </a:cxn>
                    <a:cxn ang="0">
                      <a:pos x="824" y="270"/>
                    </a:cxn>
                    <a:cxn ang="0">
                      <a:pos x="839" y="0"/>
                    </a:cxn>
                  </a:cxnLst>
                  <a:rect l="0" t="0" r="r" b="b"/>
                  <a:pathLst>
                    <a:path w="895" h="304">
                      <a:moveTo>
                        <a:pt x="0" y="127"/>
                      </a:moveTo>
                      <a:cubicBezTo>
                        <a:pt x="70" y="139"/>
                        <a:pt x="274" y="178"/>
                        <a:pt x="411" y="202"/>
                      </a:cubicBezTo>
                      <a:cubicBezTo>
                        <a:pt x="548" y="226"/>
                        <a:pt x="753" y="304"/>
                        <a:pt x="824" y="270"/>
                      </a:cubicBezTo>
                      <a:cubicBezTo>
                        <a:pt x="895" y="236"/>
                        <a:pt x="836" y="56"/>
                        <a:pt x="839" y="0"/>
                      </a:cubicBezTo>
                    </a:path>
                  </a:pathLst>
                </a:custGeom>
                <a:noFill/>
                <a:ln w="9525">
                  <a:solidFill>
                    <a:srgbClr val="0000FF"/>
                  </a:solidFill>
                  <a:round/>
                  <a:headEnd/>
                  <a:tailEnd/>
                </a:ln>
              </p:spPr>
              <p:txBody>
                <a:bodyPr/>
                <a:lstStyle/>
                <a:p>
                  <a:endParaRPr lang="es-MX"/>
                </a:p>
              </p:txBody>
            </p:sp>
            <p:sp>
              <p:nvSpPr>
                <p:cNvPr id="99407" name="Freeform 79"/>
                <p:cNvSpPr>
                  <a:spLocks noChangeAspect="1"/>
                </p:cNvSpPr>
                <p:nvPr/>
              </p:nvSpPr>
              <p:spPr bwMode="auto">
                <a:xfrm>
                  <a:off x="6335" y="6762"/>
                  <a:ext cx="392" cy="364"/>
                </a:xfrm>
                <a:custGeom>
                  <a:avLst/>
                  <a:gdLst/>
                  <a:ahLst/>
                  <a:cxnLst>
                    <a:cxn ang="0">
                      <a:pos x="392" y="364"/>
                    </a:cxn>
                    <a:cxn ang="0">
                      <a:pos x="98" y="332"/>
                    </a:cxn>
                    <a:cxn ang="0">
                      <a:pos x="55" y="242"/>
                    </a:cxn>
                    <a:cxn ang="0">
                      <a:pos x="0" y="0"/>
                    </a:cxn>
                  </a:cxnLst>
                  <a:rect l="0" t="0" r="r" b="b"/>
                  <a:pathLst>
                    <a:path w="392" h="364">
                      <a:moveTo>
                        <a:pt x="392" y="364"/>
                      </a:moveTo>
                      <a:cubicBezTo>
                        <a:pt x="342" y="359"/>
                        <a:pt x="154" y="352"/>
                        <a:pt x="98" y="332"/>
                      </a:cubicBezTo>
                      <a:cubicBezTo>
                        <a:pt x="42" y="312"/>
                        <a:pt x="71" y="297"/>
                        <a:pt x="55" y="242"/>
                      </a:cubicBezTo>
                      <a:cubicBezTo>
                        <a:pt x="39" y="187"/>
                        <a:pt x="12" y="51"/>
                        <a:pt x="0" y="0"/>
                      </a:cubicBezTo>
                    </a:path>
                  </a:pathLst>
                </a:custGeom>
                <a:noFill/>
                <a:ln w="9525">
                  <a:solidFill>
                    <a:srgbClr val="0000FF"/>
                  </a:solidFill>
                  <a:round/>
                  <a:headEnd/>
                  <a:tailEnd/>
                </a:ln>
              </p:spPr>
              <p:txBody>
                <a:bodyPr/>
                <a:lstStyle/>
                <a:p>
                  <a:endParaRPr lang="es-MX"/>
                </a:p>
              </p:txBody>
            </p:sp>
            <p:sp>
              <p:nvSpPr>
                <p:cNvPr id="99408" name="Freeform 80"/>
                <p:cNvSpPr>
                  <a:spLocks noChangeAspect="1"/>
                </p:cNvSpPr>
                <p:nvPr/>
              </p:nvSpPr>
              <p:spPr bwMode="auto">
                <a:xfrm>
                  <a:off x="6157" y="7065"/>
                  <a:ext cx="247" cy="135"/>
                </a:xfrm>
                <a:custGeom>
                  <a:avLst/>
                  <a:gdLst/>
                  <a:ahLst/>
                  <a:cxnLst>
                    <a:cxn ang="0">
                      <a:pos x="0" y="135"/>
                    </a:cxn>
                    <a:cxn ang="0">
                      <a:pos x="180" y="113"/>
                    </a:cxn>
                    <a:cxn ang="0">
                      <a:pos x="247" y="0"/>
                    </a:cxn>
                  </a:cxnLst>
                  <a:rect l="0" t="0" r="r" b="b"/>
                  <a:pathLst>
                    <a:path w="247" h="135">
                      <a:moveTo>
                        <a:pt x="0" y="135"/>
                      </a:moveTo>
                      <a:cubicBezTo>
                        <a:pt x="29" y="131"/>
                        <a:pt x="139" y="135"/>
                        <a:pt x="180" y="113"/>
                      </a:cubicBezTo>
                      <a:cubicBezTo>
                        <a:pt x="221" y="91"/>
                        <a:pt x="233" y="24"/>
                        <a:pt x="247" y="0"/>
                      </a:cubicBezTo>
                    </a:path>
                  </a:pathLst>
                </a:custGeom>
                <a:noFill/>
                <a:ln w="9525">
                  <a:solidFill>
                    <a:srgbClr val="0000FF"/>
                  </a:solidFill>
                  <a:round/>
                  <a:headEnd/>
                  <a:tailEnd/>
                </a:ln>
              </p:spPr>
              <p:txBody>
                <a:bodyPr/>
                <a:lstStyle/>
                <a:p>
                  <a:endParaRPr lang="es-MX"/>
                </a:p>
              </p:txBody>
            </p:sp>
            <p:sp>
              <p:nvSpPr>
                <p:cNvPr id="99409" name="Freeform 81"/>
                <p:cNvSpPr>
                  <a:spLocks noChangeAspect="1"/>
                </p:cNvSpPr>
                <p:nvPr/>
              </p:nvSpPr>
              <p:spPr bwMode="auto">
                <a:xfrm>
                  <a:off x="5298" y="7765"/>
                  <a:ext cx="446" cy="358"/>
                </a:xfrm>
                <a:custGeom>
                  <a:avLst/>
                  <a:gdLst/>
                  <a:ahLst/>
                  <a:cxnLst>
                    <a:cxn ang="0">
                      <a:pos x="0" y="109"/>
                    </a:cxn>
                    <a:cxn ang="0">
                      <a:pos x="158" y="41"/>
                    </a:cxn>
                    <a:cxn ang="0">
                      <a:pos x="446" y="358"/>
                    </a:cxn>
                  </a:cxnLst>
                  <a:rect l="0" t="0" r="r" b="b"/>
                  <a:pathLst>
                    <a:path w="446" h="358">
                      <a:moveTo>
                        <a:pt x="0" y="109"/>
                      </a:moveTo>
                      <a:cubicBezTo>
                        <a:pt x="26" y="98"/>
                        <a:pt x="84" y="0"/>
                        <a:pt x="158" y="41"/>
                      </a:cubicBezTo>
                      <a:cubicBezTo>
                        <a:pt x="232" y="82"/>
                        <a:pt x="386" y="292"/>
                        <a:pt x="446" y="358"/>
                      </a:cubicBezTo>
                    </a:path>
                  </a:pathLst>
                </a:custGeom>
                <a:noFill/>
                <a:ln w="9525">
                  <a:solidFill>
                    <a:srgbClr val="0000FF"/>
                  </a:solidFill>
                  <a:round/>
                  <a:headEnd/>
                  <a:tailEnd/>
                </a:ln>
              </p:spPr>
              <p:txBody>
                <a:bodyPr/>
                <a:lstStyle/>
                <a:p>
                  <a:endParaRPr lang="es-MX"/>
                </a:p>
              </p:txBody>
            </p:sp>
            <p:sp>
              <p:nvSpPr>
                <p:cNvPr id="99410" name="Freeform 82"/>
                <p:cNvSpPr>
                  <a:spLocks noChangeAspect="1"/>
                </p:cNvSpPr>
                <p:nvPr/>
              </p:nvSpPr>
              <p:spPr bwMode="auto">
                <a:xfrm>
                  <a:off x="5414" y="7440"/>
                  <a:ext cx="225" cy="353"/>
                </a:xfrm>
                <a:custGeom>
                  <a:avLst/>
                  <a:gdLst/>
                  <a:ahLst/>
                  <a:cxnLst>
                    <a:cxn ang="0">
                      <a:pos x="0" y="353"/>
                    </a:cxn>
                    <a:cxn ang="0">
                      <a:pos x="180" y="195"/>
                    </a:cxn>
                    <a:cxn ang="0">
                      <a:pos x="225" y="0"/>
                    </a:cxn>
                  </a:cxnLst>
                  <a:rect l="0" t="0" r="r" b="b"/>
                  <a:pathLst>
                    <a:path w="225" h="353">
                      <a:moveTo>
                        <a:pt x="0" y="353"/>
                      </a:moveTo>
                      <a:cubicBezTo>
                        <a:pt x="30" y="328"/>
                        <a:pt x="143" y="254"/>
                        <a:pt x="180" y="195"/>
                      </a:cubicBezTo>
                      <a:cubicBezTo>
                        <a:pt x="217" y="136"/>
                        <a:pt x="216" y="41"/>
                        <a:pt x="225" y="0"/>
                      </a:cubicBezTo>
                    </a:path>
                  </a:pathLst>
                </a:custGeom>
                <a:noFill/>
                <a:ln w="9525">
                  <a:solidFill>
                    <a:srgbClr val="0000FF"/>
                  </a:solidFill>
                  <a:round/>
                  <a:headEnd/>
                  <a:tailEnd/>
                </a:ln>
              </p:spPr>
              <p:txBody>
                <a:bodyPr/>
                <a:lstStyle/>
                <a:p>
                  <a:endParaRPr lang="es-MX"/>
                </a:p>
              </p:txBody>
            </p:sp>
            <p:sp>
              <p:nvSpPr>
                <p:cNvPr id="99411" name="Freeform 83"/>
                <p:cNvSpPr>
                  <a:spLocks noChangeAspect="1"/>
                </p:cNvSpPr>
                <p:nvPr/>
              </p:nvSpPr>
              <p:spPr bwMode="auto">
                <a:xfrm>
                  <a:off x="5627" y="7202"/>
                  <a:ext cx="380" cy="463"/>
                </a:xfrm>
                <a:custGeom>
                  <a:avLst/>
                  <a:gdLst/>
                  <a:ahLst/>
                  <a:cxnLst>
                    <a:cxn ang="0">
                      <a:pos x="0" y="396"/>
                    </a:cxn>
                    <a:cxn ang="0">
                      <a:pos x="342" y="397"/>
                    </a:cxn>
                    <a:cxn ang="0">
                      <a:pos x="229" y="0"/>
                    </a:cxn>
                  </a:cxnLst>
                  <a:rect l="0" t="0" r="r" b="b"/>
                  <a:pathLst>
                    <a:path w="380" h="463">
                      <a:moveTo>
                        <a:pt x="0" y="396"/>
                      </a:moveTo>
                      <a:cubicBezTo>
                        <a:pt x="57" y="396"/>
                        <a:pt x="304" y="463"/>
                        <a:pt x="342" y="397"/>
                      </a:cubicBezTo>
                      <a:cubicBezTo>
                        <a:pt x="380" y="331"/>
                        <a:pt x="253" y="83"/>
                        <a:pt x="229" y="0"/>
                      </a:cubicBezTo>
                    </a:path>
                  </a:pathLst>
                </a:custGeom>
                <a:noFill/>
                <a:ln w="9525">
                  <a:solidFill>
                    <a:srgbClr val="0000FF"/>
                  </a:solidFill>
                  <a:round/>
                  <a:headEnd/>
                  <a:tailEnd/>
                </a:ln>
              </p:spPr>
              <p:txBody>
                <a:bodyPr/>
                <a:lstStyle/>
                <a:p>
                  <a:endParaRPr lang="es-MX"/>
                </a:p>
              </p:txBody>
            </p:sp>
            <p:sp>
              <p:nvSpPr>
                <p:cNvPr id="99412" name="Freeform 84"/>
                <p:cNvSpPr>
                  <a:spLocks noChangeAspect="1"/>
                </p:cNvSpPr>
                <p:nvPr/>
              </p:nvSpPr>
              <p:spPr bwMode="auto">
                <a:xfrm>
                  <a:off x="6412" y="7073"/>
                  <a:ext cx="314" cy="458"/>
                </a:xfrm>
                <a:custGeom>
                  <a:avLst/>
                  <a:gdLst/>
                  <a:ahLst/>
                  <a:cxnLst>
                    <a:cxn ang="0">
                      <a:pos x="314" y="58"/>
                    </a:cxn>
                    <a:cxn ang="0">
                      <a:pos x="74" y="448"/>
                    </a:cxn>
                    <a:cxn ang="0">
                      <a:pos x="0" y="0"/>
                    </a:cxn>
                  </a:cxnLst>
                  <a:rect l="0" t="0" r="r" b="b"/>
                  <a:pathLst>
                    <a:path w="314" h="458">
                      <a:moveTo>
                        <a:pt x="314" y="58"/>
                      </a:moveTo>
                      <a:cubicBezTo>
                        <a:pt x="274" y="123"/>
                        <a:pt x="126" y="458"/>
                        <a:pt x="74" y="448"/>
                      </a:cubicBezTo>
                      <a:cubicBezTo>
                        <a:pt x="22" y="438"/>
                        <a:pt x="15" y="93"/>
                        <a:pt x="0" y="0"/>
                      </a:cubicBezTo>
                    </a:path>
                  </a:pathLst>
                </a:custGeom>
                <a:noFill/>
                <a:ln w="9525">
                  <a:solidFill>
                    <a:srgbClr val="0000FF"/>
                  </a:solidFill>
                  <a:round/>
                  <a:headEnd/>
                  <a:tailEnd/>
                </a:ln>
              </p:spPr>
              <p:txBody>
                <a:bodyPr/>
                <a:lstStyle/>
                <a:p>
                  <a:endParaRPr lang="es-MX"/>
                </a:p>
              </p:txBody>
            </p:sp>
            <p:sp>
              <p:nvSpPr>
                <p:cNvPr id="99413" name="Freeform 85"/>
                <p:cNvSpPr>
                  <a:spLocks noChangeAspect="1"/>
                </p:cNvSpPr>
                <p:nvPr/>
              </p:nvSpPr>
              <p:spPr bwMode="auto">
                <a:xfrm>
                  <a:off x="6169" y="7202"/>
                  <a:ext cx="318" cy="344"/>
                </a:xfrm>
                <a:custGeom>
                  <a:avLst/>
                  <a:gdLst/>
                  <a:ahLst/>
                  <a:cxnLst>
                    <a:cxn ang="0">
                      <a:pos x="318" y="313"/>
                    </a:cxn>
                    <a:cxn ang="0">
                      <a:pos x="98" y="332"/>
                    </a:cxn>
                    <a:cxn ang="0">
                      <a:pos x="55" y="242"/>
                    </a:cxn>
                    <a:cxn ang="0">
                      <a:pos x="0" y="0"/>
                    </a:cxn>
                  </a:cxnLst>
                  <a:rect l="0" t="0" r="r" b="b"/>
                  <a:pathLst>
                    <a:path w="318" h="344">
                      <a:moveTo>
                        <a:pt x="318" y="313"/>
                      </a:moveTo>
                      <a:cubicBezTo>
                        <a:pt x="281" y="315"/>
                        <a:pt x="142" y="344"/>
                        <a:pt x="98" y="332"/>
                      </a:cubicBezTo>
                      <a:cubicBezTo>
                        <a:pt x="54" y="320"/>
                        <a:pt x="71" y="297"/>
                        <a:pt x="55" y="242"/>
                      </a:cubicBezTo>
                      <a:cubicBezTo>
                        <a:pt x="39" y="187"/>
                        <a:pt x="12" y="51"/>
                        <a:pt x="0" y="0"/>
                      </a:cubicBezTo>
                    </a:path>
                  </a:pathLst>
                </a:custGeom>
                <a:noFill/>
                <a:ln w="9525">
                  <a:solidFill>
                    <a:srgbClr val="0000FF"/>
                  </a:solidFill>
                  <a:round/>
                  <a:headEnd/>
                  <a:tailEnd/>
                </a:ln>
              </p:spPr>
              <p:txBody>
                <a:bodyPr/>
                <a:lstStyle/>
                <a:p>
                  <a:endParaRPr lang="es-MX"/>
                </a:p>
              </p:txBody>
            </p:sp>
            <p:sp>
              <p:nvSpPr>
                <p:cNvPr id="99414" name="Freeform 86"/>
                <p:cNvSpPr>
                  <a:spLocks noChangeAspect="1"/>
                </p:cNvSpPr>
                <p:nvPr/>
              </p:nvSpPr>
              <p:spPr bwMode="auto">
                <a:xfrm>
                  <a:off x="5948" y="7516"/>
                  <a:ext cx="302" cy="112"/>
                </a:xfrm>
                <a:custGeom>
                  <a:avLst/>
                  <a:gdLst/>
                  <a:ahLst/>
                  <a:cxnLst>
                    <a:cxn ang="0">
                      <a:pos x="0" y="112"/>
                    </a:cxn>
                    <a:cxn ang="0">
                      <a:pos x="195" y="29"/>
                    </a:cxn>
                    <a:cxn ang="0">
                      <a:pos x="302" y="0"/>
                    </a:cxn>
                  </a:cxnLst>
                  <a:rect l="0" t="0" r="r" b="b"/>
                  <a:pathLst>
                    <a:path w="302" h="112">
                      <a:moveTo>
                        <a:pt x="0" y="112"/>
                      </a:moveTo>
                      <a:cubicBezTo>
                        <a:pt x="32" y="98"/>
                        <a:pt x="145" y="48"/>
                        <a:pt x="195" y="29"/>
                      </a:cubicBezTo>
                      <a:cubicBezTo>
                        <a:pt x="245" y="10"/>
                        <a:pt x="280" y="6"/>
                        <a:pt x="302" y="0"/>
                      </a:cubicBezTo>
                    </a:path>
                  </a:pathLst>
                </a:custGeom>
                <a:noFill/>
                <a:ln w="9525">
                  <a:solidFill>
                    <a:srgbClr val="0000FF"/>
                  </a:solidFill>
                  <a:round/>
                  <a:headEnd/>
                  <a:tailEnd/>
                </a:ln>
              </p:spPr>
              <p:txBody>
                <a:bodyPr/>
                <a:lstStyle/>
                <a:p>
                  <a:endParaRPr lang="es-MX"/>
                </a:p>
              </p:txBody>
            </p:sp>
            <p:sp>
              <p:nvSpPr>
                <p:cNvPr id="99415" name="Freeform 87"/>
                <p:cNvSpPr>
                  <a:spLocks noChangeAspect="1"/>
                </p:cNvSpPr>
                <p:nvPr/>
              </p:nvSpPr>
              <p:spPr bwMode="auto">
                <a:xfrm>
                  <a:off x="5737" y="7619"/>
                  <a:ext cx="214" cy="504"/>
                </a:xfrm>
                <a:custGeom>
                  <a:avLst/>
                  <a:gdLst/>
                  <a:ahLst/>
                  <a:cxnLst>
                    <a:cxn ang="0">
                      <a:pos x="0" y="504"/>
                    </a:cxn>
                    <a:cxn ang="0">
                      <a:pos x="60" y="234"/>
                    </a:cxn>
                    <a:cxn ang="0">
                      <a:pos x="214" y="0"/>
                    </a:cxn>
                  </a:cxnLst>
                  <a:rect l="0" t="0" r="r" b="b"/>
                  <a:pathLst>
                    <a:path w="214" h="504">
                      <a:moveTo>
                        <a:pt x="0" y="504"/>
                      </a:moveTo>
                      <a:cubicBezTo>
                        <a:pt x="10" y="460"/>
                        <a:pt x="24" y="318"/>
                        <a:pt x="60" y="234"/>
                      </a:cubicBezTo>
                      <a:cubicBezTo>
                        <a:pt x="96" y="150"/>
                        <a:pt x="182" y="49"/>
                        <a:pt x="214" y="0"/>
                      </a:cubicBezTo>
                    </a:path>
                  </a:pathLst>
                </a:custGeom>
                <a:noFill/>
                <a:ln w="9525">
                  <a:solidFill>
                    <a:srgbClr val="0000FF"/>
                  </a:solidFill>
                  <a:round/>
                  <a:headEnd/>
                  <a:tailEnd/>
                </a:ln>
              </p:spPr>
              <p:txBody>
                <a:bodyPr/>
                <a:lstStyle/>
                <a:p>
                  <a:endParaRPr lang="es-MX"/>
                </a:p>
              </p:txBody>
            </p:sp>
            <p:sp>
              <p:nvSpPr>
                <p:cNvPr id="99416" name="Freeform 88"/>
                <p:cNvSpPr>
                  <a:spLocks noChangeAspect="1"/>
                </p:cNvSpPr>
                <p:nvPr/>
              </p:nvSpPr>
              <p:spPr bwMode="auto">
                <a:xfrm>
                  <a:off x="6414" y="7508"/>
                  <a:ext cx="320" cy="338"/>
                </a:xfrm>
                <a:custGeom>
                  <a:avLst/>
                  <a:gdLst/>
                  <a:ahLst/>
                  <a:cxnLst>
                    <a:cxn ang="0">
                      <a:pos x="320" y="22"/>
                    </a:cxn>
                    <a:cxn ang="0">
                      <a:pos x="223" y="225"/>
                    </a:cxn>
                    <a:cxn ang="0">
                      <a:pos x="28" y="300"/>
                    </a:cxn>
                    <a:cxn ang="0">
                      <a:pos x="58" y="0"/>
                    </a:cxn>
                  </a:cxnLst>
                  <a:rect l="0" t="0" r="r" b="b"/>
                  <a:pathLst>
                    <a:path w="320" h="338">
                      <a:moveTo>
                        <a:pt x="320" y="22"/>
                      </a:moveTo>
                      <a:cubicBezTo>
                        <a:pt x="303" y="56"/>
                        <a:pt x="272" y="179"/>
                        <a:pt x="223" y="225"/>
                      </a:cubicBezTo>
                      <a:cubicBezTo>
                        <a:pt x="174" y="271"/>
                        <a:pt x="56" y="338"/>
                        <a:pt x="28" y="300"/>
                      </a:cubicBezTo>
                      <a:cubicBezTo>
                        <a:pt x="0" y="262"/>
                        <a:pt x="52" y="62"/>
                        <a:pt x="58" y="0"/>
                      </a:cubicBezTo>
                    </a:path>
                  </a:pathLst>
                </a:custGeom>
                <a:noFill/>
                <a:ln w="9525">
                  <a:solidFill>
                    <a:srgbClr val="0000FF"/>
                  </a:solidFill>
                  <a:round/>
                  <a:headEnd/>
                  <a:tailEnd/>
                </a:ln>
              </p:spPr>
              <p:txBody>
                <a:bodyPr/>
                <a:lstStyle/>
                <a:p>
                  <a:endParaRPr lang="es-MX"/>
                </a:p>
              </p:txBody>
            </p:sp>
            <p:sp>
              <p:nvSpPr>
                <p:cNvPr id="99417" name="Freeform 89"/>
                <p:cNvSpPr>
                  <a:spLocks noChangeAspect="1"/>
                </p:cNvSpPr>
                <p:nvPr/>
              </p:nvSpPr>
              <p:spPr bwMode="auto">
                <a:xfrm>
                  <a:off x="5945" y="7627"/>
                  <a:ext cx="504" cy="263"/>
                </a:xfrm>
                <a:custGeom>
                  <a:avLst/>
                  <a:gdLst/>
                  <a:ahLst/>
                  <a:cxnLst>
                    <a:cxn ang="0">
                      <a:pos x="0" y="0"/>
                    </a:cxn>
                    <a:cxn ang="0">
                      <a:pos x="204" y="233"/>
                    </a:cxn>
                    <a:cxn ang="0">
                      <a:pos x="504" y="181"/>
                    </a:cxn>
                  </a:cxnLst>
                  <a:rect l="0" t="0" r="r" b="b"/>
                  <a:pathLst>
                    <a:path w="504" h="263">
                      <a:moveTo>
                        <a:pt x="0" y="0"/>
                      </a:moveTo>
                      <a:cubicBezTo>
                        <a:pt x="34" y="39"/>
                        <a:pt x="120" y="203"/>
                        <a:pt x="204" y="233"/>
                      </a:cubicBezTo>
                      <a:cubicBezTo>
                        <a:pt x="288" y="263"/>
                        <a:pt x="442" y="192"/>
                        <a:pt x="504" y="181"/>
                      </a:cubicBezTo>
                    </a:path>
                  </a:pathLst>
                </a:custGeom>
                <a:noFill/>
                <a:ln w="9525">
                  <a:solidFill>
                    <a:srgbClr val="0000FF"/>
                  </a:solidFill>
                  <a:round/>
                  <a:headEnd/>
                  <a:tailEnd/>
                </a:ln>
              </p:spPr>
              <p:txBody>
                <a:bodyPr/>
                <a:lstStyle/>
                <a:p>
                  <a:endParaRPr lang="es-MX"/>
                </a:p>
              </p:txBody>
            </p:sp>
            <p:sp>
              <p:nvSpPr>
                <p:cNvPr id="99418" name="Freeform 90"/>
                <p:cNvSpPr>
                  <a:spLocks noChangeAspect="1"/>
                </p:cNvSpPr>
                <p:nvPr/>
              </p:nvSpPr>
              <p:spPr bwMode="auto">
                <a:xfrm>
                  <a:off x="5745" y="7868"/>
                  <a:ext cx="397" cy="251"/>
                </a:xfrm>
                <a:custGeom>
                  <a:avLst/>
                  <a:gdLst/>
                  <a:ahLst/>
                  <a:cxnLst>
                    <a:cxn ang="0">
                      <a:pos x="0" y="251"/>
                    </a:cxn>
                    <a:cxn ang="0">
                      <a:pos x="195" y="168"/>
                    </a:cxn>
                    <a:cxn ang="0">
                      <a:pos x="397" y="0"/>
                    </a:cxn>
                  </a:cxnLst>
                  <a:rect l="0" t="0" r="r" b="b"/>
                  <a:pathLst>
                    <a:path w="397" h="251">
                      <a:moveTo>
                        <a:pt x="0" y="251"/>
                      </a:moveTo>
                      <a:cubicBezTo>
                        <a:pt x="32" y="237"/>
                        <a:pt x="129" y="210"/>
                        <a:pt x="195" y="168"/>
                      </a:cubicBezTo>
                      <a:cubicBezTo>
                        <a:pt x="261" y="126"/>
                        <a:pt x="355" y="35"/>
                        <a:pt x="397" y="0"/>
                      </a:cubicBezTo>
                    </a:path>
                  </a:pathLst>
                </a:custGeom>
                <a:noFill/>
                <a:ln w="9525">
                  <a:solidFill>
                    <a:srgbClr val="0000FF"/>
                  </a:solidFill>
                  <a:round/>
                  <a:headEnd/>
                  <a:tailEnd/>
                </a:ln>
              </p:spPr>
              <p:txBody>
                <a:bodyPr/>
                <a:lstStyle/>
                <a:p>
                  <a:endParaRPr lang="es-MX"/>
                </a:p>
              </p:txBody>
            </p:sp>
            <p:sp>
              <p:nvSpPr>
                <p:cNvPr id="99419" name="Freeform 91"/>
                <p:cNvSpPr>
                  <a:spLocks noChangeAspect="1"/>
                </p:cNvSpPr>
                <p:nvPr/>
              </p:nvSpPr>
              <p:spPr bwMode="auto">
                <a:xfrm>
                  <a:off x="6140" y="7870"/>
                  <a:ext cx="197" cy="253"/>
                </a:xfrm>
                <a:custGeom>
                  <a:avLst/>
                  <a:gdLst/>
                  <a:ahLst/>
                  <a:cxnLst>
                    <a:cxn ang="0">
                      <a:pos x="0" y="0"/>
                    </a:cxn>
                    <a:cxn ang="0">
                      <a:pos x="99" y="125"/>
                    </a:cxn>
                    <a:cxn ang="0">
                      <a:pos x="197" y="253"/>
                    </a:cxn>
                  </a:cxnLst>
                  <a:rect l="0" t="0" r="r" b="b"/>
                  <a:pathLst>
                    <a:path w="197" h="253">
                      <a:moveTo>
                        <a:pt x="0" y="0"/>
                      </a:moveTo>
                      <a:cubicBezTo>
                        <a:pt x="16" y="21"/>
                        <a:pt x="66" y="83"/>
                        <a:pt x="99" y="125"/>
                      </a:cubicBezTo>
                      <a:cubicBezTo>
                        <a:pt x="132" y="167"/>
                        <a:pt x="177" y="226"/>
                        <a:pt x="197" y="253"/>
                      </a:cubicBezTo>
                    </a:path>
                  </a:pathLst>
                </a:custGeom>
                <a:noFill/>
                <a:ln w="9525">
                  <a:solidFill>
                    <a:srgbClr val="0000FF"/>
                  </a:solidFill>
                  <a:round/>
                  <a:headEnd/>
                  <a:tailEnd/>
                </a:ln>
              </p:spPr>
              <p:txBody>
                <a:bodyPr/>
                <a:lstStyle/>
                <a:p>
                  <a:endParaRPr lang="es-MX"/>
                </a:p>
              </p:txBody>
            </p:sp>
            <p:sp>
              <p:nvSpPr>
                <p:cNvPr id="99420" name="Freeform 92"/>
                <p:cNvSpPr>
                  <a:spLocks noChangeAspect="1"/>
                </p:cNvSpPr>
                <p:nvPr/>
              </p:nvSpPr>
              <p:spPr bwMode="auto">
                <a:xfrm>
                  <a:off x="6409" y="7815"/>
                  <a:ext cx="318" cy="293"/>
                </a:xfrm>
                <a:custGeom>
                  <a:avLst/>
                  <a:gdLst/>
                  <a:ahLst/>
                  <a:cxnLst>
                    <a:cxn ang="0">
                      <a:pos x="27" y="0"/>
                    </a:cxn>
                    <a:cxn ang="0">
                      <a:pos x="48" y="180"/>
                    </a:cxn>
                    <a:cxn ang="0">
                      <a:pos x="318" y="293"/>
                    </a:cxn>
                  </a:cxnLst>
                  <a:rect l="0" t="0" r="r" b="b"/>
                  <a:pathLst>
                    <a:path w="318" h="293">
                      <a:moveTo>
                        <a:pt x="27" y="0"/>
                      </a:moveTo>
                      <a:cubicBezTo>
                        <a:pt x="30" y="30"/>
                        <a:pt x="0" y="131"/>
                        <a:pt x="48" y="180"/>
                      </a:cubicBezTo>
                      <a:cubicBezTo>
                        <a:pt x="96" y="229"/>
                        <a:pt x="262" y="270"/>
                        <a:pt x="318" y="293"/>
                      </a:cubicBezTo>
                    </a:path>
                  </a:pathLst>
                </a:custGeom>
                <a:noFill/>
                <a:ln w="9525">
                  <a:solidFill>
                    <a:srgbClr val="0000FF"/>
                  </a:solidFill>
                  <a:round/>
                  <a:headEnd/>
                  <a:tailEnd/>
                </a:ln>
              </p:spPr>
              <p:txBody>
                <a:bodyPr/>
                <a:lstStyle/>
                <a:p>
                  <a:endParaRPr lang="es-MX"/>
                </a:p>
              </p:txBody>
            </p:sp>
          </p:grpSp>
          <p:sp>
            <p:nvSpPr>
              <p:cNvPr id="99421" name="Line 93"/>
              <p:cNvSpPr>
                <a:spLocks noChangeAspect="1" noChangeShapeType="1"/>
              </p:cNvSpPr>
              <p:nvPr/>
            </p:nvSpPr>
            <p:spPr bwMode="auto">
              <a:xfrm rot="2071914" flipV="1">
                <a:off x="2489" y="12139"/>
                <a:ext cx="272" cy="137"/>
              </a:xfrm>
              <a:prstGeom prst="line">
                <a:avLst/>
              </a:prstGeom>
              <a:noFill/>
              <a:ln w="9525">
                <a:solidFill>
                  <a:srgbClr val="000000"/>
                </a:solidFill>
                <a:round/>
                <a:headEnd/>
                <a:tailEnd type="triangle" w="sm" len="sm"/>
              </a:ln>
            </p:spPr>
            <p:txBody>
              <a:bodyPr/>
              <a:lstStyle/>
              <a:p>
                <a:endParaRPr lang="es-MX"/>
              </a:p>
            </p:txBody>
          </p:sp>
          <p:sp>
            <p:nvSpPr>
              <p:cNvPr id="99422" name="Line 94"/>
              <p:cNvSpPr>
                <a:spLocks noChangeAspect="1" noChangeShapeType="1"/>
              </p:cNvSpPr>
              <p:nvPr/>
            </p:nvSpPr>
            <p:spPr bwMode="auto">
              <a:xfrm rot="502428" flipV="1">
                <a:off x="3214" y="11393"/>
                <a:ext cx="272" cy="137"/>
              </a:xfrm>
              <a:prstGeom prst="line">
                <a:avLst/>
              </a:prstGeom>
              <a:noFill/>
              <a:ln w="9525">
                <a:solidFill>
                  <a:srgbClr val="000000"/>
                </a:solidFill>
                <a:round/>
                <a:headEnd/>
                <a:tailEnd type="triangle" w="sm" len="sm"/>
              </a:ln>
            </p:spPr>
            <p:txBody>
              <a:bodyPr/>
              <a:lstStyle/>
              <a:p>
                <a:endParaRPr lang="es-MX"/>
              </a:p>
            </p:txBody>
          </p:sp>
          <p:sp>
            <p:nvSpPr>
              <p:cNvPr id="99423" name="Line 95"/>
              <p:cNvSpPr>
                <a:spLocks noChangeAspect="1" noChangeShapeType="1"/>
              </p:cNvSpPr>
              <p:nvPr/>
            </p:nvSpPr>
            <p:spPr bwMode="auto">
              <a:xfrm rot="19045197" flipV="1">
                <a:off x="3579" y="10988"/>
                <a:ext cx="272" cy="137"/>
              </a:xfrm>
              <a:prstGeom prst="line">
                <a:avLst/>
              </a:prstGeom>
              <a:noFill/>
              <a:ln w="9525">
                <a:solidFill>
                  <a:srgbClr val="000000"/>
                </a:solidFill>
                <a:round/>
                <a:headEnd/>
                <a:tailEnd type="triangle" w="sm" len="sm"/>
              </a:ln>
            </p:spPr>
            <p:txBody>
              <a:bodyPr/>
              <a:lstStyle/>
              <a:p>
                <a:endParaRPr lang="es-MX"/>
              </a:p>
            </p:txBody>
          </p:sp>
          <p:sp>
            <p:nvSpPr>
              <p:cNvPr id="99424" name="Line 96"/>
              <p:cNvSpPr>
                <a:spLocks noChangeAspect="1" noChangeShapeType="1"/>
              </p:cNvSpPr>
              <p:nvPr/>
            </p:nvSpPr>
            <p:spPr bwMode="auto">
              <a:xfrm rot="1635373" flipV="1">
                <a:off x="2513" y="10940"/>
                <a:ext cx="272" cy="137"/>
              </a:xfrm>
              <a:prstGeom prst="line">
                <a:avLst/>
              </a:prstGeom>
              <a:noFill/>
              <a:ln w="9525">
                <a:solidFill>
                  <a:srgbClr val="000000"/>
                </a:solidFill>
                <a:round/>
                <a:headEnd/>
                <a:tailEnd type="triangle" w="sm" len="sm"/>
              </a:ln>
            </p:spPr>
            <p:txBody>
              <a:bodyPr/>
              <a:lstStyle/>
              <a:p>
                <a:endParaRPr lang="es-MX"/>
              </a:p>
            </p:txBody>
          </p:sp>
          <p:sp>
            <p:nvSpPr>
              <p:cNvPr id="99425" name="Line 97"/>
              <p:cNvSpPr>
                <a:spLocks noChangeAspect="1" noChangeShapeType="1"/>
              </p:cNvSpPr>
              <p:nvPr/>
            </p:nvSpPr>
            <p:spPr bwMode="auto">
              <a:xfrm rot="5286149" flipV="1">
                <a:off x="2621" y="11323"/>
                <a:ext cx="272" cy="137"/>
              </a:xfrm>
              <a:prstGeom prst="line">
                <a:avLst/>
              </a:prstGeom>
              <a:noFill/>
              <a:ln w="9525">
                <a:solidFill>
                  <a:srgbClr val="000000"/>
                </a:solidFill>
                <a:round/>
                <a:headEnd/>
                <a:tailEnd type="triangle" w="sm" len="sm"/>
              </a:ln>
            </p:spPr>
            <p:txBody>
              <a:bodyPr/>
              <a:lstStyle/>
              <a:p>
                <a:endParaRPr lang="es-MX"/>
              </a:p>
            </p:txBody>
          </p:sp>
          <p:sp>
            <p:nvSpPr>
              <p:cNvPr id="99426" name="Line 98"/>
              <p:cNvSpPr>
                <a:spLocks noChangeAspect="1" noChangeShapeType="1"/>
              </p:cNvSpPr>
              <p:nvPr/>
            </p:nvSpPr>
            <p:spPr bwMode="auto">
              <a:xfrm rot="1626772" flipV="1">
                <a:off x="2592" y="11691"/>
                <a:ext cx="272" cy="137"/>
              </a:xfrm>
              <a:prstGeom prst="line">
                <a:avLst/>
              </a:prstGeom>
              <a:noFill/>
              <a:ln w="9525">
                <a:solidFill>
                  <a:srgbClr val="000000"/>
                </a:solidFill>
                <a:round/>
                <a:headEnd/>
                <a:tailEnd type="triangle" w="sm" len="sm"/>
              </a:ln>
            </p:spPr>
            <p:txBody>
              <a:bodyPr/>
              <a:lstStyle/>
              <a:p>
                <a:endParaRPr lang="es-MX"/>
              </a:p>
            </p:txBody>
          </p:sp>
          <p:sp>
            <p:nvSpPr>
              <p:cNvPr id="99427" name="Line 99"/>
              <p:cNvSpPr>
                <a:spLocks noChangeAspect="1" noChangeShapeType="1"/>
              </p:cNvSpPr>
              <p:nvPr/>
            </p:nvSpPr>
            <p:spPr bwMode="auto">
              <a:xfrm rot="18323172" flipV="1">
                <a:off x="2882" y="12073"/>
                <a:ext cx="272" cy="137"/>
              </a:xfrm>
              <a:prstGeom prst="line">
                <a:avLst/>
              </a:prstGeom>
              <a:noFill/>
              <a:ln w="9525">
                <a:solidFill>
                  <a:srgbClr val="000000"/>
                </a:solidFill>
                <a:round/>
                <a:headEnd/>
                <a:tailEnd type="triangle" w="sm" len="sm"/>
              </a:ln>
            </p:spPr>
            <p:txBody>
              <a:bodyPr/>
              <a:lstStyle/>
              <a:p>
                <a:endParaRPr lang="es-MX"/>
              </a:p>
            </p:txBody>
          </p:sp>
          <p:sp>
            <p:nvSpPr>
              <p:cNvPr id="99428" name="Line 100"/>
              <p:cNvSpPr>
                <a:spLocks noChangeAspect="1" noChangeShapeType="1"/>
              </p:cNvSpPr>
              <p:nvPr/>
            </p:nvSpPr>
            <p:spPr bwMode="auto">
              <a:xfrm rot="2077956" flipV="1">
                <a:off x="3260" y="11849"/>
                <a:ext cx="272" cy="137"/>
              </a:xfrm>
              <a:prstGeom prst="line">
                <a:avLst/>
              </a:prstGeom>
              <a:noFill/>
              <a:ln w="9525">
                <a:solidFill>
                  <a:srgbClr val="000000"/>
                </a:solidFill>
                <a:round/>
                <a:headEnd/>
                <a:tailEnd type="triangle" w="sm" len="sm"/>
              </a:ln>
            </p:spPr>
            <p:txBody>
              <a:bodyPr/>
              <a:lstStyle/>
              <a:p>
                <a:endParaRPr lang="es-MX"/>
              </a:p>
            </p:txBody>
          </p:sp>
          <p:sp>
            <p:nvSpPr>
              <p:cNvPr id="99429" name="Line 101"/>
              <p:cNvSpPr>
                <a:spLocks noChangeAspect="1" noChangeShapeType="1"/>
              </p:cNvSpPr>
              <p:nvPr/>
            </p:nvSpPr>
            <p:spPr bwMode="auto">
              <a:xfrm rot="1704511" flipV="1">
                <a:off x="3000" y="11023"/>
                <a:ext cx="272" cy="137"/>
              </a:xfrm>
              <a:prstGeom prst="line">
                <a:avLst/>
              </a:prstGeom>
              <a:noFill/>
              <a:ln w="9525">
                <a:solidFill>
                  <a:srgbClr val="000000"/>
                </a:solidFill>
                <a:round/>
                <a:headEnd/>
                <a:tailEnd type="triangle" w="sm" len="sm"/>
              </a:ln>
            </p:spPr>
            <p:txBody>
              <a:bodyPr/>
              <a:lstStyle/>
              <a:p>
                <a:endParaRPr lang="es-MX"/>
              </a:p>
            </p:txBody>
          </p:sp>
          <p:sp>
            <p:nvSpPr>
              <p:cNvPr id="99430" name="Line 102"/>
              <p:cNvSpPr>
                <a:spLocks noChangeAspect="1" noChangeShapeType="1"/>
              </p:cNvSpPr>
              <p:nvPr/>
            </p:nvSpPr>
            <p:spPr bwMode="auto">
              <a:xfrm rot="1416784" flipV="1">
                <a:off x="2526" y="12889"/>
                <a:ext cx="272" cy="137"/>
              </a:xfrm>
              <a:prstGeom prst="line">
                <a:avLst/>
              </a:prstGeom>
              <a:noFill/>
              <a:ln w="9525">
                <a:solidFill>
                  <a:srgbClr val="000000"/>
                </a:solidFill>
                <a:round/>
                <a:headEnd/>
                <a:tailEnd type="triangle" w="sm" len="sm"/>
              </a:ln>
            </p:spPr>
            <p:txBody>
              <a:bodyPr/>
              <a:lstStyle/>
              <a:p>
                <a:endParaRPr lang="es-MX"/>
              </a:p>
            </p:txBody>
          </p:sp>
          <p:sp>
            <p:nvSpPr>
              <p:cNvPr id="99431" name="Line 103"/>
              <p:cNvSpPr>
                <a:spLocks noChangeAspect="1" noChangeShapeType="1"/>
              </p:cNvSpPr>
              <p:nvPr/>
            </p:nvSpPr>
            <p:spPr bwMode="auto">
              <a:xfrm rot="1546224" flipV="1">
                <a:off x="3147" y="13197"/>
                <a:ext cx="272" cy="137"/>
              </a:xfrm>
              <a:prstGeom prst="line">
                <a:avLst/>
              </a:prstGeom>
              <a:noFill/>
              <a:ln w="9525">
                <a:solidFill>
                  <a:srgbClr val="000000"/>
                </a:solidFill>
                <a:round/>
                <a:headEnd/>
                <a:tailEnd type="triangle" w="sm" len="sm"/>
              </a:ln>
            </p:spPr>
            <p:txBody>
              <a:bodyPr/>
              <a:lstStyle/>
              <a:p>
                <a:endParaRPr lang="es-MX"/>
              </a:p>
            </p:txBody>
          </p:sp>
          <p:sp>
            <p:nvSpPr>
              <p:cNvPr id="99432" name="Line 104"/>
              <p:cNvSpPr>
                <a:spLocks noChangeAspect="1" noChangeShapeType="1"/>
              </p:cNvSpPr>
              <p:nvPr/>
            </p:nvSpPr>
            <p:spPr bwMode="auto">
              <a:xfrm rot="1681907" flipV="1">
                <a:off x="3925" y="11320"/>
                <a:ext cx="272" cy="137"/>
              </a:xfrm>
              <a:prstGeom prst="line">
                <a:avLst/>
              </a:prstGeom>
              <a:noFill/>
              <a:ln w="9525">
                <a:solidFill>
                  <a:srgbClr val="000000"/>
                </a:solidFill>
                <a:round/>
                <a:headEnd/>
                <a:tailEnd type="triangle" w="sm" len="sm"/>
              </a:ln>
            </p:spPr>
            <p:txBody>
              <a:bodyPr/>
              <a:lstStyle/>
              <a:p>
                <a:endParaRPr lang="es-MX"/>
              </a:p>
            </p:txBody>
          </p:sp>
          <p:sp>
            <p:nvSpPr>
              <p:cNvPr id="99433" name="Line 105"/>
              <p:cNvSpPr>
                <a:spLocks noChangeAspect="1" noChangeShapeType="1"/>
              </p:cNvSpPr>
              <p:nvPr/>
            </p:nvSpPr>
            <p:spPr bwMode="auto">
              <a:xfrm rot="3945810" flipV="1">
                <a:off x="3546" y="11563"/>
                <a:ext cx="272" cy="137"/>
              </a:xfrm>
              <a:prstGeom prst="line">
                <a:avLst/>
              </a:prstGeom>
              <a:noFill/>
              <a:ln w="9525">
                <a:solidFill>
                  <a:srgbClr val="000000"/>
                </a:solidFill>
                <a:round/>
                <a:headEnd/>
                <a:tailEnd type="triangle" w="sm" len="sm"/>
              </a:ln>
            </p:spPr>
            <p:txBody>
              <a:bodyPr/>
              <a:lstStyle/>
              <a:p>
                <a:endParaRPr lang="es-MX"/>
              </a:p>
            </p:txBody>
          </p:sp>
          <p:sp>
            <p:nvSpPr>
              <p:cNvPr id="99434" name="Line 106"/>
              <p:cNvSpPr>
                <a:spLocks noChangeAspect="1" noChangeShapeType="1"/>
              </p:cNvSpPr>
              <p:nvPr/>
            </p:nvSpPr>
            <p:spPr bwMode="auto">
              <a:xfrm rot="1599137" flipV="1">
                <a:off x="3907" y="11725"/>
                <a:ext cx="272" cy="137"/>
              </a:xfrm>
              <a:prstGeom prst="line">
                <a:avLst/>
              </a:prstGeom>
              <a:noFill/>
              <a:ln w="9525">
                <a:solidFill>
                  <a:srgbClr val="000000"/>
                </a:solidFill>
                <a:round/>
                <a:headEnd/>
                <a:tailEnd type="triangle" w="sm" len="sm"/>
              </a:ln>
            </p:spPr>
            <p:txBody>
              <a:bodyPr/>
              <a:lstStyle/>
              <a:p>
                <a:endParaRPr lang="es-MX"/>
              </a:p>
            </p:txBody>
          </p:sp>
          <p:sp>
            <p:nvSpPr>
              <p:cNvPr id="99435" name="Line 107"/>
              <p:cNvSpPr>
                <a:spLocks noChangeAspect="1" noChangeShapeType="1"/>
              </p:cNvSpPr>
              <p:nvPr/>
            </p:nvSpPr>
            <p:spPr bwMode="auto">
              <a:xfrm rot="20158683" flipV="1">
                <a:off x="3885" y="12064"/>
                <a:ext cx="272" cy="137"/>
              </a:xfrm>
              <a:prstGeom prst="line">
                <a:avLst/>
              </a:prstGeom>
              <a:noFill/>
              <a:ln w="9525">
                <a:solidFill>
                  <a:srgbClr val="000000"/>
                </a:solidFill>
                <a:round/>
                <a:headEnd/>
                <a:tailEnd type="triangle" w="sm" len="sm"/>
              </a:ln>
            </p:spPr>
            <p:txBody>
              <a:bodyPr/>
              <a:lstStyle/>
              <a:p>
                <a:endParaRPr lang="es-MX"/>
              </a:p>
            </p:txBody>
          </p:sp>
          <p:sp>
            <p:nvSpPr>
              <p:cNvPr id="99436" name="Line 108"/>
              <p:cNvSpPr>
                <a:spLocks noChangeAspect="1" noChangeShapeType="1"/>
              </p:cNvSpPr>
              <p:nvPr/>
            </p:nvSpPr>
            <p:spPr bwMode="auto">
              <a:xfrm rot="21396108" flipV="1">
                <a:off x="3547" y="12177"/>
                <a:ext cx="272" cy="137"/>
              </a:xfrm>
              <a:prstGeom prst="line">
                <a:avLst/>
              </a:prstGeom>
              <a:noFill/>
              <a:ln w="9525">
                <a:solidFill>
                  <a:srgbClr val="000000"/>
                </a:solidFill>
                <a:round/>
                <a:headEnd/>
                <a:tailEnd type="triangle" w="sm" len="sm"/>
              </a:ln>
            </p:spPr>
            <p:txBody>
              <a:bodyPr/>
              <a:lstStyle/>
              <a:p>
                <a:endParaRPr lang="es-MX"/>
              </a:p>
            </p:txBody>
          </p:sp>
          <p:sp>
            <p:nvSpPr>
              <p:cNvPr id="99437" name="Line 109"/>
              <p:cNvSpPr>
                <a:spLocks noChangeAspect="1" noChangeShapeType="1"/>
              </p:cNvSpPr>
              <p:nvPr/>
            </p:nvSpPr>
            <p:spPr bwMode="auto">
              <a:xfrm rot="1607749" flipV="1">
                <a:off x="3227" y="12273"/>
                <a:ext cx="272" cy="137"/>
              </a:xfrm>
              <a:prstGeom prst="line">
                <a:avLst/>
              </a:prstGeom>
              <a:noFill/>
              <a:ln w="9525">
                <a:solidFill>
                  <a:srgbClr val="000000"/>
                </a:solidFill>
                <a:round/>
                <a:headEnd/>
                <a:tailEnd type="triangle" w="sm" len="sm"/>
              </a:ln>
            </p:spPr>
            <p:txBody>
              <a:bodyPr/>
              <a:lstStyle/>
              <a:p>
                <a:endParaRPr lang="es-MX"/>
              </a:p>
            </p:txBody>
          </p:sp>
          <p:sp>
            <p:nvSpPr>
              <p:cNvPr id="99438" name="Line 110"/>
              <p:cNvSpPr>
                <a:spLocks noChangeAspect="1" noChangeShapeType="1"/>
              </p:cNvSpPr>
              <p:nvPr/>
            </p:nvSpPr>
            <p:spPr bwMode="auto">
              <a:xfrm rot="19906130" flipV="1">
                <a:off x="2932" y="12679"/>
                <a:ext cx="272" cy="137"/>
              </a:xfrm>
              <a:prstGeom prst="line">
                <a:avLst/>
              </a:prstGeom>
              <a:noFill/>
              <a:ln w="9525">
                <a:solidFill>
                  <a:srgbClr val="000000"/>
                </a:solidFill>
                <a:round/>
                <a:headEnd/>
                <a:tailEnd type="triangle" w="sm" len="sm"/>
              </a:ln>
            </p:spPr>
            <p:txBody>
              <a:bodyPr/>
              <a:lstStyle/>
              <a:p>
                <a:endParaRPr lang="es-MX"/>
              </a:p>
            </p:txBody>
          </p:sp>
          <p:sp>
            <p:nvSpPr>
              <p:cNvPr id="99439" name="Line 111"/>
              <p:cNvSpPr>
                <a:spLocks noChangeAspect="1" noChangeShapeType="1"/>
              </p:cNvSpPr>
              <p:nvPr/>
            </p:nvSpPr>
            <p:spPr bwMode="auto">
              <a:xfrm rot="4185128" flipV="1">
                <a:off x="3304" y="12628"/>
                <a:ext cx="272" cy="137"/>
              </a:xfrm>
              <a:prstGeom prst="line">
                <a:avLst/>
              </a:prstGeom>
              <a:noFill/>
              <a:ln w="9525">
                <a:solidFill>
                  <a:srgbClr val="000000"/>
                </a:solidFill>
                <a:round/>
                <a:headEnd/>
                <a:tailEnd type="triangle" w="sm" len="sm"/>
              </a:ln>
            </p:spPr>
            <p:txBody>
              <a:bodyPr/>
              <a:lstStyle/>
              <a:p>
                <a:endParaRPr lang="es-MX"/>
              </a:p>
            </p:txBody>
          </p:sp>
          <p:sp>
            <p:nvSpPr>
              <p:cNvPr id="99440" name="Line 112"/>
              <p:cNvSpPr>
                <a:spLocks noChangeAspect="1" noChangeShapeType="1"/>
              </p:cNvSpPr>
              <p:nvPr/>
            </p:nvSpPr>
            <p:spPr bwMode="auto">
              <a:xfrm rot="2105526" flipV="1">
                <a:off x="3605" y="12579"/>
                <a:ext cx="272" cy="137"/>
              </a:xfrm>
              <a:prstGeom prst="line">
                <a:avLst/>
              </a:prstGeom>
              <a:noFill/>
              <a:ln w="9525">
                <a:solidFill>
                  <a:srgbClr val="000000"/>
                </a:solidFill>
                <a:round/>
                <a:headEnd/>
                <a:tailEnd type="triangle" w="sm" len="sm"/>
              </a:ln>
            </p:spPr>
            <p:txBody>
              <a:bodyPr/>
              <a:lstStyle/>
              <a:p>
                <a:endParaRPr lang="es-MX"/>
              </a:p>
            </p:txBody>
          </p:sp>
          <p:sp>
            <p:nvSpPr>
              <p:cNvPr id="99441" name="Line 113"/>
              <p:cNvSpPr>
                <a:spLocks noChangeAspect="1" noChangeShapeType="1"/>
              </p:cNvSpPr>
              <p:nvPr/>
            </p:nvSpPr>
            <p:spPr bwMode="auto">
              <a:xfrm rot="710081" flipV="1">
                <a:off x="3951" y="12812"/>
                <a:ext cx="272" cy="137"/>
              </a:xfrm>
              <a:prstGeom prst="line">
                <a:avLst/>
              </a:prstGeom>
              <a:noFill/>
              <a:ln w="9525">
                <a:solidFill>
                  <a:srgbClr val="000000"/>
                </a:solidFill>
                <a:round/>
                <a:headEnd/>
                <a:tailEnd type="triangle" w="sm" len="sm"/>
              </a:ln>
            </p:spPr>
            <p:txBody>
              <a:bodyPr/>
              <a:lstStyle/>
              <a:p>
                <a:endParaRPr lang="es-MX"/>
              </a:p>
            </p:txBody>
          </p:sp>
          <p:sp>
            <p:nvSpPr>
              <p:cNvPr id="99442" name="Line 114"/>
              <p:cNvSpPr>
                <a:spLocks noChangeAspect="1" noChangeShapeType="1"/>
              </p:cNvSpPr>
              <p:nvPr/>
            </p:nvSpPr>
            <p:spPr bwMode="auto">
              <a:xfrm rot="4532963" flipV="1">
                <a:off x="3509" y="12980"/>
                <a:ext cx="272" cy="137"/>
              </a:xfrm>
              <a:prstGeom prst="line">
                <a:avLst/>
              </a:prstGeom>
              <a:noFill/>
              <a:ln w="9525">
                <a:solidFill>
                  <a:srgbClr val="000000"/>
                </a:solidFill>
                <a:round/>
                <a:headEnd/>
                <a:tailEnd type="triangle" w="sm" len="sm"/>
              </a:ln>
            </p:spPr>
            <p:txBody>
              <a:bodyPr/>
              <a:lstStyle/>
              <a:p>
                <a:endParaRPr lang="es-MX"/>
              </a:p>
            </p:txBody>
          </p:sp>
          <p:sp>
            <p:nvSpPr>
              <p:cNvPr id="99443" name="Line 115"/>
              <p:cNvSpPr>
                <a:spLocks noChangeAspect="1" noChangeShapeType="1"/>
              </p:cNvSpPr>
              <p:nvPr/>
            </p:nvSpPr>
            <p:spPr bwMode="auto">
              <a:xfrm rot="20089732" flipV="1">
                <a:off x="3975" y="13194"/>
                <a:ext cx="272" cy="137"/>
              </a:xfrm>
              <a:prstGeom prst="line">
                <a:avLst/>
              </a:prstGeom>
              <a:noFill/>
              <a:ln w="9525">
                <a:solidFill>
                  <a:srgbClr val="000000"/>
                </a:solidFill>
                <a:round/>
                <a:headEnd/>
                <a:tailEnd type="triangle" w="sm" len="sm"/>
              </a:ln>
            </p:spPr>
            <p:txBody>
              <a:bodyPr/>
              <a:lstStyle/>
              <a:p>
                <a:endParaRPr lang="es-MX"/>
              </a:p>
            </p:txBody>
          </p:sp>
          <p:sp>
            <p:nvSpPr>
              <p:cNvPr id="99444" name="Line 116"/>
              <p:cNvSpPr>
                <a:spLocks noChangeAspect="1" noChangeShapeType="1"/>
              </p:cNvSpPr>
              <p:nvPr/>
            </p:nvSpPr>
            <p:spPr bwMode="auto">
              <a:xfrm rot="2562199" flipV="1">
                <a:off x="3718" y="13372"/>
                <a:ext cx="272" cy="137"/>
              </a:xfrm>
              <a:prstGeom prst="line">
                <a:avLst/>
              </a:prstGeom>
              <a:noFill/>
              <a:ln w="9525">
                <a:solidFill>
                  <a:srgbClr val="000000"/>
                </a:solidFill>
                <a:round/>
                <a:headEnd/>
                <a:tailEnd type="triangle" w="sm" len="sm"/>
              </a:ln>
            </p:spPr>
            <p:txBody>
              <a:bodyPr/>
              <a:lstStyle/>
              <a:p>
                <a:endParaRPr lang="es-MX"/>
              </a:p>
            </p:txBody>
          </p:sp>
          <p:sp>
            <p:nvSpPr>
              <p:cNvPr id="99445" name="Line 117"/>
              <p:cNvSpPr>
                <a:spLocks noChangeAspect="1" noChangeShapeType="1"/>
              </p:cNvSpPr>
              <p:nvPr/>
            </p:nvSpPr>
            <p:spPr bwMode="auto">
              <a:xfrm rot="660178" flipV="1">
                <a:off x="2813" y="13091"/>
                <a:ext cx="272" cy="137"/>
              </a:xfrm>
              <a:prstGeom prst="line">
                <a:avLst/>
              </a:prstGeom>
              <a:noFill/>
              <a:ln w="9525">
                <a:solidFill>
                  <a:srgbClr val="000000"/>
                </a:solidFill>
                <a:round/>
                <a:headEnd/>
                <a:tailEnd type="triangle" w="sm" len="sm"/>
              </a:ln>
            </p:spPr>
            <p:txBody>
              <a:bodyPr/>
              <a:lstStyle/>
              <a:p>
                <a:endParaRPr lang="es-MX"/>
              </a:p>
            </p:txBody>
          </p:sp>
          <p:sp>
            <p:nvSpPr>
              <p:cNvPr id="99446" name="Line 118"/>
              <p:cNvSpPr>
                <a:spLocks noChangeAspect="1" noChangeShapeType="1"/>
              </p:cNvSpPr>
              <p:nvPr/>
            </p:nvSpPr>
            <p:spPr bwMode="auto">
              <a:xfrm rot="19652755" flipV="1">
                <a:off x="2477" y="13305"/>
                <a:ext cx="272" cy="137"/>
              </a:xfrm>
              <a:prstGeom prst="line">
                <a:avLst/>
              </a:prstGeom>
              <a:noFill/>
              <a:ln w="9525">
                <a:solidFill>
                  <a:srgbClr val="000000"/>
                </a:solidFill>
                <a:round/>
                <a:headEnd/>
                <a:tailEnd type="triangle" w="sm" len="sm"/>
              </a:ln>
            </p:spPr>
            <p:txBody>
              <a:bodyPr/>
              <a:lstStyle/>
              <a:p>
                <a:endParaRPr lang="es-MX"/>
              </a:p>
            </p:txBody>
          </p:sp>
          <p:sp>
            <p:nvSpPr>
              <p:cNvPr id="99447" name="Line 119"/>
              <p:cNvSpPr>
                <a:spLocks noChangeAspect="1" noChangeShapeType="1"/>
              </p:cNvSpPr>
              <p:nvPr/>
            </p:nvSpPr>
            <p:spPr bwMode="auto">
              <a:xfrm rot="6592833" flipV="1">
                <a:off x="2527" y="12530"/>
                <a:ext cx="272" cy="137"/>
              </a:xfrm>
              <a:prstGeom prst="line">
                <a:avLst/>
              </a:prstGeom>
              <a:noFill/>
              <a:ln w="9525">
                <a:solidFill>
                  <a:srgbClr val="000000"/>
                </a:solidFill>
                <a:round/>
                <a:headEnd/>
                <a:tailEnd type="triangle" w="sm" len="sm"/>
              </a:ln>
            </p:spPr>
            <p:txBody>
              <a:bodyPr/>
              <a:lstStyle/>
              <a:p>
                <a:endParaRPr lang="es-MX"/>
              </a:p>
            </p:txBody>
          </p:sp>
          <p:sp>
            <p:nvSpPr>
              <p:cNvPr id="99448" name="Line 120"/>
              <p:cNvSpPr>
                <a:spLocks noChangeAspect="1" noChangeShapeType="1"/>
              </p:cNvSpPr>
              <p:nvPr/>
            </p:nvSpPr>
            <p:spPr bwMode="auto">
              <a:xfrm rot="4860052" flipV="1">
                <a:off x="3429" y="13348"/>
                <a:ext cx="272" cy="137"/>
              </a:xfrm>
              <a:prstGeom prst="line">
                <a:avLst/>
              </a:prstGeom>
              <a:noFill/>
              <a:ln w="9525">
                <a:solidFill>
                  <a:srgbClr val="000000"/>
                </a:solidFill>
                <a:round/>
                <a:headEnd/>
                <a:tailEnd type="triangle" w="sm" len="sm"/>
              </a:ln>
            </p:spPr>
            <p:txBody>
              <a:bodyPr/>
              <a:lstStyle/>
              <a:p>
                <a:endParaRPr lang="es-MX"/>
              </a:p>
            </p:txBody>
          </p:sp>
          <p:sp>
            <p:nvSpPr>
              <p:cNvPr id="99449" name="Line 121"/>
              <p:cNvSpPr>
                <a:spLocks noChangeAspect="1" noChangeShapeType="1"/>
              </p:cNvSpPr>
              <p:nvPr/>
            </p:nvSpPr>
            <p:spPr bwMode="auto">
              <a:xfrm rot="1681907" flipV="1">
                <a:off x="3900" y="12383"/>
                <a:ext cx="272" cy="137"/>
              </a:xfrm>
              <a:prstGeom prst="line">
                <a:avLst/>
              </a:prstGeom>
              <a:noFill/>
              <a:ln w="9525">
                <a:solidFill>
                  <a:srgbClr val="000000"/>
                </a:solidFill>
                <a:round/>
                <a:headEnd/>
                <a:tailEnd type="triangle" w="sm" len="sm"/>
              </a:ln>
            </p:spPr>
            <p:txBody>
              <a:bodyPr/>
              <a:lstStyle/>
              <a:p>
                <a:endParaRPr lang="es-MX"/>
              </a:p>
            </p:txBody>
          </p:sp>
          <p:sp>
            <p:nvSpPr>
              <p:cNvPr id="99450" name="Line 122"/>
              <p:cNvSpPr>
                <a:spLocks noChangeAspect="1" noChangeShapeType="1"/>
              </p:cNvSpPr>
              <p:nvPr/>
            </p:nvSpPr>
            <p:spPr bwMode="auto">
              <a:xfrm>
                <a:off x="1604" y="11199"/>
                <a:ext cx="720" cy="0"/>
              </a:xfrm>
              <a:prstGeom prst="line">
                <a:avLst/>
              </a:prstGeom>
              <a:noFill/>
              <a:ln w="38100">
                <a:solidFill>
                  <a:srgbClr val="000000"/>
                </a:solidFill>
                <a:round/>
                <a:headEnd/>
                <a:tailEnd type="triangle" w="med" len="med"/>
              </a:ln>
            </p:spPr>
            <p:txBody>
              <a:bodyPr/>
              <a:lstStyle/>
              <a:p>
                <a:endParaRPr lang="es-MX"/>
              </a:p>
            </p:txBody>
          </p:sp>
          <p:sp>
            <p:nvSpPr>
              <p:cNvPr id="99451" name="Line 123"/>
              <p:cNvSpPr>
                <a:spLocks noChangeAspect="1" noChangeShapeType="1"/>
              </p:cNvSpPr>
              <p:nvPr/>
            </p:nvSpPr>
            <p:spPr bwMode="auto">
              <a:xfrm>
                <a:off x="1604" y="12189"/>
                <a:ext cx="720" cy="0"/>
              </a:xfrm>
              <a:prstGeom prst="line">
                <a:avLst/>
              </a:prstGeom>
              <a:noFill/>
              <a:ln w="38100">
                <a:solidFill>
                  <a:srgbClr val="000000"/>
                </a:solidFill>
                <a:round/>
                <a:headEnd/>
                <a:tailEnd type="triangle" w="med" len="med"/>
              </a:ln>
            </p:spPr>
            <p:txBody>
              <a:bodyPr/>
              <a:lstStyle/>
              <a:p>
                <a:endParaRPr lang="es-MX"/>
              </a:p>
            </p:txBody>
          </p:sp>
          <p:sp>
            <p:nvSpPr>
              <p:cNvPr id="99452" name="Line 124"/>
              <p:cNvSpPr>
                <a:spLocks noChangeAspect="1" noChangeShapeType="1"/>
              </p:cNvSpPr>
              <p:nvPr/>
            </p:nvSpPr>
            <p:spPr bwMode="auto">
              <a:xfrm>
                <a:off x="1604" y="13179"/>
                <a:ext cx="720" cy="0"/>
              </a:xfrm>
              <a:prstGeom prst="line">
                <a:avLst/>
              </a:prstGeom>
              <a:noFill/>
              <a:ln w="38100">
                <a:solidFill>
                  <a:srgbClr val="000000"/>
                </a:solidFill>
                <a:round/>
                <a:headEnd/>
                <a:tailEnd type="triangle" w="med" len="med"/>
              </a:ln>
            </p:spPr>
            <p:txBody>
              <a:bodyPr/>
              <a:lstStyle/>
              <a:p>
                <a:endParaRPr lang="es-MX"/>
              </a:p>
            </p:txBody>
          </p:sp>
          <p:sp>
            <p:nvSpPr>
              <p:cNvPr id="99453" name="Line 125"/>
              <p:cNvSpPr>
                <a:spLocks noChangeAspect="1" noChangeShapeType="1"/>
              </p:cNvSpPr>
              <p:nvPr/>
            </p:nvSpPr>
            <p:spPr bwMode="auto">
              <a:xfrm>
                <a:off x="4394" y="11199"/>
                <a:ext cx="720" cy="0"/>
              </a:xfrm>
              <a:prstGeom prst="line">
                <a:avLst/>
              </a:prstGeom>
              <a:noFill/>
              <a:ln w="38100">
                <a:solidFill>
                  <a:srgbClr val="000000"/>
                </a:solidFill>
                <a:round/>
                <a:headEnd/>
                <a:tailEnd type="triangle" w="med" len="med"/>
              </a:ln>
            </p:spPr>
            <p:txBody>
              <a:bodyPr/>
              <a:lstStyle/>
              <a:p>
                <a:endParaRPr lang="es-MX"/>
              </a:p>
            </p:txBody>
          </p:sp>
          <p:sp>
            <p:nvSpPr>
              <p:cNvPr id="99454" name="Line 126"/>
              <p:cNvSpPr>
                <a:spLocks noChangeAspect="1" noChangeShapeType="1"/>
              </p:cNvSpPr>
              <p:nvPr/>
            </p:nvSpPr>
            <p:spPr bwMode="auto">
              <a:xfrm>
                <a:off x="4394" y="12189"/>
                <a:ext cx="720" cy="0"/>
              </a:xfrm>
              <a:prstGeom prst="line">
                <a:avLst/>
              </a:prstGeom>
              <a:noFill/>
              <a:ln w="38100">
                <a:solidFill>
                  <a:srgbClr val="000000"/>
                </a:solidFill>
                <a:round/>
                <a:headEnd/>
                <a:tailEnd type="triangle" w="med" len="med"/>
              </a:ln>
            </p:spPr>
            <p:txBody>
              <a:bodyPr/>
              <a:lstStyle/>
              <a:p>
                <a:endParaRPr lang="es-MX"/>
              </a:p>
            </p:txBody>
          </p:sp>
          <p:sp>
            <p:nvSpPr>
              <p:cNvPr id="99455" name="Line 127"/>
              <p:cNvSpPr>
                <a:spLocks noChangeAspect="1" noChangeShapeType="1"/>
              </p:cNvSpPr>
              <p:nvPr/>
            </p:nvSpPr>
            <p:spPr bwMode="auto">
              <a:xfrm>
                <a:off x="4394" y="13179"/>
                <a:ext cx="720" cy="0"/>
              </a:xfrm>
              <a:prstGeom prst="line">
                <a:avLst/>
              </a:prstGeom>
              <a:noFill/>
              <a:ln w="38100">
                <a:solidFill>
                  <a:srgbClr val="000000"/>
                </a:solidFill>
                <a:round/>
                <a:headEnd/>
                <a:tailEnd type="triangle" w="med" len="med"/>
              </a:ln>
            </p:spPr>
            <p:txBody>
              <a:bodyPr/>
              <a:lstStyle/>
              <a:p>
                <a:endParaRPr lang="es-MX"/>
              </a:p>
            </p:txBody>
          </p:sp>
        </p:grpSp>
        <p:sp>
          <p:nvSpPr>
            <p:cNvPr id="99527" name="Text Box 199"/>
            <p:cNvSpPr txBox="1">
              <a:spLocks noChangeAspect="1" noChangeArrowheads="1"/>
            </p:cNvSpPr>
            <p:nvPr/>
          </p:nvSpPr>
          <p:spPr bwMode="auto">
            <a:xfrm>
              <a:off x="822" y="3771"/>
              <a:ext cx="1344" cy="405"/>
            </a:xfrm>
            <a:prstGeom prst="rect">
              <a:avLst/>
            </a:prstGeom>
            <a:noFill/>
            <a:ln w="9525">
              <a:noFill/>
              <a:miter lim="800000"/>
              <a:headEnd/>
              <a:tailEnd/>
            </a:ln>
            <a:effectLst/>
          </p:spPr>
          <p:txBody>
            <a:bodyPr wrap="square">
              <a:spAutoFit/>
            </a:bodyPr>
            <a:lstStyle/>
            <a:p>
              <a:pPr algn="ctr">
                <a:spcBef>
                  <a:spcPct val="50000"/>
                </a:spcBef>
              </a:pPr>
              <a:r>
                <a:rPr lang="es-ES" sz="1600" b="1" dirty="0">
                  <a:cs typeface="Times New Roman" pitchFamily="18" charset="0"/>
                </a:rPr>
                <a:t>H</a:t>
              </a:r>
              <a:r>
                <a:rPr lang="es-ES" sz="1600" dirty="0">
                  <a:solidFill>
                    <a:srgbClr val="000099"/>
                  </a:solidFill>
                  <a:latin typeface="Arial" charset="0"/>
                  <a:cs typeface="Times New Roman" pitchFamily="18" charset="0"/>
                </a:rPr>
                <a:t>  </a:t>
              </a:r>
              <a:r>
                <a:rPr lang="es-ES" sz="1600" dirty="0" smtClean="0">
                  <a:solidFill>
                    <a:srgbClr val="000099"/>
                  </a:solidFill>
                  <a:latin typeface="Arial" charset="0"/>
                  <a:cs typeface="Times New Roman" pitchFamily="18" charset="0"/>
                </a:rPr>
                <a:t>pequeña, induce </a:t>
              </a:r>
              <a:r>
                <a:rPr lang="es-ES" sz="1600" b="1" dirty="0">
                  <a:cs typeface="Times New Roman" pitchFamily="18" charset="0"/>
                </a:rPr>
                <a:t>B</a:t>
              </a:r>
              <a:r>
                <a:rPr lang="es-ES" sz="1600" dirty="0">
                  <a:solidFill>
                    <a:srgbClr val="000099"/>
                  </a:solidFill>
                  <a:latin typeface="Arial" charset="0"/>
                  <a:cs typeface="Times New Roman" pitchFamily="18" charset="0"/>
                </a:rPr>
                <a:t> </a:t>
              </a:r>
              <a:r>
                <a:rPr lang="es-ES" sz="1600" dirty="0" smtClean="0">
                  <a:solidFill>
                    <a:srgbClr val="000099"/>
                  </a:solidFill>
                  <a:latin typeface="Arial" charset="0"/>
                  <a:cs typeface="Times New Roman" pitchFamily="18" charset="0"/>
                </a:rPr>
                <a:t>pequeña</a:t>
              </a:r>
              <a:endParaRPr lang="es-ES" sz="1600" dirty="0">
                <a:solidFill>
                  <a:srgbClr val="000099"/>
                </a:solidFill>
                <a:latin typeface="Arial" charset="0"/>
                <a:cs typeface="Times New Roman" pitchFamily="18" charset="0"/>
              </a:endParaRPr>
            </a:p>
          </p:txBody>
        </p:sp>
      </p:grpSp>
      <p:grpSp>
        <p:nvGrpSpPr>
          <p:cNvPr id="99530" name="Group 202"/>
          <p:cNvGrpSpPr>
            <a:grpSpLocks noChangeAspect="1"/>
          </p:cNvGrpSpPr>
          <p:nvPr/>
        </p:nvGrpSpPr>
        <p:grpSpPr bwMode="auto">
          <a:xfrm>
            <a:off x="5029200" y="3124200"/>
            <a:ext cx="3238500" cy="3223867"/>
            <a:chOff x="3168" y="1944"/>
            <a:chExt cx="2241" cy="2231"/>
          </a:xfrm>
        </p:grpSpPr>
        <p:grpSp>
          <p:nvGrpSpPr>
            <p:cNvPr id="99456" name="Group 128"/>
            <p:cNvGrpSpPr>
              <a:grpSpLocks noChangeAspect="1"/>
            </p:cNvGrpSpPr>
            <p:nvPr/>
          </p:nvGrpSpPr>
          <p:grpSpPr bwMode="auto">
            <a:xfrm>
              <a:off x="3168" y="1944"/>
              <a:ext cx="2241" cy="1725"/>
              <a:chOff x="6914" y="10839"/>
              <a:chExt cx="3510" cy="2704"/>
            </a:xfrm>
          </p:grpSpPr>
          <p:grpSp>
            <p:nvGrpSpPr>
              <p:cNvPr id="99457" name="Group 129"/>
              <p:cNvGrpSpPr>
                <a:grpSpLocks noChangeAspect="1"/>
              </p:cNvGrpSpPr>
              <p:nvPr/>
            </p:nvGrpSpPr>
            <p:grpSpPr bwMode="auto">
              <a:xfrm>
                <a:off x="7769" y="10839"/>
                <a:ext cx="1801" cy="2704"/>
                <a:chOff x="5293" y="5783"/>
                <a:chExt cx="1441" cy="2344"/>
              </a:xfrm>
            </p:grpSpPr>
            <p:sp>
              <p:nvSpPr>
                <p:cNvPr id="99458" name="Rectangle 130"/>
                <p:cNvSpPr>
                  <a:spLocks noChangeAspect="1" noChangeArrowheads="1"/>
                </p:cNvSpPr>
                <p:nvPr/>
              </p:nvSpPr>
              <p:spPr bwMode="auto">
                <a:xfrm>
                  <a:off x="5293" y="5787"/>
                  <a:ext cx="1440" cy="2340"/>
                </a:xfrm>
                <a:prstGeom prst="rect">
                  <a:avLst/>
                </a:prstGeom>
                <a:solidFill>
                  <a:srgbClr val="B4DCFA"/>
                </a:solidFill>
                <a:ln w="9525">
                  <a:solidFill>
                    <a:srgbClr val="0000FF"/>
                  </a:solidFill>
                  <a:miter lim="800000"/>
                  <a:headEnd/>
                  <a:tailEnd/>
                </a:ln>
              </p:spPr>
              <p:txBody>
                <a:bodyPr/>
                <a:lstStyle/>
                <a:p>
                  <a:endParaRPr lang="es-MX"/>
                </a:p>
              </p:txBody>
            </p:sp>
            <p:sp>
              <p:nvSpPr>
                <p:cNvPr id="99459" name="Freeform 131"/>
                <p:cNvSpPr>
                  <a:spLocks noChangeAspect="1"/>
                </p:cNvSpPr>
                <p:nvPr/>
              </p:nvSpPr>
              <p:spPr bwMode="auto">
                <a:xfrm>
                  <a:off x="5293" y="5783"/>
                  <a:ext cx="421" cy="364"/>
                </a:xfrm>
                <a:custGeom>
                  <a:avLst/>
                  <a:gdLst/>
                  <a:ahLst/>
                  <a:cxnLst>
                    <a:cxn ang="0">
                      <a:pos x="0" y="364"/>
                    </a:cxn>
                    <a:cxn ang="0">
                      <a:pos x="331" y="285"/>
                    </a:cxn>
                    <a:cxn ang="0">
                      <a:pos x="421" y="0"/>
                    </a:cxn>
                  </a:cxnLst>
                  <a:rect l="0" t="0" r="r" b="b"/>
                  <a:pathLst>
                    <a:path w="421" h="364">
                      <a:moveTo>
                        <a:pt x="0" y="364"/>
                      </a:moveTo>
                      <a:cubicBezTo>
                        <a:pt x="55" y="351"/>
                        <a:pt x="261" y="346"/>
                        <a:pt x="331" y="285"/>
                      </a:cubicBezTo>
                      <a:cubicBezTo>
                        <a:pt x="401" y="224"/>
                        <a:pt x="402" y="60"/>
                        <a:pt x="421" y="0"/>
                      </a:cubicBezTo>
                    </a:path>
                  </a:pathLst>
                </a:custGeom>
                <a:noFill/>
                <a:ln w="9525">
                  <a:solidFill>
                    <a:srgbClr val="0000FF"/>
                  </a:solidFill>
                  <a:round/>
                  <a:headEnd/>
                  <a:tailEnd/>
                </a:ln>
              </p:spPr>
              <p:txBody>
                <a:bodyPr/>
                <a:lstStyle/>
                <a:p>
                  <a:endParaRPr lang="es-MX"/>
                </a:p>
              </p:txBody>
            </p:sp>
            <p:sp>
              <p:nvSpPr>
                <p:cNvPr id="99460" name="Freeform 132"/>
                <p:cNvSpPr>
                  <a:spLocks noChangeAspect="1"/>
                </p:cNvSpPr>
                <p:nvPr/>
              </p:nvSpPr>
              <p:spPr bwMode="auto">
                <a:xfrm>
                  <a:off x="5295" y="6060"/>
                  <a:ext cx="558" cy="382"/>
                </a:xfrm>
                <a:custGeom>
                  <a:avLst/>
                  <a:gdLst/>
                  <a:ahLst/>
                  <a:cxnLst>
                    <a:cxn ang="0">
                      <a:pos x="0" y="353"/>
                    </a:cxn>
                    <a:cxn ang="0">
                      <a:pos x="502" y="323"/>
                    </a:cxn>
                    <a:cxn ang="0">
                      <a:pos x="337" y="0"/>
                    </a:cxn>
                  </a:cxnLst>
                  <a:rect l="0" t="0" r="r" b="b"/>
                  <a:pathLst>
                    <a:path w="558" h="382">
                      <a:moveTo>
                        <a:pt x="0" y="353"/>
                      </a:moveTo>
                      <a:cubicBezTo>
                        <a:pt x="82" y="348"/>
                        <a:pt x="446" y="382"/>
                        <a:pt x="502" y="323"/>
                      </a:cubicBezTo>
                      <a:cubicBezTo>
                        <a:pt x="558" y="264"/>
                        <a:pt x="371" y="67"/>
                        <a:pt x="337" y="0"/>
                      </a:cubicBezTo>
                    </a:path>
                  </a:pathLst>
                </a:custGeom>
                <a:noFill/>
                <a:ln w="9525">
                  <a:solidFill>
                    <a:srgbClr val="0000FF"/>
                  </a:solidFill>
                  <a:round/>
                  <a:headEnd/>
                  <a:tailEnd/>
                </a:ln>
              </p:spPr>
              <p:txBody>
                <a:bodyPr/>
                <a:lstStyle/>
                <a:p>
                  <a:endParaRPr lang="es-MX"/>
                </a:p>
              </p:txBody>
            </p:sp>
            <p:sp>
              <p:nvSpPr>
                <p:cNvPr id="99461" name="Freeform 133"/>
                <p:cNvSpPr>
                  <a:spLocks noChangeAspect="1"/>
                </p:cNvSpPr>
                <p:nvPr/>
              </p:nvSpPr>
              <p:spPr bwMode="auto">
                <a:xfrm>
                  <a:off x="5717" y="5792"/>
                  <a:ext cx="406" cy="415"/>
                </a:xfrm>
                <a:custGeom>
                  <a:avLst/>
                  <a:gdLst/>
                  <a:ahLst/>
                  <a:cxnLst>
                    <a:cxn ang="0">
                      <a:pos x="0" y="379"/>
                    </a:cxn>
                    <a:cxn ang="0">
                      <a:pos x="374" y="352"/>
                    </a:cxn>
                    <a:cxn ang="0">
                      <a:pos x="194" y="0"/>
                    </a:cxn>
                  </a:cxnLst>
                  <a:rect l="0" t="0" r="r" b="b"/>
                  <a:pathLst>
                    <a:path w="406" h="415">
                      <a:moveTo>
                        <a:pt x="0" y="379"/>
                      </a:moveTo>
                      <a:cubicBezTo>
                        <a:pt x="62" y="375"/>
                        <a:pt x="342" y="415"/>
                        <a:pt x="374" y="352"/>
                      </a:cubicBezTo>
                      <a:cubicBezTo>
                        <a:pt x="406" y="289"/>
                        <a:pt x="232" y="73"/>
                        <a:pt x="194" y="0"/>
                      </a:cubicBezTo>
                    </a:path>
                  </a:pathLst>
                </a:custGeom>
                <a:noFill/>
                <a:ln w="9525">
                  <a:solidFill>
                    <a:srgbClr val="0000FF"/>
                  </a:solidFill>
                  <a:round/>
                  <a:headEnd/>
                  <a:tailEnd/>
                </a:ln>
              </p:spPr>
              <p:txBody>
                <a:bodyPr/>
                <a:lstStyle/>
                <a:p>
                  <a:endParaRPr lang="es-MX"/>
                </a:p>
              </p:txBody>
            </p:sp>
            <p:sp>
              <p:nvSpPr>
                <p:cNvPr id="99462" name="Freeform 134"/>
                <p:cNvSpPr>
                  <a:spLocks noChangeAspect="1"/>
                </p:cNvSpPr>
                <p:nvPr/>
              </p:nvSpPr>
              <p:spPr bwMode="auto">
                <a:xfrm>
                  <a:off x="6090" y="5787"/>
                  <a:ext cx="510" cy="423"/>
                </a:xfrm>
                <a:custGeom>
                  <a:avLst/>
                  <a:gdLst/>
                  <a:ahLst/>
                  <a:cxnLst>
                    <a:cxn ang="0">
                      <a:pos x="0" y="285"/>
                    </a:cxn>
                    <a:cxn ang="0">
                      <a:pos x="390" y="375"/>
                    </a:cxn>
                    <a:cxn ang="0">
                      <a:pos x="510" y="0"/>
                    </a:cxn>
                  </a:cxnLst>
                  <a:rect l="0" t="0" r="r" b="b"/>
                  <a:pathLst>
                    <a:path w="510" h="423">
                      <a:moveTo>
                        <a:pt x="0" y="285"/>
                      </a:moveTo>
                      <a:cubicBezTo>
                        <a:pt x="65" y="300"/>
                        <a:pt x="305" y="423"/>
                        <a:pt x="390" y="375"/>
                      </a:cubicBezTo>
                      <a:cubicBezTo>
                        <a:pt x="475" y="327"/>
                        <a:pt x="485" y="78"/>
                        <a:pt x="510" y="0"/>
                      </a:cubicBezTo>
                    </a:path>
                  </a:pathLst>
                </a:custGeom>
                <a:noFill/>
                <a:ln w="9525">
                  <a:solidFill>
                    <a:srgbClr val="0000FF"/>
                  </a:solidFill>
                  <a:round/>
                  <a:headEnd/>
                  <a:tailEnd/>
                </a:ln>
              </p:spPr>
              <p:txBody>
                <a:bodyPr/>
                <a:lstStyle/>
                <a:p>
                  <a:endParaRPr lang="es-MX"/>
                </a:p>
              </p:txBody>
            </p:sp>
            <p:sp>
              <p:nvSpPr>
                <p:cNvPr id="99463" name="Freeform 135"/>
                <p:cNvSpPr>
                  <a:spLocks noChangeAspect="1"/>
                </p:cNvSpPr>
                <p:nvPr/>
              </p:nvSpPr>
              <p:spPr bwMode="auto">
                <a:xfrm>
                  <a:off x="5293" y="6418"/>
                  <a:ext cx="602" cy="365"/>
                </a:xfrm>
                <a:custGeom>
                  <a:avLst/>
                  <a:gdLst/>
                  <a:ahLst/>
                  <a:cxnLst>
                    <a:cxn ang="0">
                      <a:pos x="0" y="365"/>
                    </a:cxn>
                    <a:cxn ang="0">
                      <a:pos x="316" y="332"/>
                    </a:cxn>
                    <a:cxn ang="0">
                      <a:pos x="586" y="307"/>
                    </a:cxn>
                    <a:cxn ang="0">
                      <a:pos x="414" y="0"/>
                    </a:cxn>
                  </a:cxnLst>
                  <a:rect l="0" t="0" r="r" b="b"/>
                  <a:pathLst>
                    <a:path w="602" h="365">
                      <a:moveTo>
                        <a:pt x="0" y="365"/>
                      </a:moveTo>
                      <a:cubicBezTo>
                        <a:pt x="53" y="360"/>
                        <a:pt x="218" y="342"/>
                        <a:pt x="316" y="332"/>
                      </a:cubicBezTo>
                      <a:cubicBezTo>
                        <a:pt x="414" y="322"/>
                        <a:pt x="570" y="362"/>
                        <a:pt x="586" y="307"/>
                      </a:cubicBezTo>
                      <a:cubicBezTo>
                        <a:pt x="602" y="252"/>
                        <a:pt x="450" y="64"/>
                        <a:pt x="414" y="0"/>
                      </a:cubicBezTo>
                    </a:path>
                  </a:pathLst>
                </a:custGeom>
                <a:noFill/>
                <a:ln w="9525">
                  <a:solidFill>
                    <a:srgbClr val="0000FF"/>
                  </a:solidFill>
                  <a:round/>
                  <a:headEnd/>
                  <a:tailEnd/>
                </a:ln>
              </p:spPr>
              <p:txBody>
                <a:bodyPr/>
                <a:lstStyle/>
                <a:p>
                  <a:endParaRPr lang="es-MX"/>
                </a:p>
              </p:txBody>
            </p:sp>
            <p:sp>
              <p:nvSpPr>
                <p:cNvPr id="99464" name="Freeform 136"/>
                <p:cNvSpPr>
                  <a:spLocks noChangeAspect="1"/>
                </p:cNvSpPr>
                <p:nvPr/>
              </p:nvSpPr>
              <p:spPr bwMode="auto">
                <a:xfrm>
                  <a:off x="6104" y="6465"/>
                  <a:ext cx="293" cy="339"/>
                </a:xfrm>
                <a:custGeom>
                  <a:avLst/>
                  <a:gdLst/>
                  <a:ahLst/>
                  <a:cxnLst>
                    <a:cxn ang="0">
                      <a:pos x="0" y="53"/>
                    </a:cxn>
                    <a:cxn ang="0">
                      <a:pos x="188" y="330"/>
                    </a:cxn>
                    <a:cxn ang="0">
                      <a:pos x="293" y="0"/>
                    </a:cxn>
                  </a:cxnLst>
                  <a:rect l="0" t="0" r="r" b="b"/>
                  <a:pathLst>
                    <a:path w="293" h="339">
                      <a:moveTo>
                        <a:pt x="0" y="53"/>
                      </a:moveTo>
                      <a:cubicBezTo>
                        <a:pt x="32" y="99"/>
                        <a:pt x="139" y="339"/>
                        <a:pt x="188" y="330"/>
                      </a:cubicBezTo>
                      <a:cubicBezTo>
                        <a:pt x="237" y="321"/>
                        <a:pt x="271" y="69"/>
                        <a:pt x="293" y="0"/>
                      </a:cubicBezTo>
                    </a:path>
                  </a:pathLst>
                </a:custGeom>
                <a:noFill/>
                <a:ln w="9525">
                  <a:solidFill>
                    <a:srgbClr val="0000FF"/>
                  </a:solidFill>
                  <a:round/>
                  <a:headEnd/>
                  <a:tailEnd/>
                </a:ln>
              </p:spPr>
              <p:txBody>
                <a:bodyPr/>
                <a:lstStyle/>
                <a:p>
                  <a:endParaRPr lang="es-MX"/>
                </a:p>
              </p:txBody>
            </p:sp>
            <p:sp>
              <p:nvSpPr>
                <p:cNvPr id="99465" name="Freeform 137"/>
                <p:cNvSpPr>
                  <a:spLocks noChangeAspect="1"/>
                </p:cNvSpPr>
                <p:nvPr/>
              </p:nvSpPr>
              <p:spPr bwMode="auto">
                <a:xfrm>
                  <a:off x="5722" y="6132"/>
                  <a:ext cx="501" cy="423"/>
                </a:xfrm>
                <a:custGeom>
                  <a:avLst/>
                  <a:gdLst/>
                  <a:ahLst/>
                  <a:cxnLst>
                    <a:cxn ang="0">
                      <a:pos x="0" y="288"/>
                    </a:cxn>
                    <a:cxn ang="0">
                      <a:pos x="381" y="375"/>
                    </a:cxn>
                    <a:cxn ang="0">
                      <a:pos x="501" y="0"/>
                    </a:cxn>
                  </a:cxnLst>
                  <a:rect l="0" t="0" r="r" b="b"/>
                  <a:pathLst>
                    <a:path w="501" h="423">
                      <a:moveTo>
                        <a:pt x="0" y="288"/>
                      </a:moveTo>
                      <a:cubicBezTo>
                        <a:pt x="65" y="303"/>
                        <a:pt x="298" y="423"/>
                        <a:pt x="381" y="375"/>
                      </a:cubicBezTo>
                      <a:cubicBezTo>
                        <a:pt x="464" y="327"/>
                        <a:pt x="476" y="78"/>
                        <a:pt x="501" y="0"/>
                      </a:cubicBezTo>
                    </a:path>
                  </a:pathLst>
                </a:custGeom>
                <a:noFill/>
                <a:ln w="9525">
                  <a:solidFill>
                    <a:srgbClr val="0000FF"/>
                  </a:solidFill>
                  <a:round/>
                  <a:headEnd/>
                  <a:tailEnd/>
                </a:ln>
              </p:spPr>
              <p:txBody>
                <a:bodyPr/>
                <a:lstStyle/>
                <a:p>
                  <a:endParaRPr lang="es-MX"/>
                </a:p>
              </p:txBody>
            </p:sp>
            <p:sp>
              <p:nvSpPr>
                <p:cNvPr id="99466" name="Freeform 138"/>
                <p:cNvSpPr>
                  <a:spLocks noChangeAspect="1"/>
                </p:cNvSpPr>
                <p:nvPr/>
              </p:nvSpPr>
              <p:spPr bwMode="auto">
                <a:xfrm>
                  <a:off x="6319" y="6155"/>
                  <a:ext cx="414" cy="365"/>
                </a:xfrm>
                <a:custGeom>
                  <a:avLst/>
                  <a:gdLst/>
                  <a:ahLst/>
                  <a:cxnLst>
                    <a:cxn ang="0">
                      <a:pos x="414" y="365"/>
                    </a:cxn>
                    <a:cxn ang="0">
                      <a:pos x="98" y="332"/>
                    </a:cxn>
                    <a:cxn ang="0">
                      <a:pos x="55" y="242"/>
                    </a:cxn>
                    <a:cxn ang="0">
                      <a:pos x="0" y="0"/>
                    </a:cxn>
                  </a:cxnLst>
                  <a:rect l="0" t="0" r="r" b="b"/>
                  <a:pathLst>
                    <a:path w="414" h="365">
                      <a:moveTo>
                        <a:pt x="414" y="365"/>
                      </a:moveTo>
                      <a:cubicBezTo>
                        <a:pt x="361" y="360"/>
                        <a:pt x="158" y="352"/>
                        <a:pt x="98" y="332"/>
                      </a:cubicBezTo>
                      <a:cubicBezTo>
                        <a:pt x="38" y="312"/>
                        <a:pt x="71" y="297"/>
                        <a:pt x="55" y="242"/>
                      </a:cubicBezTo>
                      <a:cubicBezTo>
                        <a:pt x="39" y="187"/>
                        <a:pt x="12" y="51"/>
                        <a:pt x="0" y="0"/>
                      </a:cubicBezTo>
                    </a:path>
                  </a:pathLst>
                </a:custGeom>
                <a:noFill/>
                <a:ln w="9525">
                  <a:solidFill>
                    <a:srgbClr val="0000FF"/>
                  </a:solidFill>
                  <a:round/>
                  <a:headEnd/>
                  <a:tailEnd/>
                </a:ln>
              </p:spPr>
              <p:txBody>
                <a:bodyPr/>
                <a:lstStyle/>
                <a:p>
                  <a:endParaRPr lang="es-MX"/>
                </a:p>
              </p:txBody>
            </p:sp>
            <p:sp>
              <p:nvSpPr>
                <p:cNvPr id="99467" name="Freeform 139"/>
                <p:cNvSpPr>
                  <a:spLocks noChangeAspect="1"/>
                </p:cNvSpPr>
                <p:nvPr/>
              </p:nvSpPr>
              <p:spPr bwMode="auto">
                <a:xfrm>
                  <a:off x="6330" y="6666"/>
                  <a:ext cx="397" cy="181"/>
                </a:xfrm>
                <a:custGeom>
                  <a:avLst/>
                  <a:gdLst/>
                  <a:ahLst/>
                  <a:cxnLst>
                    <a:cxn ang="0">
                      <a:pos x="0" y="84"/>
                    </a:cxn>
                    <a:cxn ang="0">
                      <a:pos x="172" y="16"/>
                    </a:cxn>
                    <a:cxn ang="0">
                      <a:pos x="397" y="181"/>
                    </a:cxn>
                  </a:cxnLst>
                  <a:rect l="0" t="0" r="r" b="b"/>
                  <a:pathLst>
                    <a:path w="397" h="181">
                      <a:moveTo>
                        <a:pt x="0" y="84"/>
                      </a:moveTo>
                      <a:cubicBezTo>
                        <a:pt x="27" y="71"/>
                        <a:pt x="106" y="0"/>
                        <a:pt x="172" y="16"/>
                      </a:cubicBezTo>
                      <a:cubicBezTo>
                        <a:pt x="238" y="32"/>
                        <a:pt x="350" y="147"/>
                        <a:pt x="397" y="181"/>
                      </a:cubicBezTo>
                    </a:path>
                  </a:pathLst>
                </a:custGeom>
                <a:noFill/>
                <a:ln w="9525">
                  <a:solidFill>
                    <a:srgbClr val="0000FF"/>
                  </a:solidFill>
                  <a:round/>
                  <a:headEnd/>
                  <a:tailEnd/>
                </a:ln>
              </p:spPr>
              <p:txBody>
                <a:bodyPr/>
                <a:lstStyle/>
                <a:p>
                  <a:endParaRPr lang="es-MX"/>
                </a:p>
              </p:txBody>
            </p:sp>
            <p:sp>
              <p:nvSpPr>
                <p:cNvPr id="99468" name="Freeform 140"/>
                <p:cNvSpPr>
                  <a:spLocks noChangeAspect="1"/>
                </p:cNvSpPr>
                <p:nvPr/>
              </p:nvSpPr>
              <p:spPr bwMode="auto">
                <a:xfrm>
                  <a:off x="5873" y="6750"/>
                  <a:ext cx="420" cy="226"/>
                </a:xfrm>
                <a:custGeom>
                  <a:avLst/>
                  <a:gdLst/>
                  <a:ahLst/>
                  <a:cxnLst>
                    <a:cxn ang="0">
                      <a:pos x="0" y="0"/>
                    </a:cxn>
                    <a:cxn ang="0">
                      <a:pos x="246" y="218"/>
                    </a:cxn>
                    <a:cxn ang="0">
                      <a:pos x="420" y="45"/>
                    </a:cxn>
                  </a:cxnLst>
                  <a:rect l="0" t="0" r="r" b="b"/>
                  <a:pathLst>
                    <a:path w="420" h="226">
                      <a:moveTo>
                        <a:pt x="0" y="0"/>
                      </a:moveTo>
                      <a:cubicBezTo>
                        <a:pt x="40" y="36"/>
                        <a:pt x="176" y="210"/>
                        <a:pt x="246" y="218"/>
                      </a:cubicBezTo>
                      <a:cubicBezTo>
                        <a:pt x="316" y="226"/>
                        <a:pt x="384" y="81"/>
                        <a:pt x="420" y="45"/>
                      </a:cubicBezTo>
                    </a:path>
                  </a:pathLst>
                </a:custGeom>
                <a:noFill/>
                <a:ln w="9525">
                  <a:solidFill>
                    <a:srgbClr val="0000FF"/>
                  </a:solidFill>
                  <a:round/>
                  <a:headEnd/>
                  <a:tailEnd/>
                </a:ln>
              </p:spPr>
              <p:txBody>
                <a:bodyPr/>
                <a:lstStyle/>
                <a:p>
                  <a:endParaRPr lang="es-MX"/>
                </a:p>
              </p:txBody>
            </p:sp>
            <p:sp>
              <p:nvSpPr>
                <p:cNvPr id="99469" name="Freeform 141"/>
                <p:cNvSpPr>
                  <a:spLocks noChangeAspect="1"/>
                </p:cNvSpPr>
                <p:nvPr/>
              </p:nvSpPr>
              <p:spPr bwMode="auto">
                <a:xfrm>
                  <a:off x="5460" y="6766"/>
                  <a:ext cx="577" cy="416"/>
                </a:xfrm>
                <a:custGeom>
                  <a:avLst/>
                  <a:gdLst/>
                  <a:ahLst/>
                  <a:cxnLst>
                    <a:cxn ang="0">
                      <a:pos x="0" y="0"/>
                    </a:cxn>
                    <a:cxn ang="0">
                      <a:pos x="240" y="390"/>
                    </a:cxn>
                    <a:cxn ang="0">
                      <a:pos x="577" y="157"/>
                    </a:cxn>
                  </a:cxnLst>
                  <a:rect l="0" t="0" r="r" b="b"/>
                  <a:pathLst>
                    <a:path w="577" h="416">
                      <a:moveTo>
                        <a:pt x="0" y="0"/>
                      </a:moveTo>
                      <a:cubicBezTo>
                        <a:pt x="40" y="65"/>
                        <a:pt x="144" y="364"/>
                        <a:pt x="240" y="390"/>
                      </a:cubicBezTo>
                      <a:cubicBezTo>
                        <a:pt x="336" y="416"/>
                        <a:pt x="507" y="206"/>
                        <a:pt x="577" y="157"/>
                      </a:cubicBezTo>
                    </a:path>
                  </a:pathLst>
                </a:custGeom>
                <a:noFill/>
                <a:ln w="9525">
                  <a:solidFill>
                    <a:srgbClr val="0000FF"/>
                  </a:solidFill>
                  <a:round/>
                  <a:headEnd/>
                  <a:tailEnd/>
                </a:ln>
              </p:spPr>
              <p:txBody>
                <a:bodyPr/>
                <a:lstStyle/>
                <a:p>
                  <a:endParaRPr lang="es-MX"/>
                </a:p>
              </p:txBody>
            </p:sp>
            <p:sp>
              <p:nvSpPr>
                <p:cNvPr id="99470" name="Freeform 142"/>
                <p:cNvSpPr>
                  <a:spLocks noChangeAspect="1"/>
                </p:cNvSpPr>
                <p:nvPr/>
              </p:nvSpPr>
              <p:spPr bwMode="auto">
                <a:xfrm>
                  <a:off x="5293" y="7163"/>
                  <a:ext cx="421" cy="364"/>
                </a:xfrm>
                <a:custGeom>
                  <a:avLst/>
                  <a:gdLst/>
                  <a:ahLst/>
                  <a:cxnLst>
                    <a:cxn ang="0">
                      <a:pos x="0" y="364"/>
                    </a:cxn>
                    <a:cxn ang="0">
                      <a:pos x="331" y="285"/>
                    </a:cxn>
                    <a:cxn ang="0">
                      <a:pos x="421" y="0"/>
                    </a:cxn>
                  </a:cxnLst>
                  <a:rect l="0" t="0" r="r" b="b"/>
                  <a:pathLst>
                    <a:path w="421" h="364">
                      <a:moveTo>
                        <a:pt x="0" y="364"/>
                      </a:moveTo>
                      <a:cubicBezTo>
                        <a:pt x="55" y="351"/>
                        <a:pt x="261" y="346"/>
                        <a:pt x="331" y="285"/>
                      </a:cubicBezTo>
                      <a:cubicBezTo>
                        <a:pt x="401" y="224"/>
                        <a:pt x="402" y="60"/>
                        <a:pt x="421" y="0"/>
                      </a:cubicBezTo>
                    </a:path>
                  </a:pathLst>
                </a:custGeom>
                <a:noFill/>
                <a:ln w="9525">
                  <a:solidFill>
                    <a:srgbClr val="0000FF"/>
                  </a:solidFill>
                  <a:round/>
                  <a:headEnd/>
                  <a:tailEnd/>
                </a:ln>
              </p:spPr>
              <p:txBody>
                <a:bodyPr/>
                <a:lstStyle/>
                <a:p>
                  <a:endParaRPr lang="es-MX"/>
                </a:p>
              </p:txBody>
            </p:sp>
            <p:sp>
              <p:nvSpPr>
                <p:cNvPr id="99471" name="Freeform 143"/>
                <p:cNvSpPr>
                  <a:spLocks noChangeAspect="1"/>
                </p:cNvSpPr>
                <p:nvPr/>
              </p:nvSpPr>
              <p:spPr bwMode="auto">
                <a:xfrm>
                  <a:off x="5303" y="6968"/>
                  <a:ext cx="895" cy="304"/>
                </a:xfrm>
                <a:custGeom>
                  <a:avLst/>
                  <a:gdLst/>
                  <a:ahLst/>
                  <a:cxnLst>
                    <a:cxn ang="0">
                      <a:pos x="0" y="127"/>
                    </a:cxn>
                    <a:cxn ang="0">
                      <a:pos x="411" y="202"/>
                    </a:cxn>
                    <a:cxn ang="0">
                      <a:pos x="824" y="270"/>
                    </a:cxn>
                    <a:cxn ang="0">
                      <a:pos x="839" y="0"/>
                    </a:cxn>
                  </a:cxnLst>
                  <a:rect l="0" t="0" r="r" b="b"/>
                  <a:pathLst>
                    <a:path w="895" h="304">
                      <a:moveTo>
                        <a:pt x="0" y="127"/>
                      </a:moveTo>
                      <a:cubicBezTo>
                        <a:pt x="70" y="139"/>
                        <a:pt x="274" y="178"/>
                        <a:pt x="411" y="202"/>
                      </a:cubicBezTo>
                      <a:cubicBezTo>
                        <a:pt x="548" y="226"/>
                        <a:pt x="753" y="304"/>
                        <a:pt x="824" y="270"/>
                      </a:cubicBezTo>
                      <a:cubicBezTo>
                        <a:pt x="895" y="236"/>
                        <a:pt x="836" y="56"/>
                        <a:pt x="839" y="0"/>
                      </a:cubicBezTo>
                    </a:path>
                  </a:pathLst>
                </a:custGeom>
                <a:noFill/>
                <a:ln w="9525">
                  <a:solidFill>
                    <a:srgbClr val="0000FF"/>
                  </a:solidFill>
                  <a:round/>
                  <a:headEnd/>
                  <a:tailEnd/>
                </a:ln>
              </p:spPr>
              <p:txBody>
                <a:bodyPr/>
                <a:lstStyle/>
                <a:p>
                  <a:endParaRPr lang="es-MX"/>
                </a:p>
              </p:txBody>
            </p:sp>
            <p:sp>
              <p:nvSpPr>
                <p:cNvPr id="99472" name="Freeform 144"/>
                <p:cNvSpPr>
                  <a:spLocks noChangeAspect="1"/>
                </p:cNvSpPr>
                <p:nvPr/>
              </p:nvSpPr>
              <p:spPr bwMode="auto">
                <a:xfrm>
                  <a:off x="6335" y="6762"/>
                  <a:ext cx="392" cy="364"/>
                </a:xfrm>
                <a:custGeom>
                  <a:avLst/>
                  <a:gdLst/>
                  <a:ahLst/>
                  <a:cxnLst>
                    <a:cxn ang="0">
                      <a:pos x="392" y="364"/>
                    </a:cxn>
                    <a:cxn ang="0">
                      <a:pos x="98" y="332"/>
                    </a:cxn>
                    <a:cxn ang="0">
                      <a:pos x="55" y="242"/>
                    </a:cxn>
                    <a:cxn ang="0">
                      <a:pos x="0" y="0"/>
                    </a:cxn>
                  </a:cxnLst>
                  <a:rect l="0" t="0" r="r" b="b"/>
                  <a:pathLst>
                    <a:path w="392" h="364">
                      <a:moveTo>
                        <a:pt x="392" y="364"/>
                      </a:moveTo>
                      <a:cubicBezTo>
                        <a:pt x="342" y="359"/>
                        <a:pt x="154" y="352"/>
                        <a:pt x="98" y="332"/>
                      </a:cubicBezTo>
                      <a:cubicBezTo>
                        <a:pt x="42" y="312"/>
                        <a:pt x="71" y="297"/>
                        <a:pt x="55" y="242"/>
                      </a:cubicBezTo>
                      <a:cubicBezTo>
                        <a:pt x="39" y="187"/>
                        <a:pt x="12" y="51"/>
                        <a:pt x="0" y="0"/>
                      </a:cubicBezTo>
                    </a:path>
                  </a:pathLst>
                </a:custGeom>
                <a:noFill/>
                <a:ln w="9525">
                  <a:solidFill>
                    <a:srgbClr val="0000FF"/>
                  </a:solidFill>
                  <a:round/>
                  <a:headEnd/>
                  <a:tailEnd/>
                </a:ln>
              </p:spPr>
              <p:txBody>
                <a:bodyPr/>
                <a:lstStyle/>
                <a:p>
                  <a:endParaRPr lang="es-MX"/>
                </a:p>
              </p:txBody>
            </p:sp>
            <p:sp>
              <p:nvSpPr>
                <p:cNvPr id="99473" name="Freeform 145"/>
                <p:cNvSpPr>
                  <a:spLocks noChangeAspect="1"/>
                </p:cNvSpPr>
                <p:nvPr/>
              </p:nvSpPr>
              <p:spPr bwMode="auto">
                <a:xfrm>
                  <a:off x="6157" y="7065"/>
                  <a:ext cx="247" cy="135"/>
                </a:xfrm>
                <a:custGeom>
                  <a:avLst/>
                  <a:gdLst/>
                  <a:ahLst/>
                  <a:cxnLst>
                    <a:cxn ang="0">
                      <a:pos x="0" y="135"/>
                    </a:cxn>
                    <a:cxn ang="0">
                      <a:pos x="180" y="113"/>
                    </a:cxn>
                    <a:cxn ang="0">
                      <a:pos x="247" y="0"/>
                    </a:cxn>
                  </a:cxnLst>
                  <a:rect l="0" t="0" r="r" b="b"/>
                  <a:pathLst>
                    <a:path w="247" h="135">
                      <a:moveTo>
                        <a:pt x="0" y="135"/>
                      </a:moveTo>
                      <a:cubicBezTo>
                        <a:pt x="29" y="131"/>
                        <a:pt x="139" y="135"/>
                        <a:pt x="180" y="113"/>
                      </a:cubicBezTo>
                      <a:cubicBezTo>
                        <a:pt x="221" y="91"/>
                        <a:pt x="233" y="24"/>
                        <a:pt x="247" y="0"/>
                      </a:cubicBezTo>
                    </a:path>
                  </a:pathLst>
                </a:custGeom>
                <a:noFill/>
                <a:ln w="9525">
                  <a:solidFill>
                    <a:srgbClr val="0000FF"/>
                  </a:solidFill>
                  <a:round/>
                  <a:headEnd/>
                  <a:tailEnd/>
                </a:ln>
              </p:spPr>
              <p:txBody>
                <a:bodyPr/>
                <a:lstStyle/>
                <a:p>
                  <a:endParaRPr lang="es-MX"/>
                </a:p>
              </p:txBody>
            </p:sp>
            <p:sp>
              <p:nvSpPr>
                <p:cNvPr id="99474" name="Freeform 146"/>
                <p:cNvSpPr>
                  <a:spLocks noChangeAspect="1"/>
                </p:cNvSpPr>
                <p:nvPr/>
              </p:nvSpPr>
              <p:spPr bwMode="auto">
                <a:xfrm>
                  <a:off x="5298" y="7765"/>
                  <a:ext cx="446" cy="358"/>
                </a:xfrm>
                <a:custGeom>
                  <a:avLst/>
                  <a:gdLst/>
                  <a:ahLst/>
                  <a:cxnLst>
                    <a:cxn ang="0">
                      <a:pos x="0" y="109"/>
                    </a:cxn>
                    <a:cxn ang="0">
                      <a:pos x="158" y="41"/>
                    </a:cxn>
                    <a:cxn ang="0">
                      <a:pos x="446" y="358"/>
                    </a:cxn>
                  </a:cxnLst>
                  <a:rect l="0" t="0" r="r" b="b"/>
                  <a:pathLst>
                    <a:path w="446" h="358">
                      <a:moveTo>
                        <a:pt x="0" y="109"/>
                      </a:moveTo>
                      <a:cubicBezTo>
                        <a:pt x="26" y="98"/>
                        <a:pt x="84" y="0"/>
                        <a:pt x="158" y="41"/>
                      </a:cubicBezTo>
                      <a:cubicBezTo>
                        <a:pt x="232" y="82"/>
                        <a:pt x="386" y="292"/>
                        <a:pt x="446" y="358"/>
                      </a:cubicBezTo>
                    </a:path>
                  </a:pathLst>
                </a:custGeom>
                <a:noFill/>
                <a:ln w="9525">
                  <a:solidFill>
                    <a:srgbClr val="0000FF"/>
                  </a:solidFill>
                  <a:round/>
                  <a:headEnd/>
                  <a:tailEnd/>
                </a:ln>
              </p:spPr>
              <p:txBody>
                <a:bodyPr/>
                <a:lstStyle/>
                <a:p>
                  <a:endParaRPr lang="es-MX"/>
                </a:p>
              </p:txBody>
            </p:sp>
            <p:sp>
              <p:nvSpPr>
                <p:cNvPr id="99475" name="Freeform 147"/>
                <p:cNvSpPr>
                  <a:spLocks noChangeAspect="1"/>
                </p:cNvSpPr>
                <p:nvPr/>
              </p:nvSpPr>
              <p:spPr bwMode="auto">
                <a:xfrm>
                  <a:off x="5414" y="7440"/>
                  <a:ext cx="225" cy="353"/>
                </a:xfrm>
                <a:custGeom>
                  <a:avLst/>
                  <a:gdLst/>
                  <a:ahLst/>
                  <a:cxnLst>
                    <a:cxn ang="0">
                      <a:pos x="0" y="353"/>
                    </a:cxn>
                    <a:cxn ang="0">
                      <a:pos x="180" y="195"/>
                    </a:cxn>
                    <a:cxn ang="0">
                      <a:pos x="225" y="0"/>
                    </a:cxn>
                  </a:cxnLst>
                  <a:rect l="0" t="0" r="r" b="b"/>
                  <a:pathLst>
                    <a:path w="225" h="353">
                      <a:moveTo>
                        <a:pt x="0" y="353"/>
                      </a:moveTo>
                      <a:cubicBezTo>
                        <a:pt x="30" y="328"/>
                        <a:pt x="143" y="254"/>
                        <a:pt x="180" y="195"/>
                      </a:cubicBezTo>
                      <a:cubicBezTo>
                        <a:pt x="217" y="136"/>
                        <a:pt x="216" y="41"/>
                        <a:pt x="225" y="0"/>
                      </a:cubicBezTo>
                    </a:path>
                  </a:pathLst>
                </a:custGeom>
                <a:noFill/>
                <a:ln w="9525">
                  <a:solidFill>
                    <a:srgbClr val="0000FF"/>
                  </a:solidFill>
                  <a:round/>
                  <a:headEnd/>
                  <a:tailEnd/>
                </a:ln>
              </p:spPr>
              <p:txBody>
                <a:bodyPr/>
                <a:lstStyle/>
                <a:p>
                  <a:endParaRPr lang="es-MX"/>
                </a:p>
              </p:txBody>
            </p:sp>
            <p:sp>
              <p:nvSpPr>
                <p:cNvPr id="99476" name="Freeform 148"/>
                <p:cNvSpPr>
                  <a:spLocks noChangeAspect="1"/>
                </p:cNvSpPr>
                <p:nvPr/>
              </p:nvSpPr>
              <p:spPr bwMode="auto">
                <a:xfrm>
                  <a:off x="5627" y="7202"/>
                  <a:ext cx="380" cy="463"/>
                </a:xfrm>
                <a:custGeom>
                  <a:avLst/>
                  <a:gdLst/>
                  <a:ahLst/>
                  <a:cxnLst>
                    <a:cxn ang="0">
                      <a:pos x="0" y="396"/>
                    </a:cxn>
                    <a:cxn ang="0">
                      <a:pos x="342" y="397"/>
                    </a:cxn>
                    <a:cxn ang="0">
                      <a:pos x="229" y="0"/>
                    </a:cxn>
                  </a:cxnLst>
                  <a:rect l="0" t="0" r="r" b="b"/>
                  <a:pathLst>
                    <a:path w="380" h="463">
                      <a:moveTo>
                        <a:pt x="0" y="396"/>
                      </a:moveTo>
                      <a:cubicBezTo>
                        <a:pt x="57" y="396"/>
                        <a:pt x="304" y="463"/>
                        <a:pt x="342" y="397"/>
                      </a:cubicBezTo>
                      <a:cubicBezTo>
                        <a:pt x="380" y="331"/>
                        <a:pt x="253" y="83"/>
                        <a:pt x="229" y="0"/>
                      </a:cubicBezTo>
                    </a:path>
                  </a:pathLst>
                </a:custGeom>
                <a:noFill/>
                <a:ln w="9525">
                  <a:solidFill>
                    <a:srgbClr val="0000FF"/>
                  </a:solidFill>
                  <a:round/>
                  <a:headEnd/>
                  <a:tailEnd/>
                </a:ln>
              </p:spPr>
              <p:txBody>
                <a:bodyPr/>
                <a:lstStyle/>
                <a:p>
                  <a:endParaRPr lang="es-MX"/>
                </a:p>
              </p:txBody>
            </p:sp>
            <p:sp>
              <p:nvSpPr>
                <p:cNvPr id="99477" name="Freeform 149"/>
                <p:cNvSpPr>
                  <a:spLocks noChangeAspect="1"/>
                </p:cNvSpPr>
                <p:nvPr/>
              </p:nvSpPr>
              <p:spPr bwMode="auto">
                <a:xfrm>
                  <a:off x="6412" y="7073"/>
                  <a:ext cx="314" cy="458"/>
                </a:xfrm>
                <a:custGeom>
                  <a:avLst/>
                  <a:gdLst/>
                  <a:ahLst/>
                  <a:cxnLst>
                    <a:cxn ang="0">
                      <a:pos x="314" y="58"/>
                    </a:cxn>
                    <a:cxn ang="0">
                      <a:pos x="74" y="448"/>
                    </a:cxn>
                    <a:cxn ang="0">
                      <a:pos x="0" y="0"/>
                    </a:cxn>
                  </a:cxnLst>
                  <a:rect l="0" t="0" r="r" b="b"/>
                  <a:pathLst>
                    <a:path w="314" h="458">
                      <a:moveTo>
                        <a:pt x="314" y="58"/>
                      </a:moveTo>
                      <a:cubicBezTo>
                        <a:pt x="274" y="123"/>
                        <a:pt x="126" y="458"/>
                        <a:pt x="74" y="448"/>
                      </a:cubicBezTo>
                      <a:cubicBezTo>
                        <a:pt x="22" y="438"/>
                        <a:pt x="15" y="93"/>
                        <a:pt x="0" y="0"/>
                      </a:cubicBezTo>
                    </a:path>
                  </a:pathLst>
                </a:custGeom>
                <a:noFill/>
                <a:ln w="9525">
                  <a:solidFill>
                    <a:srgbClr val="0000FF"/>
                  </a:solidFill>
                  <a:round/>
                  <a:headEnd/>
                  <a:tailEnd/>
                </a:ln>
              </p:spPr>
              <p:txBody>
                <a:bodyPr/>
                <a:lstStyle/>
                <a:p>
                  <a:endParaRPr lang="es-MX"/>
                </a:p>
              </p:txBody>
            </p:sp>
            <p:sp>
              <p:nvSpPr>
                <p:cNvPr id="99478" name="Freeform 150"/>
                <p:cNvSpPr>
                  <a:spLocks noChangeAspect="1"/>
                </p:cNvSpPr>
                <p:nvPr/>
              </p:nvSpPr>
              <p:spPr bwMode="auto">
                <a:xfrm>
                  <a:off x="6169" y="7202"/>
                  <a:ext cx="318" cy="344"/>
                </a:xfrm>
                <a:custGeom>
                  <a:avLst/>
                  <a:gdLst/>
                  <a:ahLst/>
                  <a:cxnLst>
                    <a:cxn ang="0">
                      <a:pos x="318" y="313"/>
                    </a:cxn>
                    <a:cxn ang="0">
                      <a:pos x="98" y="332"/>
                    </a:cxn>
                    <a:cxn ang="0">
                      <a:pos x="55" y="242"/>
                    </a:cxn>
                    <a:cxn ang="0">
                      <a:pos x="0" y="0"/>
                    </a:cxn>
                  </a:cxnLst>
                  <a:rect l="0" t="0" r="r" b="b"/>
                  <a:pathLst>
                    <a:path w="318" h="344">
                      <a:moveTo>
                        <a:pt x="318" y="313"/>
                      </a:moveTo>
                      <a:cubicBezTo>
                        <a:pt x="281" y="315"/>
                        <a:pt x="142" y="344"/>
                        <a:pt x="98" y="332"/>
                      </a:cubicBezTo>
                      <a:cubicBezTo>
                        <a:pt x="54" y="320"/>
                        <a:pt x="71" y="297"/>
                        <a:pt x="55" y="242"/>
                      </a:cubicBezTo>
                      <a:cubicBezTo>
                        <a:pt x="39" y="187"/>
                        <a:pt x="12" y="51"/>
                        <a:pt x="0" y="0"/>
                      </a:cubicBezTo>
                    </a:path>
                  </a:pathLst>
                </a:custGeom>
                <a:noFill/>
                <a:ln w="9525">
                  <a:solidFill>
                    <a:srgbClr val="0000FF"/>
                  </a:solidFill>
                  <a:round/>
                  <a:headEnd/>
                  <a:tailEnd/>
                </a:ln>
              </p:spPr>
              <p:txBody>
                <a:bodyPr/>
                <a:lstStyle/>
                <a:p>
                  <a:endParaRPr lang="es-MX"/>
                </a:p>
              </p:txBody>
            </p:sp>
            <p:sp>
              <p:nvSpPr>
                <p:cNvPr id="99479" name="Freeform 151"/>
                <p:cNvSpPr>
                  <a:spLocks noChangeAspect="1"/>
                </p:cNvSpPr>
                <p:nvPr/>
              </p:nvSpPr>
              <p:spPr bwMode="auto">
                <a:xfrm>
                  <a:off x="5948" y="7516"/>
                  <a:ext cx="302" cy="112"/>
                </a:xfrm>
                <a:custGeom>
                  <a:avLst/>
                  <a:gdLst/>
                  <a:ahLst/>
                  <a:cxnLst>
                    <a:cxn ang="0">
                      <a:pos x="0" y="112"/>
                    </a:cxn>
                    <a:cxn ang="0">
                      <a:pos x="195" y="29"/>
                    </a:cxn>
                    <a:cxn ang="0">
                      <a:pos x="302" y="0"/>
                    </a:cxn>
                  </a:cxnLst>
                  <a:rect l="0" t="0" r="r" b="b"/>
                  <a:pathLst>
                    <a:path w="302" h="112">
                      <a:moveTo>
                        <a:pt x="0" y="112"/>
                      </a:moveTo>
                      <a:cubicBezTo>
                        <a:pt x="32" y="98"/>
                        <a:pt x="145" y="48"/>
                        <a:pt x="195" y="29"/>
                      </a:cubicBezTo>
                      <a:cubicBezTo>
                        <a:pt x="245" y="10"/>
                        <a:pt x="280" y="6"/>
                        <a:pt x="302" y="0"/>
                      </a:cubicBezTo>
                    </a:path>
                  </a:pathLst>
                </a:custGeom>
                <a:noFill/>
                <a:ln w="9525">
                  <a:solidFill>
                    <a:srgbClr val="0000FF"/>
                  </a:solidFill>
                  <a:round/>
                  <a:headEnd/>
                  <a:tailEnd/>
                </a:ln>
              </p:spPr>
              <p:txBody>
                <a:bodyPr/>
                <a:lstStyle/>
                <a:p>
                  <a:endParaRPr lang="es-MX"/>
                </a:p>
              </p:txBody>
            </p:sp>
            <p:sp>
              <p:nvSpPr>
                <p:cNvPr id="99480" name="Freeform 152"/>
                <p:cNvSpPr>
                  <a:spLocks noChangeAspect="1"/>
                </p:cNvSpPr>
                <p:nvPr/>
              </p:nvSpPr>
              <p:spPr bwMode="auto">
                <a:xfrm>
                  <a:off x="5737" y="7619"/>
                  <a:ext cx="214" cy="504"/>
                </a:xfrm>
                <a:custGeom>
                  <a:avLst/>
                  <a:gdLst/>
                  <a:ahLst/>
                  <a:cxnLst>
                    <a:cxn ang="0">
                      <a:pos x="0" y="504"/>
                    </a:cxn>
                    <a:cxn ang="0">
                      <a:pos x="60" y="234"/>
                    </a:cxn>
                    <a:cxn ang="0">
                      <a:pos x="214" y="0"/>
                    </a:cxn>
                  </a:cxnLst>
                  <a:rect l="0" t="0" r="r" b="b"/>
                  <a:pathLst>
                    <a:path w="214" h="504">
                      <a:moveTo>
                        <a:pt x="0" y="504"/>
                      </a:moveTo>
                      <a:cubicBezTo>
                        <a:pt x="10" y="460"/>
                        <a:pt x="24" y="318"/>
                        <a:pt x="60" y="234"/>
                      </a:cubicBezTo>
                      <a:cubicBezTo>
                        <a:pt x="96" y="150"/>
                        <a:pt x="182" y="49"/>
                        <a:pt x="214" y="0"/>
                      </a:cubicBezTo>
                    </a:path>
                  </a:pathLst>
                </a:custGeom>
                <a:noFill/>
                <a:ln w="9525">
                  <a:solidFill>
                    <a:srgbClr val="0000FF"/>
                  </a:solidFill>
                  <a:round/>
                  <a:headEnd/>
                  <a:tailEnd/>
                </a:ln>
              </p:spPr>
              <p:txBody>
                <a:bodyPr/>
                <a:lstStyle/>
                <a:p>
                  <a:endParaRPr lang="es-MX"/>
                </a:p>
              </p:txBody>
            </p:sp>
            <p:sp>
              <p:nvSpPr>
                <p:cNvPr id="99481" name="Freeform 153"/>
                <p:cNvSpPr>
                  <a:spLocks noChangeAspect="1"/>
                </p:cNvSpPr>
                <p:nvPr/>
              </p:nvSpPr>
              <p:spPr bwMode="auto">
                <a:xfrm>
                  <a:off x="6414" y="7508"/>
                  <a:ext cx="320" cy="338"/>
                </a:xfrm>
                <a:custGeom>
                  <a:avLst/>
                  <a:gdLst/>
                  <a:ahLst/>
                  <a:cxnLst>
                    <a:cxn ang="0">
                      <a:pos x="320" y="22"/>
                    </a:cxn>
                    <a:cxn ang="0">
                      <a:pos x="223" y="225"/>
                    </a:cxn>
                    <a:cxn ang="0">
                      <a:pos x="28" y="300"/>
                    </a:cxn>
                    <a:cxn ang="0">
                      <a:pos x="58" y="0"/>
                    </a:cxn>
                  </a:cxnLst>
                  <a:rect l="0" t="0" r="r" b="b"/>
                  <a:pathLst>
                    <a:path w="320" h="338">
                      <a:moveTo>
                        <a:pt x="320" y="22"/>
                      </a:moveTo>
                      <a:cubicBezTo>
                        <a:pt x="303" y="56"/>
                        <a:pt x="272" y="179"/>
                        <a:pt x="223" y="225"/>
                      </a:cubicBezTo>
                      <a:cubicBezTo>
                        <a:pt x="174" y="271"/>
                        <a:pt x="56" y="338"/>
                        <a:pt x="28" y="300"/>
                      </a:cubicBezTo>
                      <a:cubicBezTo>
                        <a:pt x="0" y="262"/>
                        <a:pt x="52" y="62"/>
                        <a:pt x="58" y="0"/>
                      </a:cubicBezTo>
                    </a:path>
                  </a:pathLst>
                </a:custGeom>
                <a:noFill/>
                <a:ln w="9525">
                  <a:solidFill>
                    <a:srgbClr val="0000FF"/>
                  </a:solidFill>
                  <a:round/>
                  <a:headEnd/>
                  <a:tailEnd/>
                </a:ln>
              </p:spPr>
              <p:txBody>
                <a:bodyPr/>
                <a:lstStyle/>
                <a:p>
                  <a:endParaRPr lang="es-MX"/>
                </a:p>
              </p:txBody>
            </p:sp>
            <p:sp>
              <p:nvSpPr>
                <p:cNvPr id="99482" name="Freeform 154"/>
                <p:cNvSpPr>
                  <a:spLocks noChangeAspect="1"/>
                </p:cNvSpPr>
                <p:nvPr/>
              </p:nvSpPr>
              <p:spPr bwMode="auto">
                <a:xfrm>
                  <a:off x="5945" y="7627"/>
                  <a:ext cx="504" cy="263"/>
                </a:xfrm>
                <a:custGeom>
                  <a:avLst/>
                  <a:gdLst/>
                  <a:ahLst/>
                  <a:cxnLst>
                    <a:cxn ang="0">
                      <a:pos x="0" y="0"/>
                    </a:cxn>
                    <a:cxn ang="0">
                      <a:pos x="204" y="233"/>
                    </a:cxn>
                    <a:cxn ang="0">
                      <a:pos x="504" y="181"/>
                    </a:cxn>
                  </a:cxnLst>
                  <a:rect l="0" t="0" r="r" b="b"/>
                  <a:pathLst>
                    <a:path w="504" h="263">
                      <a:moveTo>
                        <a:pt x="0" y="0"/>
                      </a:moveTo>
                      <a:cubicBezTo>
                        <a:pt x="34" y="39"/>
                        <a:pt x="120" y="203"/>
                        <a:pt x="204" y="233"/>
                      </a:cubicBezTo>
                      <a:cubicBezTo>
                        <a:pt x="288" y="263"/>
                        <a:pt x="442" y="192"/>
                        <a:pt x="504" y="181"/>
                      </a:cubicBezTo>
                    </a:path>
                  </a:pathLst>
                </a:custGeom>
                <a:noFill/>
                <a:ln w="9525">
                  <a:solidFill>
                    <a:srgbClr val="0000FF"/>
                  </a:solidFill>
                  <a:round/>
                  <a:headEnd/>
                  <a:tailEnd/>
                </a:ln>
              </p:spPr>
              <p:txBody>
                <a:bodyPr/>
                <a:lstStyle/>
                <a:p>
                  <a:endParaRPr lang="es-MX"/>
                </a:p>
              </p:txBody>
            </p:sp>
            <p:sp>
              <p:nvSpPr>
                <p:cNvPr id="99483" name="Freeform 155"/>
                <p:cNvSpPr>
                  <a:spLocks noChangeAspect="1"/>
                </p:cNvSpPr>
                <p:nvPr/>
              </p:nvSpPr>
              <p:spPr bwMode="auto">
                <a:xfrm>
                  <a:off x="5745" y="7868"/>
                  <a:ext cx="397" cy="251"/>
                </a:xfrm>
                <a:custGeom>
                  <a:avLst/>
                  <a:gdLst/>
                  <a:ahLst/>
                  <a:cxnLst>
                    <a:cxn ang="0">
                      <a:pos x="0" y="251"/>
                    </a:cxn>
                    <a:cxn ang="0">
                      <a:pos x="195" y="168"/>
                    </a:cxn>
                    <a:cxn ang="0">
                      <a:pos x="397" y="0"/>
                    </a:cxn>
                  </a:cxnLst>
                  <a:rect l="0" t="0" r="r" b="b"/>
                  <a:pathLst>
                    <a:path w="397" h="251">
                      <a:moveTo>
                        <a:pt x="0" y="251"/>
                      </a:moveTo>
                      <a:cubicBezTo>
                        <a:pt x="32" y="237"/>
                        <a:pt x="129" y="210"/>
                        <a:pt x="195" y="168"/>
                      </a:cubicBezTo>
                      <a:cubicBezTo>
                        <a:pt x="261" y="126"/>
                        <a:pt x="355" y="35"/>
                        <a:pt x="397" y="0"/>
                      </a:cubicBezTo>
                    </a:path>
                  </a:pathLst>
                </a:custGeom>
                <a:noFill/>
                <a:ln w="9525">
                  <a:solidFill>
                    <a:srgbClr val="0000FF"/>
                  </a:solidFill>
                  <a:round/>
                  <a:headEnd/>
                  <a:tailEnd/>
                </a:ln>
              </p:spPr>
              <p:txBody>
                <a:bodyPr/>
                <a:lstStyle/>
                <a:p>
                  <a:endParaRPr lang="es-MX"/>
                </a:p>
              </p:txBody>
            </p:sp>
            <p:sp>
              <p:nvSpPr>
                <p:cNvPr id="99484" name="Freeform 156"/>
                <p:cNvSpPr>
                  <a:spLocks noChangeAspect="1"/>
                </p:cNvSpPr>
                <p:nvPr/>
              </p:nvSpPr>
              <p:spPr bwMode="auto">
                <a:xfrm>
                  <a:off x="6140" y="7870"/>
                  <a:ext cx="197" cy="253"/>
                </a:xfrm>
                <a:custGeom>
                  <a:avLst/>
                  <a:gdLst/>
                  <a:ahLst/>
                  <a:cxnLst>
                    <a:cxn ang="0">
                      <a:pos x="0" y="0"/>
                    </a:cxn>
                    <a:cxn ang="0">
                      <a:pos x="99" y="125"/>
                    </a:cxn>
                    <a:cxn ang="0">
                      <a:pos x="197" y="253"/>
                    </a:cxn>
                  </a:cxnLst>
                  <a:rect l="0" t="0" r="r" b="b"/>
                  <a:pathLst>
                    <a:path w="197" h="253">
                      <a:moveTo>
                        <a:pt x="0" y="0"/>
                      </a:moveTo>
                      <a:cubicBezTo>
                        <a:pt x="16" y="21"/>
                        <a:pt x="66" y="83"/>
                        <a:pt x="99" y="125"/>
                      </a:cubicBezTo>
                      <a:cubicBezTo>
                        <a:pt x="132" y="167"/>
                        <a:pt x="177" y="226"/>
                        <a:pt x="197" y="253"/>
                      </a:cubicBezTo>
                    </a:path>
                  </a:pathLst>
                </a:custGeom>
                <a:noFill/>
                <a:ln w="9525">
                  <a:solidFill>
                    <a:srgbClr val="0000FF"/>
                  </a:solidFill>
                  <a:round/>
                  <a:headEnd/>
                  <a:tailEnd/>
                </a:ln>
              </p:spPr>
              <p:txBody>
                <a:bodyPr/>
                <a:lstStyle/>
                <a:p>
                  <a:endParaRPr lang="es-MX"/>
                </a:p>
              </p:txBody>
            </p:sp>
            <p:sp>
              <p:nvSpPr>
                <p:cNvPr id="99485" name="Freeform 157"/>
                <p:cNvSpPr>
                  <a:spLocks noChangeAspect="1"/>
                </p:cNvSpPr>
                <p:nvPr/>
              </p:nvSpPr>
              <p:spPr bwMode="auto">
                <a:xfrm>
                  <a:off x="6409" y="7815"/>
                  <a:ext cx="318" cy="293"/>
                </a:xfrm>
                <a:custGeom>
                  <a:avLst/>
                  <a:gdLst/>
                  <a:ahLst/>
                  <a:cxnLst>
                    <a:cxn ang="0">
                      <a:pos x="27" y="0"/>
                    </a:cxn>
                    <a:cxn ang="0">
                      <a:pos x="48" y="180"/>
                    </a:cxn>
                    <a:cxn ang="0">
                      <a:pos x="318" y="293"/>
                    </a:cxn>
                  </a:cxnLst>
                  <a:rect l="0" t="0" r="r" b="b"/>
                  <a:pathLst>
                    <a:path w="318" h="293">
                      <a:moveTo>
                        <a:pt x="27" y="0"/>
                      </a:moveTo>
                      <a:cubicBezTo>
                        <a:pt x="30" y="30"/>
                        <a:pt x="0" y="131"/>
                        <a:pt x="48" y="180"/>
                      </a:cubicBezTo>
                      <a:cubicBezTo>
                        <a:pt x="96" y="229"/>
                        <a:pt x="262" y="270"/>
                        <a:pt x="318" y="293"/>
                      </a:cubicBezTo>
                    </a:path>
                  </a:pathLst>
                </a:custGeom>
                <a:noFill/>
                <a:ln w="9525">
                  <a:solidFill>
                    <a:srgbClr val="0000FF"/>
                  </a:solidFill>
                  <a:round/>
                  <a:headEnd/>
                  <a:tailEnd/>
                </a:ln>
              </p:spPr>
              <p:txBody>
                <a:bodyPr/>
                <a:lstStyle/>
                <a:p>
                  <a:endParaRPr lang="es-MX"/>
                </a:p>
              </p:txBody>
            </p:sp>
          </p:grpSp>
          <p:sp>
            <p:nvSpPr>
              <p:cNvPr id="99486" name="Line 158"/>
              <p:cNvSpPr>
                <a:spLocks noChangeAspect="1" noChangeShapeType="1"/>
              </p:cNvSpPr>
              <p:nvPr/>
            </p:nvSpPr>
            <p:spPr bwMode="auto">
              <a:xfrm>
                <a:off x="6914" y="11199"/>
                <a:ext cx="720" cy="0"/>
              </a:xfrm>
              <a:prstGeom prst="line">
                <a:avLst/>
              </a:prstGeom>
              <a:noFill/>
              <a:ln w="38100">
                <a:solidFill>
                  <a:srgbClr val="000000"/>
                </a:solidFill>
                <a:round/>
                <a:headEnd/>
                <a:tailEnd type="triangle" w="med" len="med"/>
              </a:ln>
            </p:spPr>
            <p:txBody>
              <a:bodyPr/>
              <a:lstStyle/>
              <a:p>
                <a:endParaRPr lang="es-MX"/>
              </a:p>
            </p:txBody>
          </p:sp>
          <p:sp>
            <p:nvSpPr>
              <p:cNvPr id="99487" name="Line 159"/>
              <p:cNvSpPr>
                <a:spLocks noChangeAspect="1" noChangeShapeType="1"/>
              </p:cNvSpPr>
              <p:nvPr/>
            </p:nvSpPr>
            <p:spPr bwMode="auto">
              <a:xfrm>
                <a:off x="6914" y="12387"/>
                <a:ext cx="720" cy="0"/>
              </a:xfrm>
              <a:prstGeom prst="line">
                <a:avLst/>
              </a:prstGeom>
              <a:noFill/>
              <a:ln w="38100">
                <a:solidFill>
                  <a:srgbClr val="000000"/>
                </a:solidFill>
                <a:round/>
                <a:headEnd/>
                <a:tailEnd type="triangle" w="med" len="med"/>
              </a:ln>
            </p:spPr>
            <p:txBody>
              <a:bodyPr/>
              <a:lstStyle/>
              <a:p>
                <a:endParaRPr lang="es-MX"/>
              </a:p>
            </p:txBody>
          </p:sp>
          <p:sp>
            <p:nvSpPr>
              <p:cNvPr id="99488" name="Line 160"/>
              <p:cNvSpPr>
                <a:spLocks noChangeAspect="1" noChangeShapeType="1"/>
              </p:cNvSpPr>
              <p:nvPr/>
            </p:nvSpPr>
            <p:spPr bwMode="auto">
              <a:xfrm>
                <a:off x="6914" y="13179"/>
                <a:ext cx="720" cy="0"/>
              </a:xfrm>
              <a:prstGeom prst="line">
                <a:avLst/>
              </a:prstGeom>
              <a:noFill/>
              <a:ln w="38100">
                <a:solidFill>
                  <a:srgbClr val="000000"/>
                </a:solidFill>
                <a:round/>
                <a:headEnd/>
                <a:tailEnd type="triangle" w="med" len="med"/>
              </a:ln>
            </p:spPr>
            <p:txBody>
              <a:bodyPr/>
              <a:lstStyle/>
              <a:p>
                <a:endParaRPr lang="es-MX"/>
              </a:p>
            </p:txBody>
          </p:sp>
          <p:sp>
            <p:nvSpPr>
              <p:cNvPr id="99489" name="Line 161"/>
              <p:cNvSpPr>
                <a:spLocks noChangeAspect="1" noChangeShapeType="1"/>
              </p:cNvSpPr>
              <p:nvPr/>
            </p:nvSpPr>
            <p:spPr bwMode="auto">
              <a:xfrm>
                <a:off x="9704" y="11199"/>
                <a:ext cx="720" cy="0"/>
              </a:xfrm>
              <a:prstGeom prst="line">
                <a:avLst/>
              </a:prstGeom>
              <a:noFill/>
              <a:ln w="38100">
                <a:solidFill>
                  <a:srgbClr val="000000"/>
                </a:solidFill>
                <a:round/>
                <a:headEnd/>
                <a:tailEnd type="triangle" w="med" len="med"/>
              </a:ln>
            </p:spPr>
            <p:txBody>
              <a:bodyPr/>
              <a:lstStyle/>
              <a:p>
                <a:endParaRPr lang="es-MX"/>
              </a:p>
            </p:txBody>
          </p:sp>
          <p:sp>
            <p:nvSpPr>
              <p:cNvPr id="99490" name="Line 162"/>
              <p:cNvSpPr>
                <a:spLocks noChangeAspect="1" noChangeShapeType="1"/>
              </p:cNvSpPr>
              <p:nvPr/>
            </p:nvSpPr>
            <p:spPr bwMode="auto">
              <a:xfrm>
                <a:off x="9704" y="12387"/>
                <a:ext cx="720" cy="0"/>
              </a:xfrm>
              <a:prstGeom prst="line">
                <a:avLst/>
              </a:prstGeom>
              <a:noFill/>
              <a:ln w="38100">
                <a:solidFill>
                  <a:srgbClr val="000000"/>
                </a:solidFill>
                <a:round/>
                <a:headEnd/>
                <a:tailEnd type="triangle" w="med" len="med"/>
              </a:ln>
            </p:spPr>
            <p:txBody>
              <a:bodyPr/>
              <a:lstStyle/>
              <a:p>
                <a:endParaRPr lang="es-MX"/>
              </a:p>
            </p:txBody>
          </p:sp>
          <p:sp>
            <p:nvSpPr>
              <p:cNvPr id="99491" name="Line 163"/>
              <p:cNvSpPr>
                <a:spLocks noChangeAspect="1" noChangeShapeType="1"/>
              </p:cNvSpPr>
              <p:nvPr/>
            </p:nvSpPr>
            <p:spPr bwMode="auto">
              <a:xfrm>
                <a:off x="9704" y="13179"/>
                <a:ext cx="720" cy="0"/>
              </a:xfrm>
              <a:prstGeom prst="line">
                <a:avLst/>
              </a:prstGeom>
              <a:noFill/>
              <a:ln w="38100">
                <a:solidFill>
                  <a:srgbClr val="000000"/>
                </a:solidFill>
                <a:round/>
                <a:headEnd/>
                <a:tailEnd type="triangle" w="med" len="med"/>
              </a:ln>
            </p:spPr>
            <p:txBody>
              <a:bodyPr/>
              <a:lstStyle/>
              <a:p>
                <a:endParaRPr lang="es-MX"/>
              </a:p>
            </p:txBody>
          </p:sp>
          <p:sp>
            <p:nvSpPr>
              <p:cNvPr id="99492" name="Line 164"/>
              <p:cNvSpPr>
                <a:spLocks noChangeAspect="1" noChangeShapeType="1"/>
              </p:cNvSpPr>
              <p:nvPr/>
            </p:nvSpPr>
            <p:spPr bwMode="auto">
              <a:xfrm>
                <a:off x="6914" y="11595"/>
                <a:ext cx="720" cy="0"/>
              </a:xfrm>
              <a:prstGeom prst="line">
                <a:avLst/>
              </a:prstGeom>
              <a:noFill/>
              <a:ln w="38100">
                <a:solidFill>
                  <a:srgbClr val="000000"/>
                </a:solidFill>
                <a:round/>
                <a:headEnd/>
                <a:tailEnd type="triangle" w="med" len="med"/>
              </a:ln>
            </p:spPr>
            <p:txBody>
              <a:bodyPr/>
              <a:lstStyle/>
              <a:p>
                <a:endParaRPr lang="es-MX"/>
              </a:p>
            </p:txBody>
          </p:sp>
          <p:sp>
            <p:nvSpPr>
              <p:cNvPr id="99493" name="Line 165"/>
              <p:cNvSpPr>
                <a:spLocks noChangeAspect="1" noChangeShapeType="1"/>
              </p:cNvSpPr>
              <p:nvPr/>
            </p:nvSpPr>
            <p:spPr bwMode="auto">
              <a:xfrm>
                <a:off x="6914" y="12783"/>
                <a:ext cx="720" cy="0"/>
              </a:xfrm>
              <a:prstGeom prst="line">
                <a:avLst/>
              </a:prstGeom>
              <a:noFill/>
              <a:ln w="38100">
                <a:solidFill>
                  <a:srgbClr val="000000"/>
                </a:solidFill>
                <a:round/>
                <a:headEnd/>
                <a:tailEnd type="triangle" w="med" len="med"/>
              </a:ln>
            </p:spPr>
            <p:txBody>
              <a:bodyPr/>
              <a:lstStyle/>
              <a:p>
                <a:endParaRPr lang="es-MX"/>
              </a:p>
            </p:txBody>
          </p:sp>
          <p:sp>
            <p:nvSpPr>
              <p:cNvPr id="99494" name="Line 166"/>
              <p:cNvSpPr>
                <a:spLocks noChangeAspect="1" noChangeShapeType="1"/>
              </p:cNvSpPr>
              <p:nvPr/>
            </p:nvSpPr>
            <p:spPr bwMode="auto">
              <a:xfrm>
                <a:off x="9704" y="11595"/>
                <a:ext cx="720" cy="0"/>
              </a:xfrm>
              <a:prstGeom prst="line">
                <a:avLst/>
              </a:prstGeom>
              <a:noFill/>
              <a:ln w="38100">
                <a:solidFill>
                  <a:srgbClr val="000000"/>
                </a:solidFill>
                <a:round/>
                <a:headEnd/>
                <a:tailEnd type="triangle" w="med" len="med"/>
              </a:ln>
            </p:spPr>
            <p:txBody>
              <a:bodyPr/>
              <a:lstStyle/>
              <a:p>
                <a:endParaRPr lang="es-MX"/>
              </a:p>
            </p:txBody>
          </p:sp>
          <p:sp>
            <p:nvSpPr>
              <p:cNvPr id="99495" name="Line 167"/>
              <p:cNvSpPr>
                <a:spLocks noChangeAspect="1" noChangeShapeType="1"/>
              </p:cNvSpPr>
              <p:nvPr/>
            </p:nvSpPr>
            <p:spPr bwMode="auto">
              <a:xfrm>
                <a:off x="9704" y="12783"/>
                <a:ext cx="720" cy="0"/>
              </a:xfrm>
              <a:prstGeom prst="line">
                <a:avLst/>
              </a:prstGeom>
              <a:noFill/>
              <a:ln w="38100">
                <a:solidFill>
                  <a:srgbClr val="000000"/>
                </a:solidFill>
                <a:round/>
                <a:headEnd/>
                <a:tailEnd type="triangle" w="med" len="med"/>
              </a:ln>
            </p:spPr>
            <p:txBody>
              <a:bodyPr/>
              <a:lstStyle/>
              <a:p>
                <a:endParaRPr lang="es-MX"/>
              </a:p>
            </p:txBody>
          </p:sp>
          <p:sp>
            <p:nvSpPr>
              <p:cNvPr id="99496" name="Line 168"/>
              <p:cNvSpPr>
                <a:spLocks noChangeAspect="1" noChangeShapeType="1"/>
              </p:cNvSpPr>
              <p:nvPr/>
            </p:nvSpPr>
            <p:spPr bwMode="auto">
              <a:xfrm>
                <a:off x="6914" y="11991"/>
                <a:ext cx="720" cy="0"/>
              </a:xfrm>
              <a:prstGeom prst="line">
                <a:avLst/>
              </a:prstGeom>
              <a:noFill/>
              <a:ln w="38100">
                <a:solidFill>
                  <a:srgbClr val="000000"/>
                </a:solidFill>
                <a:round/>
                <a:headEnd/>
                <a:tailEnd type="triangle" w="med" len="med"/>
              </a:ln>
            </p:spPr>
            <p:txBody>
              <a:bodyPr/>
              <a:lstStyle/>
              <a:p>
                <a:endParaRPr lang="es-MX"/>
              </a:p>
            </p:txBody>
          </p:sp>
          <p:sp>
            <p:nvSpPr>
              <p:cNvPr id="99497" name="Line 169"/>
              <p:cNvSpPr>
                <a:spLocks noChangeAspect="1" noChangeShapeType="1"/>
              </p:cNvSpPr>
              <p:nvPr/>
            </p:nvSpPr>
            <p:spPr bwMode="auto">
              <a:xfrm>
                <a:off x="9704" y="11991"/>
                <a:ext cx="720" cy="0"/>
              </a:xfrm>
              <a:prstGeom prst="line">
                <a:avLst/>
              </a:prstGeom>
              <a:noFill/>
              <a:ln w="38100">
                <a:solidFill>
                  <a:srgbClr val="000000"/>
                </a:solidFill>
                <a:round/>
                <a:headEnd/>
                <a:tailEnd type="triangle" w="med" len="med"/>
              </a:ln>
            </p:spPr>
            <p:txBody>
              <a:bodyPr/>
              <a:lstStyle/>
              <a:p>
                <a:endParaRPr lang="es-MX"/>
              </a:p>
            </p:txBody>
          </p:sp>
          <p:sp>
            <p:nvSpPr>
              <p:cNvPr id="99498" name="Line 170"/>
              <p:cNvSpPr>
                <a:spLocks noChangeAspect="1" noChangeShapeType="1"/>
              </p:cNvSpPr>
              <p:nvPr/>
            </p:nvSpPr>
            <p:spPr bwMode="auto">
              <a:xfrm rot="1635373" flipV="1">
                <a:off x="7902" y="10940"/>
                <a:ext cx="272" cy="137"/>
              </a:xfrm>
              <a:prstGeom prst="line">
                <a:avLst/>
              </a:prstGeom>
              <a:noFill/>
              <a:ln w="9525">
                <a:solidFill>
                  <a:srgbClr val="000000"/>
                </a:solidFill>
                <a:round/>
                <a:headEnd/>
                <a:tailEnd type="triangle" w="sm" len="sm"/>
              </a:ln>
            </p:spPr>
            <p:txBody>
              <a:bodyPr/>
              <a:lstStyle/>
              <a:p>
                <a:endParaRPr lang="es-MX"/>
              </a:p>
            </p:txBody>
          </p:sp>
          <p:sp>
            <p:nvSpPr>
              <p:cNvPr id="99499" name="Line 171"/>
              <p:cNvSpPr>
                <a:spLocks noChangeAspect="1" noChangeShapeType="1"/>
              </p:cNvSpPr>
              <p:nvPr/>
            </p:nvSpPr>
            <p:spPr bwMode="auto">
              <a:xfrm rot="1635373" flipV="1">
                <a:off x="8354" y="11031"/>
                <a:ext cx="272" cy="137"/>
              </a:xfrm>
              <a:prstGeom prst="line">
                <a:avLst/>
              </a:prstGeom>
              <a:noFill/>
              <a:ln w="9525">
                <a:solidFill>
                  <a:srgbClr val="000000"/>
                </a:solidFill>
                <a:round/>
                <a:headEnd/>
                <a:tailEnd type="triangle" w="sm" len="sm"/>
              </a:ln>
            </p:spPr>
            <p:txBody>
              <a:bodyPr/>
              <a:lstStyle/>
              <a:p>
                <a:endParaRPr lang="es-MX"/>
              </a:p>
            </p:txBody>
          </p:sp>
          <p:sp>
            <p:nvSpPr>
              <p:cNvPr id="99500" name="Line 172"/>
              <p:cNvSpPr>
                <a:spLocks noChangeAspect="1" noChangeShapeType="1"/>
              </p:cNvSpPr>
              <p:nvPr/>
            </p:nvSpPr>
            <p:spPr bwMode="auto">
              <a:xfrm rot="1635373" flipV="1">
                <a:off x="7966" y="11335"/>
                <a:ext cx="272" cy="137"/>
              </a:xfrm>
              <a:prstGeom prst="line">
                <a:avLst/>
              </a:prstGeom>
              <a:noFill/>
              <a:ln w="9525">
                <a:solidFill>
                  <a:srgbClr val="000000"/>
                </a:solidFill>
                <a:round/>
                <a:headEnd/>
                <a:tailEnd type="triangle" w="sm" len="sm"/>
              </a:ln>
            </p:spPr>
            <p:txBody>
              <a:bodyPr/>
              <a:lstStyle/>
              <a:p>
                <a:endParaRPr lang="es-MX"/>
              </a:p>
            </p:txBody>
          </p:sp>
          <p:sp>
            <p:nvSpPr>
              <p:cNvPr id="99501" name="Line 173"/>
              <p:cNvSpPr>
                <a:spLocks noChangeAspect="1" noChangeShapeType="1"/>
              </p:cNvSpPr>
              <p:nvPr/>
            </p:nvSpPr>
            <p:spPr bwMode="auto">
              <a:xfrm rot="1635373" flipV="1">
                <a:off x="7974" y="11690"/>
                <a:ext cx="272" cy="137"/>
              </a:xfrm>
              <a:prstGeom prst="line">
                <a:avLst/>
              </a:prstGeom>
              <a:noFill/>
              <a:ln w="9525">
                <a:solidFill>
                  <a:srgbClr val="000000"/>
                </a:solidFill>
                <a:round/>
                <a:headEnd/>
                <a:tailEnd type="triangle" w="sm" len="sm"/>
              </a:ln>
            </p:spPr>
            <p:txBody>
              <a:bodyPr/>
              <a:lstStyle/>
              <a:p>
                <a:endParaRPr lang="es-MX"/>
              </a:p>
            </p:txBody>
          </p:sp>
          <p:sp>
            <p:nvSpPr>
              <p:cNvPr id="99502" name="Line 174"/>
              <p:cNvSpPr>
                <a:spLocks noChangeAspect="1" noChangeShapeType="1"/>
              </p:cNvSpPr>
              <p:nvPr/>
            </p:nvSpPr>
            <p:spPr bwMode="auto">
              <a:xfrm rot="1635373" flipV="1">
                <a:off x="8510" y="11410"/>
                <a:ext cx="272" cy="137"/>
              </a:xfrm>
              <a:prstGeom prst="line">
                <a:avLst/>
              </a:prstGeom>
              <a:noFill/>
              <a:ln w="9525">
                <a:solidFill>
                  <a:srgbClr val="000000"/>
                </a:solidFill>
                <a:round/>
                <a:headEnd/>
                <a:tailEnd type="triangle" w="sm" len="sm"/>
              </a:ln>
            </p:spPr>
            <p:txBody>
              <a:bodyPr/>
              <a:lstStyle/>
              <a:p>
                <a:endParaRPr lang="es-MX"/>
              </a:p>
            </p:txBody>
          </p:sp>
          <p:sp>
            <p:nvSpPr>
              <p:cNvPr id="99503" name="Line 175"/>
              <p:cNvSpPr>
                <a:spLocks noChangeAspect="1" noChangeShapeType="1"/>
              </p:cNvSpPr>
              <p:nvPr/>
            </p:nvSpPr>
            <p:spPr bwMode="auto">
              <a:xfrm rot="1635373" flipV="1">
                <a:off x="8909" y="10941"/>
                <a:ext cx="272" cy="137"/>
              </a:xfrm>
              <a:prstGeom prst="line">
                <a:avLst/>
              </a:prstGeom>
              <a:noFill/>
              <a:ln w="9525">
                <a:solidFill>
                  <a:srgbClr val="000000"/>
                </a:solidFill>
                <a:round/>
                <a:headEnd/>
                <a:tailEnd type="triangle" w="sm" len="sm"/>
              </a:ln>
            </p:spPr>
            <p:txBody>
              <a:bodyPr/>
              <a:lstStyle/>
              <a:p>
                <a:endParaRPr lang="es-MX"/>
              </a:p>
            </p:txBody>
          </p:sp>
          <p:sp>
            <p:nvSpPr>
              <p:cNvPr id="99504" name="Line 176"/>
              <p:cNvSpPr>
                <a:spLocks noChangeAspect="1" noChangeShapeType="1"/>
              </p:cNvSpPr>
              <p:nvPr/>
            </p:nvSpPr>
            <p:spPr bwMode="auto">
              <a:xfrm rot="1635373" flipV="1">
                <a:off x="9233" y="11342"/>
                <a:ext cx="272" cy="137"/>
              </a:xfrm>
              <a:prstGeom prst="line">
                <a:avLst/>
              </a:prstGeom>
              <a:noFill/>
              <a:ln w="9525">
                <a:solidFill>
                  <a:srgbClr val="000000"/>
                </a:solidFill>
                <a:round/>
                <a:headEnd/>
                <a:tailEnd type="triangle" w="sm" len="sm"/>
              </a:ln>
            </p:spPr>
            <p:txBody>
              <a:bodyPr/>
              <a:lstStyle/>
              <a:p>
                <a:endParaRPr lang="es-MX"/>
              </a:p>
            </p:txBody>
          </p:sp>
          <p:sp>
            <p:nvSpPr>
              <p:cNvPr id="99505" name="Line 177"/>
              <p:cNvSpPr>
                <a:spLocks noChangeAspect="1" noChangeShapeType="1"/>
              </p:cNvSpPr>
              <p:nvPr/>
            </p:nvSpPr>
            <p:spPr bwMode="auto">
              <a:xfrm rot="1635373" flipV="1">
                <a:off x="8574" y="11863"/>
                <a:ext cx="272" cy="137"/>
              </a:xfrm>
              <a:prstGeom prst="line">
                <a:avLst/>
              </a:prstGeom>
              <a:noFill/>
              <a:ln w="9525">
                <a:solidFill>
                  <a:srgbClr val="000000"/>
                </a:solidFill>
                <a:round/>
                <a:headEnd/>
                <a:tailEnd type="triangle" w="sm" len="sm"/>
              </a:ln>
            </p:spPr>
            <p:txBody>
              <a:bodyPr/>
              <a:lstStyle/>
              <a:p>
                <a:endParaRPr lang="es-MX"/>
              </a:p>
            </p:txBody>
          </p:sp>
          <p:sp>
            <p:nvSpPr>
              <p:cNvPr id="99506" name="Line 178"/>
              <p:cNvSpPr>
                <a:spLocks noChangeAspect="1" noChangeShapeType="1"/>
              </p:cNvSpPr>
              <p:nvPr/>
            </p:nvSpPr>
            <p:spPr bwMode="auto">
              <a:xfrm rot="1635373" flipV="1">
                <a:off x="8208" y="12076"/>
                <a:ext cx="272" cy="137"/>
              </a:xfrm>
              <a:prstGeom prst="line">
                <a:avLst/>
              </a:prstGeom>
              <a:noFill/>
              <a:ln w="9525">
                <a:solidFill>
                  <a:srgbClr val="000000"/>
                </a:solidFill>
                <a:round/>
                <a:headEnd/>
                <a:tailEnd type="triangle" w="sm" len="sm"/>
              </a:ln>
            </p:spPr>
            <p:txBody>
              <a:bodyPr/>
              <a:lstStyle/>
              <a:p>
                <a:endParaRPr lang="es-MX"/>
              </a:p>
            </p:txBody>
          </p:sp>
          <p:sp>
            <p:nvSpPr>
              <p:cNvPr id="99507" name="Line 179"/>
              <p:cNvSpPr>
                <a:spLocks noChangeAspect="1" noChangeShapeType="1"/>
              </p:cNvSpPr>
              <p:nvPr/>
            </p:nvSpPr>
            <p:spPr bwMode="auto">
              <a:xfrm rot="1635373" flipV="1">
                <a:off x="7819" y="12207"/>
                <a:ext cx="272" cy="137"/>
              </a:xfrm>
              <a:prstGeom prst="line">
                <a:avLst/>
              </a:prstGeom>
              <a:noFill/>
              <a:ln w="9525">
                <a:solidFill>
                  <a:srgbClr val="000000"/>
                </a:solidFill>
                <a:round/>
                <a:headEnd/>
                <a:tailEnd type="triangle" w="sm" len="sm"/>
              </a:ln>
            </p:spPr>
            <p:txBody>
              <a:bodyPr/>
              <a:lstStyle/>
              <a:p>
                <a:endParaRPr lang="es-MX"/>
              </a:p>
            </p:txBody>
          </p:sp>
          <p:sp>
            <p:nvSpPr>
              <p:cNvPr id="99508" name="Line 180"/>
              <p:cNvSpPr>
                <a:spLocks noChangeAspect="1" noChangeShapeType="1"/>
              </p:cNvSpPr>
              <p:nvPr/>
            </p:nvSpPr>
            <p:spPr bwMode="auto">
              <a:xfrm rot="1635373" flipV="1">
                <a:off x="7873" y="12533"/>
                <a:ext cx="272" cy="137"/>
              </a:xfrm>
              <a:prstGeom prst="line">
                <a:avLst/>
              </a:prstGeom>
              <a:noFill/>
              <a:ln w="9525">
                <a:solidFill>
                  <a:srgbClr val="000000"/>
                </a:solidFill>
                <a:round/>
                <a:headEnd/>
                <a:tailEnd type="triangle" w="sm" len="sm"/>
              </a:ln>
            </p:spPr>
            <p:txBody>
              <a:bodyPr/>
              <a:lstStyle/>
              <a:p>
                <a:endParaRPr lang="es-MX"/>
              </a:p>
            </p:txBody>
          </p:sp>
          <p:sp>
            <p:nvSpPr>
              <p:cNvPr id="99509" name="Line 181"/>
              <p:cNvSpPr>
                <a:spLocks noChangeAspect="1" noChangeShapeType="1"/>
              </p:cNvSpPr>
              <p:nvPr/>
            </p:nvSpPr>
            <p:spPr bwMode="auto">
              <a:xfrm rot="1635373" flipV="1">
                <a:off x="7829" y="12859"/>
                <a:ext cx="272" cy="137"/>
              </a:xfrm>
              <a:prstGeom prst="line">
                <a:avLst/>
              </a:prstGeom>
              <a:noFill/>
              <a:ln w="9525">
                <a:solidFill>
                  <a:srgbClr val="000000"/>
                </a:solidFill>
                <a:round/>
                <a:headEnd/>
                <a:tailEnd type="triangle" w="sm" len="sm"/>
              </a:ln>
            </p:spPr>
            <p:txBody>
              <a:bodyPr/>
              <a:lstStyle/>
              <a:p>
                <a:endParaRPr lang="es-MX"/>
              </a:p>
            </p:txBody>
          </p:sp>
          <p:sp>
            <p:nvSpPr>
              <p:cNvPr id="99510" name="Line 182"/>
              <p:cNvSpPr>
                <a:spLocks noChangeAspect="1" noChangeShapeType="1"/>
              </p:cNvSpPr>
              <p:nvPr/>
            </p:nvSpPr>
            <p:spPr bwMode="auto">
              <a:xfrm rot="1635373" flipV="1">
                <a:off x="8115" y="13050"/>
                <a:ext cx="272" cy="137"/>
              </a:xfrm>
              <a:prstGeom prst="line">
                <a:avLst/>
              </a:prstGeom>
              <a:noFill/>
              <a:ln w="9525">
                <a:solidFill>
                  <a:srgbClr val="000000"/>
                </a:solidFill>
                <a:round/>
                <a:headEnd/>
                <a:tailEnd type="triangle" w="sm" len="sm"/>
              </a:ln>
            </p:spPr>
            <p:txBody>
              <a:bodyPr/>
              <a:lstStyle/>
              <a:p>
                <a:endParaRPr lang="es-MX"/>
              </a:p>
            </p:txBody>
          </p:sp>
          <p:sp>
            <p:nvSpPr>
              <p:cNvPr id="99511" name="Line 183"/>
              <p:cNvSpPr>
                <a:spLocks noChangeAspect="1" noChangeShapeType="1"/>
              </p:cNvSpPr>
              <p:nvPr/>
            </p:nvSpPr>
            <p:spPr bwMode="auto">
              <a:xfrm rot="1635373" flipV="1">
                <a:off x="8281" y="12701"/>
                <a:ext cx="272" cy="137"/>
              </a:xfrm>
              <a:prstGeom prst="line">
                <a:avLst/>
              </a:prstGeom>
              <a:noFill/>
              <a:ln w="9525">
                <a:solidFill>
                  <a:srgbClr val="000000"/>
                </a:solidFill>
                <a:round/>
                <a:headEnd/>
                <a:tailEnd type="triangle" w="sm" len="sm"/>
              </a:ln>
            </p:spPr>
            <p:txBody>
              <a:bodyPr/>
              <a:lstStyle/>
              <a:p>
                <a:endParaRPr lang="es-MX"/>
              </a:p>
            </p:txBody>
          </p:sp>
          <p:sp>
            <p:nvSpPr>
              <p:cNvPr id="99512" name="Line 184"/>
              <p:cNvSpPr>
                <a:spLocks noChangeAspect="1" noChangeShapeType="1"/>
              </p:cNvSpPr>
              <p:nvPr/>
            </p:nvSpPr>
            <p:spPr bwMode="auto">
              <a:xfrm rot="1635373" flipV="1">
                <a:off x="7825" y="13334"/>
                <a:ext cx="272" cy="137"/>
              </a:xfrm>
              <a:prstGeom prst="line">
                <a:avLst/>
              </a:prstGeom>
              <a:noFill/>
              <a:ln w="9525">
                <a:solidFill>
                  <a:srgbClr val="000000"/>
                </a:solidFill>
                <a:round/>
                <a:headEnd/>
                <a:tailEnd type="triangle" w="sm" len="sm"/>
              </a:ln>
            </p:spPr>
            <p:txBody>
              <a:bodyPr/>
              <a:lstStyle/>
              <a:p>
                <a:endParaRPr lang="es-MX"/>
              </a:p>
            </p:txBody>
          </p:sp>
          <p:sp>
            <p:nvSpPr>
              <p:cNvPr id="99513" name="Line 185"/>
              <p:cNvSpPr>
                <a:spLocks noChangeAspect="1" noChangeShapeType="1"/>
              </p:cNvSpPr>
              <p:nvPr/>
            </p:nvSpPr>
            <p:spPr bwMode="auto">
              <a:xfrm rot="1635373" flipV="1">
                <a:off x="8441" y="13187"/>
                <a:ext cx="272" cy="137"/>
              </a:xfrm>
              <a:prstGeom prst="line">
                <a:avLst/>
              </a:prstGeom>
              <a:noFill/>
              <a:ln w="9525">
                <a:solidFill>
                  <a:srgbClr val="000000"/>
                </a:solidFill>
                <a:round/>
                <a:headEnd/>
                <a:tailEnd type="triangle" w="sm" len="sm"/>
              </a:ln>
            </p:spPr>
            <p:txBody>
              <a:bodyPr/>
              <a:lstStyle/>
              <a:p>
                <a:endParaRPr lang="es-MX"/>
              </a:p>
            </p:txBody>
          </p:sp>
          <p:sp>
            <p:nvSpPr>
              <p:cNvPr id="99514" name="Line 186"/>
              <p:cNvSpPr>
                <a:spLocks noChangeAspect="1" noChangeShapeType="1"/>
              </p:cNvSpPr>
              <p:nvPr/>
            </p:nvSpPr>
            <p:spPr bwMode="auto">
              <a:xfrm rot="1635373" flipV="1">
                <a:off x="8645" y="13378"/>
                <a:ext cx="272" cy="137"/>
              </a:xfrm>
              <a:prstGeom prst="line">
                <a:avLst/>
              </a:prstGeom>
              <a:noFill/>
              <a:ln w="9525">
                <a:solidFill>
                  <a:srgbClr val="000000"/>
                </a:solidFill>
                <a:round/>
                <a:headEnd/>
                <a:tailEnd type="triangle" w="sm" len="sm"/>
              </a:ln>
            </p:spPr>
            <p:txBody>
              <a:bodyPr/>
              <a:lstStyle/>
              <a:p>
                <a:endParaRPr lang="es-MX"/>
              </a:p>
            </p:txBody>
          </p:sp>
          <p:sp>
            <p:nvSpPr>
              <p:cNvPr id="99515" name="Line 187"/>
              <p:cNvSpPr>
                <a:spLocks noChangeAspect="1" noChangeShapeType="1"/>
              </p:cNvSpPr>
              <p:nvPr/>
            </p:nvSpPr>
            <p:spPr bwMode="auto">
              <a:xfrm rot="1635373" flipV="1">
                <a:off x="8849" y="13006"/>
                <a:ext cx="272" cy="137"/>
              </a:xfrm>
              <a:prstGeom prst="line">
                <a:avLst/>
              </a:prstGeom>
              <a:noFill/>
              <a:ln w="9525">
                <a:solidFill>
                  <a:srgbClr val="000000"/>
                </a:solidFill>
                <a:round/>
                <a:headEnd/>
                <a:tailEnd type="triangle" w="sm" len="sm"/>
              </a:ln>
            </p:spPr>
            <p:txBody>
              <a:bodyPr/>
              <a:lstStyle/>
              <a:p>
                <a:endParaRPr lang="es-MX"/>
              </a:p>
            </p:txBody>
          </p:sp>
          <p:sp>
            <p:nvSpPr>
              <p:cNvPr id="99516" name="Line 188"/>
              <p:cNvSpPr>
                <a:spLocks noChangeAspect="1" noChangeShapeType="1"/>
              </p:cNvSpPr>
              <p:nvPr/>
            </p:nvSpPr>
            <p:spPr bwMode="auto">
              <a:xfrm rot="1635373" flipV="1">
                <a:off x="8610" y="12619"/>
                <a:ext cx="272" cy="137"/>
              </a:xfrm>
              <a:prstGeom prst="line">
                <a:avLst/>
              </a:prstGeom>
              <a:noFill/>
              <a:ln w="9525">
                <a:solidFill>
                  <a:srgbClr val="000000"/>
                </a:solidFill>
                <a:round/>
                <a:headEnd/>
                <a:tailEnd type="triangle" w="sm" len="sm"/>
              </a:ln>
            </p:spPr>
            <p:txBody>
              <a:bodyPr/>
              <a:lstStyle/>
              <a:p>
                <a:endParaRPr lang="es-MX"/>
              </a:p>
            </p:txBody>
          </p:sp>
          <p:sp>
            <p:nvSpPr>
              <p:cNvPr id="99517" name="Line 189"/>
              <p:cNvSpPr>
                <a:spLocks noChangeAspect="1" noChangeShapeType="1"/>
              </p:cNvSpPr>
              <p:nvPr/>
            </p:nvSpPr>
            <p:spPr bwMode="auto">
              <a:xfrm rot="1635373" flipV="1">
                <a:off x="8469" y="12330"/>
                <a:ext cx="272" cy="137"/>
              </a:xfrm>
              <a:prstGeom prst="line">
                <a:avLst/>
              </a:prstGeom>
              <a:noFill/>
              <a:ln w="9525">
                <a:solidFill>
                  <a:srgbClr val="000000"/>
                </a:solidFill>
                <a:round/>
                <a:headEnd/>
                <a:tailEnd type="triangle" w="sm" len="sm"/>
              </a:ln>
            </p:spPr>
            <p:txBody>
              <a:bodyPr/>
              <a:lstStyle/>
              <a:p>
                <a:endParaRPr lang="es-MX"/>
              </a:p>
            </p:txBody>
          </p:sp>
          <p:sp>
            <p:nvSpPr>
              <p:cNvPr id="99518" name="Line 190"/>
              <p:cNvSpPr>
                <a:spLocks noChangeAspect="1" noChangeShapeType="1"/>
              </p:cNvSpPr>
              <p:nvPr/>
            </p:nvSpPr>
            <p:spPr bwMode="auto">
              <a:xfrm rot="1635373" flipV="1">
                <a:off x="9183" y="12056"/>
                <a:ext cx="272" cy="137"/>
              </a:xfrm>
              <a:prstGeom prst="line">
                <a:avLst/>
              </a:prstGeom>
              <a:noFill/>
              <a:ln w="9525">
                <a:solidFill>
                  <a:srgbClr val="000000"/>
                </a:solidFill>
                <a:round/>
                <a:headEnd/>
                <a:tailEnd type="triangle" w="sm" len="sm"/>
              </a:ln>
            </p:spPr>
            <p:txBody>
              <a:bodyPr/>
              <a:lstStyle/>
              <a:p>
                <a:endParaRPr lang="es-MX"/>
              </a:p>
            </p:txBody>
          </p:sp>
          <p:sp>
            <p:nvSpPr>
              <p:cNvPr id="99519" name="Line 191"/>
              <p:cNvSpPr>
                <a:spLocks noChangeAspect="1" noChangeShapeType="1"/>
              </p:cNvSpPr>
              <p:nvPr/>
            </p:nvSpPr>
            <p:spPr bwMode="auto">
              <a:xfrm rot="1635373" flipV="1">
                <a:off x="9192" y="11722"/>
                <a:ext cx="272" cy="137"/>
              </a:xfrm>
              <a:prstGeom prst="line">
                <a:avLst/>
              </a:prstGeom>
              <a:noFill/>
              <a:ln w="9525">
                <a:solidFill>
                  <a:srgbClr val="000000"/>
                </a:solidFill>
                <a:round/>
                <a:headEnd/>
                <a:tailEnd type="triangle" w="sm" len="sm"/>
              </a:ln>
            </p:spPr>
            <p:txBody>
              <a:bodyPr/>
              <a:lstStyle/>
              <a:p>
                <a:endParaRPr lang="es-MX"/>
              </a:p>
            </p:txBody>
          </p:sp>
          <p:sp>
            <p:nvSpPr>
              <p:cNvPr id="99520" name="Line 192"/>
              <p:cNvSpPr>
                <a:spLocks noChangeAspect="1" noChangeShapeType="1"/>
              </p:cNvSpPr>
              <p:nvPr/>
            </p:nvSpPr>
            <p:spPr bwMode="auto">
              <a:xfrm rot="1635373" flipV="1">
                <a:off x="9246" y="13240"/>
                <a:ext cx="272" cy="137"/>
              </a:xfrm>
              <a:prstGeom prst="line">
                <a:avLst/>
              </a:prstGeom>
              <a:noFill/>
              <a:ln w="9525">
                <a:solidFill>
                  <a:srgbClr val="000000"/>
                </a:solidFill>
                <a:round/>
                <a:headEnd/>
                <a:tailEnd type="triangle" w="sm" len="sm"/>
              </a:ln>
            </p:spPr>
            <p:txBody>
              <a:bodyPr/>
              <a:lstStyle/>
              <a:p>
                <a:endParaRPr lang="es-MX"/>
              </a:p>
            </p:txBody>
          </p:sp>
          <p:sp>
            <p:nvSpPr>
              <p:cNvPr id="99521" name="Line 193"/>
              <p:cNvSpPr>
                <a:spLocks noChangeAspect="1" noChangeShapeType="1"/>
              </p:cNvSpPr>
              <p:nvPr/>
            </p:nvSpPr>
            <p:spPr bwMode="auto">
              <a:xfrm rot="1635373" flipV="1">
                <a:off x="9262" y="12846"/>
                <a:ext cx="272" cy="137"/>
              </a:xfrm>
              <a:prstGeom prst="line">
                <a:avLst/>
              </a:prstGeom>
              <a:noFill/>
              <a:ln w="9525">
                <a:solidFill>
                  <a:srgbClr val="000000"/>
                </a:solidFill>
                <a:round/>
                <a:headEnd/>
                <a:tailEnd type="triangle" w="sm" len="sm"/>
              </a:ln>
            </p:spPr>
            <p:txBody>
              <a:bodyPr/>
              <a:lstStyle/>
              <a:p>
                <a:endParaRPr lang="es-MX"/>
              </a:p>
            </p:txBody>
          </p:sp>
          <p:sp>
            <p:nvSpPr>
              <p:cNvPr id="99522" name="Line 194"/>
              <p:cNvSpPr>
                <a:spLocks noChangeAspect="1" noChangeShapeType="1"/>
              </p:cNvSpPr>
              <p:nvPr/>
            </p:nvSpPr>
            <p:spPr bwMode="auto">
              <a:xfrm rot="1635373" flipV="1">
                <a:off x="9211" y="12399"/>
                <a:ext cx="272" cy="137"/>
              </a:xfrm>
              <a:prstGeom prst="line">
                <a:avLst/>
              </a:prstGeom>
              <a:noFill/>
              <a:ln w="9525">
                <a:solidFill>
                  <a:srgbClr val="000000"/>
                </a:solidFill>
                <a:round/>
                <a:headEnd/>
                <a:tailEnd type="triangle" w="sm" len="sm"/>
              </a:ln>
            </p:spPr>
            <p:txBody>
              <a:bodyPr/>
              <a:lstStyle/>
              <a:p>
                <a:endParaRPr lang="es-MX"/>
              </a:p>
            </p:txBody>
          </p:sp>
          <p:sp>
            <p:nvSpPr>
              <p:cNvPr id="99523" name="Line 195"/>
              <p:cNvSpPr>
                <a:spLocks noChangeAspect="1" noChangeShapeType="1"/>
              </p:cNvSpPr>
              <p:nvPr/>
            </p:nvSpPr>
            <p:spPr bwMode="auto">
              <a:xfrm rot="1635373" flipV="1">
                <a:off x="8920" y="12537"/>
                <a:ext cx="272" cy="137"/>
              </a:xfrm>
              <a:prstGeom prst="line">
                <a:avLst/>
              </a:prstGeom>
              <a:noFill/>
              <a:ln w="9525">
                <a:solidFill>
                  <a:srgbClr val="000000"/>
                </a:solidFill>
                <a:round/>
                <a:headEnd/>
                <a:tailEnd type="triangle" w="sm" len="sm"/>
              </a:ln>
            </p:spPr>
            <p:txBody>
              <a:bodyPr/>
              <a:lstStyle/>
              <a:p>
                <a:endParaRPr lang="es-MX"/>
              </a:p>
            </p:txBody>
          </p:sp>
          <p:sp>
            <p:nvSpPr>
              <p:cNvPr id="99524" name="Line 196"/>
              <p:cNvSpPr>
                <a:spLocks noChangeAspect="1" noChangeShapeType="1"/>
              </p:cNvSpPr>
              <p:nvPr/>
            </p:nvSpPr>
            <p:spPr bwMode="auto">
              <a:xfrm rot="1635373" flipV="1">
                <a:off x="8861" y="12210"/>
                <a:ext cx="272" cy="137"/>
              </a:xfrm>
              <a:prstGeom prst="line">
                <a:avLst/>
              </a:prstGeom>
              <a:noFill/>
              <a:ln w="9525">
                <a:solidFill>
                  <a:srgbClr val="000000"/>
                </a:solidFill>
                <a:round/>
                <a:headEnd/>
                <a:tailEnd type="triangle" w="sm" len="sm"/>
              </a:ln>
            </p:spPr>
            <p:txBody>
              <a:bodyPr/>
              <a:lstStyle/>
              <a:p>
                <a:endParaRPr lang="es-MX"/>
              </a:p>
            </p:txBody>
          </p:sp>
          <p:sp>
            <p:nvSpPr>
              <p:cNvPr id="99525" name="Line 197"/>
              <p:cNvSpPr>
                <a:spLocks noChangeAspect="1" noChangeShapeType="1"/>
              </p:cNvSpPr>
              <p:nvPr/>
            </p:nvSpPr>
            <p:spPr bwMode="auto">
              <a:xfrm rot="1635373" flipV="1">
                <a:off x="8900" y="13256"/>
                <a:ext cx="272" cy="137"/>
              </a:xfrm>
              <a:prstGeom prst="line">
                <a:avLst/>
              </a:prstGeom>
              <a:noFill/>
              <a:ln w="9525">
                <a:solidFill>
                  <a:srgbClr val="000000"/>
                </a:solidFill>
                <a:round/>
                <a:headEnd/>
                <a:tailEnd type="triangle" w="sm" len="sm"/>
              </a:ln>
            </p:spPr>
            <p:txBody>
              <a:bodyPr/>
              <a:lstStyle/>
              <a:p>
                <a:endParaRPr lang="es-MX"/>
              </a:p>
            </p:txBody>
          </p:sp>
          <p:sp>
            <p:nvSpPr>
              <p:cNvPr id="99526" name="Line 198"/>
              <p:cNvSpPr>
                <a:spLocks noChangeAspect="1" noChangeShapeType="1"/>
              </p:cNvSpPr>
              <p:nvPr/>
            </p:nvSpPr>
            <p:spPr bwMode="auto">
              <a:xfrm rot="1635373" flipV="1">
                <a:off x="8847" y="11579"/>
                <a:ext cx="272" cy="137"/>
              </a:xfrm>
              <a:prstGeom prst="line">
                <a:avLst/>
              </a:prstGeom>
              <a:noFill/>
              <a:ln w="9525">
                <a:solidFill>
                  <a:srgbClr val="000000"/>
                </a:solidFill>
                <a:round/>
                <a:headEnd/>
                <a:tailEnd type="triangle" w="sm" len="sm"/>
              </a:ln>
            </p:spPr>
            <p:txBody>
              <a:bodyPr/>
              <a:lstStyle/>
              <a:p>
                <a:endParaRPr lang="es-MX"/>
              </a:p>
            </p:txBody>
          </p:sp>
        </p:grpSp>
        <p:sp>
          <p:nvSpPr>
            <p:cNvPr id="99528" name="Text Box 200"/>
            <p:cNvSpPr txBox="1">
              <a:spLocks noChangeAspect="1" noChangeArrowheads="1"/>
            </p:cNvSpPr>
            <p:nvPr/>
          </p:nvSpPr>
          <p:spPr bwMode="auto">
            <a:xfrm>
              <a:off x="3654" y="3770"/>
              <a:ext cx="1296" cy="405"/>
            </a:xfrm>
            <a:prstGeom prst="rect">
              <a:avLst/>
            </a:prstGeom>
            <a:noFill/>
            <a:ln w="9525">
              <a:noFill/>
              <a:miter lim="800000"/>
              <a:headEnd/>
              <a:tailEnd/>
            </a:ln>
            <a:effectLst/>
          </p:spPr>
          <p:txBody>
            <a:bodyPr wrap="square">
              <a:spAutoFit/>
            </a:bodyPr>
            <a:lstStyle/>
            <a:p>
              <a:pPr algn="ctr">
                <a:spcBef>
                  <a:spcPts val="0"/>
                </a:spcBef>
              </a:pPr>
              <a:r>
                <a:rPr lang="es-ES" sz="1600" b="1" dirty="0">
                  <a:cs typeface="Times New Roman" pitchFamily="18" charset="0"/>
                </a:rPr>
                <a:t>H</a:t>
              </a:r>
              <a:r>
                <a:rPr lang="es-ES" sz="1600" dirty="0">
                  <a:solidFill>
                    <a:srgbClr val="000099"/>
                  </a:solidFill>
                  <a:latin typeface="Arial" charset="0"/>
                  <a:cs typeface="Times New Roman" pitchFamily="18" charset="0"/>
                </a:rPr>
                <a:t>  </a:t>
              </a:r>
              <a:r>
                <a:rPr lang="es-ES" sz="1600" dirty="0" smtClean="0">
                  <a:solidFill>
                    <a:srgbClr val="000099"/>
                  </a:solidFill>
                  <a:latin typeface="Arial" charset="0"/>
                  <a:cs typeface="Times New Roman" pitchFamily="18" charset="0"/>
                </a:rPr>
                <a:t>grande,</a:t>
              </a:r>
            </a:p>
            <a:p>
              <a:pPr algn="ctr">
                <a:spcBef>
                  <a:spcPts val="0"/>
                </a:spcBef>
              </a:pPr>
              <a:r>
                <a:rPr lang="es-ES" sz="1600" dirty="0" smtClean="0">
                  <a:solidFill>
                    <a:srgbClr val="000099"/>
                  </a:solidFill>
                  <a:latin typeface="Arial" charset="0"/>
                  <a:cs typeface="Times New Roman" pitchFamily="18" charset="0"/>
                </a:rPr>
                <a:t>induce </a:t>
              </a:r>
              <a:r>
                <a:rPr lang="es-ES" sz="1600" b="1" dirty="0" smtClean="0">
                  <a:cs typeface="Times New Roman" pitchFamily="18" charset="0"/>
                </a:rPr>
                <a:t>B</a:t>
              </a:r>
              <a:r>
                <a:rPr lang="es-ES" sz="1600" dirty="0" smtClean="0">
                  <a:solidFill>
                    <a:srgbClr val="000099"/>
                  </a:solidFill>
                  <a:latin typeface="Arial" charset="0"/>
                  <a:cs typeface="Times New Roman" pitchFamily="18" charset="0"/>
                </a:rPr>
                <a:t> </a:t>
              </a:r>
              <a:r>
                <a:rPr lang="es-ES" sz="1600" dirty="0">
                  <a:solidFill>
                    <a:srgbClr val="000099"/>
                  </a:solidFill>
                  <a:latin typeface="Arial" charset="0"/>
                  <a:cs typeface="Times New Roman" pitchFamily="18" charset="0"/>
                </a:rPr>
                <a:t>grande</a:t>
              </a:r>
            </a:p>
          </p:txBody>
        </p:sp>
      </p:grpSp>
      <p:sp>
        <p:nvSpPr>
          <p:cNvPr id="144"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smtClean="0">
                <a:solidFill>
                  <a:srgbClr val="000099"/>
                </a:solidFill>
                <a:latin typeface="Arial" charset="0"/>
              </a:rPr>
              <a:t>Ciclo de histéresis en materiales ferromagnéticos</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99529"/>
                                        </p:tgtEl>
                                        <p:attrNameLst>
                                          <p:attrName>style.visibility</p:attrName>
                                        </p:attrNameLst>
                                      </p:cBhvr>
                                      <p:to>
                                        <p:strVal val="visible"/>
                                      </p:to>
                                    </p:set>
                                    <p:animEffect transition="in" filter="dissolve">
                                      <p:cBhvr>
                                        <p:cTn id="7" dur="500"/>
                                        <p:tgtEl>
                                          <p:spTgt spid="9952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9530"/>
                                        </p:tgtEl>
                                        <p:attrNameLst>
                                          <p:attrName>style.visibility</p:attrName>
                                        </p:attrNameLst>
                                      </p:cBhvr>
                                      <p:to>
                                        <p:strVal val="visible"/>
                                      </p:to>
                                    </p:set>
                                    <p:animEffect transition="in" filter="dissolve">
                                      <p:cBhvr>
                                        <p:cTn id="12" dur="500"/>
                                        <p:tgtEl>
                                          <p:spTgt spid="99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Text Box 3"/>
          <p:cNvSpPr txBox="1">
            <a:spLocks noChangeArrowheads="1"/>
          </p:cNvSpPr>
          <p:nvPr/>
        </p:nvSpPr>
        <p:spPr bwMode="auto">
          <a:xfrm>
            <a:off x="533400" y="1465263"/>
            <a:ext cx="3528000" cy="2054409"/>
          </a:xfrm>
          <a:prstGeom prst="rect">
            <a:avLst/>
          </a:prstGeom>
          <a:noFill/>
          <a:ln w="9525">
            <a:noFill/>
            <a:miter lim="800000"/>
            <a:headEnd/>
            <a:tailEnd/>
          </a:ln>
          <a:effectLst/>
        </p:spPr>
        <p:txBody>
          <a:bodyPr>
            <a:spAutoFit/>
          </a:bodyPr>
          <a:lstStyle/>
          <a:p>
            <a:pPr algn="just">
              <a:lnSpc>
                <a:spcPct val="125000"/>
              </a:lnSpc>
              <a:spcAft>
                <a:spcPct val="70000"/>
              </a:spcAft>
            </a:pPr>
            <a:r>
              <a:rPr lang="es-ES" sz="1600" dirty="0">
                <a:solidFill>
                  <a:srgbClr val="000099"/>
                </a:solidFill>
                <a:latin typeface="Arial" charset="0"/>
                <a:cs typeface="Times New Roman" pitchFamily="18" charset="0"/>
              </a:rPr>
              <a:t>Si se inicia con una porción de material ferromagnético, cuyo campo magnético neto es nulo (</a:t>
            </a:r>
            <a:r>
              <a:rPr lang="es-ES" sz="1800" b="1" dirty="0">
                <a:cs typeface="Times New Roman" pitchFamily="18" charset="0"/>
              </a:rPr>
              <a:t>B</a:t>
            </a:r>
            <a:r>
              <a:rPr lang="es-ES" sz="1600" dirty="0">
                <a:solidFill>
                  <a:srgbClr val="000099"/>
                </a:solidFill>
                <a:latin typeface="Arial" charset="0"/>
                <a:cs typeface="Times New Roman" pitchFamily="18" charset="0"/>
              </a:rPr>
              <a:t> = 0), y poco a poco se aumenta </a:t>
            </a:r>
            <a:r>
              <a:rPr lang="es-ES" sz="1800" b="1" dirty="0">
                <a:cs typeface="Times New Roman" pitchFamily="18" charset="0"/>
              </a:rPr>
              <a:t>H</a:t>
            </a:r>
            <a:r>
              <a:rPr lang="es-ES" sz="1600" dirty="0">
                <a:solidFill>
                  <a:srgbClr val="000099"/>
                </a:solidFill>
                <a:latin typeface="Arial" charset="0"/>
                <a:cs typeface="Times New Roman" pitchFamily="18" charset="0"/>
              </a:rPr>
              <a:t>, se puede graficar </a:t>
            </a:r>
            <a:r>
              <a:rPr lang="es-ES" sz="1800" b="1" dirty="0">
                <a:cs typeface="Times New Roman" pitchFamily="18" charset="0"/>
              </a:rPr>
              <a:t>H</a:t>
            </a:r>
            <a:r>
              <a:rPr lang="es-ES" sz="1600" dirty="0">
                <a:solidFill>
                  <a:srgbClr val="000099"/>
                </a:solidFill>
                <a:latin typeface="Arial" charset="0"/>
                <a:cs typeface="Times New Roman" pitchFamily="18" charset="0"/>
              </a:rPr>
              <a:t> vs </a:t>
            </a:r>
            <a:r>
              <a:rPr lang="es-ES" sz="1800" b="1" dirty="0">
                <a:cs typeface="Times New Roman" pitchFamily="18" charset="0"/>
              </a:rPr>
              <a:t>B</a:t>
            </a:r>
            <a:r>
              <a:rPr lang="es-ES" sz="1600" dirty="0">
                <a:solidFill>
                  <a:srgbClr val="000099"/>
                </a:solidFill>
                <a:latin typeface="Arial" charset="0"/>
                <a:cs typeface="Times New Roman" pitchFamily="18" charset="0"/>
              </a:rPr>
              <a:t>, obteniéndose una gráfica como la siguiente:</a:t>
            </a:r>
          </a:p>
        </p:txBody>
      </p:sp>
      <p:sp>
        <p:nvSpPr>
          <p:cNvPr id="103492" name="Freeform 68"/>
          <p:cNvSpPr>
            <a:spLocks/>
          </p:cNvSpPr>
          <p:nvPr/>
        </p:nvSpPr>
        <p:spPr bwMode="auto">
          <a:xfrm>
            <a:off x="6689725" y="2166938"/>
            <a:ext cx="1447800" cy="1258887"/>
          </a:xfrm>
          <a:custGeom>
            <a:avLst/>
            <a:gdLst/>
            <a:ahLst/>
            <a:cxnLst>
              <a:cxn ang="0">
                <a:pos x="0" y="2271"/>
              </a:cxn>
              <a:cxn ang="0">
                <a:pos x="346" y="1944"/>
              </a:cxn>
              <a:cxn ang="0">
                <a:pos x="759" y="309"/>
              </a:cxn>
              <a:cxn ang="0">
                <a:pos x="2281" y="92"/>
              </a:cxn>
            </a:cxnLst>
            <a:rect l="0" t="0" r="r" b="b"/>
            <a:pathLst>
              <a:path w="2281" h="2271">
                <a:moveTo>
                  <a:pt x="0" y="2271"/>
                </a:moveTo>
                <a:cubicBezTo>
                  <a:pt x="58" y="2216"/>
                  <a:pt x="220" y="2271"/>
                  <a:pt x="346" y="1944"/>
                </a:cubicBezTo>
                <a:cubicBezTo>
                  <a:pt x="472" y="1617"/>
                  <a:pt x="436" y="618"/>
                  <a:pt x="759" y="309"/>
                </a:cubicBezTo>
                <a:cubicBezTo>
                  <a:pt x="1082" y="0"/>
                  <a:pt x="1964" y="137"/>
                  <a:pt x="2281" y="92"/>
                </a:cubicBezTo>
              </a:path>
            </a:pathLst>
          </a:custGeom>
          <a:noFill/>
          <a:ln w="19050">
            <a:solidFill>
              <a:srgbClr val="FF0000"/>
            </a:solidFill>
            <a:round/>
            <a:headEnd/>
            <a:tailEnd/>
          </a:ln>
        </p:spPr>
        <p:txBody>
          <a:bodyPr wrap="none" lIns="18000" tIns="18000" rIns="18000" bIns="18000">
            <a:spAutoFit/>
          </a:bodyPr>
          <a:lstStyle/>
          <a:p>
            <a:endParaRPr lang="es-MX"/>
          </a:p>
        </p:txBody>
      </p:sp>
      <p:sp>
        <p:nvSpPr>
          <p:cNvPr id="103502" name="Text Box 78"/>
          <p:cNvSpPr txBox="1">
            <a:spLocks noChangeArrowheads="1"/>
          </p:cNvSpPr>
          <p:nvPr/>
        </p:nvSpPr>
        <p:spPr bwMode="auto">
          <a:xfrm>
            <a:off x="533400" y="4021138"/>
            <a:ext cx="3528000" cy="677621"/>
          </a:xfrm>
          <a:prstGeom prst="rect">
            <a:avLst/>
          </a:prstGeom>
          <a:noFill/>
          <a:ln w="9525">
            <a:noFill/>
            <a:miter lim="800000"/>
            <a:headEnd/>
            <a:tailEnd/>
          </a:ln>
          <a:effectLst/>
        </p:spPr>
        <p:txBody>
          <a:bodyPr>
            <a:spAutoFit/>
          </a:bodyPr>
          <a:lstStyle/>
          <a:p>
            <a:pPr algn="just">
              <a:lnSpc>
                <a:spcPct val="125000"/>
              </a:lnSpc>
              <a:spcAft>
                <a:spcPts val="0"/>
              </a:spcAft>
            </a:pPr>
            <a:r>
              <a:rPr lang="es-ES" sz="1600" dirty="0">
                <a:solidFill>
                  <a:srgbClr val="000099"/>
                </a:solidFill>
                <a:latin typeface="Arial" charset="0"/>
                <a:cs typeface="Times New Roman" pitchFamily="18" charset="0"/>
              </a:rPr>
              <a:t>La curva obtenida se conoce como </a:t>
            </a:r>
            <a:r>
              <a:rPr lang="es-ES" sz="1600" dirty="0">
                <a:solidFill>
                  <a:srgbClr val="FF0000"/>
                </a:solidFill>
                <a:latin typeface="Arial" charset="0"/>
                <a:cs typeface="Times New Roman" pitchFamily="18" charset="0"/>
              </a:rPr>
              <a:t>curva de primera saturación</a:t>
            </a:r>
            <a:r>
              <a:rPr lang="es-ES" sz="1600" dirty="0">
                <a:solidFill>
                  <a:srgbClr val="000099"/>
                </a:solidFill>
                <a:latin typeface="Arial" charset="0"/>
                <a:cs typeface="Times New Roman" pitchFamily="18" charset="0"/>
              </a:rPr>
              <a:t>.</a:t>
            </a:r>
          </a:p>
        </p:txBody>
      </p:sp>
      <p:grpSp>
        <p:nvGrpSpPr>
          <p:cNvPr id="103505" name="Group 81"/>
          <p:cNvGrpSpPr>
            <a:grpSpLocks/>
          </p:cNvGrpSpPr>
          <p:nvPr/>
        </p:nvGrpSpPr>
        <p:grpSpPr bwMode="auto">
          <a:xfrm>
            <a:off x="4794250" y="1497013"/>
            <a:ext cx="3810000" cy="3984625"/>
            <a:chOff x="2880" y="1056"/>
            <a:chExt cx="2400" cy="2510"/>
          </a:xfrm>
        </p:grpSpPr>
        <p:sp>
          <p:nvSpPr>
            <p:cNvPr id="103469" name="Line 45"/>
            <p:cNvSpPr>
              <a:spLocks noChangeShapeType="1"/>
            </p:cNvSpPr>
            <p:nvPr/>
          </p:nvSpPr>
          <p:spPr bwMode="auto">
            <a:xfrm>
              <a:off x="2928" y="2272"/>
              <a:ext cx="2352" cy="0"/>
            </a:xfrm>
            <a:prstGeom prst="line">
              <a:avLst/>
            </a:prstGeom>
            <a:noFill/>
            <a:ln w="9525">
              <a:solidFill>
                <a:schemeClr val="tx1"/>
              </a:solidFill>
              <a:miter lim="800000"/>
              <a:headEnd type="triangle" w="sm" len="med"/>
              <a:tailEnd type="triangle" w="sm" len="med"/>
            </a:ln>
            <a:effectLst/>
          </p:spPr>
          <p:txBody>
            <a:bodyPr wrap="none" lIns="18000" tIns="18000" rIns="18000" bIns="18000">
              <a:spAutoFit/>
            </a:bodyPr>
            <a:lstStyle/>
            <a:p>
              <a:endParaRPr lang="es-MX"/>
            </a:p>
          </p:txBody>
        </p:sp>
        <p:sp>
          <p:nvSpPr>
            <p:cNvPr id="103470" name="Line 46"/>
            <p:cNvSpPr>
              <a:spLocks noChangeAspect="1" noChangeShapeType="1"/>
            </p:cNvSpPr>
            <p:nvPr/>
          </p:nvSpPr>
          <p:spPr bwMode="auto">
            <a:xfrm>
              <a:off x="4080" y="1056"/>
              <a:ext cx="1" cy="2430"/>
            </a:xfrm>
            <a:prstGeom prst="line">
              <a:avLst/>
            </a:prstGeom>
            <a:noFill/>
            <a:ln w="9525">
              <a:solidFill>
                <a:schemeClr val="tx1"/>
              </a:solidFill>
              <a:miter lim="800000"/>
              <a:headEnd type="triangle" w="sm" len="med"/>
              <a:tailEnd type="triangle" w="sm" len="med"/>
            </a:ln>
            <a:effectLst/>
          </p:spPr>
          <p:txBody>
            <a:bodyPr wrap="none"/>
            <a:lstStyle/>
            <a:p>
              <a:endParaRPr lang="es-MX"/>
            </a:p>
          </p:txBody>
        </p:sp>
        <p:sp>
          <p:nvSpPr>
            <p:cNvPr id="103493" name="Text Box 69"/>
            <p:cNvSpPr txBox="1">
              <a:spLocks noChangeArrowheads="1"/>
            </p:cNvSpPr>
            <p:nvPr/>
          </p:nvSpPr>
          <p:spPr bwMode="auto">
            <a:xfrm>
              <a:off x="5103" y="2296"/>
              <a:ext cx="109" cy="156"/>
            </a:xfrm>
            <a:prstGeom prst="rect">
              <a:avLst/>
            </a:prstGeom>
            <a:noFill/>
            <a:ln w="9525">
              <a:noFill/>
              <a:miter lim="800000"/>
              <a:headEnd/>
              <a:tailEnd/>
            </a:ln>
          </p:spPr>
          <p:txBody>
            <a:bodyPr wrap="none" lIns="18000" tIns="18000" rIns="18000" bIns="18000">
              <a:spAutoFit/>
            </a:bodyPr>
            <a:lstStyle/>
            <a:p>
              <a:pPr eaLnBrk="0" hangingPunct="0"/>
              <a:r>
                <a:rPr lang="es-ES" sz="1400" b="1"/>
                <a:t>H</a:t>
              </a:r>
              <a:endParaRPr lang="es-ES" sz="1400" baseline="-25000"/>
            </a:p>
          </p:txBody>
        </p:sp>
        <p:sp>
          <p:nvSpPr>
            <p:cNvPr id="103494" name="Text Box 70"/>
            <p:cNvSpPr txBox="1">
              <a:spLocks noChangeArrowheads="1"/>
            </p:cNvSpPr>
            <p:nvPr/>
          </p:nvSpPr>
          <p:spPr bwMode="auto">
            <a:xfrm>
              <a:off x="3923" y="1117"/>
              <a:ext cx="97" cy="156"/>
            </a:xfrm>
            <a:prstGeom prst="rect">
              <a:avLst/>
            </a:prstGeom>
            <a:noFill/>
            <a:ln w="9525">
              <a:noFill/>
              <a:miter lim="800000"/>
              <a:headEnd/>
              <a:tailEnd/>
            </a:ln>
          </p:spPr>
          <p:txBody>
            <a:bodyPr wrap="none" lIns="18000" tIns="18000" rIns="18000" bIns="18000">
              <a:spAutoFit/>
            </a:bodyPr>
            <a:lstStyle/>
            <a:p>
              <a:pPr eaLnBrk="0" hangingPunct="0"/>
              <a:r>
                <a:rPr lang="es-ES" sz="1400" b="1"/>
                <a:t>B</a:t>
              </a:r>
              <a:endParaRPr lang="es-ES" sz="1400" baseline="-25000"/>
            </a:p>
          </p:txBody>
        </p:sp>
        <p:sp>
          <p:nvSpPr>
            <p:cNvPr id="103503" name="Text Box 79"/>
            <p:cNvSpPr txBox="1">
              <a:spLocks noChangeArrowheads="1"/>
            </p:cNvSpPr>
            <p:nvPr/>
          </p:nvSpPr>
          <p:spPr bwMode="auto">
            <a:xfrm>
              <a:off x="3016" y="2296"/>
              <a:ext cx="171"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H</a:t>
              </a:r>
              <a:endParaRPr lang="es-ES" sz="1400" baseline="-25000"/>
            </a:p>
          </p:txBody>
        </p:sp>
        <p:sp>
          <p:nvSpPr>
            <p:cNvPr id="103504" name="Text Box 80"/>
            <p:cNvSpPr txBox="1">
              <a:spLocks noChangeArrowheads="1"/>
            </p:cNvSpPr>
            <p:nvPr/>
          </p:nvSpPr>
          <p:spPr bwMode="auto">
            <a:xfrm>
              <a:off x="3878" y="3264"/>
              <a:ext cx="159"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B</a:t>
              </a:r>
              <a:endParaRPr lang="es-ES" sz="1400" baseline="-25000"/>
            </a:p>
          </p:txBody>
        </p:sp>
        <p:sp>
          <p:nvSpPr>
            <p:cNvPr id="103500" name="Rectangle 76"/>
            <p:cNvSpPr>
              <a:spLocks noChangeArrowheads="1"/>
            </p:cNvSpPr>
            <p:nvPr/>
          </p:nvSpPr>
          <p:spPr bwMode="auto">
            <a:xfrm>
              <a:off x="2880" y="2251"/>
              <a:ext cx="1152" cy="182"/>
            </a:xfrm>
            <a:prstGeom prst="rect">
              <a:avLst/>
            </a:prstGeom>
            <a:solidFill>
              <a:srgbClr val="FAFAD2"/>
            </a:solidFill>
            <a:ln w="9525">
              <a:solidFill>
                <a:srgbClr val="FAFAD2"/>
              </a:solidFill>
              <a:miter lim="800000"/>
              <a:headEnd/>
              <a:tailEnd/>
            </a:ln>
            <a:effectLst/>
          </p:spPr>
          <p:txBody>
            <a:bodyPr wrap="none" anchor="ctr"/>
            <a:lstStyle/>
            <a:p>
              <a:endParaRPr lang="es-MX"/>
            </a:p>
          </p:txBody>
        </p:sp>
        <p:sp>
          <p:nvSpPr>
            <p:cNvPr id="103499" name="Rectangle 75"/>
            <p:cNvSpPr>
              <a:spLocks noChangeArrowheads="1"/>
            </p:cNvSpPr>
            <p:nvPr/>
          </p:nvSpPr>
          <p:spPr bwMode="auto">
            <a:xfrm>
              <a:off x="3878" y="2318"/>
              <a:ext cx="227" cy="1248"/>
            </a:xfrm>
            <a:prstGeom prst="rect">
              <a:avLst/>
            </a:prstGeom>
            <a:solidFill>
              <a:srgbClr val="FAFAD2"/>
            </a:solidFill>
            <a:ln w="9525">
              <a:solidFill>
                <a:srgbClr val="FAFAD2"/>
              </a:solidFill>
              <a:miter lim="800000"/>
              <a:headEnd/>
              <a:tailEnd/>
            </a:ln>
            <a:effectLst/>
          </p:spPr>
          <p:txBody>
            <a:bodyPr wrap="none" anchor="ctr"/>
            <a:lstStyle/>
            <a:p>
              <a:endParaRPr lang="es-MX"/>
            </a:p>
          </p:txBody>
        </p:sp>
      </p:grpSp>
      <p:sp>
        <p:nvSpPr>
          <p:cNvPr id="15"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smtClean="0">
                <a:solidFill>
                  <a:srgbClr val="000099"/>
                </a:solidFill>
                <a:latin typeface="Arial" charset="0"/>
              </a:rPr>
              <a:t>Ciclo de histéresis en materiales ferromagnéticos</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03427"/>
                                        </p:tgtEl>
                                        <p:attrNameLst>
                                          <p:attrName>style.visibility</p:attrName>
                                        </p:attrNameLst>
                                      </p:cBhvr>
                                      <p:to>
                                        <p:strVal val="visible"/>
                                      </p:to>
                                    </p:set>
                                    <p:animEffect transition="in" filter="strips(downRight)">
                                      <p:cBhvr>
                                        <p:cTn id="7" dur="500"/>
                                        <p:tgtEl>
                                          <p:spTgt spid="10342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3505"/>
                                        </p:tgtEl>
                                        <p:attrNameLst>
                                          <p:attrName>style.visibility</p:attrName>
                                        </p:attrNameLst>
                                      </p:cBhvr>
                                      <p:to>
                                        <p:strVal val="visible"/>
                                      </p:to>
                                    </p:set>
                                    <p:animEffect transition="in" filter="fade">
                                      <p:cBhvr>
                                        <p:cTn id="12" dur="10"/>
                                        <p:tgtEl>
                                          <p:spTgt spid="10350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grpId="0" nodeType="clickEffect">
                                  <p:stCondLst>
                                    <p:cond delay="0"/>
                                  </p:stCondLst>
                                  <p:childTnLst>
                                    <p:set>
                                      <p:cBhvr>
                                        <p:cTn id="16" dur="1" fill="hold">
                                          <p:stCondLst>
                                            <p:cond delay="0"/>
                                          </p:stCondLst>
                                        </p:cTn>
                                        <p:tgtEl>
                                          <p:spTgt spid="103492"/>
                                        </p:tgtEl>
                                        <p:attrNameLst>
                                          <p:attrName>style.visibility</p:attrName>
                                        </p:attrNameLst>
                                      </p:cBhvr>
                                      <p:to>
                                        <p:strVal val="visible"/>
                                      </p:to>
                                    </p:set>
                                    <p:animEffect transition="in" filter="strips(upRight)">
                                      <p:cBhvr>
                                        <p:cTn id="17" dur="3500"/>
                                        <p:tgtEl>
                                          <p:spTgt spid="103492"/>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03502"/>
                                        </p:tgtEl>
                                        <p:attrNameLst>
                                          <p:attrName>style.visibility</p:attrName>
                                        </p:attrNameLst>
                                      </p:cBhvr>
                                      <p:to>
                                        <p:strVal val="visible"/>
                                      </p:to>
                                    </p:set>
                                    <p:animEffect transition="in" filter="strips(downRight)">
                                      <p:cBhvr>
                                        <p:cTn id="22" dur="500"/>
                                        <p:tgtEl>
                                          <p:spTgt spid="1035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autoUpdateAnimBg="0"/>
      <p:bldP spid="103492" grpId="0" animBg="1"/>
      <p:bldP spid="10350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balanza_semi2"/>
          <p:cNvPicPr>
            <a:picLocks noChangeAspect="1" noChangeArrowheads="1"/>
          </p:cNvPicPr>
          <p:nvPr/>
        </p:nvPicPr>
        <p:blipFill>
          <a:blip r:embed="rId2" cstate="print"/>
          <a:srcRect/>
          <a:stretch>
            <a:fillRect/>
          </a:stretch>
        </p:blipFill>
        <p:spPr bwMode="auto">
          <a:xfrm>
            <a:off x="3219450" y="1905000"/>
            <a:ext cx="2705100" cy="4210050"/>
          </a:xfrm>
          <a:prstGeom prst="rect">
            <a:avLst/>
          </a:prstGeom>
          <a:noFill/>
          <a:ln w="9525">
            <a:solidFill>
              <a:srgbClr val="969696"/>
            </a:solidFill>
            <a:miter lim="800000"/>
            <a:headEnd/>
            <a:tailEnd/>
          </a:ln>
        </p:spPr>
      </p:pic>
      <p:sp>
        <p:nvSpPr>
          <p:cNvPr id="63491" name="AutoShape 3"/>
          <p:cNvSpPr>
            <a:spLocks noChangeArrowheads="1"/>
          </p:cNvSpPr>
          <p:nvPr/>
        </p:nvSpPr>
        <p:spPr bwMode="auto">
          <a:xfrm>
            <a:off x="4419600" y="3810000"/>
            <a:ext cx="304800" cy="685800"/>
          </a:xfrm>
          <a:prstGeom prst="can">
            <a:avLst>
              <a:gd name="adj" fmla="val 35417"/>
            </a:avLst>
          </a:prstGeom>
          <a:gradFill rotWithShape="0">
            <a:gsLst>
              <a:gs pos="0">
                <a:srgbClr val="969696">
                  <a:gamma/>
                  <a:tint val="83922"/>
                  <a:invGamma/>
                </a:srgbClr>
              </a:gs>
              <a:gs pos="50000">
                <a:srgbClr val="969696"/>
              </a:gs>
              <a:gs pos="100000">
                <a:srgbClr val="969696">
                  <a:gamma/>
                  <a:tint val="83922"/>
                  <a:invGamma/>
                </a:srgbClr>
              </a:gs>
            </a:gsLst>
            <a:lin ang="0" scaled="1"/>
          </a:gradFill>
          <a:ln w="9525">
            <a:solidFill>
              <a:srgbClr val="808080"/>
            </a:solidFill>
            <a:round/>
            <a:headEnd/>
            <a:tailEnd/>
          </a:ln>
          <a:effectLst/>
        </p:spPr>
        <p:txBody>
          <a:bodyPr wrap="none" anchor="ctr"/>
          <a:lstStyle/>
          <a:p>
            <a:endParaRPr lang="es-MX"/>
          </a:p>
        </p:txBody>
      </p:sp>
      <p:grpSp>
        <p:nvGrpSpPr>
          <p:cNvPr id="63492" name="Group 4"/>
          <p:cNvGrpSpPr>
            <a:grpSpLocks/>
          </p:cNvGrpSpPr>
          <p:nvPr/>
        </p:nvGrpSpPr>
        <p:grpSpPr bwMode="auto">
          <a:xfrm>
            <a:off x="3867150" y="2438400"/>
            <a:ext cx="1409700" cy="2514600"/>
            <a:chOff x="432" y="2112"/>
            <a:chExt cx="888" cy="1584"/>
          </a:xfrm>
        </p:grpSpPr>
        <p:sp>
          <p:nvSpPr>
            <p:cNvPr id="63493" name="AutoShape 5"/>
            <p:cNvSpPr>
              <a:spLocks noChangeArrowheads="1"/>
            </p:cNvSpPr>
            <p:nvPr/>
          </p:nvSpPr>
          <p:spPr bwMode="auto">
            <a:xfrm>
              <a:off x="480" y="2112"/>
              <a:ext cx="768" cy="1584"/>
            </a:xfrm>
            <a:custGeom>
              <a:avLst/>
              <a:gdLst>
                <a:gd name="G0" fmla="+- 7077 0 0"/>
                <a:gd name="G1" fmla="+- 11156732 0 0"/>
                <a:gd name="G2" fmla="+- 0 0 11156732"/>
                <a:gd name="T0" fmla="*/ 0 256 1"/>
                <a:gd name="T1" fmla="*/ 180 256 1"/>
                <a:gd name="G3" fmla="+- 11156732 T0 T1"/>
                <a:gd name="T2" fmla="*/ 0 256 1"/>
                <a:gd name="T3" fmla="*/ 90 256 1"/>
                <a:gd name="G4" fmla="+- 11156732 T2 T3"/>
                <a:gd name="G5" fmla="*/ G4 2 1"/>
                <a:gd name="T4" fmla="*/ 90 256 1"/>
                <a:gd name="T5" fmla="*/ 0 256 1"/>
                <a:gd name="G6" fmla="+- 11156732 T4 T5"/>
                <a:gd name="G7" fmla="*/ G6 2 1"/>
                <a:gd name="G8" fmla="abs 1115673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077"/>
                <a:gd name="G18" fmla="*/ 7077 1 2"/>
                <a:gd name="G19" fmla="+- G18 5400 0"/>
                <a:gd name="G20" fmla="cos G19 11156732"/>
                <a:gd name="G21" fmla="sin G19 11156732"/>
                <a:gd name="G22" fmla="+- G20 10800 0"/>
                <a:gd name="G23" fmla="+- G21 10800 0"/>
                <a:gd name="G24" fmla="+- 10800 0 G20"/>
                <a:gd name="G25" fmla="+- 7077 10800 0"/>
                <a:gd name="G26" fmla="?: G9 G17 G25"/>
                <a:gd name="G27" fmla="?: G9 0 21600"/>
                <a:gd name="G28" fmla="cos 10800 11156732"/>
                <a:gd name="G29" fmla="sin 10800 11156732"/>
                <a:gd name="G30" fmla="sin 7077 11156732"/>
                <a:gd name="G31" fmla="+- G28 10800 0"/>
                <a:gd name="G32" fmla="+- G29 10800 0"/>
                <a:gd name="G33" fmla="+- G30 10800 0"/>
                <a:gd name="G34" fmla="?: G4 0 G31"/>
                <a:gd name="G35" fmla="?: 11156732 G34 0"/>
                <a:gd name="G36" fmla="?: G6 G35 G31"/>
                <a:gd name="G37" fmla="+- 21600 0 G36"/>
                <a:gd name="G38" fmla="?: G4 0 G33"/>
                <a:gd name="G39" fmla="?: 11156732 G38 G32"/>
                <a:gd name="G40" fmla="?: G6 G39 0"/>
                <a:gd name="G41" fmla="?: G4 G32 21600"/>
                <a:gd name="G42" fmla="?: G6 G41 G33"/>
                <a:gd name="T12" fmla="*/ 10800 w 21600"/>
                <a:gd name="T13" fmla="*/ 0 h 21600"/>
                <a:gd name="T14" fmla="*/ 1990 w 21600"/>
                <a:gd name="T15" fmla="*/ 12315 h 21600"/>
                <a:gd name="T16" fmla="*/ 10800 w 21600"/>
                <a:gd name="T17" fmla="*/ 3723 h 21600"/>
                <a:gd name="T18" fmla="*/ 19610 w 21600"/>
                <a:gd name="T19" fmla="*/ 1231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825" y="11999"/>
                  </a:moveTo>
                  <a:cubicBezTo>
                    <a:pt x="3757" y="11603"/>
                    <a:pt x="3723" y="11202"/>
                    <a:pt x="3723" y="10800"/>
                  </a:cubicBezTo>
                  <a:cubicBezTo>
                    <a:pt x="3723" y="6891"/>
                    <a:pt x="6891" y="3723"/>
                    <a:pt x="10800" y="3723"/>
                  </a:cubicBezTo>
                  <a:cubicBezTo>
                    <a:pt x="14708" y="3723"/>
                    <a:pt x="17877" y="6891"/>
                    <a:pt x="17877" y="10800"/>
                  </a:cubicBezTo>
                  <a:cubicBezTo>
                    <a:pt x="17877" y="11202"/>
                    <a:pt x="17842" y="11603"/>
                    <a:pt x="17774" y="11999"/>
                  </a:cubicBezTo>
                  <a:lnTo>
                    <a:pt x="21443" y="12631"/>
                  </a:lnTo>
                  <a:cubicBezTo>
                    <a:pt x="21547" y="12026"/>
                    <a:pt x="21600" y="11413"/>
                    <a:pt x="21600" y="10800"/>
                  </a:cubicBezTo>
                  <a:cubicBezTo>
                    <a:pt x="21600" y="4835"/>
                    <a:pt x="16764" y="0"/>
                    <a:pt x="10800" y="0"/>
                  </a:cubicBezTo>
                  <a:cubicBezTo>
                    <a:pt x="4835" y="0"/>
                    <a:pt x="0" y="4835"/>
                    <a:pt x="0" y="10800"/>
                  </a:cubicBezTo>
                  <a:cubicBezTo>
                    <a:pt x="-1" y="11413"/>
                    <a:pt x="52" y="12026"/>
                    <a:pt x="156" y="12631"/>
                  </a:cubicBezTo>
                  <a:close/>
                </a:path>
              </a:pathLst>
            </a:custGeom>
            <a:solidFill>
              <a:srgbClr val="969696"/>
            </a:solidFill>
            <a:ln w="9525">
              <a:miter lim="800000"/>
              <a:headEnd/>
              <a:tailEnd/>
            </a:ln>
            <a:effectLst/>
            <a:scene3d>
              <a:camera prst="legacyPerspectiveFront">
                <a:rot lat="900000" lon="900000" rev="0"/>
              </a:camera>
              <a:lightRig rig="legacyFlat4" dir="b"/>
            </a:scene3d>
            <a:sp3d extrusionH="239700" prstMaterial="legacyMatte">
              <a:bevelT w="13500" h="13500" prst="angle"/>
              <a:bevelB w="13500" h="13500" prst="angle"/>
              <a:extrusionClr>
                <a:srgbClr val="969696"/>
              </a:extrusionClr>
            </a:sp3d>
          </p:spPr>
          <p:txBody>
            <a:bodyPr wrap="none" anchor="ctr">
              <a:flatTx/>
            </a:bodyPr>
            <a:lstStyle/>
            <a:p>
              <a:endParaRPr lang="es-MX"/>
            </a:p>
          </p:txBody>
        </p:sp>
        <p:sp>
          <p:nvSpPr>
            <p:cNvPr id="63494" name="Text Box 6"/>
            <p:cNvSpPr txBox="1">
              <a:spLocks noChangeArrowheads="1"/>
            </p:cNvSpPr>
            <p:nvPr/>
          </p:nvSpPr>
          <p:spPr bwMode="auto">
            <a:xfrm>
              <a:off x="1032" y="2832"/>
              <a:ext cx="288" cy="192"/>
            </a:xfrm>
            <a:prstGeom prst="rect">
              <a:avLst/>
            </a:prstGeom>
            <a:noFill/>
            <a:ln w="9525">
              <a:noFill/>
              <a:miter lim="800000"/>
              <a:headEnd/>
              <a:tailEnd/>
            </a:ln>
            <a:effectLst/>
          </p:spPr>
          <p:txBody>
            <a:bodyPr>
              <a:spAutoFit/>
              <a:flatTx/>
            </a:bodyPr>
            <a:lstStyle/>
            <a:p>
              <a:pPr algn="ctr">
                <a:spcBef>
                  <a:spcPct val="50000"/>
                </a:spcBef>
              </a:pPr>
              <a:r>
                <a:rPr lang="es-ES" sz="1400" b="1">
                  <a:latin typeface="Arial" charset="0"/>
                </a:rPr>
                <a:t>N</a:t>
              </a:r>
            </a:p>
          </p:txBody>
        </p:sp>
        <p:sp>
          <p:nvSpPr>
            <p:cNvPr id="63495" name="Text Box 7"/>
            <p:cNvSpPr txBox="1">
              <a:spLocks noChangeArrowheads="1"/>
            </p:cNvSpPr>
            <p:nvPr/>
          </p:nvSpPr>
          <p:spPr bwMode="auto">
            <a:xfrm>
              <a:off x="432" y="2784"/>
              <a:ext cx="288" cy="192"/>
            </a:xfrm>
            <a:prstGeom prst="rect">
              <a:avLst/>
            </a:prstGeom>
            <a:noFill/>
            <a:ln w="9525">
              <a:noFill/>
              <a:miter lim="800000"/>
              <a:headEnd/>
              <a:tailEnd/>
            </a:ln>
            <a:effectLst/>
          </p:spPr>
          <p:txBody>
            <a:bodyPr>
              <a:spAutoFit/>
              <a:flatTx/>
            </a:bodyPr>
            <a:lstStyle/>
            <a:p>
              <a:pPr algn="ctr">
                <a:spcBef>
                  <a:spcPct val="50000"/>
                </a:spcBef>
              </a:pPr>
              <a:r>
                <a:rPr lang="es-ES" sz="1400" b="1">
                  <a:latin typeface="Arial" charset="0"/>
                </a:rPr>
                <a:t>S</a:t>
              </a:r>
            </a:p>
          </p:txBody>
        </p:sp>
      </p:grpSp>
      <p:sp>
        <p:nvSpPr>
          <p:cNvPr id="10"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smtClean="0">
                <a:solidFill>
                  <a:srgbClr val="000099"/>
                </a:solidFill>
                <a:latin typeface="Arial" charset="0"/>
              </a:rPr>
              <a:t>Clasificación</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634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63491"/>
                                        </p:tgtEl>
                                        <p:attrNameLst>
                                          <p:attrName>style.visibility</p:attrName>
                                        </p:attrNameLst>
                                      </p:cBhvr>
                                      <p:to>
                                        <p:strVal val="visible"/>
                                      </p:to>
                                    </p:set>
                                    <p:animEffect transition="in" filter="dissolve">
                                      <p:cBhvr>
                                        <p:cTn id="11" dur="500"/>
                                        <p:tgtEl>
                                          <p:spTgt spid="63491"/>
                                        </p:tgtEl>
                                      </p:cBhvr>
                                    </p:animEffect>
                                  </p:childTnLst>
                                </p:cTn>
                              </p:par>
                            </p:childTnLst>
                          </p:cTn>
                        </p:par>
                      </p:childTnLst>
                    </p:cTn>
                  </p:par>
                  <p:par>
                    <p:cTn id="12" fill="hold">
                      <p:stCondLst>
                        <p:cond delay="indefinite"/>
                      </p:stCondLst>
                      <p:childTnLst>
                        <p:par>
                          <p:cTn id="13" fill="hold">
                            <p:stCondLst>
                              <p:cond delay="0"/>
                            </p:stCondLst>
                            <p:childTnLst>
                              <p:par>
                                <p:cTn id="14" presetID="7" presetClass="entr" presetSubtype="1" fill="hold" nodeType="clickEffect">
                                  <p:stCondLst>
                                    <p:cond delay="0"/>
                                  </p:stCondLst>
                                  <p:childTnLst>
                                    <p:set>
                                      <p:cBhvr>
                                        <p:cTn id="15" dur="1" fill="hold">
                                          <p:stCondLst>
                                            <p:cond delay="0"/>
                                          </p:stCondLst>
                                        </p:cTn>
                                        <p:tgtEl>
                                          <p:spTgt spid="63492"/>
                                        </p:tgtEl>
                                        <p:attrNameLst>
                                          <p:attrName>style.visibility</p:attrName>
                                        </p:attrNameLst>
                                      </p:cBhvr>
                                      <p:to>
                                        <p:strVal val="visible"/>
                                      </p:to>
                                    </p:set>
                                    <p:anim calcmode="lin" valueType="num">
                                      <p:cBhvr additive="base">
                                        <p:cTn id="16" dur="2000" fill="hold"/>
                                        <p:tgtEl>
                                          <p:spTgt spid="63492"/>
                                        </p:tgtEl>
                                        <p:attrNameLst>
                                          <p:attrName>ppt_x</p:attrName>
                                        </p:attrNameLst>
                                      </p:cBhvr>
                                      <p:tavLst>
                                        <p:tav tm="0">
                                          <p:val>
                                            <p:strVal val="#ppt_x"/>
                                          </p:val>
                                        </p:tav>
                                        <p:tav tm="100000">
                                          <p:val>
                                            <p:strVal val="#ppt_x"/>
                                          </p:val>
                                        </p:tav>
                                      </p:tavLst>
                                    </p:anim>
                                    <p:anim calcmode="lin" valueType="num">
                                      <p:cBhvr additive="base">
                                        <p:cTn id="17" dur="2000" fill="hold"/>
                                        <p:tgtEl>
                                          <p:spTgt spid="6349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Text Box 3"/>
          <p:cNvSpPr txBox="1">
            <a:spLocks noChangeArrowheads="1"/>
          </p:cNvSpPr>
          <p:nvPr/>
        </p:nvSpPr>
        <p:spPr bwMode="auto">
          <a:xfrm>
            <a:off x="533400" y="1465263"/>
            <a:ext cx="3528000" cy="2900794"/>
          </a:xfrm>
          <a:prstGeom prst="rect">
            <a:avLst/>
          </a:prstGeom>
          <a:noFill/>
          <a:ln w="9525">
            <a:noFill/>
            <a:miter lim="800000"/>
            <a:headEnd/>
            <a:tailEnd/>
          </a:ln>
          <a:effectLst/>
        </p:spPr>
        <p:txBody>
          <a:bodyPr>
            <a:spAutoFit/>
          </a:bodyPr>
          <a:lstStyle/>
          <a:p>
            <a:pPr algn="just">
              <a:lnSpc>
                <a:spcPct val="125000"/>
              </a:lnSpc>
              <a:spcAft>
                <a:spcPct val="70000"/>
              </a:spcAft>
            </a:pPr>
            <a:r>
              <a:rPr lang="es-ES" sz="1600" dirty="0">
                <a:solidFill>
                  <a:srgbClr val="000099"/>
                </a:solidFill>
                <a:latin typeface="Arial" charset="0"/>
                <a:cs typeface="Times New Roman" pitchFamily="18" charset="0"/>
              </a:rPr>
              <a:t>Si una vez alcanzada la magnetización máxima, si se disminuye </a:t>
            </a:r>
            <a:r>
              <a:rPr lang="es-ES" sz="1800" b="1" dirty="0">
                <a:cs typeface="Times New Roman" pitchFamily="18" charset="0"/>
              </a:rPr>
              <a:t>H</a:t>
            </a:r>
            <a:r>
              <a:rPr lang="es-ES" sz="1600" dirty="0">
                <a:solidFill>
                  <a:srgbClr val="000099"/>
                </a:solidFill>
                <a:latin typeface="Arial" charset="0"/>
                <a:cs typeface="Times New Roman" pitchFamily="18" charset="0"/>
              </a:rPr>
              <a:t>, disminuiría también </a:t>
            </a:r>
            <a:r>
              <a:rPr lang="es-ES" sz="1800" b="1" dirty="0">
                <a:cs typeface="Times New Roman" pitchFamily="18" charset="0"/>
              </a:rPr>
              <a:t>B</a:t>
            </a:r>
            <a:r>
              <a:rPr lang="es-ES" sz="1600" dirty="0">
                <a:solidFill>
                  <a:srgbClr val="000099"/>
                </a:solidFill>
                <a:latin typeface="Arial" charset="0"/>
                <a:cs typeface="Times New Roman" pitchFamily="18" charset="0"/>
              </a:rPr>
              <a:t>; es decir, se empezaría a desmagnetizar el material, pero siguiendo un camino distinto al recorrido durante la curva de primera magnetización, obteniéndose una gráfica como la siguiente:</a:t>
            </a:r>
          </a:p>
        </p:txBody>
      </p:sp>
      <p:grpSp>
        <p:nvGrpSpPr>
          <p:cNvPr id="125997" name="Group 45"/>
          <p:cNvGrpSpPr>
            <a:grpSpLocks/>
          </p:cNvGrpSpPr>
          <p:nvPr/>
        </p:nvGrpSpPr>
        <p:grpSpPr bwMode="auto">
          <a:xfrm>
            <a:off x="4794250" y="1485900"/>
            <a:ext cx="3810000" cy="3984625"/>
            <a:chOff x="2880" y="1056"/>
            <a:chExt cx="2400" cy="2510"/>
          </a:xfrm>
        </p:grpSpPr>
        <p:sp>
          <p:nvSpPr>
            <p:cNvPr id="125987" name="Freeform 35"/>
            <p:cNvSpPr>
              <a:spLocks/>
            </p:cNvSpPr>
            <p:nvPr/>
          </p:nvSpPr>
          <p:spPr bwMode="auto">
            <a:xfrm>
              <a:off x="4074" y="1478"/>
              <a:ext cx="912" cy="793"/>
            </a:xfrm>
            <a:custGeom>
              <a:avLst/>
              <a:gdLst/>
              <a:ahLst/>
              <a:cxnLst>
                <a:cxn ang="0">
                  <a:pos x="0" y="2271"/>
                </a:cxn>
                <a:cxn ang="0">
                  <a:pos x="346" y="1944"/>
                </a:cxn>
                <a:cxn ang="0">
                  <a:pos x="759" y="309"/>
                </a:cxn>
                <a:cxn ang="0">
                  <a:pos x="2281" y="92"/>
                </a:cxn>
              </a:cxnLst>
              <a:rect l="0" t="0" r="r" b="b"/>
              <a:pathLst>
                <a:path w="2281" h="2271">
                  <a:moveTo>
                    <a:pt x="0" y="2271"/>
                  </a:moveTo>
                  <a:cubicBezTo>
                    <a:pt x="58" y="2216"/>
                    <a:pt x="220" y="2271"/>
                    <a:pt x="346" y="1944"/>
                  </a:cubicBezTo>
                  <a:cubicBezTo>
                    <a:pt x="472" y="1617"/>
                    <a:pt x="436" y="618"/>
                    <a:pt x="759" y="309"/>
                  </a:cubicBezTo>
                  <a:cubicBezTo>
                    <a:pt x="1082" y="0"/>
                    <a:pt x="1964" y="137"/>
                    <a:pt x="2281" y="92"/>
                  </a:cubicBezTo>
                </a:path>
              </a:pathLst>
            </a:custGeom>
            <a:noFill/>
            <a:ln w="19050">
              <a:solidFill>
                <a:srgbClr val="FF0000"/>
              </a:solidFill>
              <a:round/>
              <a:headEnd/>
              <a:tailEnd/>
            </a:ln>
          </p:spPr>
          <p:txBody>
            <a:bodyPr wrap="none" lIns="18000" tIns="18000" rIns="18000" bIns="18000">
              <a:spAutoFit/>
            </a:bodyPr>
            <a:lstStyle/>
            <a:p>
              <a:endParaRPr lang="es-MX"/>
            </a:p>
          </p:txBody>
        </p:sp>
        <p:grpSp>
          <p:nvGrpSpPr>
            <p:cNvPr id="125988" name="Group 36"/>
            <p:cNvGrpSpPr>
              <a:grpSpLocks/>
            </p:cNvGrpSpPr>
            <p:nvPr/>
          </p:nvGrpSpPr>
          <p:grpSpPr bwMode="auto">
            <a:xfrm>
              <a:off x="2880" y="1056"/>
              <a:ext cx="2400" cy="2510"/>
              <a:chOff x="2880" y="1056"/>
              <a:chExt cx="2400" cy="2510"/>
            </a:xfrm>
          </p:grpSpPr>
          <p:sp>
            <p:nvSpPr>
              <p:cNvPr id="125989" name="Line 37"/>
              <p:cNvSpPr>
                <a:spLocks noChangeShapeType="1"/>
              </p:cNvSpPr>
              <p:nvPr/>
            </p:nvSpPr>
            <p:spPr bwMode="auto">
              <a:xfrm>
                <a:off x="2928" y="2272"/>
                <a:ext cx="2352" cy="0"/>
              </a:xfrm>
              <a:prstGeom prst="line">
                <a:avLst/>
              </a:prstGeom>
              <a:noFill/>
              <a:ln w="9525">
                <a:solidFill>
                  <a:schemeClr val="tx1"/>
                </a:solidFill>
                <a:miter lim="800000"/>
                <a:headEnd type="triangle" w="sm" len="med"/>
                <a:tailEnd type="triangle" w="sm" len="med"/>
              </a:ln>
              <a:effectLst/>
            </p:spPr>
            <p:txBody>
              <a:bodyPr wrap="none" lIns="18000" tIns="18000" rIns="18000" bIns="18000">
                <a:spAutoFit/>
              </a:bodyPr>
              <a:lstStyle/>
              <a:p>
                <a:endParaRPr lang="es-MX"/>
              </a:p>
            </p:txBody>
          </p:sp>
          <p:sp>
            <p:nvSpPr>
              <p:cNvPr id="125990" name="Line 38"/>
              <p:cNvSpPr>
                <a:spLocks noChangeAspect="1" noChangeShapeType="1"/>
              </p:cNvSpPr>
              <p:nvPr/>
            </p:nvSpPr>
            <p:spPr bwMode="auto">
              <a:xfrm>
                <a:off x="4080" y="1056"/>
                <a:ext cx="1" cy="2430"/>
              </a:xfrm>
              <a:prstGeom prst="line">
                <a:avLst/>
              </a:prstGeom>
              <a:noFill/>
              <a:ln w="9525">
                <a:solidFill>
                  <a:schemeClr val="tx1"/>
                </a:solidFill>
                <a:miter lim="800000"/>
                <a:headEnd type="triangle" w="sm" len="med"/>
                <a:tailEnd type="triangle" w="sm" len="med"/>
              </a:ln>
              <a:effectLst/>
            </p:spPr>
            <p:txBody>
              <a:bodyPr wrap="none"/>
              <a:lstStyle/>
              <a:p>
                <a:endParaRPr lang="es-MX"/>
              </a:p>
            </p:txBody>
          </p:sp>
          <p:sp>
            <p:nvSpPr>
              <p:cNvPr id="125991" name="Text Box 39"/>
              <p:cNvSpPr txBox="1">
                <a:spLocks noChangeArrowheads="1"/>
              </p:cNvSpPr>
              <p:nvPr/>
            </p:nvSpPr>
            <p:spPr bwMode="auto">
              <a:xfrm>
                <a:off x="5103" y="2296"/>
                <a:ext cx="109" cy="156"/>
              </a:xfrm>
              <a:prstGeom prst="rect">
                <a:avLst/>
              </a:prstGeom>
              <a:noFill/>
              <a:ln w="9525">
                <a:noFill/>
                <a:miter lim="800000"/>
                <a:headEnd/>
                <a:tailEnd/>
              </a:ln>
            </p:spPr>
            <p:txBody>
              <a:bodyPr wrap="none" lIns="18000" tIns="18000" rIns="18000" bIns="18000">
                <a:spAutoFit/>
              </a:bodyPr>
              <a:lstStyle/>
              <a:p>
                <a:pPr eaLnBrk="0" hangingPunct="0"/>
                <a:r>
                  <a:rPr lang="es-ES" sz="1400" b="1"/>
                  <a:t>H</a:t>
                </a:r>
                <a:endParaRPr lang="es-ES" sz="1400" baseline="-25000"/>
              </a:p>
            </p:txBody>
          </p:sp>
          <p:sp>
            <p:nvSpPr>
              <p:cNvPr id="125992" name="Text Box 40"/>
              <p:cNvSpPr txBox="1">
                <a:spLocks noChangeArrowheads="1"/>
              </p:cNvSpPr>
              <p:nvPr/>
            </p:nvSpPr>
            <p:spPr bwMode="auto">
              <a:xfrm>
                <a:off x="3923" y="1117"/>
                <a:ext cx="97" cy="156"/>
              </a:xfrm>
              <a:prstGeom prst="rect">
                <a:avLst/>
              </a:prstGeom>
              <a:noFill/>
              <a:ln w="9525">
                <a:noFill/>
                <a:miter lim="800000"/>
                <a:headEnd/>
                <a:tailEnd/>
              </a:ln>
            </p:spPr>
            <p:txBody>
              <a:bodyPr wrap="none" lIns="18000" tIns="18000" rIns="18000" bIns="18000">
                <a:spAutoFit/>
              </a:bodyPr>
              <a:lstStyle/>
              <a:p>
                <a:pPr eaLnBrk="0" hangingPunct="0"/>
                <a:r>
                  <a:rPr lang="es-ES" sz="1400" b="1"/>
                  <a:t>B</a:t>
                </a:r>
                <a:endParaRPr lang="es-ES" sz="1400" baseline="-25000"/>
              </a:p>
            </p:txBody>
          </p:sp>
          <p:sp>
            <p:nvSpPr>
              <p:cNvPr id="125993" name="Text Box 41"/>
              <p:cNvSpPr txBox="1">
                <a:spLocks noChangeArrowheads="1"/>
              </p:cNvSpPr>
              <p:nvPr/>
            </p:nvSpPr>
            <p:spPr bwMode="auto">
              <a:xfrm>
                <a:off x="3016" y="2296"/>
                <a:ext cx="171"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H</a:t>
                </a:r>
                <a:endParaRPr lang="es-ES" sz="1400" baseline="-25000"/>
              </a:p>
            </p:txBody>
          </p:sp>
          <p:sp>
            <p:nvSpPr>
              <p:cNvPr id="125994" name="Text Box 42"/>
              <p:cNvSpPr txBox="1">
                <a:spLocks noChangeArrowheads="1"/>
              </p:cNvSpPr>
              <p:nvPr/>
            </p:nvSpPr>
            <p:spPr bwMode="auto">
              <a:xfrm>
                <a:off x="3878" y="3264"/>
                <a:ext cx="159"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B</a:t>
                </a:r>
                <a:endParaRPr lang="es-ES" sz="1400" baseline="-25000"/>
              </a:p>
            </p:txBody>
          </p:sp>
          <p:sp>
            <p:nvSpPr>
              <p:cNvPr id="125995" name="Rectangle 43"/>
              <p:cNvSpPr>
                <a:spLocks noChangeArrowheads="1"/>
              </p:cNvSpPr>
              <p:nvPr/>
            </p:nvSpPr>
            <p:spPr bwMode="auto">
              <a:xfrm>
                <a:off x="2880" y="2251"/>
                <a:ext cx="1152" cy="182"/>
              </a:xfrm>
              <a:prstGeom prst="rect">
                <a:avLst/>
              </a:prstGeom>
              <a:solidFill>
                <a:srgbClr val="FAFAD2"/>
              </a:solidFill>
              <a:ln w="9525">
                <a:solidFill>
                  <a:srgbClr val="FAFAD2"/>
                </a:solidFill>
                <a:miter lim="800000"/>
                <a:headEnd/>
                <a:tailEnd/>
              </a:ln>
              <a:effectLst/>
            </p:spPr>
            <p:txBody>
              <a:bodyPr wrap="none" anchor="ctr"/>
              <a:lstStyle/>
              <a:p>
                <a:endParaRPr lang="es-MX"/>
              </a:p>
            </p:txBody>
          </p:sp>
          <p:sp>
            <p:nvSpPr>
              <p:cNvPr id="125996" name="Rectangle 44"/>
              <p:cNvSpPr>
                <a:spLocks noChangeArrowheads="1"/>
              </p:cNvSpPr>
              <p:nvPr/>
            </p:nvSpPr>
            <p:spPr bwMode="auto">
              <a:xfrm>
                <a:off x="3878" y="2318"/>
                <a:ext cx="227" cy="1248"/>
              </a:xfrm>
              <a:prstGeom prst="rect">
                <a:avLst/>
              </a:prstGeom>
              <a:solidFill>
                <a:srgbClr val="FAFAD2"/>
              </a:solidFill>
              <a:ln w="9525">
                <a:solidFill>
                  <a:srgbClr val="FAFAD2"/>
                </a:solidFill>
                <a:miter lim="800000"/>
                <a:headEnd/>
                <a:tailEnd/>
              </a:ln>
              <a:effectLst/>
            </p:spPr>
            <p:txBody>
              <a:bodyPr wrap="none" anchor="ctr"/>
              <a:lstStyle/>
              <a:p>
                <a:endParaRPr lang="es-MX"/>
              </a:p>
            </p:txBody>
          </p:sp>
        </p:grpSp>
      </p:grpSp>
      <p:sp>
        <p:nvSpPr>
          <p:cNvPr id="125976" name="Freeform 24"/>
          <p:cNvSpPr>
            <a:spLocks/>
          </p:cNvSpPr>
          <p:nvPr/>
        </p:nvSpPr>
        <p:spPr bwMode="auto">
          <a:xfrm>
            <a:off x="6699250" y="2200275"/>
            <a:ext cx="1443038" cy="63500"/>
          </a:xfrm>
          <a:custGeom>
            <a:avLst/>
            <a:gdLst/>
            <a:ahLst/>
            <a:cxnLst>
              <a:cxn ang="0">
                <a:pos x="0" y="40"/>
              </a:cxn>
              <a:cxn ang="0">
                <a:pos x="340" y="6"/>
              </a:cxn>
              <a:cxn ang="0">
                <a:pos x="909" y="3"/>
              </a:cxn>
            </a:cxnLst>
            <a:rect l="0" t="0" r="r" b="b"/>
            <a:pathLst>
              <a:path w="909" h="40">
                <a:moveTo>
                  <a:pt x="0" y="40"/>
                </a:moveTo>
                <a:cubicBezTo>
                  <a:pt x="57" y="34"/>
                  <a:pt x="188" y="12"/>
                  <a:pt x="340" y="6"/>
                </a:cubicBezTo>
                <a:cubicBezTo>
                  <a:pt x="624" y="0"/>
                  <a:pt x="791" y="4"/>
                  <a:pt x="909" y="3"/>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6"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smtClean="0">
                <a:solidFill>
                  <a:srgbClr val="000099"/>
                </a:solidFill>
                <a:latin typeface="Arial" charset="0"/>
              </a:rPr>
              <a:t>Ciclo de histéresis en materiales ferromagnéticos</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25955"/>
                                        </p:tgtEl>
                                        <p:attrNameLst>
                                          <p:attrName>style.visibility</p:attrName>
                                        </p:attrNameLst>
                                      </p:cBhvr>
                                      <p:to>
                                        <p:strVal val="visible"/>
                                      </p:to>
                                    </p:set>
                                    <p:animEffect transition="in" filter="strips(downRight)">
                                      <p:cBhvr>
                                        <p:cTn id="7" dur="500"/>
                                        <p:tgtEl>
                                          <p:spTgt spid="12595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25976"/>
                                        </p:tgtEl>
                                        <p:attrNameLst>
                                          <p:attrName>style.visibility</p:attrName>
                                        </p:attrNameLst>
                                      </p:cBhvr>
                                      <p:to>
                                        <p:strVal val="visible"/>
                                      </p:to>
                                    </p:set>
                                    <p:animEffect transition="in" filter="strips(downLeft)">
                                      <p:cBhvr>
                                        <p:cTn id="12" dur="2500"/>
                                        <p:tgtEl>
                                          <p:spTgt spid="1259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autoUpdateAnimBg="0"/>
      <p:bldP spid="12597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Text Box 3"/>
          <p:cNvSpPr txBox="1">
            <a:spLocks noChangeArrowheads="1"/>
          </p:cNvSpPr>
          <p:nvPr/>
        </p:nvSpPr>
        <p:spPr bwMode="auto">
          <a:xfrm>
            <a:off x="533400" y="1465263"/>
            <a:ext cx="3528000" cy="4170372"/>
          </a:xfrm>
          <a:prstGeom prst="rect">
            <a:avLst/>
          </a:prstGeom>
          <a:noFill/>
          <a:ln w="9525">
            <a:noFill/>
            <a:miter lim="800000"/>
            <a:headEnd/>
            <a:tailEnd/>
          </a:ln>
          <a:effectLst/>
        </p:spPr>
        <p:txBody>
          <a:bodyPr>
            <a:spAutoFit/>
          </a:bodyPr>
          <a:lstStyle/>
          <a:p>
            <a:pPr algn="just">
              <a:lnSpc>
                <a:spcPct val="125000"/>
              </a:lnSpc>
              <a:spcAft>
                <a:spcPct val="70000"/>
              </a:spcAft>
            </a:pPr>
            <a:r>
              <a:rPr lang="es-ES" sz="1600" dirty="0">
                <a:solidFill>
                  <a:srgbClr val="000099"/>
                </a:solidFill>
                <a:latin typeface="Arial" charset="0"/>
                <a:cs typeface="Times New Roman" pitchFamily="18" charset="0"/>
              </a:rPr>
              <a:t>Como se observa, aún cuando </a:t>
            </a:r>
            <a:r>
              <a:rPr lang="es-ES" sz="1800" b="1" dirty="0">
                <a:cs typeface="Times New Roman" pitchFamily="18" charset="0"/>
              </a:rPr>
              <a:t>H</a:t>
            </a:r>
            <a:r>
              <a:rPr lang="es-ES" sz="1600" dirty="0">
                <a:solidFill>
                  <a:srgbClr val="000099"/>
                </a:solidFill>
                <a:latin typeface="Arial" charset="0"/>
                <a:cs typeface="Times New Roman" pitchFamily="18" charset="0"/>
              </a:rPr>
              <a:t> = 0 el material conserva un campo magnético inducido, se dice entonces que el material quedó magnetizado. Si ahora se aplica un campo magnético externo de intensidad </a:t>
            </a:r>
            <a:r>
              <a:rPr lang="es-ES" sz="1800" b="1" dirty="0">
                <a:cs typeface="Times New Roman" pitchFamily="18" charset="0"/>
              </a:rPr>
              <a:t>–H</a:t>
            </a:r>
            <a:r>
              <a:rPr lang="es-ES" sz="1600" dirty="0">
                <a:solidFill>
                  <a:srgbClr val="000099"/>
                </a:solidFill>
                <a:latin typeface="Arial" charset="0"/>
                <a:cs typeface="Times New Roman" pitchFamily="18" charset="0"/>
              </a:rPr>
              <a:t> (opuesto al anterior), los dominios magnéticos se irán orientando, ahora  en sentido contrario, disminuyendo con ello la magnetización del material, de tal forma que se obtendría una gráfica como la siguiente:</a:t>
            </a:r>
          </a:p>
        </p:txBody>
      </p:sp>
      <p:grpSp>
        <p:nvGrpSpPr>
          <p:cNvPr id="109637" name="Group 69"/>
          <p:cNvGrpSpPr>
            <a:grpSpLocks/>
          </p:cNvGrpSpPr>
          <p:nvPr/>
        </p:nvGrpSpPr>
        <p:grpSpPr bwMode="auto">
          <a:xfrm>
            <a:off x="4864100" y="1485900"/>
            <a:ext cx="3733800" cy="3984625"/>
            <a:chOff x="3064" y="1192"/>
            <a:chExt cx="2352" cy="2510"/>
          </a:xfrm>
        </p:grpSpPr>
        <p:sp>
          <p:nvSpPr>
            <p:cNvPr id="109625" name="Freeform 57"/>
            <p:cNvSpPr>
              <a:spLocks/>
            </p:cNvSpPr>
            <p:nvPr/>
          </p:nvSpPr>
          <p:spPr bwMode="auto">
            <a:xfrm>
              <a:off x="4210" y="1614"/>
              <a:ext cx="912" cy="793"/>
            </a:xfrm>
            <a:custGeom>
              <a:avLst/>
              <a:gdLst/>
              <a:ahLst/>
              <a:cxnLst>
                <a:cxn ang="0">
                  <a:pos x="0" y="2271"/>
                </a:cxn>
                <a:cxn ang="0">
                  <a:pos x="346" y="1944"/>
                </a:cxn>
                <a:cxn ang="0">
                  <a:pos x="759" y="309"/>
                </a:cxn>
                <a:cxn ang="0">
                  <a:pos x="2281" y="92"/>
                </a:cxn>
              </a:cxnLst>
              <a:rect l="0" t="0" r="r" b="b"/>
              <a:pathLst>
                <a:path w="2281" h="2271">
                  <a:moveTo>
                    <a:pt x="0" y="2271"/>
                  </a:moveTo>
                  <a:cubicBezTo>
                    <a:pt x="58" y="2216"/>
                    <a:pt x="220" y="2271"/>
                    <a:pt x="346" y="1944"/>
                  </a:cubicBezTo>
                  <a:cubicBezTo>
                    <a:pt x="472" y="1617"/>
                    <a:pt x="436" y="618"/>
                    <a:pt x="759" y="309"/>
                  </a:cubicBezTo>
                  <a:cubicBezTo>
                    <a:pt x="1082" y="0"/>
                    <a:pt x="1964" y="137"/>
                    <a:pt x="2281" y="92"/>
                  </a:cubicBezTo>
                </a:path>
              </a:pathLst>
            </a:custGeom>
            <a:noFill/>
            <a:ln w="19050">
              <a:solidFill>
                <a:srgbClr val="FF0000"/>
              </a:solidFill>
              <a:round/>
              <a:headEnd/>
              <a:tailEnd/>
            </a:ln>
          </p:spPr>
          <p:txBody>
            <a:bodyPr wrap="none" lIns="18000" tIns="18000" rIns="18000" bIns="18000">
              <a:spAutoFit/>
            </a:bodyPr>
            <a:lstStyle/>
            <a:p>
              <a:endParaRPr lang="es-MX"/>
            </a:p>
          </p:txBody>
        </p:sp>
        <p:sp>
          <p:nvSpPr>
            <p:cNvPr id="109627" name="Line 59"/>
            <p:cNvSpPr>
              <a:spLocks noChangeShapeType="1"/>
            </p:cNvSpPr>
            <p:nvPr/>
          </p:nvSpPr>
          <p:spPr bwMode="auto">
            <a:xfrm>
              <a:off x="3064" y="2408"/>
              <a:ext cx="2352" cy="0"/>
            </a:xfrm>
            <a:prstGeom prst="line">
              <a:avLst/>
            </a:prstGeom>
            <a:noFill/>
            <a:ln w="9525">
              <a:solidFill>
                <a:schemeClr val="tx1"/>
              </a:solidFill>
              <a:miter lim="800000"/>
              <a:headEnd type="triangle" w="sm" len="med"/>
              <a:tailEnd type="triangle" w="sm" len="med"/>
            </a:ln>
            <a:effectLst/>
          </p:spPr>
          <p:txBody>
            <a:bodyPr wrap="none" lIns="18000" tIns="18000" rIns="18000" bIns="18000">
              <a:spAutoFit/>
            </a:bodyPr>
            <a:lstStyle/>
            <a:p>
              <a:endParaRPr lang="es-MX"/>
            </a:p>
          </p:txBody>
        </p:sp>
        <p:sp>
          <p:nvSpPr>
            <p:cNvPr id="109628" name="Line 60"/>
            <p:cNvSpPr>
              <a:spLocks noChangeAspect="1" noChangeShapeType="1"/>
            </p:cNvSpPr>
            <p:nvPr/>
          </p:nvSpPr>
          <p:spPr bwMode="auto">
            <a:xfrm>
              <a:off x="4216" y="1192"/>
              <a:ext cx="1" cy="2430"/>
            </a:xfrm>
            <a:prstGeom prst="line">
              <a:avLst/>
            </a:prstGeom>
            <a:noFill/>
            <a:ln w="9525">
              <a:solidFill>
                <a:schemeClr val="tx1"/>
              </a:solidFill>
              <a:miter lim="800000"/>
              <a:headEnd type="triangle" w="sm" len="med"/>
              <a:tailEnd type="triangle" w="sm" len="med"/>
            </a:ln>
            <a:effectLst/>
          </p:spPr>
          <p:txBody>
            <a:bodyPr wrap="none"/>
            <a:lstStyle/>
            <a:p>
              <a:endParaRPr lang="es-MX"/>
            </a:p>
          </p:txBody>
        </p:sp>
        <p:sp>
          <p:nvSpPr>
            <p:cNvPr id="109629" name="Text Box 61"/>
            <p:cNvSpPr txBox="1">
              <a:spLocks noChangeArrowheads="1"/>
            </p:cNvSpPr>
            <p:nvPr/>
          </p:nvSpPr>
          <p:spPr bwMode="auto">
            <a:xfrm>
              <a:off x="5239" y="2432"/>
              <a:ext cx="109" cy="156"/>
            </a:xfrm>
            <a:prstGeom prst="rect">
              <a:avLst/>
            </a:prstGeom>
            <a:noFill/>
            <a:ln w="9525">
              <a:noFill/>
              <a:miter lim="800000"/>
              <a:headEnd/>
              <a:tailEnd/>
            </a:ln>
          </p:spPr>
          <p:txBody>
            <a:bodyPr wrap="none" lIns="18000" tIns="18000" rIns="18000" bIns="18000">
              <a:spAutoFit/>
            </a:bodyPr>
            <a:lstStyle/>
            <a:p>
              <a:pPr eaLnBrk="0" hangingPunct="0"/>
              <a:r>
                <a:rPr lang="es-ES" sz="1400" b="1"/>
                <a:t>H</a:t>
              </a:r>
              <a:endParaRPr lang="es-ES" sz="1400" baseline="-25000"/>
            </a:p>
          </p:txBody>
        </p:sp>
        <p:sp>
          <p:nvSpPr>
            <p:cNvPr id="109630" name="Text Box 62"/>
            <p:cNvSpPr txBox="1">
              <a:spLocks noChangeArrowheads="1"/>
            </p:cNvSpPr>
            <p:nvPr/>
          </p:nvSpPr>
          <p:spPr bwMode="auto">
            <a:xfrm>
              <a:off x="4059" y="1253"/>
              <a:ext cx="97" cy="156"/>
            </a:xfrm>
            <a:prstGeom prst="rect">
              <a:avLst/>
            </a:prstGeom>
            <a:noFill/>
            <a:ln w="9525">
              <a:noFill/>
              <a:miter lim="800000"/>
              <a:headEnd/>
              <a:tailEnd/>
            </a:ln>
          </p:spPr>
          <p:txBody>
            <a:bodyPr wrap="none" lIns="18000" tIns="18000" rIns="18000" bIns="18000">
              <a:spAutoFit/>
            </a:bodyPr>
            <a:lstStyle/>
            <a:p>
              <a:pPr eaLnBrk="0" hangingPunct="0"/>
              <a:r>
                <a:rPr lang="es-ES" sz="1400" b="1"/>
                <a:t>B</a:t>
              </a:r>
              <a:endParaRPr lang="es-ES" sz="1400" baseline="-25000"/>
            </a:p>
          </p:txBody>
        </p:sp>
        <p:sp>
          <p:nvSpPr>
            <p:cNvPr id="109631" name="Text Box 63"/>
            <p:cNvSpPr txBox="1">
              <a:spLocks noChangeArrowheads="1"/>
            </p:cNvSpPr>
            <p:nvPr/>
          </p:nvSpPr>
          <p:spPr bwMode="auto">
            <a:xfrm>
              <a:off x="3152" y="2432"/>
              <a:ext cx="171"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H</a:t>
              </a:r>
              <a:endParaRPr lang="es-ES" sz="1400" baseline="-25000"/>
            </a:p>
          </p:txBody>
        </p:sp>
        <p:sp>
          <p:nvSpPr>
            <p:cNvPr id="109632" name="Text Box 64"/>
            <p:cNvSpPr txBox="1">
              <a:spLocks noChangeArrowheads="1"/>
            </p:cNvSpPr>
            <p:nvPr/>
          </p:nvSpPr>
          <p:spPr bwMode="auto">
            <a:xfrm>
              <a:off x="4014" y="3400"/>
              <a:ext cx="159"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B</a:t>
              </a:r>
              <a:endParaRPr lang="es-ES" sz="1400" baseline="-25000"/>
            </a:p>
          </p:txBody>
        </p:sp>
        <p:sp>
          <p:nvSpPr>
            <p:cNvPr id="109634" name="Rectangle 66"/>
            <p:cNvSpPr>
              <a:spLocks noChangeArrowheads="1"/>
            </p:cNvSpPr>
            <p:nvPr/>
          </p:nvSpPr>
          <p:spPr bwMode="auto">
            <a:xfrm>
              <a:off x="4014" y="2454"/>
              <a:ext cx="227" cy="1248"/>
            </a:xfrm>
            <a:prstGeom prst="rect">
              <a:avLst/>
            </a:prstGeom>
            <a:solidFill>
              <a:srgbClr val="FAFAD2"/>
            </a:solidFill>
            <a:ln w="9525">
              <a:solidFill>
                <a:srgbClr val="FAFAD2"/>
              </a:solidFill>
              <a:miter lim="800000"/>
              <a:headEnd/>
              <a:tailEnd/>
            </a:ln>
            <a:effectLst/>
          </p:spPr>
          <p:txBody>
            <a:bodyPr wrap="none" anchor="ctr"/>
            <a:lstStyle/>
            <a:p>
              <a:endParaRPr lang="es-MX"/>
            </a:p>
          </p:txBody>
        </p:sp>
        <p:sp>
          <p:nvSpPr>
            <p:cNvPr id="109635" name="Freeform 67"/>
            <p:cNvSpPr>
              <a:spLocks/>
            </p:cNvSpPr>
            <p:nvPr/>
          </p:nvSpPr>
          <p:spPr bwMode="auto">
            <a:xfrm>
              <a:off x="4216" y="1642"/>
              <a:ext cx="909" cy="40"/>
            </a:xfrm>
            <a:custGeom>
              <a:avLst/>
              <a:gdLst/>
              <a:ahLst/>
              <a:cxnLst>
                <a:cxn ang="0">
                  <a:pos x="0" y="40"/>
                </a:cxn>
                <a:cxn ang="0">
                  <a:pos x="340" y="6"/>
                </a:cxn>
                <a:cxn ang="0">
                  <a:pos x="909" y="3"/>
                </a:cxn>
              </a:cxnLst>
              <a:rect l="0" t="0" r="r" b="b"/>
              <a:pathLst>
                <a:path w="909" h="40">
                  <a:moveTo>
                    <a:pt x="0" y="40"/>
                  </a:moveTo>
                  <a:cubicBezTo>
                    <a:pt x="57" y="34"/>
                    <a:pt x="188" y="12"/>
                    <a:pt x="340" y="6"/>
                  </a:cubicBezTo>
                  <a:cubicBezTo>
                    <a:pt x="624" y="0"/>
                    <a:pt x="791" y="4"/>
                    <a:pt x="909" y="3"/>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grpSp>
      <p:sp>
        <p:nvSpPr>
          <p:cNvPr id="109633" name="Rectangle 65"/>
          <p:cNvSpPr>
            <a:spLocks noChangeArrowheads="1"/>
          </p:cNvSpPr>
          <p:nvPr/>
        </p:nvSpPr>
        <p:spPr bwMode="auto">
          <a:xfrm>
            <a:off x="4787900" y="3382963"/>
            <a:ext cx="1828800" cy="288925"/>
          </a:xfrm>
          <a:prstGeom prst="rect">
            <a:avLst/>
          </a:prstGeom>
          <a:solidFill>
            <a:srgbClr val="FAFAD2"/>
          </a:solidFill>
          <a:ln w="9525">
            <a:solidFill>
              <a:srgbClr val="FAFAD2"/>
            </a:solidFill>
            <a:miter lim="800000"/>
            <a:headEnd/>
            <a:tailEnd/>
          </a:ln>
          <a:effectLst/>
        </p:spPr>
        <p:txBody>
          <a:bodyPr wrap="none" anchor="ctr"/>
          <a:lstStyle/>
          <a:p>
            <a:endParaRPr lang="es-MX"/>
          </a:p>
        </p:txBody>
      </p:sp>
      <p:sp>
        <p:nvSpPr>
          <p:cNvPr id="109638" name="Freeform 70"/>
          <p:cNvSpPr>
            <a:spLocks/>
          </p:cNvSpPr>
          <p:nvPr/>
        </p:nvSpPr>
        <p:spPr bwMode="auto">
          <a:xfrm>
            <a:off x="5973763" y="2266950"/>
            <a:ext cx="715962" cy="1147763"/>
          </a:xfrm>
          <a:custGeom>
            <a:avLst/>
            <a:gdLst/>
            <a:ahLst/>
            <a:cxnLst>
              <a:cxn ang="0">
                <a:pos x="3" y="723"/>
              </a:cxn>
              <a:cxn ang="0">
                <a:pos x="157" y="139"/>
              </a:cxn>
              <a:cxn ang="0">
                <a:pos x="361" y="23"/>
              </a:cxn>
              <a:cxn ang="0">
                <a:pos x="451" y="0"/>
              </a:cxn>
            </a:cxnLst>
            <a:rect l="0" t="0" r="r" b="b"/>
            <a:pathLst>
              <a:path w="451" h="723">
                <a:moveTo>
                  <a:pt x="3" y="723"/>
                </a:moveTo>
                <a:cubicBezTo>
                  <a:pt x="0" y="702"/>
                  <a:pt x="22" y="259"/>
                  <a:pt x="157" y="139"/>
                </a:cubicBezTo>
                <a:cubicBezTo>
                  <a:pt x="223" y="64"/>
                  <a:pt x="319" y="39"/>
                  <a:pt x="361" y="23"/>
                </a:cubicBezTo>
                <a:cubicBezTo>
                  <a:pt x="411" y="7"/>
                  <a:pt x="432" y="5"/>
                  <a:pt x="451" y="0"/>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6"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smtClean="0">
                <a:solidFill>
                  <a:srgbClr val="000099"/>
                </a:solidFill>
                <a:latin typeface="Arial" charset="0"/>
              </a:rPr>
              <a:t>Ciclo de histéresis en materiales ferromagnéticos</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09571"/>
                                        </p:tgtEl>
                                        <p:attrNameLst>
                                          <p:attrName>style.visibility</p:attrName>
                                        </p:attrNameLst>
                                      </p:cBhvr>
                                      <p:to>
                                        <p:strVal val="visible"/>
                                      </p:to>
                                    </p:set>
                                    <p:animEffect transition="in" filter="strips(downRight)">
                                      <p:cBhvr>
                                        <p:cTn id="7" dur="500"/>
                                        <p:tgtEl>
                                          <p:spTgt spid="10957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1000"/>
                                        <p:tgtEl>
                                          <p:spTgt spid="109633"/>
                                        </p:tgtEl>
                                      </p:cBhvr>
                                    </p:animEffect>
                                    <p:set>
                                      <p:cBhvr>
                                        <p:cTn id="12" dur="1" fill="hold">
                                          <p:stCondLst>
                                            <p:cond delay="999"/>
                                          </p:stCondLst>
                                        </p:cTn>
                                        <p:tgtEl>
                                          <p:spTgt spid="109633"/>
                                        </p:tgtEl>
                                        <p:attrNameLst>
                                          <p:attrName>style.visibility</p:attrName>
                                        </p:attrNameLst>
                                      </p:cBhvr>
                                      <p:to>
                                        <p:strVal val="hidden"/>
                                      </p:to>
                                    </p:set>
                                  </p:childTnLst>
                                </p:cTn>
                              </p:par>
                              <p:par>
                                <p:cTn id="13" presetID="18" presetClass="entr" presetSubtype="12" fill="hold" grpId="0" nodeType="withEffect">
                                  <p:stCondLst>
                                    <p:cond delay="0"/>
                                  </p:stCondLst>
                                  <p:childTnLst>
                                    <p:set>
                                      <p:cBhvr>
                                        <p:cTn id="14" dur="1" fill="hold">
                                          <p:stCondLst>
                                            <p:cond delay="0"/>
                                          </p:stCondLst>
                                        </p:cTn>
                                        <p:tgtEl>
                                          <p:spTgt spid="109638"/>
                                        </p:tgtEl>
                                        <p:attrNameLst>
                                          <p:attrName>style.visibility</p:attrName>
                                        </p:attrNameLst>
                                      </p:cBhvr>
                                      <p:to>
                                        <p:strVal val="visible"/>
                                      </p:to>
                                    </p:set>
                                    <p:animEffect transition="in" filter="strips(downLeft)">
                                      <p:cBhvr>
                                        <p:cTn id="15" dur="3500"/>
                                        <p:tgtEl>
                                          <p:spTgt spid="1096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autoUpdateAnimBg="0"/>
      <p:bldP spid="109633" grpId="0" animBg="1"/>
      <p:bldP spid="10963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Text Box 3"/>
          <p:cNvSpPr txBox="1">
            <a:spLocks noChangeArrowheads="1"/>
          </p:cNvSpPr>
          <p:nvPr/>
        </p:nvSpPr>
        <p:spPr bwMode="auto">
          <a:xfrm>
            <a:off x="533400" y="1465263"/>
            <a:ext cx="3528000" cy="2631490"/>
          </a:xfrm>
          <a:prstGeom prst="rect">
            <a:avLst/>
          </a:prstGeom>
          <a:noFill/>
          <a:ln w="9525">
            <a:noFill/>
            <a:miter lim="800000"/>
            <a:headEnd/>
            <a:tailEnd/>
          </a:ln>
          <a:effectLst/>
        </p:spPr>
        <p:txBody>
          <a:bodyPr>
            <a:spAutoFit/>
          </a:bodyPr>
          <a:lstStyle/>
          <a:p>
            <a:pPr algn="just">
              <a:lnSpc>
                <a:spcPct val="125000"/>
              </a:lnSpc>
              <a:spcAft>
                <a:spcPct val="70000"/>
              </a:spcAft>
            </a:pPr>
            <a:r>
              <a:rPr lang="es-ES" sz="1600" dirty="0">
                <a:solidFill>
                  <a:srgbClr val="000099"/>
                </a:solidFill>
                <a:latin typeface="Arial" charset="0"/>
                <a:cs typeface="Times New Roman" pitchFamily="18" charset="0"/>
              </a:rPr>
              <a:t>Al continuar aumentando </a:t>
            </a:r>
            <a:r>
              <a:rPr lang="es-ES" sz="1800" b="1" dirty="0">
                <a:cs typeface="Times New Roman" pitchFamily="18" charset="0"/>
              </a:rPr>
              <a:t>–H</a:t>
            </a:r>
            <a:r>
              <a:rPr lang="es-ES" sz="1600" dirty="0">
                <a:solidFill>
                  <a:srgbClr val="000099"/>
                </a:solidFill>
                <a:latin typeface="Arial" charset="0"/>
                <a:cs typeface="Times New Roman" pitchFamily="18" charset="0"/>
              </a:rPr>
              <a:t>, el material se irá magnetizando pero con campo contrario al de su primera magnetización, obteniéndose una gráfica como la mostrada a continuación, donde la intensidad del campo magnético inducido se denota con </a:t>
            </a:r>
            <a:r>
              <a:rPr lang="es-ES" sz="1800" b="1" dirty="0">
                <a:cs typeface="Times New Roman" pitchFamily="18" charset="0"/>
              </a:rPr>
              <a:t>–B</a:t>
            </a:r>
            <a:r>
              <a:rPr lang="es-ES" sz="1600" dirty="0">
                <a:solidFill>
                  <a:srgbClr val="0000FF"/>
                </a:solidFill>
                <a:latin typeface="Arial" charset="0"/>
                <a:cs typeface="Times New Roman" pitchFamily="18" charset="0"/>
              </a:rPr>
              <a:t>.</a:t>
            </a:r>
          </a:p>
        </p:txBody>
      </p:sp>
      <p:grpSp>
        <p:nvGrpSpPr>
          <p:cNvPr id="111731" name="Group 115"/>
          <p:cNvGrpSpPr>
            <a:grpSpLocks/>
          </p:cNvGrpSpPr>
          <p:nvPr/>
        </p:nvGrpSpPr>
        <p:grpSpPr bwMode="auto">
          <a:xfrm>
            <a:off x="4864100" y="1485900"/>
            <a:ext cx="3733800" cy="3857625"/>
            <a:chOff x="3200" y="1072"/>
            <a:chExt cx="2352" cy="2430"/>
          </a:xfrm>
        </p:grpSpPr>
        <p:sp>
          <p:nvSpPr>
            <p:cNvPr id="111720" name="Freeform 104"/>
            <p:cNvSpPr>
              <a:spLocks/>
            </p:cNvSpPr>
            <p:nvPr/>
          </p:nvSpPr>
          <p:spPr bwMode="auto">
            <a:xfrm>
              <a:off x="4346" y="1494"/>
              <a:ext cx="912" cy="793"/>
            </a:xfrm>
            <a:custGeom>
              <a:avLst/>
              <a:gdLst/>
              <a:ahLst/>
              <a:cxnLst>
                <a:cxn ang="0">
                  <a:pos x="0" y="2271"/>
                </a:cxn>
                <a:cxn ang="0">
                  <a:pos x="346" y="1944"/>
                </a:cxn>
                <a:cxn ang="0">
                  <a:pos x="759" y="309"/>
                </a:cxn>
                <a:cxn ang="0">
                  <a:pos x="2281" y="92"/>
                </a:cxn>
              </a:cxnLst>
              <a:rect l="0" t="0" r="r" b="b"/>
              <a:pathLst>
                <a:path w="2281" h="2271">
                  <a:moveTo>
                    <a:pt x="0" y="2271"/>
                  </a:moveTo>
                  <a:cubicBezTo>
                    <a:pt x="58" y="2216"/>
                    <a:pt x="220" y="2271"/>
                    <a:pt x="346" y="1944"/>
                  </a:cubicBezTo>
                  <a:cubicBezTo>
                    <a:pt x="472" y="1617"/>
                    <a:pt x="436" y="618"/>
                    <a:pt x="759" y="309"/>
                  </a:cubicBezTo>
                  <a:cubicBezTo>
                    <a:pt x="1082" y="0"/>
                    <a:pt x="1964" y="137"/>
                    <a:pt x="2281" y="92"/>
                  </a:cubicBezTo>
                </a:path>
              </a:pathLst>
            </a:custGeom>
            <a:noFill/>
            <a:ln w="19050">
              <a:solidFill>
                <a:srgbClr val="FF0000"/>
              </a:solidFill>
              <a:round/>
              <a:headEnd/>
              <a:tailEnd/>
            </a:ln>
          </p:spPr>
          <p:txBody>
            <a:bodyPr wrap="none" lIns="18000" tIns="18000" rIns="18000" bIns="18000">
              <a:spAutoFit/>
            </a:bodyPr>
            <a:lstStyle/>
            <a:p>
              <a:endParaRPr lang="es-MX"/>
            </a:p>
          </p:txBody>
        </p:sp>
        <p:sp>
          <p:nvSpPr>
            <p:cNvPr id="111721" name="Line 105"/>
            <p:cNvSpPr>
              <a:spLocks noChangeShapeType="1"/>
            </p:cNvSpPr>
            <p:nvPr/>
          </p:nvSpPr>
          <p:spPr bwMode="auto">
            <a:xfrm>
              <a:off x="3200" y="2288"/>
              <a:ext cx="2352" cy="0"/>
            </a:xfrm>
            <a:prstGeom prst="line">
              <a:avLst/>
            </a:prstGeom>
            <a:noFill/>
            <a:ln w="9525">
              <a:solidFill>
                <a:schemeClr val="tx1"/>
              </a:solidFill>
              <a:miter lim="800000"/>
              <a:headEnd type="triangle" w="sm" len="med"/>
              <a:tailEnd type="triangle" w="sm" len="med"/>
            </a:ln>
            <a:effectLst/>
          </p:spPr>
          <p:txBody>
            <a:bodyPr wrap="none" lIns="18000" tIns="18000" rIns="18000" bIns="18000">
              <a:spAutoFit/>
            </a:bodyPr>
            <a:lstStyle/>
            <a:p>
              <a:endParaRPr lang="es-MX"/>
            </a:p>
          </p:txBody>
        </p:sp>
        <p:sp>
          <p:nvSpPr>
            <p:cNvPr id="111722" name="Line 106"/>
            <p:cNvSpPr>
              <a:spLocks noChangeAspect="1" noChangeShapeType="1"/>
            </p:cNvSpPr>
            <p:nvPr/>
          </p:nvSpPr>
          <p:spPr bwMode="auto">
            <a:xfrm>
              <a:off x="4352" y="1072"/>
              <a:ext cx="1" cy="2430"/>
            </a:xfrm>
            <a:prstGeom prst="line">
              <a:avLst/>
            </a:prstGeom>
            <a:noFill/>
            <a:ln w="9525">
              <a:solidFill>
                <a:schemeClr val="tx1"/>
              </a:solidFill>
              <a:miter lim="800000"/>
              <a:headEnd type="triangle" w="sm" len="med"/>
              <a:tailEnd type="triangle" w="sm" len="med"/>
            </a:ln>
            <a:effectLst/>
          </p:spPr>
          <p:txBody>
            <a:bodyPr wrap="none"/>
            <a:lstStyle/>
            <a:p>
              <a:endParaRPr lang="es-MX"/>
            </a:p>
          </p:txBody>
        </p:sp>
        <p:sp>
          <p:nvSpPr>
            <p:cNvPr id="111723" name="Text Box 107"/>
            <p:cNvSpPr txBox="1">
              <a:spLocks noChangeArrowheads="1"/>
            </p:cNvSpPr>
            <p:nvPr/>
          </p:nvSpPr>
          <p:spPr bwMode="auto">
            <a:xfrm>
              <a:off x="5375" y="2312"/>
              <a:ext cx="109" cy="156"/>
            </a:xfrm>
            <a:prstGeom prst="rect">
              <a:avLst/>
            </a:prstGeom>
            <a:noFill/>
            <a:ln w="9525">
              <a:noFill/>
              <a:miter lim="800000"/>
              <a:headEnd/>
              <a:tailEnd/>
            </a:ln>
          </p:spPr>
          <p:txBody>
            <a:bodyPr wrap="none" lIns="18000" tIns="18000" rIns="18000" bIns="18000">
              <a:spAutoFit/>
            </a:bodyPr>
            <a:lstStyle/>
            <a:p>
              <a:pPr eaLnBrk="0" hangingPunct="0"/>
              <a:r>
                <a:rPr lang="es-ES" sz="1400" b="1"/>
                <a:t>H</a:t>
              </a:r>
              <a:endParaRPr lang="es-ES" sz="1400" baseline="-25000"/>
            </a:p>
          </p:txBody>
        </p:sp>
        <p:sp>
          <p:nvSpPr>
            <p:cNvPr id="111724" name="Text Box 108"/>
            <p:cNvSpPr txBox="1">
              <a:spLocks noChangeArrowheads="1"/>
            </p:cNvSpPr>
            <p:nvPr/>
          </p:nvSpPr>
          <p:spPr bwMode="auto">
            <a:xfrm>
              <a:off x="4195" y="1133"/>
              <a:ext cx="97" cy="156"/>
            </a:xfrm>
            <a:prstGeom prst="rect">
              <a:avLst/>
            </a:prstGeom>
            <a:noFill/>
            <a:ln w="9525">
              <a:noFill/>
              <a:miter lim="800000"/>
              <a:headEnd/>
              <a:tailEnd/>
            </a:ln>
          </p:spPr>
          <p:txBody>
            <a:bodyPr wrap="none" lIns="18000" tIns="18000" rIns="18000" bIns="18000">
              <a:spAutoFit/>
            </a:bodyPr>
            <a:lstStyle/>
            <a:p>
              <a:pPr eaLnBrk="0" hangingPunct="0"/>
              <a:r>
                <a:rPr lang="es-ES" sz="1400" b="1"/>
                <a:t>B</a:t>
              </a:r>
              <a:endParaRPr lang="es-ES" sz="1400" baseline="-25000"/>
            </a:p>
          </p:txBody>
        </p:sp>
        <p:sp>
          <p:nvSpPr>
            <p:cNvPr id="111725" name="Text Box 109"/>
            <p:cNvSpPr txBox="1">
              <a:spLocks noChangeArrowheads="1"/>
            </p:cNvSpPr>
            <p:nvPr/>
          </p:nvSpPr>
          <p:spPr bwMode="auto">
            <a:xfrm>
              <a:off x="3288" y="2312"/>
              <a:ext cx="171"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H</a:t>
              </a:r>
              <a:endParaRPr lang="es-ES" sz="1400" baseline="-25000"/>
            </a:p>
          </p:txBody>
        </p:sp>
        <p:sp>
          <p:nvSpPr>
            <p:cNvPr id="111726" name="Text Box 110"/>
            <p:cNvSpPr txBox="1">
              <a:spLocks noChangeArrowheads="1"/>
            </p:cNvSpPr>
            <p:nvPr/>
          </p:nvSpPr>
          <p:spPr bwMode="auto">
            <a:xfrm>
              <a:off x="4150" y="3280"/>
              <a:ext cx="159"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B</a:t>
              </a:r>
              <a:endParaRPr lang="es-ES" sz="1400" baseline="-25000"/>
            </a:p>
          </p:txBody>
        </p:sp>
        <p:sp>
          <p:nvSpPr>
            <p:cNvPr id="111728" name="Freeform 112"/>
            <p:cNvSpPr>
              <a:spLocks/>
            </p:cNvSpPr>
            <p:nvPr/>
          </p:nvSpPr>
          <p:spPr bwMode="auto">
            <a:xfrm>
              <a:off x="4352" y="1522"/>
              <a:ext cx="909" cy="40"/>
            </a:xfrm>
            <a:custGeom>
              <a:avLst/>
              <a:gdLst/>
              <a:ahLst/>
              <a:cxnLst>
                <a:cxn ang="0">
                  <a:pos x="0" y="40"/>
                </a:cxn>
                <a:cxn ang="0">
                  <a:pos x="340" y="6"/>
                </a:cxn>
                <a:cxn ang="0">
                  <a:pos x="909" y="3"/>
                </a:cxn>
              </a:cxnLst>
              <a:rect l="0" t="0" r="r" b="b"/>
              <a:pathLst>
                <a:path w="909" h="40">
                  <a:moveTo>
                    <a:pt x="0" y="40"/>
                  </a:moveTo>
                  <a:cubicBezTo>
                    <a:pt x="57" y="34"/>
                    <a:pt x="188" y="12"/>
                    <a:pt x="340" y="6"/>
                  </a:cubicBezTo>
                  <a:cubicBezTo>
                    <a:pt x="624" y="0"/>
                    <a:pt x="791" y="4"/>
                    <a:pt x="909" y="3"/>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11730" name="Freeform 114"/>
            <p:cNvSpPr>
              <a:spLocks/>
            </p:cNvSpPr>
            <p:nvPr/>
          </p:nvSpPr>
          <p:spPr bwMode="auto">
            <a:xfrm>
              <a:off x="3899" y="1564"/>
              <a:ext cx="451" cy="723"/>
            </a:xfrm>
            <a:custGeom>
              <a:avLst/>
              <a:gdLst/>
              <a:ahLst/>
              <a:cxnLst>
                <a:cxn ang="0">
                  <a:pos x="3" y="723"/>
                </a:cxn>
                <a:cxn ang="0">
                  <a:pos x="157" y="139"/>
                </a:cxn>
                <a:cxn ang="0">
                  <a:pos x="361" y="23"/>
                </a:cxn>
                <a:cxn ang="0">
                  <a:pos x="451" y="0"/>
                </a:cxn>
              </a:cxnLst>
              <a:rect l="0" t="0" r="r" b="b"/>
              <a:pathLst>
                <a:path w="451" h="723">
                  <a:moveTo>
                    <a:pt x="3" y="723"/>
                  </a:moveTo>
                  <a:cubicBezTo>
                    <a:pt x="0" y="702"/>
                    <a:pt x="22" y="259"/>
                    <a:pt x="157" y="139"/>
                  </a:cubicBezTo>
                  <a:cubicBezTo>
                    <a:pt x="223" y="64"/>
                    <a:pt x="319" y="39"/>
                    <a:pt x="361" y="23"/>
                  </a:cubicBezTo>
                  <a:cubicBezTo>
                    <a:pt x="411" y="7"/>
                    <a:pt x="432" y="5"/>
                    <a:pt x="451" y="0"/>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grpSp>
      <p:sp>
        <p:nvSpPr>
          <p:cNvPr id="111727" name="Rectangle 111"/>
          <p:cNvSpPr>
            <a:spLocks noChangeArrowheads="1"/>
          </p:cNvSpPr>
          <p:nvPr/>
        </p:nvSpPr>
        <p:spPr bwMode="auto">
          <a:xfrm>
            <a:off x="6372225" y="3489325"/>
            <a:ext cx="360363" cy="1981200"/>
          </a:xfrm>
          <a:prstGeom prst="rect">
            <a:avLst/>
          </a:prstGeom>
          <a:solidFill>
            <a:srgbClr val="FAFAD2"/>
          </a:solidFill>
          <a:ln w="9525">
            <a:solidFill>
              <a:srgbClr val="FAFAD2"/>
            </a:solidFill>
            <a:miter lim="800000"/>
            <a:headEnd/>
            <a:tailEnd/>
          </a:ln>
          <a:effectLst/>
        </p:spPr>
        <p:txBody>
          <a:bodyPr wrap="none" anchor="ctr"/>
          <a:lstStyle/>
          <a:p>
            <a:endParaRPr lang="es-MX"/>
          </a:p>
        </p:txBody>
      </p:sp>
      <p:sp>
        <p:nvSpPr>
          <p:cNvPr id="111732" name="Freeform 116"/>
          <p:cNvSpPr>
            <a:spLocks/>
          </p:cNvSpPr>
          <p:nvPr/>
        </p:nvSpPr>
        <p:spPr bwMode="auto">
          <a:xfrm>
            <a:off x="5340350" y="3394075"/>
            <a:ext cx="638175" cy="1284288"/>
          </a:xfrm>
          <a:custGeom>
            <a:avLst/>
            <a:gdLst/>
            <a:ahLst/>
            <a:cxnLst>
              <a:cxn ang="0">
                <a:pos x="402" y="0"/>
              </a:cxn>
              <a:cxn ang="0">
                <a:pos x="306" y="677"/>
              </a:cxn>
              <a:cxn ang="0">
                <a:pos x="0" y="771"/>
              </a:cxn>
            </a:cxnLst>
            <a:rect l="0" t="0" r="r" b="b"/>
            <a:pathLst>
              <a:path w="402" h="809">
                <a:moveTo>
                  <a:pt x="402" y="0"/>
                </a:moveTo>
                <a:cubicBezTo>
                  <a:pt x="378" y="435"/>
                  <a:pt x="377" y="579"/>
                  <a:pt x="306" y="677"/>
                </a:cubicBezTo>
                <a:cubicBezTo>
                  <a:pt x="199" y="809"/>
                  <a:pt x="79" y="768"/>
                  <a:pt x="0" y="771"/>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6"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smtClean="0">
                <a:solidFill>
                  <a:srgbClr val="000099"/>
                </a:solidFill>
                <a:latin typeface="Arial" charset="0"/>
              </a:rPr>
              <a:t>Ciclo de histéresis en materiales ferromagnéticos</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11619"/>
                                        </p:tgtEl>
                                        <p:attrNameLst>
                                          <p:attrName>style.visibility</p:attrName>
                                        </p:attrNameLst>
                                      </p:cBhvr>
                                      <p:to>
                                        <p:strVal val="visible"/>
                                      </p:to>
                                    </p:set>
                                    <p:animEffect transition="in" filter="strips(downRight)">
                                      <p:cBhvr>
                                        <p:cTn id="7" dur="500"/>
                                        <p:tgtEl>
                                          <p:spTgt spid="1116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1000"/>
                                        <p:tgtEl>
                                          <p:spTgt spid="111727"/>
                                        </p:tgtEl>
                                      </p:cBhvr>
                                    </p:animEffect>
                                    <p:set>
                                      <p:cBhvr>
                                        <p:cTn id="12" dur="1" fill="hold">
                                          <p:stCondLst>
                                            <p:cond delay="999"/>
                                          </p:stCondLst>
                                        </p:cTn>
                                        <p:tgtEl>
                                          <p:spTgt spid="111727"/>
                                        </p:tgtEl>
                                        <p:attrNameLst>
                                          <p:attrName>style.visibility</p:attrName>
                                        </p:attrNameLst>
                                      </p:cBhvr>
                                      <p:to>
                                        <p:strVal val="hidden"/>
                                      </p:to>
                                    </p:set>
                                  </p:childTnLst>
                                </p:cTn>
                              </p:par>
                              <p:par>
                                <p:cTn id="13" presetID="18" presetClass="entr" presetSubtype="12" fill="hold" grpId="0" nodeType="withEffect">
                                  <p:stCondLst>
                                    <p:cond delay="0"/>
                                  </p:stCondLst>
                                  <p:childTnLst>
                                    <p:set>
                                      <p:cBhvr>
                                        <p:cTn id="14" dur="1" fill="hold">
                                          <p:stCondLst>
                                            <p:cond delay="0"/>
                                          </p:stCondLst>
                                        </p:cTn>
                                        <p:tgtEl>
                                          <p:spTgt spid="111732"/>
                                        </p:tgtEl>
                                        <p:attrNameLst>
                                          <p:attrName>style.visibility</p:attrName>
                                        </p:attrNameLst>
                                      </p:cBhvr>
                                      <p:to>
                                        <p:strVal val="visible"/>
                                      </p:to>
                                    </p:set>
                                    <p:animEffect transition="in" filter="strips(downLeft)">
                                      <p:cBhvr>
                                        <p:cTn id="15" dur="3500"/>
                                        <p:tgtEl>
                                          <p:spTgt spid="111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autoUpdateAnimBg="0"/>
      <p:bldP spid="111727" grpId="0" animBg="1"/>
      <p:bldP spid="11173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Text Box 3"/>
          <p:cNvSpPr txBox="1">
            <a:spLocks noChangeArrowheads="1"/>
          </p:cNvSpPr>
          <p:nvPr/>
        </p:nvSpPr>
        <p:spPr bwMode="auto">
          <a:xfrm>
            <a:off x="533400" y="1465263"/>
            <a:ext cx="3528000" cy="3285515"/>
          </a:xfrm>
          <a:prstGeom prst="rect">
            <a:avLst/>
          </a:prstGeom>
          <a:noFill/>
          <a:ln w="9525">
            <a:noFill/>
            <a:miter lim="800000"/>
            <a:headEnd/>
            <a:tailEnd/>
          </a:ln>
          <a:effectLst/>
        </p:spPr>
        <p:txBody>
          <a:bodyPr>
            <a:spAutoFit/>
          </a:bodyPr>
          <a:lstStyle/>
          <a:p>
            <a:pPr algn="just">
              <a:lnSpc>
                <a:spcPct val="125000"/>
              </a:lnSpc>
              <a:spcAft>
                <a:spcPct val="70000"/>
              </a:spcAft>
            </a:pPr>
            <a:r>
              <a:rPr lang="es-ES" sz="1600" dirty="0">
                <a:solidFill>
                  <a:srgbClr val="000099"/>
                </a:solidFill>
                <a:latin typeface="Arial" charset="0"/>
                <a:cs typeface="Times New Roman" pitchFamily="18" charset="0"/>
              </a:rPr>
              <a:t>Como se observa, al aumentar </a:t>
            </a:r>
            <a:r>
              <a:rPr lang="es-ES" sz="1600" dirty="0" smtClean="0">
                <a:solidFill>
                  <a:srgbClr val="000099"/>
                </a:solidFill>
                <a:latin typeface="Arial" charset="0"/>
                <a:cs typeface="Times New Roman" pitchFamily="18" charset="0"/>
              </a:rPr>
              <a:t>       </a:t>
            </a:r>
            <a:r>
              <a:rPr lang="es-ES" sz="1800" b="1" dirty="0">
                <a:cs typeface="Times New Roman" pitchFamily="18" charset="0"/>
              </a:rPr>
              <a:t>–H</a:t>
            </a:r>
            <a:r>
              <a:rPr lang="es-ES" sz="1600" dirty="0">
                <a:solidFill>
                  <a:srgbClr val="000099"/>
                </a:solidFill>
                <a:latin typeface="Arial" charset="0"/>
                <a:cs typeface="Times New Roman" pitchFamily="18" charset="0"/>
              </a:rPr>
              <a:t>, aumenta </a:t>
            </a:r>
            <a:r>
              <a:rPr lang="es-ES" sz="1800" b="1" dirty="0">
                <a:cs typeface="Times New Roman" pitchFamily="18" charset="0"/>
              </a:rPr>
              <a:t>–B</a:t>
            </a:r>
            <a:r>
              <a:rPr lang="es-ES" sz="1600" dirty="0">
                <a:solidFill>
                  <a:srgbClr val="000099"/>
                </a:solidFill>
                <a:latin typeface="Arial" charset="0"/>
                <a:cs typeface="Times New Roman" pitchFamily="18" charset="0"/>
              </a:rPr>
              <a:t>, hasta llegar a un punto de máxima saturación, donde los dominios están alineados en sentido contrario a como se alinearon en la curva de primera saturación. Ahora, si se disminuye el valor de </a:t>
            </a:r>
            <a:r>
              <a:rPr lang="es-ES" sz="1800" b="1" dirty="0">
                <a:cs typeface="Times New Roman" pitchFamily="18" charset="0"/>
              </a:rPr>
              <a:t>–H</a:t>
            </a:r>
            <a:r>
              <a:rPr lang="es-ES" sz="1600" b="1" dirty="0">
                <a:solidFill>
                  <a:srgbClr val="000099"/>
                </a:solidFill>
                <a:latin typeface="Arial" charset="0"/>
                <a:cs typeface="Times New Roman" pitchFamily="18" charset="0"/>
              </a:rPr>
              <a:t> </a:t>
            </a:r>
            <a:r>
              <a:rPr lang="es-ES" sz="1600" dirty="0">
                <a:solidFill>
                  <a:srgbClr val="000099"/>
                </a:solidFill>
                <a:latin typeface="Arial" charset="0"/>
                <a:cs typeface="Times New Roman" pitchFamily="18" charset="0"/>
              </a:rPr>
              <a:t>hasta    </a:t>
            </a:r>
            <a:r>
              <a:rPr lang="es-ES" sz="1800" b="1" dirty="0">
                <a:cs typeface="Times New Roman" pitchFamily="18" charset="0"/>
              </a:rPr>
              <a:t>–H</a:t>
            </a:r>
            <a:r>
              <a:rPr lang="es-ES" sz="1600" b="1" dirty="0">
                <a:solidFill>
                  <a:srgbClr val="000099"/>
                </a:solidFill>
                <a:latin typeface="Arial" charset="0"/>
                <a:cs typeface="Times New Roman" pitchFamily="18" charset="0"/>
              </a:rPr>
              <a:t> </a:t>
            </a:r>
            <a:r>
              <a:rPr lang="es-ES" sz="1600" dirty="0">
                <a:solidFill>
                  <a:srgbClr val="000099"/>
                </a:solidFill>
                <a:latin typeface="Arial" charset="0"/>
                <a:cs typeface="Times New Roman" pitchFamily="18" charset="0"/>
              </a:rPr>
              <a:t>= 0, se obtiene una gráfica como la siguiente:</a:t>
            </a:r>
            <a:endParaRPr lang="es-ES" sz="1600" dirty="0">
              <a:solidFill>
                <a:srgbClr val="0000FF"/>
              </a:solidFill>
              <a:latin typeface="Arial" charset="0"/>
              <a:cs typeface="Times New Roman" pitchFamily="18" charset="0"/>
            </a:endParaRPr>
          </a:p>
        </p:txBody>
      </p:sp>
      <p:grpSp>
        <p:nvGrpSpPr>
          <p:cNvPr id="116826" name="Group 90"/>
          <p:cNvGrpSpPr>
            <a:grpSpLocks/>
          </p:cNvGrpSpPr>
          <p:nvPr/>
        </p:nvGrpSpPr>
        <p:grpSpPr bwMode="auto">
          <a:xfrm>
            <a:off x="4859338" y="1497013"/>
            <a:ext cx="3733800" cy="3857625"/>
            <a:chOff x="3336" y="1208"/>
            <a:chExt cx="2352" cy="2430"/>
          </a:xfrm>
        </p:grpSpPr>
        <p:grpSp>
          <p:nvGrpSpPr>
            <p:cNvPr id="116814" name="Group 78"/>
            <p:cNvGrpSpPr>
              <a:grpSpLocks/>
            </p:cNvGrpSpPr>
            <p:nvPr/>
          </p:nvGrpSpPr>
          <p:grpSpPr bwMode="auto">
            <a:xfrm>
              <a:off x="3336" y="1208"/>
              <a:ext cx="2352" cy="2430"/>
              <a:chOff x="3200" y="1072"/>
              <a:chExt cx="2352" cy="2430"/>
            </a:xfrm>
          </p:grpSpPr>
          <p:sp>
            <p:nvSpPr>
              <p:cNvPr id="116815" name="Freeform 79"/>
              <p:cNvSpPr>
                <a:spLocks/>
              </p:cNvSpPr>
              <p:nvPr/>
            </p:nvSpPr>
            <p:spPr bwMode="auto">
              <a:xfrm>
                <a:off x="4346" y="1494"/>
                <a:ext cx="912" cy="793"/>
              </a:xfrm>
              <a:custGeom>
                <a:avLst/>
                <a:gdLst/>
                <a:ahLst/>
                <a:cxnLst>
                  <a:cxn ang="0">
                    <a:pos x="0" y="2271"/>
                  </a:cxn>
                  <a:cxn ang="0">
                    <a:pos x="346" y="1944"/>
                  </a:cxn>
                  <a:cxn ang="0">
                    <a:pos x="759" y="309"/>
                  </a:cxn>
                  <a:cxn ang="0">
                    <a:pos x="2281" y="92"/>
                  </a:cxn>
                </a:cxnLst>
                <a:rect l="0" t="0" r="r" b="b"/>
                <a:pathLst>
                  <a:path w="2281" h="2271">
                    <a:moveTo>
                      <a:pt x="0" y="2271"/>
                    </a:moveTo>
                    <a:cubicBezTo>
                      <a:pt x="58" y="2216"/>
                      <a:pt x="220" y="2271"/>
                      <a:pt x="346" y="1944"/>
                    </a:cubicBezTo>
                    <a:cubicBezTo>
                      <a:pt x="472" y="1617"/>
                      <a:pt x="436" y="618"/>
                      <a:pt x="759" y="309"/>
                    </a:cubicBezTo>
                    <a:cubicBezTo>
                      <a:pt x="1082" y="0"/>
                      <a:pt x="1964" y="137"/>
                      <a:pt x="2281" y="92"/>
                    </a:cubicBezTo>
                  </a:path>
                </a:pathLst>
              </a:custGeom>
              <a:noFill/>
              <a:ln w="19050">
                <a:solidFill>
                  <a:srgbClr val="FF0000"/>
                </a:solidFill>
                <a:round/>
                <a:headEnd/>
                <a:tailEnd/>
              </a:ln>
            </p:spPr>
            <p:txBody>
              <a:bodyPr wrap="none" lIns="18000" tIns="18000" rIns="18000" bIns="18000">
                <a:spAutoFit/>
              </a:bodyPr>
              <a:lstStyle/>
              <a:p>
                <a:endParaRPr lang="es-MX"/>
              </a:p>
            </p:txBody>
          </p:sp>
          <p:sp>
            <p:nvSpPr>
              <p:cNvPr id="116816" name="Line 80"/>
              <p:cNvSpPr>
                <a:spLocks noChangeShapeType="1"/>
              </p:cNvSpPr>
              <p:nvPr/>
            </p:nvSpPr>
            <p:spPr bwMode="auto">
              <a:xfrm>
                <a:off x="3200" y="2288"/>
                <a:ext cx="2352" cy="0"/>
              </a:xfrm>
              <a:prstGeom prst="line">
                <a:avLst/>
              </a:prstGeom>
              <a:noFill/>
              <a:ln w="9525">
                <a:solidFill>
                  <a:schemeClr val="tx1"/>
                </a:solidFill>
                <a:miter lim="800000"/>
                <a:headEnd type="triangle" w="sm" len="med"/>
                <a:tailEnd type="triangle" w="sm" len="med"/>
              </a:ln>
              <a:effectLst/>
            </p:spPr>
            <p:txBody>
              <a:bodyPr wrap="none" lIns="18000" tIns="18000" rIns="18000" bIns="18000">
                <a:spAutoFit/>
              </a:bodyPr>
              <a:lstStyle/>
              <a:p>
                <a:endParaRPr lang="es-MX"/>
              </a:p>
            </p:txBody>
          </p:sp>
          <p:sp>
            <p:nvSpPr>
              <p:cNvPr id="116817" name="Line 81"/>
              <p:cNvSpPr>
                <a:spLocks noChangeAspect="1" noChangeShapeType="1"/>
              </p:cNvSpPr>
              <p:nvPr/>
            </p:nvSpPr>
            <p:spPr bwMode="auto">
              <a:xfrm>
                <a:off x="4352" y="1072"/>
                <a:ext cx="1" cy="2430"/>
              </a:xfrm>
              <a:prstGeom prst="line">
                <a:avLst/>
              </a:prstGeom>
              <a:noFill/>
              <a:ln w="9525">
                <a:solidFill>
                  <a:schemeClr val="tx1"/>
                </a:solidFill>
                <a:miter lim="800000"/>
                <a:headEnd type="triangle" w="sm" len="med"/>
                <a:tailEnd type="triangle" w="sm" len="med"/>
              </a:ln>
              <a:effectLst/>
            </p:spPr>
            <p:txBody>
              <a:bodyPr wrap="none"/>
              <a:lstStyle/>
              <a:p>
                <a:endParaRPr lang="es-MX"/>
              </a:p>
            </p:txBody>
          </p:sp>
          <p:sp>
            <p:nvSpPr>
              <p:cNvPr id="116818" name="Text Box 82"/>
              <p:cNvSpPr txBox="1">
                <a:spLocks noChangeArrowheads="1"/>
              </p:cNvSpPr>
              <p:nvPr/>
            </p:nvSpPr>
            <p:spPr bwMode="auto">
              <a:xfrm>
                <a:off x="5375" y="2312"/>
                <a:ext cx="109" cy="156"/>
              </a:xfrm>
              <a:prstGeom prst="rect">
                <a:avLst/>
              </a:prstGeom>
              <a:noFill/>
              <a:ln w="9525">
                <a:noFill/>
                <a:miter lim="800000"/>
                <a:headEnd/>
                <a:tailEnd/>
              </a:ln>
            </p:spPr>
            <p:txBody>
              <a:bodyPr wrap="none" lIns="18000" tIns="18000" rIns="18000" bIns="18000">
                <a:spAutoFit/>
              </a:bodyPr>
              <a:lstStyle/>
              <a:p>
                <a:pPr eaLnBrk="0" hangingPunct="0"/>
                <a:r>
                  <a:rPr lang="es-ES" sz="1400" b="1"/>
                  <a:t>H</a:t>
                </a:r>
                <a:endParaRPr lang="es-ES" sz="1400" baseline="-25000"/>
              </a:p>
            </p:txBody>
          </p:sp>
          <p:sp>
            <p:nvSpPr>
              <p:cNvPr id="116819" name="Text Box 83"/>
              <p:cNvSpPr txBox="1">
                <a:spLocks noChangeArrowheads="1"/>
              </p:cNvSpPr>
              <p:nvPr/>
            </p:nvSpPr>
            <p:spPr bwMode="auto">
              <a:xfrm>
                <a:off x="4195" y="1133"/>
                <a:ext cx="97" cy="156"/>
              </a:xfrm>
              <a:prstGeom prst="rect">
                <a:avLst/>
              </a:prstGeom>
              <a:noFill/>
              <a:ln w="9525">
                <a:noFill/>
                <a:miter lim="800000"/>
                <a:headEnd/>
                <a:tailEnd/>
              </a:ln>
            </p:spPr>
            <p:txBody>
              <a:bodyPr wrap="none" lIns="18000" tIns="18000" rIns="18000" bIns="18000">
                <a:spAutoFit/>
              </a:bodyPr>
              <a:lstStyle/>
              <a:p>
                <a:pPr eaLnBrk="0" hangingPunct="0"/>
                <a:r>
                  <a:rPr lang="es-ES" sz="1400" b="1"/>
                  <a:t>B</a:t>
                </a:r>
                <a:endParaRPr lang="es-ES" sz="1400" baseline="-25000"/>
              </a:p>
            </p:txBody>
          </p:sp>
          <p:sp>
            <p:nvSpPr>
              <p:cNvPr id="116820" name="Text Box 84"/>
              <p:cNvSpPr txBox="1">
                <a:spLocks noChangeArrowheads="1"/>
              </p:cNvSpPr>
              <p:nvPr/>
            </p:nvSpPr>
            <p:spPr bwMode="auto">
              <a:xfrm>
                <a:off x="3288" y="2312"/>
                <a:ext cx="171"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H</a:t>
                </a:r>
                <a:endParaRPr lang="es-ES" sz="1400" baseline="-25000"/>
              </a:p>
            </p:txBody>
          </p:sp>
          <p:sp>
            <p:nvSpPr>
              <p:cNvPr id="116821" name="Text Box 85"/>
              <p:cNvSpPr txBox="1">
                <a:spLocks noChangeArrowheads="1"/>
              </p:cNvSpPr>
              <p:nvPr/>
            </p:nvSpPr>
            <p:spPr bwMode="auto">
              <a:xfrm>
                <a:off x="4150" y="3280"/>
                <a:ext cx="159"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B</a:t>
                </a:r>
                <a:endParaRPr lang="es-ES" sz="1400" baseline="-25000"/>
              </a:p>
            </p:txBody>
          </p:sp>
          <p:sp>
            <p:nvSpPr>
              <p:cNvPr id="116822" name="Freeform 86"/>
              <p:cNvSpPr>
                <a:spLocks/>
              </p:cNvSpPr>
              <p:nvPr/>
            </p:nvSpPr>
            <p:spPr bwMode="auto">
              <a:xfrm>
                <a:off x="4352" y="1522"/>
                <a:ext cx="909" cy="40"/>
              </a:xfrm>
              <a:custGeom>
                <a:avLst/>
                <a:gdLst/>
                <a:ahLst/>
                <a:cxnLst>
                  <a:cxn ang="0">
                    <a:pos x="0" y="40"/>
                  </a:cxn>
                  <a:cxn ang="0">
                    <a:pos x="340" y="6"/>
                  </a:cxn>
                  <a:cxn ang="0">
                    <a:pos x="909" y="3"/>
                  </a:cxn>
                </a:cxnLst>
                <a:rect l="0" t="0" r="r" b="b"/>
                <a:pathLst>
                  <a:path w="909" h="40">
                    <a:moveTo>
                      <a:pt x="0" y="40"/>
                    </a:moveTo>
                    <a:cubicBezTo>
                      <a:pt x="57" y="34"/>
                      <a:pt x="188" y="12"/>
                      <a:pt x="340" y="6"/>
                    </a:cubicBezTo>
                    <a:cubicBezTo>
                      <a:pt x="624" y="0"/>
                      <a:pt x="791" y="4"/>
                      <a:pt x="909" y="3"/>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16823" name="Freeform 87"/>
              <p:cNvSpPr>
                <a:spLocks/>
              </p:cNvSpPr>
              <p:nvPr/>
            </p:nvSpPr>
            <p:spPr bwMode="auto">
              <a:xfrm>
                <a:off x="3899" y="1564"/>
                <a:ext cx="451" cy="723"/>
              </a:xfrm>
              <a:custGeom>
                <a:avLst/>
                <a:gdLst/>
                <a:ahLst/>
                <a:cxnLst>
                  <a:cxn ang="0">
                    <a:pos x="3" y="723"/>
                  </a:cxn>
                  <a:cxn ang="0">
                    <a:pos x="157" y="139"/>
                  </a:cxn>
                  <a:cxn ang="0">
                    <a:pos x="361" y="23"/>
                  </a:cxn>
                  <a:cxn ang="0">
                    <a:pos x="451" y="0"/>
                  </a:cxn>
                </a:cxnLst>
                <a:rect l="0" t="0" r="r" b="b"/>
                <a:pathLst>
                  <a:path w="451" h="723">
                    <a:moveTo>
                      <a:pt x="3" y="723"/>
                    </a:moveTo>
                    <a:cubicBezTo>
                      <a:pt x="0" y="702"/>
                      <a:pt x="22" y="259"/>
                      <a:pt x="157" y="139"/>
                    </a:cubicBezTo>
                    <a:cubicBezTo>
                      <a:pt x="223" y="64"/>
                      <a:pt x="319" y="39"/>
                      <a:pt x="361" y="23"/>
                    </a:cubicBezTo>
                    <a:cubicBezTo>
                      <a:pt x="411" y="7"/>
                      <a:pt x="432" y="5"/>
                      <a:pt x="451" y="0"/>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grpSp>
        <p:sp>
          <p:nvSpPr>
            <p:cNvPr id="116825" name="Freeform 89"/>
            <p:cNvSpPr>
              <a:spLocks/>
            </p:cNvSpPr>
            <p:nvPr/>
          </p:nvSpPr>
          <p:spPr bwMode="auto">
            <a:xfrm>
              <a:off x="3636" y="2410"/>
              <a:ext cx="402" cy="809"/>
            </a:xfrm>
            <a:custGeom>
              <a:avLst/>
              <a:gdLst/>
              <a:ahLst/>
              <a:cxnLst>
                <a:cxn ang="0">
                  <a:pos x="402" y="0"/>
                </a:cxn>
                <a:cxn ang="0">
                  <a:pos x="306" y="677"/>
                </a:cxn>
                <a:cxn ang="0">
                  <a:pos x="0" y="771"/>
                </a:cxn>
              </a:cxnLst>
              <a:rect l="0" t="0" r="r" b="b"/>
              <a:pathLst>
                <a:path w="402" h="809">
                  <a:moveTo>
                    <a:pt x="402" y="0"/>
                  </a:moveTo>
                  <a:cubicBezTo>
                    <a:pt x="378" y="435"/>
                    <a:pt x="377" y="579"/>
                    <a:pt x="306" y="677"/>
                  </a:cubicBezTo>
                  <a:cubicBezTo>
                    <a:pt x="199" y="809"/>
                    <a:pt x="79" y="768"/>
                    <a:pt x="0" y="771"/>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grpSp>
      <p:sp>
        <p:nvSpPr>
          <p:cNvPr id="116827" name="Freeform 91"/>
          <p:cNvSpPr>
            <a:spLocks/>
          </p:cNvSpPr>
          <p:nvPr/>
        </p:nvSpPr>
        <p:spPr bwMode="auto">
          <a:xfrm>
            <a:off x="5360988" y="4551363"/>
            <a:ext cx="1327150" cy="87312"/>
          </a:xfrm>
          <a:custGeom>
            <a:avLst/>
            <a:gdLst/>
            <a:ahLst/>
            <a:cxnLst>
              <a:cxn ang="0">
                <a:pos x="836" y="0"/>
              </a:cxn>
              <a:cxn ang="0">
                <a:pos x="505" y="49"/>
              </a:cxn>
              <a:cxn ang="0">
                <a:pos x="0" y="52"/>
              </a:cxn>
            </a:cxnLst>
            <a:rect l="0" t="0" r="r" b="b"/>
            <a:pathLst>
              <a:path w="836" h="55">
                <a:moveTo>
                  <a:pt x="836" y="0"/>
                </a:moveTo>
                <a:cubicBezTo>
                  <a:pt x="782" y="8"/>
                  <a:pt x="644" y="40"/>
                  <a:pt x="505" y="49"/>
                </a:cubicBezTo>
                <a:cubicBezTo>
                  <a:pt x="221" y="55"/>
                  <a:pt x="105" y="52"/>
                  <a:pt x="0" y="52"/>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7"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smtClean="0">
                <a:solidFill>
                  <a:srgbClr val="000099"/>
                </a:solidFill>
                <a:latin typeface="Arial" charset="0"/>
              </a:rPr>
              <a:t>Ciclo de histéresis en materiales ferromagnéticos</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16739"/>
                                        </p:tgtEl>
                                        <p:attrNameLst>
                                          <p:attrName>style.visibility</p:attrName>
                                        </p:attrNameLst>
                                      </p:cBhvr>
                                      <p:to>
                                        <p:strVal val="visible"/>
                                      </p:to>
                                    </p:set>
                                    <p:animEffect transition="in" filter="strips(downRight)">
                                      <p:cBhvr>
                                        <p:cTn id="7" dur="500"/>
                                        <p:tgtEl>
                                          <p:spTgt spid="116739"/>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116827"/>
                                        </p:tgtEl>
                                        <p:attrNameLst>
                                          <p:attrName>style.visibility</p:attrName>
                                        </p:attrNameLst>
                                      </p:cBhvr>
                                      <p:to>
                                        <p:strVal val="visible"/>
                                      </p:to>
                                    </p:set>
                                    <p:animEffect transition="in" filter="strips(upRight)">
                                      <p:cBhvr>
                                        <p:cTn id="12" dur="2500"/>
                                        <p:tgtEl>
                                          <p:spTgt spid="116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autoUpdateAnimBg="0"/>
      <p:bldP spid="11682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Text Box 3"/>
          <p:cNvSpPr txBox="1">
            <a:spLocks noChangeArrowheads="1"/>
          </p:cNvSpPr>
          <p:nvPr/>
        </p:nvSpPr>
        <p:spPr bwMode="auto">
          <a:xfrm>
            <a:off x="533400" y="1465263"/>
            <a:ext cx="3528000" cy="3593291"/>
          </a:xfrm>
          <a:prstGeom prst="rect">
            <a:avLst/>
          </a:prstGeom>
          <a:noFill/>
          <a:ln w="9525">
            <a:noFill/>
            <a:miter lim="800000"/>
            <a:headEnd/>
            <a:tailEnd/>
          </a:ln>
          <a:effectLst/>
        </p:spPr>
        <p:txBody>
          <a:bodyPr>
            <a:spAutoFit/>
          </a:bodyPr>
          <a:lstStyle/>
          <a:p>
            <a:pPr algn="just">
              <a:lnSpc>
                <a:spcPct val="125000"/>
              </a:lnSpc>
              <a:spcAft>
                <a:spcPct val="70000"/>
              </a:spcAft>
            </a:pPr>
            <a:r>
              <a:rPr lang="es-ES" sz="1600" dirty="0">
                <a:solidFill>
                  <a:srgbClr val="000099"/>
                </a:solidFill>
                <a:latin typeface="Arial" charset="0"/>
                <a:cs typeface="Times New Roman" pitchFamily="18" charset="0"/>
              </a:rPr>
              <a:t>Como se observa, aún </a:t>
            </a:r>
            <a:r>
              <a:rPr lang="es-ES" sz="1600" dirty="0" smtClean="0">
                <a:solidFill>
                  <a:srgbClr val="000099"/>
                </a:solidFill>
                <a:latin typeface="Arial" charset="0"/>
                <a:cs typeface="Times New Roman" pitchFamily="18" charset="0"/>
              </a:rPr>
              <a:t>cuando         </a:t>
            </a:r>
            <a:r>
              <a:rPr lang="es-ES" sz="1800" b="1" dirty="0">
                <a:cs typeface="Times New Roman" pitchFamily="18" charset="0"/>
              </a:rPr>
              <a:t>–</a:t>
            </a:r>
            <a:r>
              <a:rPr lang="es-ES" sz="1800" b="1" dirty="0" smtClean="0">
                <a:cs typeface="Times New Roman" pitchFamily="18" charset="0"/>
              </a:rPr>
              <a:t>H</a:t>
            </a:r>
            <a:r>
              <a:rPr lang="es-ES" sz="1600" dirty="0" smtClean="0">
                <a:solidFill>
                  <a:srgbClr val="000099"/>
                </a:solidFill>
                <a:latin typeface="Arial" charset="0"/>
                <a:cs typeface="Times New Roman" pitchFamily="18" charset="0"/>
              </a:rPr>
              <a:t>=0 </a:t>
            </a:r>
            <a:r>
              <a:rPr lang="es-ES" sz="1600" dirty="0">
                <a:solidFill>
                  <a:srgbClr val="000099"/>
                </a:solidFill>
                <a:latin typeface="Arial" charset="0"/>
                <a:cs typeface="Times New Roman" pitchFamily="18" charset="0"/>
              </a:rPr>
              <a:t>el material conserva un campo magnético inducido. Si ahora se aplica un campo magnético externo de intensidad </a:t>
            </a:r>
            <a:r>
              <a:rPr lang="es-ES" sz="1800" b="1" dirty="0">
                <a:cs typeface="Times New Roman" pitchFamily="18" charset="0"/>
              </a:rPr>
              <a:t>H</a:t>
            </a:r>
            <a:r>
              <a:rPr lang="es-ES" sz="1600" dirty="0">
                <a:solidFill>
                  <a:srgbClr val="000099"/>
                </a:solidFill>
                <a:latin typeface="Arial" charset="0"/>
                <a:cs typeface="Times New Roman" pitchFamily="18" charset="0"/>
              </a:rPr>
              <a:t> (opuesto al anterior), los dominios magnéticos se irán orientando, ahora  en sentido contrario, disminuyendo con ello la magnetización del material, de tal forma que se obtendría una gráfica como la siguiente:</a:t>
            </a:r>
          </a:p>
        </p:txBody>
      </p:sp>
      <p:grpSp>
        <p:nvGrpSpPr>
          <p:cNvPr id="117842" name="Group 82"/>
          <p:cNvGrpSpPr>
            <a:grpSpLocks/>
          </p:cNvGrpSpPr>
          <p:nvPr/>
        </p:nvGrpSpPr>
        <p:grpSpPr bwMode="auto">
          <a:xfrm>
            <a:off x="4860925" y="1497013"/>
            <a:ext cx="3733800" cy="3857625"/>
            <a:chOff x="3062" y="943"/>
            <a:chExt cx="2352" cy="2430"/>
          </a:xfrm>
        </p:grpSpPr>
        <p:grpSp>
          <p:nvGrpSpPr>
            <p:cNvPr id="117827" name="Group 67"/>
            <p:cNvGrpSpPr>
              <a:grpSpLocks/>
            </p:cNvGrpSpPr>
            <p:nvPr/>
          </p:nvGrpSpPr>
          <p:grpSpPr bwMode="auto">
            <a:xfrm>
              <a:off x="3062" y="943"/>
              <a:ext cx="2352" cy="2430"/>
              <a:chOff x="3336" y="1208"/>
              <a:chExt cx="2352" cy="2430"/>
            </a:xfrm>
          </p:grpSpPr>
          <p:grpSp>
            <p:nvGrpSpPr>
              <p:cNvPr id="117828" name="Group 68"/>
              <p:cNvGrpSpPr>
                <a:grpSpLocks/>
              </p:cNvGrpSpPr>
              <p:nvPr/>
            </p:nvGrpSpPr>
            <p:grpSpPr bwMode="auto">
              <a:xfrm>
                <a:off x="3336" y="1208"/>
                <a:ext cx="2352" cy="2430"/>
                <a:chOff x="3200" y="1072"/>
                <a:chExt cx="2352" cy="2430"/>
              </a:xfrm>
            </p:grpSpPr>
            <p:sp>
              <p:nvSpPr>
                <p:cNvPr id="117829" name="Freeform 69"/>
                <p:cNvSpPr>
                  <a:spLocks/>
                </p:cNvSpPr>
                <p:nvPr/>
              </p:nvSpPr>
              <p:spPr bwMode="auto">
                <a:xfrm>
                  <a:off x="4346" y="1494"/>
                  <a:ext cx="912" cy="793"/>
                </a:xfrm>
                <a:custGeom>
                  <a:avLst/>
                  <a:gdLst/>
                  <a:ahLst/>
                  <a:cxnLst>
                    <a:cxn ang="0">
                      <a:pos x="0" y="2271"/>
                    </a:cxn>
                    <a:cxn ang="0">
                      <a:pos x="346" y="1944"/>
                    </a:cxn>
                    <a:cxn ang="0">
                      <a:pos x="759" y="309"/>
                    </a:cxn>
                    <a:cxn ang="0">
                      <a:pos x="2281" y="92"/>
                    </a:cxn>
                  </a:cxnLst>
                  <a:rect l="0" t="0" r="r" b="b"/>
                  <a:pathLst>
                    <a:path w="2281" h="2271">
                      <a:moveTo>
                        <a:pt x="0" y="2271"/>
                      </a:moveTo>
                      <a:cubicBezTo>
                        <a:pt x="58" y="2216"/>
                        <a:pt x="220" y="2271"/>
                        <a:pt x="346" y="1944"/>
                      </a:cubicBezTo>
                      <a:cubicBezTo>
                        <a:pt x="472" y="1617"/>
                        <a:pt x="436" y="618"/>
                        <a:pt x="759" y="309"/>
                      </a:cubicBezTo>
                      <a:cubicBezTo>
                        <a:pt x="1082" y="0"/>
                        <a:pt x="1964" y="137"/>
                        <a:pt x="2281" y="92"/>
                      </a:cubicBezTo>
                    </a:path>
                  </a:pathLst>
                </a:custGeom>
                <a:noFill/>
                <a:ln w="19050">
                  <a:solidFill>
                    <a:srgbClr val="FF0000"/>
                  </a:solidFill>
                  <a:round/>
                  <a:headEnd/>
                  <a:tailEnd/>
                </a:ln>
              </p:spPr>
              <p:txBody>
                <a:bodyPr wrap="none" lIns="18000" tIns="18000" rIns="18000" bIns="18000">
                  <a:spAutoFit/>
                </a:bodyPr>
                <a:lstStyle/>
                <a:p>
                  <a:endParaRPr lang="es-MX"/>
                </a:p>
              </p:txBody>
            </p:sp>
            <p:sp>
              <p:nvSpPr>
                <p:cNvPr id="117830" name="Line 70"/>
                <p:cNvSpPr>
                  <a:spLocks noChangeShapeType="1"/>
                </p:cNvSpPr>
                <p:nvPr/>
              </p:nvSpPr>
              <p:spPr bwMode="auto">
                <a:xfrm>
                  <a:off x="3200" y="2288"/>
                  <a:ext cx="2352" cy="0"/>
                </a:xfrm>
                <a:prstGeom prst="line">
                  <a:avLst/>
                </a:prstGeom>
                <a:noFill/>
                <a:ln w="9525">
                  <a:solidFill>
                    <a:schemeClr val="tx1"/>
                  </a:solidFill>
                  <a:miter lim="800000"/>
                  <a:headEnd type="triangle" w="sm" len="med"/>
                  <a:tailEnd type="triangle" w="sm" len="med"/>
                </a:ln>
                <a:effectLst/>
              </p:spPr>
              <p:txBody>
                <a:bodyPr wrap="none" lIns="18000" tIns="18000" rIns="18000" bIns="18000">
                  <a:spAutoFit/>
                </a:bodyPr>
                <a:lstStyle/>
                <a:p>
                  <a:endParaRPr lang="es-MX"/>
                </a:p>
              </p:txBody>
            </p:sp>
            <p:sp>
              <p:nvSpPr>
                <p:cNvPr id="117831" name="Line 71"/>
                <p:cNvSpPr>
                  <a:spLocks noChangeAspect="1" noChangeShapeType="1"/>
                </p:cNvSpPr>
                <p:nvPr/>
              </p:nvSpPr>
              <p:spPr bwMode="auto">
                <a:xfrm>
                  <a:off x="4352" y="1072"/>
                  <a:ext cx="1" cy="2430"/>
                </a:xfrm>
                <a:prstGeom prst="line">
                  <a:avLst/>
                </a:prstGeom>
                <a:noFill/>
                <a:ln w="9525">
                  <a:solidFill>
                    <a:schemeClr val="tx1"/>
                  </a:solidFill>
                  <a:miter lim="800000"/>
                  <a:headEnd type="triangle" w="sm" len="med"/>
                  <a:tailEnd type="triangle" w="sm" len="med"/>
                </a:ln>
                <a:effectLst/>
              </p:spPr>
              <p:txBody>
                <a:bodyPr wrap="none"/>
                <a:lstStyle/>
                <a:p>
                  <a:endParaRPr lang="es-MX"/>
                </a:p>
              </p:txBody>
            </p:sp>
            <p:sp>
              <p:nvSpPr>
                <p:cNvPr id="117832" name="Text Box 72"/>
                <p:cNvSpPr txBox="1">
                  <a:spLocks noChangeArrowheads="1"/>
                </p:cNvSpPr>
                <p:nvPr/>
              </p:nvSpPr>
              <p:spPr bwMode="auto">
                <a:xfrm>
                  <a:off x="5375" y="2312"/>
                  <a:ext cx="109" cy="156"/>
                </a:xfrm>
                <a:prstGeom prst="rect">
                  <a:avLst/>
                </a:prstGeom>
                <a:noFill/>
                <a:ln w="9525">
                  <a:noFill/>
                  <a:miter lim="800000"/>
                  <a:headEnd/>
                  <a:tailEnd/>
                </a:ln>
              </p:spPr>
              <p:txBody>
                <a:bodyPr wrap="none" lIns="18000" tIns="18000" rIns="18000" bIns="18000">
                  <a:spAutoFit/>
                </a:bodyPr>
                <a:lstStyle/>
                <a:p>
                  <a:pPr eaLnBrk="0" hangingPunct="0"/>
                  <a:r>
                    <a:rPr lang="es-ES" sz="1400" b="1"/>
                    <a:t>H</a:t>
                  </a:r>
                  <a:endParaRPr lang="es-ES" sz="1400" baseline="-25000"/>
                </a:p>
              </p:txBody>
            </p:sp>
            <p:sp>
              <p:nvSpPr>
                <p:cNvPr id="117833" name="Text Box 73"/>
                <p:cNvSpPr txBox="1">
                  <a:spLocks noChangeArrowheads="1"/>
                </p:cNvSpPr>
                <p:nvPr/>
              </p:nvSpPr>
              <p:spPr bwMode="auto">
                <a:xfrm>
                  <a:off x="4195" y="1133"/>
                  <a:ext cx="97" cy="156"/>
                </a:xfrm>
                <a:prstGeom prst="rect">
                  <a:avLst/>
                </a:prstGeom>
                <a:noFill/>
                <a:ln w="9525">
                  <a:noFill/>
                  <a:miter lim="800000"/>
                  <a:headEnd/>
                  <a:tailEnd/>
                </a:ln>
              </p:spPr>
              <p:txBody>
                <a:bodyPr wrap="none" lIns="18000" tIns="18000" rIns="18000" bIns="18000">
                  <a:spAutoFit/>
                </a:bodyPr>
                <a:lstStyle/>
                <a:p>
                  <a:pPr eaLnBrk="0" hangingPunct="0"/>
                  <a:r>
                    <a:rPr lang="es-ES" sz="1400" b="1"/>
                    <a:t>B</a:t>
                  </a:r>
                  <a:endParaRPr lang="es-ES" sz="1400" baseline="-25000"/>
                </a:p>
              </p:txBody>
            </p:sp>
            <p:sp>
              <p:nvSpPr>
                <p:cNvPr id="117834" name="Text Box 74"/>
                <p:cNvSpPr txBox="1">
                  <a:spLocks noChangeArrowheads="1"/>
                </p:cNvSpPr>
                <p:nvPr/>
              </p:nvSpPr>
              <p:spPr bwMode="auto">
                <a:xfrm>
                  <a:off x="3288" y="2312"/>
                  <a:ext cx="171"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H</a:t>
                  </a:r>
                  <a:endParaRPr lang="es-ES" sz="1400" baseline="-25000"/>
                </a:p>
              </p:txBody>
            </p:sp>
            <p:sp>
              <p:nvSpPr>
                <p:cNvPr id="117835" name="Text Box 75"/>
                <p:cNvSpPr txBox="1">
                  <a:spLocks noChangeArrowheads="1"/>
                </p:cNvSpPr>
                <p:nvPr/>
              </p:nvSpPr>
              <p:spPr bwMode="auto">
                <a:xfrm>
                  <a:off x="4150" y="3280"/>
                  <a:ext cx="159"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B</a:t>
                  </a:r>
                  <a:endParaRPr lang="es-ES" sz="1400" baseline="-25000"/>
                </a:p>
              </p:txBody>
            </p:sp>
            <p:sp>
              <p:nvSpPr>
                <p:cNvPr id="117836" name="Freeform 76"/>
                <p:cNvSpPr>
                  <a:spLocks/>
                </p:cNvSpPr>
                <p:nvPr/>
              </p:nvSpPr>
              <p:spPr bwMode="auto">
                <a:xfrm>
                  <a:off x="4352" y="1522"/>
                  <a:ext cx="909" cy="40"/>
                </a:xfrm>
                <a:custGeom>
                  <a:avLst/>
                  <a:gdLst/>
                  <a:ahLst/>
                  <a:cxnLst>
                    <a:cxn ang="0">
                      <a:pos x="0" y="40"/>
                    </a:cxn>
                    <a:cxn ang="0">
                      <a:pos x="340" y="6"/>
                    </a:cxn>
                    <a:cxn ang="0">
                      <a:pos x="909" y="3"/>
                    </a:cxn>
                  </a:cxnLst>
                  <a:rect l="0" t="0" r="r" b="b"/>
                  <a:pathLst>
                    <a:path w="909" h="40">
                      <a:moveTo>
                        <a:pt x="0" y="40"/>
                      </a:moveTo>
                      <a:cubicBezTo>
                        <a:pt x="57" y="34"/>
                        <a:pt x="188" y="12"/>
                        <a:pt x="340" y="6"/>
                      </a:cubicBezTo>
                      <a:cubicBezTo>
                        <a:pt x="624" y="0"/>
                        <a:pt x="791" y="4"/>
                        <a:pt x="909" y="3"/>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17837" name="Freeform 77"/>
                <p:cNvSpPr>
                  <a:spLocks/>
                </p:cNvSpPr>
                <p:nvPr/>
              </p:nvSpPr>
              <p:spPr bwMode="auto">
                <a:xfrm>
                  <a:off x="3899" y="1564"/>
                  <a:ext cx="451" cy="723"/>
                </a:xfrm>
                <a:custGeom>
                  <a:avLst/>
                  <a:gdLst/>
                  <a:ahLst/>
                  <a:cxnLst>
                    <a:cxn ang="0">
                      <a:pos x="3" y="723"/>
                    </a:cxn>
                    <a:cxn ang="0">
                      <a:pos x="157" y="139"/>
                    </a:cxn>
                    <a:cxn ang="0">
                      <a:pos x="361" y="23"/>
                    </a:cxn>
                    <a:cxn ang="0">
                      <a:pos x="451" y="0"/>
                    </a:cxn>
                  </a:cxnLst>
                  <a:rect l="0" t="0" r="r" b="b"/>
                  <a:pathLst>
                    <a:path w="451" h="723">
                      <a:moveTo>
                        <a:pt x="3" y="723"/>
                      </a:moveTo>
                      <a:cubicBezTo>
                        <a:pt x="0" y="702"/>
                        <a:pt x="22" y="259"/>
                        <a:pt x="157" y="139"/>
                      </a:cubicBezTo>
                      <a:cubicBezTo>
                        <a:pt x="223" y="64"/>
                        <a:pt x="319" y="39"/>
                        <a:pt x="361" y="23"/>
                      </a:cubicBezTo>
                      <a:cubicBezTo>
                        <a:pt x="411" y="7"/>
                        <a:pt x="432" y="5"/>
                        <a:pt x="451" y="0"/>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grpSp>
          <p:sp>
            <p:nvSpPr>
              <p:cNvPr id="117838" name="Freeform 78"/>
              <p:cNvSpPr>
                <a:spLocks/>
              </p:cNvSpPr>
              <p:nvPr/>
            </p:nvSpPr>
            <p:spPr bwMode="auto">
              <a:xfrm>
                <a:off x="3636" y="2410"/>
                <a:ext cx="402" cy="809"/>
              </a:xfrm>
              <a:custGeom>
                <a:avLst/>
                <a:gdLst/>
                <a:ahLst/>
                <a:cxnLst>
                  <a:cxn ang="0">
                    <a:pos x="402" y="0"/>
                  </a:cxn>
                  <a:cxn ang="0">
                    <a:pos x="306" y="677"/>
                  </a:cxn>
                  <a:cxn ang="0">
                    <a:pos x="0" y="771"/>
                  </a:cxn>
                </a:cxnLst>
                <a:rect l="0" t="0" r="r" b="b"/>
                <a:pathLst>
                  <a:path w="402" h="809">
                    <a:moveTo>
                      <a:pt x="402" y="0"/>
                    </a:moveTo>
                    <a:cubicBezTo>
                      <a:pt x="378" y="435"/>
                      <a:pt x="377" y="579"/>
                      <a:pt x="306" y="677"/>
                    </a:cubicBezTo>
                    <a:cubicBezTo>
                      <a:pt x="199" y="809"/>
                      <a:pt x="79" y="768"/>
                      <a:pt x="0" y="771"/>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grpSp>
        <p:sp>
          <p:nvSpPr>
            <p:cNvPr id="117839" name="Freeform 79"/>
            <p:cNvSpPr>
              <a:spLocks/>
            </p:cNvSpPr>
            <p:nvPr/>
          </p:nvSpPr>
          <p:spPr bwMode="auto">
            <a:xfrm>
              <a:off x="3378" y="2867"/>
              <a:ext cx="836" cy="55"/>
            </a:xfrm>
            <a:custGeom>
              <a:avLst/>
              <a:gdLst/>
              <a:ahLst/>
              <a:cxnLst>
                <a:cxn ang="0">
                  <a:pos x="836" y="0"/>
                </a:cxn>
                <a:cxn ang="0">
                  <a:pos x="505" y="49"/>
                </a:cxn>
                <a:cxn ang="0">
                  <a:pos x="0" y="52"/>
                </a:cxn>
              </a:cxnLst>
              <a:rect l="0" t="0" r="r" b="b"/>
              <a:pathLst>
                <a:path w="836" h="55">
                  <a:moveTo>
                    <a:pt x="836" y="0"/>
                  </a:moveTo>
                  <a:cubicBezTo>
                    <a:pt x="782" y="8"/>
                    <a:pt x="644" y="40"/>
                    <a:pt x="505" y="49"/>
                  </a:cubicBezTo>
                  <a:cubicBezTo>
                    <a:pt x="221" y="55"/>
                    <a:pt x="105" y="52"/>
                    <a:pt x="0" y="52"/>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grpSp>
      <p:sp>
        <p:nvSpPr>
          <p:cNvPr id="117840" name="Freeform 80"/>
          <p:cNvSpPr>
            <a:spLocks/>
          </p:cNvSpPr>
          <p:nvPr/>
        </p:nvSpPr>
        <p:spPr bwMode="auto">
          <a:xfrm>
            <a:off x="6689725" y="3417888"/>
            <a:ext cx="606425" cy="1133475"/>
          </a:xfrm>
          <a:custGeom>
            <a:avLst/>
            <a:gdLst/>
            <a:ahLst/>
            <a:cxnLst>
              <a:cxn ang="0">
                <a:pos x="379" y="0"/>
              </a:cxn>
              <a:cxn ang="0">
                <a:pos x="224" y="595"/>
              </a:cxn>
              <a:cxn ang="0">
                <a:pos x="0" y="714"/>
              </a:cxn>
            </a:cxnLst>
            <a:rect l="0" t="0" r="r" b="b"/>
            <a:pathLst>
              <a:path w="382" h="714">
                <a:moveTo>
                  <a:pt x="379" y="0"/>
                </a:moveTo>
                <a:cubicBezTo>
                  <a:pt x="382" y="21"/>
                  <a:pt x="359" y="475"/>
                  <a:pt x="224" y="595"/>
                </a:cubicBezTo>
                <a:cubicBezTo>
                  <a:pt x="158" y="670"/>
                  <a:pt x="42" y="698"/>
                  <a:pt x="0" y="714"/>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9"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smtClean="0">
                <a:solidFill>
                  <a:srgbClr val="000099"/>
                </a:solidFill>
                <a:latin typeface="Arial" charset="0"/>
              </a:rPr>
              <a:t>Ciclo de histéresis en materiales ferromagnéticos</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17763"/>
                                        </p:tgtEl>
                                        <p:attrNameLst>
                                          <p:attrName>style.visibility</p:attrName>
                                        </p:attrNameLst>
                                      </p:cBhvr>
                                      <p:to>
                                        <p:strVal val="visible"/>
                                      </p:to>
                                    </p:set>
                                    <p:animEffect transition="in" filter="strips(downRight)">
                                      <p:cBhvr>
                                        <p:cTn id="7" dur="500"/>
                                        <p:tgtEl>
                                          <p:spTgt spid="11776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117840"/>
                                        </p:tgtEl>
                                        <p:attrNameLst>
                                          <p:attrName>style.visibility</p:attrName>
                                        </p:attrNameLst>
                                      </p:cBhvr>
                                      <p:to>
                                        <p:strVal val="visible"/>
                                      </p:to>
                                    </p:set>
                                    <p:animEffect transition="in" filter="strips(upRight)">
                                      <p:cBhvr>
                                        <p:cTn id="12" dur="3500"/>
                                        <p:tgtEl>
                                          <p:spTgt spid="1178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autoUpdateAnimBg="0"/>
      <p:bldP spid="117840"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Text Box 3"/>
          <p:cNvSpPr txBox="1">
            <a:spLocks noChangeArrowheads="1"/>
          </p:cNvSpPr>
          <p:nvPr/>
        </p:nvSpPr>
        <p:spPr bwMode="auto">
          <a:xfrm>
            <a:off x="533400" y="1465263"/>
            <a:ext cx="3528000" cy="1938992"/>
          </a:xfrm>
          <a:prstGeom prst="rect">
            <a:avLst/>
          </a:prstGeom>
          <a:noFill/>
          <a:ln w="9525">
            <a:noFill/>
            <a:miter lim="800000"/>
            <a:headEnd/>
            <a:tailEnd/>
          </a:ln>
          <a:effectLst/>
        </p:spPr>
        <p:txBody>
          <a:bodyPr>
            <a:spAutoFit/>
          </a:bodyPr>
          <a:lstStyle/>
          <a:p>
            <a:pPr algn="just">
              <a:lnSpc>
                <a:spcPct val="125000"/>
              </a:lnSpc>
              <a:spcAft>
                <a:spcPct val="70000"/>
              </a:spcAft>
            </a:pPr>
            <a:r>
              <a:rPr lang="es-ES" sz="1600" dirty="0">
                <a:solidFill>
                  <a:srgbClr val="000099"/>
                </a:solidFill>
                <a:latin typeface="Arial" charset="0"/>
                <a:cs typeface="Times New Roman" pitchFamily="18" charset="0"/>
              </a:rPr>
              <a:t>Como se observa, al ir aumentando </a:t>
            </a:r>
            <a:r>
              <a:rPr lang="es-ES" sz="1600" b="1" dirty="0">
                <a:latin typeface="+mn-lt"/>
                <a:cs typeface="Times New Roman" pitchFamily="18" charset="0"/>
              </a:rPr>
              <a:t>H</a:t>
            </a:r>
            <a:r>
              <a:rPr lang="es-ES" sz="1600" dirty="0">
                <a:solidFill>
                  <a:srgbClr val="000099"/>
                </a:solidFill>
                <a:latin typeface="Arial" charset="0"/>
                <a:cs typeface="Times New Roman" pitchFamily="18" charset="0"/>
              </a:rPr>
              <a:t>, disminuye </a:t>
            </a:r>
            <a:r>
              <a:rPr lang="es-ES" sz="1600" b="1" dirty="0">
                <a:latin typeface="+mn-lt"/>
                <a:cs typeface="Times New Roman" pitchFamily="18" charset="0"/>
              </a:rPr>
              <a:t>–B</a:t>
            </a:r>
            <a:r>
              <a:rPr lang="es-ES" sz="1600" dirty="0">
                <a:solidFill>
                  <a:srgbClr val="000099"/>
                </a:solidFill>
                <a:latin typeface="Arial" charset="0"/>
                <a:cs typeface="Times New Roman" pitchFamily="18" charset="0"/>
              </a:rPr>
              <a:t>, hasta llegar a cero; ahora bien si se continua aumentando </a:t>
            </a:r>
            <a:r>
              <a:rPr lang="es-ES" sz="1600" b="1" dirty="0">
                <a:latin typeface="+mn-lt"/>
                <a:cs typeface="Times New Roman" pitchFamily="18" charset="0"/>
              </a:rPr>
              <a:t>H</a:t>
            </a:r>
            <a:r>
              <a:rPr lang="es-ES" sz="1600" dirty="0">
                <a:solidFill>
                  <a:srgbClr val="000099"/>
                </a:solidFill>
                <a:latin typeface="Arial" charset="0"/>
                <a:cs typeface="Times New Roman" pitchFamily="18" charset="0"/>
              </a:rPr>
              <a:t>, el material se irá magnetizando, obteniéndose una gráfica como la siguiente:</a:t>
            </a:r>
          </a:p>
        </p:txBody>
      </p:sp>
      <p:grpSp>
        <p:nvGrpSpPr>
          <p:cNvPr id="119888" name="Group 80"/>
          <p:cNvGrpSpPr>
            <a:grpSpLocks/>
          </p:cNvGrpSpPr>
          <p:nvPr/>
        </p:nvGrpSpPr>
        <p:grpSpPr bwMode="auto">
          <a:xfrm>
            <a:off x="4859338" y="1497013"/>
            <a:ext cx="3733800" cy="3857625"/>
            <a:chOff x="3061" y="943"/>
            <a:chExt cx="2352" cy="2430"/>
          </a:xfrm>
        </p:grpSpPr>
        <p:grpSp>
          <p:nvGrpSpPr>
            <p:cNvPr id="119873" name="Group 65"/>
            <p:cNvGrpSpPr>
              <a:grpSpLocks/>
            </p:cNvGrpSpPr>
            <p:nvPr/>
          </p:nvGrpSpPr>
          <p:grpSpPr bwMode="auto">
            <a:xfrm>
              <a:off x="3061" y="943"/>
              <a:ext cx="2352" cy="2430"/>
              <a:chOff x="3336" y="1208"/>
              <a:chExt cx="2352" cy="2430"/>
            </a:xfrm>
          </p:grpSpPr>
          <p:grpSp>
            <p:nvGrpSpPr>
              <p:cNvPr id="119874" name="Group 66"/>
              <p:cNvGrpSpPr>
                <a:grpSpLocks/>
              </p:cNvGrpSpPr>
              <p:nvPr/>
            </p:nvGrpSpPr>
            <p:grpSpPr bwMode="auto">
              <a:xfrm>
                <a:off x="3336" y="1208"/>
                <a:ext cx="2352" cy="2430"/>
                <a:chOff x="3200" y="1072"/>
                <a:chExt cx="2352" cy="2430"/>
              </a:xfrm>
            </p:grpSpPr>
            <p:sp>
              <p:nvSpPr>
                <p:cNvPr id="119875" name="Freeform 67"/>
                <p:cNvSpPr>
                  <a:spLocks/>
                </p:cNvSpPr>
                <p:nvPr/>
              </p:nvSpPr>
              <p:spPr bwMode="auto">
                <a:xfrm>
                  <a:off x="4346" y="1494"/>
                  <a:ext cx="912" cy="793"/>
                </a:xfrm>
                <a:custGeom>
                  <a:avLst/>
                  <a:gdLst/>
                  <a:ahLst/>
                  <a:cxnLst>
                    <a:cxn ang="0">
                      <a:pos x="0" y="2271"/>
                    </a:cxn>
                    <a:cxn ang="0">
                      <a:pos x="346" y="1944"/>
                    </a:cxn>
                    <a:cxn ang="0">
                      <a:pos x="759" y="309"/>
                    </a:cxn>
                    <a:cxn ang="0">
                      <a:pos x="2281" y="92"/>
                    </a:cxn>
                  </a:cxnLst>
                  <a:rect l="0" t="0" r="r" b="b"/>
                  <a:pathLst>
                    <a:path w="2281" h="2271">
                      <a:moveTo>
                        <a:pt x="0" y="2271"/>
                      </a:moveTo>
                      <a:cubicBezTo>
                        <a:pt x="58" y="2216"/>
                        <a:pt x="220" y="2271"/>
                        <a:pt x="346" y="1944"/>
                      </a:cubicBezTo>
                      <a:cubicBezTo>
                        <a:pt x="472" y="1617"/>
                        <a:pt x="436" y="618"/>
                        <a:pt x="759" y="309"/>
                      </a:cubicBezTo>
                      <a:cubicBezTo>
                        <a:pt x="1082" y="0"/>
                        <a:pt x="1964" y="137"/>
                        <a:pt x="2281" y="92"/>
                      </a:cubicBezTo>
                    </a:path>
                  </a:pathLst>
                </a:custGeom>
                <a:noFill/>
                <a:ln w="19050">
                  <a:solidFill>
                    <a:srgbClr val="FF0000"/>
                  </a:solidFill>
                  <a:round/>
                  <a:headEnd/>
                  <a:tailEnd/>
                </a:ln>
              </p:spPr>
              <p:txBody>
                <a:bodyPr wrap="none" lIns="18000" tIns="18000" rIns="18000" bIns="18000">
                  <a:spAutoFit/>
                </a:bodyPr>
                <a:lstStyle/>
                <a:p>
                  <a:endParaRPr lang="es-MX"/>
                </a:p>
              </p:txBody>
            </p:sp>
            <p:sp>
              <p:nvSpPr>
                <p:cNvPr id="119876" name="Line 68"/>
                <p:cNvSpPr>
                  <a:spLocks noChangeShapeType="1"/>
                </p:cNvSpPr>
                <p:nvPr/>
              </p:nvSpPr>
              <p:spPr bwMode="auto">
                <a:xfrm>
                  <a:off x="3200" y="2288"/>
                  <a:ext cx="2352" cy="0"/>
                </a:xfrm>
                <a:prstGeom prst="line">
                  <a:avLst/>
                </a:prstGeom>
                <a:noFill/>
                <a:ln w="9525">
                  <a:solidFill>
                    <a:schemeClr val="tx1"/>
                  </a:solidFill>
                  <a:miter lim="800000"/>
                  <a:headEnd type="triangle" w="sm" len="med"/>
                  <a:tailEnd type="triangle" w="sm" len="med"/>
                </a:ln>
                <a:effectLst/>
              </p:spPr>
              <p:txBody>
                <a:bodyPr wrap="none" lIns="18000" tIns="18000" rIns="18000" bIns="18000">
                  <a:spAutoFit/>
                </a:bodyPr>
                <a:lstStyle/>
                <a:p>
                  <a:endParaRPr lang="es-MX"/>
                </a:p>
              </p:txBody>
            </p:sp>
            <p:sp>
              <p:nvSpPr>
                <p:cNvPr id="119877" name="Line 69"/>
                <p:cNvSpPr>
                  <a:spLocks noChangeAspect="1" noChangeShapeType="1"/>
                </p:cNvSpPr>
                <p:nvPr/>
              </p:nvSpPr>
              <p:spPr bwMode="auto">
                <a:xfrm>
                  <a:off x="4352" y="1072"/>
                  <a:ext cx="1" cy="2430"/>
                </a:xfrm>
                <a:prstGeom prst="line">
                  <a:avLst/>
                </a:prstGeom>
                <a:noFill/>
                <a:ln w="9525">
                  <a:solidFill>
                    <a:schemeClr val="tx1"/>
                  </a:solidFill>
                  <a:miter lim="800000"/>
                  <a:headEnd type="triangle" w="sm" len="med"/>
                  <a:tailEnd type="triangle" w="sm" len="med"/>
                </a:ln>
                <a:effectLst/>
              </p:spPr>
              <p:txBody>
                <a:bodyPr wrap="none"/>
                <a:lstStyle/>
                <a:p>
                  <a:endParaRPr lang="es-MX"/>
                </a:p>
              </p:txBody>
            </p:sp>
            <p:sp>
              <p:nvSpPr>
                <p:cNvPr id="119878" name="Text Box 70"/>
                <p:cNvSpPr txBox="1">
                  <a:spLocks noChangeArrowheads="1"/>
                </p:cNvSpPr>
                <p:nvPr/>
              </p:nvSpPr>
              <p:spPr bwMode="auto">
                <a:xfrm>
                  <a:off x="5375" y="2312"/>
                  <a:ext cx="109" cy="156"/>
                </a:xfrm>
                <a:prstGeom prst="rect">
                  <a:avLst/>
                </a:prstGeom>
                <a:noFill/>
                <a:ln w="9525">
                  <a:noFill/>
                  <a:miter lim="800000"/>
                  <a:headEnd/>
                  <a:tailEnd/>
                </a:ln>
              </p:spPr>
              <p:txBody>
                <a:bodyPr wrap="none" lIns="18000" tIns="18000" rIns="18000" bIns="18000">
                  <a:spAutoFit/>
                </a:bodyPr>
                <a:lstStyle/>
                <a:p>
                  <a:pPr eaLnBrk="0" hangingPunct="0"/>
                  <a:r>
                    <a:rPr lang="es-ES" sz="1400" b="1"/>
                    <a:t>H</a:t>
                  </a:r>
                  <a:endParaRPr lang="es-ES" sz="1400" baseline="-25000"/>
                </a:p>
              </p:txBody>
            </p:sp>
            <p:sp>
              <p:nvSpPr>
                <p:cNvPr id="119879" name="Text Box 71"/>
                <p:cNvSpPr txBox="1">
                  <a:spLocks noChangeArrowheads="1"/>
                </p:cNvSpPr>
                <p:nvPr/>
              </p:nvSpPr>
              <p:spPr bwMode="auto">
                <a:xfrm>
                  <a:off x="4195" y="1133"/>
                  <a:ext cx="97" cy="156"/>
                </a:xfrm>
                <a:prstGeom prst="rect">
                  <a:avLst/>
                </a:prstGeom>
                <a:noFill/>
                <a:ln w="9525">
                  <a:noFill/>
                  <a:miter lim="800000"/>
                  <a:headEnd/>
                  <a:tailEnd/>
                </a:ln>
              </p:spPr>
              <p:txBody>
                <a:bodyPr wrap="none" lIns="18000" tIns="18000" rIns="18000" bIns="18000">
                  <a:spAutoFit/>
                </a:bodyPr>
                <a:lstStyle/>
                <a:p>
                  <a:pPr eaLnBrk="0" hangingPunct="0"/>
                  <a:r>
                    <a:rPr lang="es-ES" sz="1400" b="1"/>
                    <a:t>B</a:t>
                  </a:r>
                  <a:endParaRPr lang="es-ES" sz="1400" baseline="-25000"/>
                </a:p>
              </p:txBody>
            </p:sp>
            <p:sp>
              <p:nvSpPr>
                <p:cNvPr id="119880" name="Text Box 72"/>
                <p:cNvSpPr txBox="1">
                  <a:spLocks noChangeArrowheads="1"/>
                </p:cNvSpPr>
                <p:nvPr/>
              </p:nvSpPr>
              <p:spPr bwMode="auto">
                <a:xfrm>
                  <a:off x="3288" y="2312"/>
                  <a:ext cx="171"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H</a:t>
                  </a:r>
                  <a:endParaRPr lang="es-ES" sz="1400" baseline="-25000"/>
                </a:p>
              </p:txBody>
            </p:sp>
            <p:sp>
              <p:nvSpPr>
                <p:cNvPr id="119881" name="Text Box 73"/>
                <p:cNvSpPr txBox="1">
                  <a:spLocks noChangeArrowheads="1"/>
                </p:cNvSpPr>
                <p:nvPr/>
              </p:nvSpPr>
              <p:spPr bwMode="auto">
                <a:xfrm>
                  <a:off x="4150" y="3280"/>
                  <a:ext cx="159"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B</a:t>
                  </a:r>
                  <a:endParaRPr lang="es-ES" sz="1400" baseline="-25000"/>
                </a:p>
              </p:txBody>
            </p:sp>
            <p:sp>
              <p:nvSpPr>
                <p:cNvPr id="119882" name="Freeform 74"/>
                <p:cNvSpPr>
                  <a:spLocks/>
                </p:cNvSpPr>
                <p:nvPr/>
              </p:nvSpPr>
              <p:spPr bwMode="auto">
                <a:xfrm>
                  <a:off x="4352" y="1522"/>
                  <a:ext cx="909" cy="40"/>
                </a:xfrm>
                <a:custGeom>
                  <a:avLst/>
                  <a:gdLst/>
                  <a:ahLst/>
                  <a:cxnLst>
                    <a:cxn ang="0">
                      <a:pos x="0" y="40"/>
                    </a:cxn>
                    <a:cxn ang="0">
                      <a:pos x="340" y="6"/>
                    </a:cxn>
                    <a:cxn ang="0">
                      <a:pos x="909" y="3"/>
                    </a:cxn>
                  </a:cxnLst>
                  <a:rect l="0" t="0" r="r" b="b"/>
                  <a:pathLst>
                    <a:path w="909" h="40">
                      <a:moveTo>
                        <a:pt x="0" y="40"/>
                      </a:moveTo>
                      <a:cubicBezTo>
                        <a:pt x="57" y="34"/>
                        <a:pt x="188" y="12"/>
                        <a:pt x="340" y="6"/>
                      </a:cubicBezTo>
                      <a:cubicBezTo>
                        <a:pt x="624" y="0"/>
                        <a:pt x="791" y="4"/>
                        <a:pt x="909" y="3"/>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19883" name="Freeform 75"/>
                <p:cNvSpPr>
                  <a:spLocks/>
                </p:cNvSpPr>
                <p:nvPr/>
              </p:nvSpPr>
              <p:spPr bwMode="auto">
                <a:xfrm>
                  <a:off x="3899" y="1564"/>
                  <a:ext cx="451" cy="723"/>
                </a:xfrm>
                <a:custGeom>
                  <a:avLst/>
                  <a:gdLst/>
                  <a:ahLst/>
                  <a:cxnLst>
                    <a:cxn ang="0">
                      <a:pos x="3" y="723"/>
                    </a:cxn>
                    <a:cxn ang="0">
                      <a:pos x="157" y="139"/>
                    </a:cxn>
                    <a:cxn ang="0">
                      <a:pos x="361" y="23"/>
                    </a:cxn>
                    <a:cxn ang="0">
                      <a:pos x="451" y="0"/>
                    </a:cxn>
                  </a:cxnLst>
                  <a:rect l="0" t="0" r="r" b="b"/>
                  <a:pathLst>
                    <a:path w="451" h="723">
                      <a:moveTo>
                        <a:pt x="3" y="723"/>
                      </a:moveTo>
                      <a:cubicBezTo>
                        <a:pt x="0" y="702"/>
                        <a:pt x="22" y="259"/>
                        <a:pt x="157" y="139"/>
                      </a:cubicBezTo>
                      <a:cubicBezTo>
                        <a:pt x="223" y="64"/>
                        <a:pt x="319" y="39"/>
                        <a:pt x="361" y="23"/>
                      </a:cubicBezTo>
                      <a:cubicBezTo>
                        <a:pt x="411" y="7"/>
                        <a:pt x="432" y="5"/>
                        <a:pt x="451" y="0"/>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grpSp>
          <p:sp>
            <p:nvSpPr>
              <p:cNvPr id="119884" name="Freeform 76"/>
              <p:cNvSpPr>
                <a:spLocks/>
              </p:cNvSpPr>
              <p:nvPr/>
            </p:nvSpPr>
            <p:spPr bwMode="auto">
              <a:xfrm>
                <a:off x="3636" y="2410"/>
                <a:ext cx="402" cy="809"/>
              </a:xfrm>
              <a:custGeom>
                <a:avLst/>
                <a:gdLst/>
                <a:ahLst/>
                <a:cxnLst>
                  <a:cxn ang="0">
                    <a:pos x="402" y="0"/>
                  </a:cxn>
                  <a:cxn ang="0">
                    <a:pos x="306" y="677"/>
                  </a:cxn>
                  <a:cxn ang="0">
                    <a:pos x="0" y="771"/>
                  </a:cxn>
                </a:cxnLst>
                <a:rect l="0" t="0" r="r" b="b"/>
                <a:pathLst>
                  <a:path w="402" h="809">
                    <a:moveTo>
                      <a:pt x="402" y="0"/>
                    </a:moveTo>
                    <a:cubicBezTo>
                      <a:pt x="378" y="435"/>
                      <a:pt x="377" y="579"/>
                      <a:pt x="306" y="677"/>
                    </a:cubicBezTo>
                    <a:cubicBezTo>
                      <a:pt x="199" y="809"/>
                      <a:pt x="79" y="768"/>
                      <a:pt x="0" y="771"/>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grpSp>
        <p:sp>
          <p:nvSpPr>
            <p:cNvPr id="119885" name="Freeform 77"/>
            <p:cNvSpPr>
              <a:spLocks/>
            </p:cNvSpPr>
            <p:nvPr/>
          </p:nvSpPr>
          <p:spPr bwMode="auto">
            <a:xfrm>
              <a:off x="3377" y="2867"/>
              <a:ext cx="836" cy="55"/>
            </a:xfrm>
            <a:custGeom>
              <a:avLst/>
              <a:gdLst/>
              <a:ahLst/>
              <a:cxnLst>
                <a:cxn ang="0">
                  <a:pos x="836" y="0"/>
                </a:cxn>
                <a:cxn ang="0">
                  <a:pos x="505" y="49"/>
                </a:cxn>
                <a:cxn ang="0">
                  <a:pos x="0" y="52"/>
                </a:cxn>
              </a:cxnLst>
              <a:rect l="0" t="0" r="r" b="b"/>
              <a:pathLst>
                <a:path w="836" h="55">
                  <a:moveTo>
                    <a:pt x="836" y="0"/>
                  </a:moveTo>
                  <a:cubicBezTo>
                    <a:pt x="782" y="8"/>
                    <a:pt x="644" y="40"/>
                    <a:pt x="505" y="49"/>
                  </a:cubicBezTo>
                  <a:cubicBezTo>
                    <a:pt x="221" y="55"/>
                    <a:pt x="105" y="52"/>
                    <a:pt x="0" y="52"/>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19886" name="Freeform 78"/>
            <p:cNvSpPr>
              <a:spLocks/>
            </p:cNvSpPr>
            <p:nvPr/>
          </p:nvSpPr>
          <p:spPr bwMode="auto">
            <a:xfrm>
              <a:off x="4213" y="2153"/>
              <a:ext cx="382" cy="714"/>
            </a:xfrm>
            <a:custGeom>
              <a:avLst/>
              <a:gdLst/>
              <a:ahLst/>
              <a:cxnLst>
                <a:cxn ang="0">
                  <a:pos x="379" y="0"/>
                </a:cxn>
                <a:cxn ang="0">
                  <a:pos x="224" y="595"/>
                </a:cxn>
                <a:cxn ang="0">
                  <a:pos x="0" y="714"/>
                </a:cxn>
              </a:cxnLst>
              <a:rect l="0" t="0" r="r" b="b"/>
              <a:pathLst>
                <a:path w="382" h="714">
                  <a:moveTo>
                    <a:pt x="379" y="0"/>
                  </a:moveTo>
                  <a:cubicBezTo>
                    <a:pt x="382" y="21"/>
                    <a:pt x="359" y="475"/>
                    <a:pt x="224" y="595"/>
                  </a:cubicBezTo>
                  <a:cubicBezTo>
                    <a:pt x="158" y="670"/>
                    <a:pt x="42" y="698"/>
                    <a:pt x="0" y="714"/>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grpSp>
      <p:sp>
        <p:nvSpPr>
          <p:cNvPr id="119887" name="Freeform 79"/>
          <p:cNvSpPr>
            <a:spLocks/>
          </p:cNvSpPr>
          <p:nvPr/>
        </p:nvSpPr>
        <p:spPr bwMode="auto">
          <a:xfrm>
            <a:off x="7289800" y="2163763"/>
            <a:ext cx="736600" cy="1268412"/>
          </a:xfrm>
          <a:custGeom>
            <a:avLst/>
            <a:gdLst/>
            <a:ahLst/>
            <a:cxnLst>
              <a:cxn ang="0">
                <a:pos x="0" y="799"/>
              </a:cxn>
              <a:cxn ang="0">
                <a:pos x="96" y="130"/>
              </a:cxn>
              <a:cxn ang="0">
                <a:pos x="464" y="35"/>
              </a:cxn>
            </a:cxnLst>
            <a:rect l="0" t="0" r="r" b="b"/>
            <a:pathLst>
              <a:path w="464" h="799">
                <a:moveTo>
                  <a:pt x="0" y="799"/>
                </a:moveTo>
                <a:cubicBezTo>
                  <a:pt x="24" y="369"/>
                  <a:pt x="25" y="227"/>
                  <a:pt x="96" y="130"/>
                </a:cubicBezTo>
                <a:cubicBezTo>
                  <a:pt x="203" y="0"/>
                  <a:pt x="385" y="37"/>
                  <a:pt x="464" y="35"/>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20"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smtClean="0">
                <a:solidFill>
                  <a:srgbClr val="000099"/>
                </a:solidFill>
                <a:latin typeface="Arial" charset="0"/>
              </a:rPr>
              <a:t>Ciclo de histéresis en materiales ferromagnéticos</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19811"/>
                                        </p:tgtEl>
                                        <p:attrNameLst>
                                          <p:attrName>style.visibility</p:attrName>
                                        </p:attrNameLst>
                                      </p:cBhvr>
                                      <p:to>
                                        <p:strVal val="visible"/>
                                      </p:to>
                                    </p:set>
                                    <p:animEffect transition="in" filter="strips(downRight)">
                                      <p:cBhvr>
                                        <p:cTn id="7" dur="500"/>
                                        <p:tgtEl>
                                          <p:spTgt spid="119811"/>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119887"/>
                                        </p:tgtEl>
                                        <p:attrNameLst>
                                          <p:attrName>style.visibility</p:attrName>
                                        </p:attrNameLst>
                                      </p:cBhvr>
                                      <p:to>
                                        <p:strVal val="visible"/>
                                      </p:to>
                                    </p:set>
                                    <p:animEffect transition="in" filter="strips(upRight)">
                                      <p:cBhvr>
                                        <p:cTn id="12" dur="3500"/>
                                        <p:tgtEl>
                                          <p:spTgt spid="1198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autoUpdateAnimBg="0"/>
      <p:bldP spid="11988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Text Box 3"/>
          <p:cNvSpPr txBox="1">
            <a:spLocks noChangeArrowheads="1"/>
          </p:cNvSpPr>
          <p:nvPr/>
        </p:nvSpPr>
        <p:spPr bwMode="auto">
          <a:xfrm>
            <a:off x="533400" y="1465263"/>
            <a:ext cx="3528000" cy="2554545"/>
          </a:xfrm>
          <a:prstGeom prst="rect">
            <a:avLst/>
          </a:prstGeom>
          <a:noFill/>
          <a:ln w="9525">
            <a:noFill/>
            <a:miter lim="800000"/>
            <a:headEnd/>
            <a:tailEnd/>
          </a:ln>
          <a:effectLst/>
        </p:spPr>
        <p:txBody>
          <a:bodyPr>
            <a:spAutoFit/>
          </a:bodyPr>
          <a:lstStyle/>
          <a:p>
            <a:pPr algn="just">
              <a:lnSpc>
                <a:spcPct val="125000"/>
              </a:lnSpc>
              <a:spcAft>
                <a:spcPct val="70000"/>
              </a:spcAft>
            </a:pPr>
            <a:r>
              <a:rPr lang="es-ES" sz="1600" dirty="0">
                <a:solidFill>
                  <a:srgbClr val="000099"/>
                </a:solidFill>
                <a:latin typeface="Arial" charset="0"/>
                <a:cs typeface="Times New Roman" pitchFamily="18" charset="0"/>
              </a:rPr>
              <a:t>Como se observa, al ir aumentando </a:t>
            </a:r>
            <a:r>
              <a:rPr lang="es-ES" sz="1600" b="1" dirty="0">
                <a:latin typeface="+mj-lt"/>
                <a:cs typeface="Times New Roman" pitchFamily="18" charset="0"/>
              </a:rPr>
              <a:t>H</a:t>
            </a:r>
            <a:r>
              <a:rPr lang="es-ES" sz="1600" dirty="0">
                <a:solidFill>
                  <a:srgbClr val="000099"/>
                </a:solidFill>
                <a:latin typeface="Arial" charset="0"/>
                <a:cs typeface="Times New Roman" pitchFamily="18" charset="0"/>
              </a:rPr>
              <a:t> se llegar hasta el punto en el cual la alineación de los dominios es la máxima posible; es decir, se llega nuevamente a la máxima saturación que se alcanzó en la curva de primera saturación; completando así, </a:t>
            </a:r>
            <a:r>
              <a:rPr lang="es-ES" sz="1600" u="sng" dirty="0">
                <a:solidFill>
                  <a:srgbClr val="000099"/>
                </a:solidFill>
                <a:latin typeface="Arial" charset="0"/>
                <a:cs typeface="Times New Roman" pitchFamily="18" charset="0"/>
              </a:rPr>
              <a:t>el ciclo de histéresis del material</a:t>
            </a:r>
            <a:r>
              <a:rPr lang="es-ES" sz="1600" dirty="0">
                <a:solidFill>
                  <a:srgbClr val="000099"/>
                </a:solidFill>
                <a:latin typeface="Arial" charset="0"/>
                <a:cs typeface="Times New Roman" pitchFamily="18" charset="0"/>
              </a:rPr>
              <a:t>.</a:t>
            </a:r>
          </a:p>
        </p:txBody>
      </p:sp>
      <p:grpSp>
        <p:nvGrpSpPr>
          <p:cNvPr id="121914" name="Group 58"/>
          <p:cNvGrpSpPr>
            <a:grpSpLocks/>
          </p:cNvGrpSpPr>
          <p:nvPr/>
        </p:nvGrpSpPr>
        <p:grpSpPr bwMode="auto">
          <a:xfrm>
            <a:off x="4872038" y="1497013"/>
            <a:ext cx="3733800" cy="3857625"/>
            <a:chOff x="3069" y="943"/>
            <a:chExt cx="2352" cy="2430"/>
          </a:xfrm>
        </p:grpSpPr>
        <p:grpSp>
          <p:nvGrpSpPr>
            <p:cNvPr id="121898" name="Group 42"/>
            <p:cNvGrpSpPr>
              <a:grpSpLocks/>
            </p:cNvGrpSpPr>
            <p:nvPr/>
          </p:nvGrpSpPr>
          <p:grpSpPr bwMode="auto">
            <a:xfrm>
              <a:off x="3069" y="943"/>
              <a:ext cx="2352" cy="2430"/>
              <a:chOff x="3061" y="943"/>
              <a:chExt cx="2352" cy="2430"/>
            </a:xfrm>
          </p:grpSpPr>
          <p:grpSp>
            <p:nvGrpSpPr>
              <p:cNvPr id="121899" name="Group 43"/>
              <p:cNvGrpSpPr>
                <a:grpSpLocks/>
              </p:cNvGrpSpPr>
              <p:nvPr/>
            </p:nvGrpSpPr>
            <p:grpSpPr bwMode="auto">
              <a:xfrm>
                <a:off x="3061" y="943"/>
                <a:ext cx="2352" cy="2430"/>
                <a:chOff x="3336" y="1208"/>
                <a:chExt cx="2352" cy="2430"/>
              </a:xfrm>
            </p:grpSpPr>
            <p:grpSp>
              <p:nvGrpSpPr>
                <p:cNvPr id="121900" name="Group 44"/>
                <p:cNvGrpSpPr>
                  <a:grpSpLocks/>
                </p:cNvGrpSpPr>
                <p:nvPr/>
              </p:nvGrpSpPr>
              <p:grpSpPr bwMode="auto">
                <a:xfrm>
                  <a:off x="3336" y="1208"/>
                  <a:ext cx="2352" cy="2430"/>
                  <a:chOff x="3200" y="1072"/>
                  <a:chExt cx="2352" cy="2430"/>
                </a:xfrm>
              </p:grpSpPr>
              <p:sp>
                <p:nvSpPr>
                  <p:cNvPr id="121901" name="Freeform 45"/>
                  <p:cNvSpPr>
                    <a:spLocks/>
                  </p:cNvSpPr>
                  <p:nvPr/>
                </p:nvSpPr>
                <p:spPr bwMode="auto">
                  <a:xfrm>
                    <a:off x="4346" y="1494"/>
                    <a:ext cx="912" cy="793"/>
                  </a:xfrm>
                  <a:custGeom>
                    <a:avLst/>
                    <a:gdLst/>
                    <a:ahLst/>
                    <a:cxnLst>
                      <a:cxn ang="0">
                        <a:pos x="0" y="2271"/>
                      </a:cxn>
                      <a:cxn ang="0">
                        <a:pos x="346" y="1944"/>
                      </a:cxn>
                      <a:cxn ang="0">
                        <a:pos x="759" y="309"/>
                      </a:cxn>
                      <a:cxn ang="0">
                        <a:pos x="2281" y="92"/>
                      </a:cxn>
                    </a:cxnLst>
                    <a:rect l="0" t="0" r="r" b="b"/>
                    <a:pathLst>
                      <a:path w="2281" h="2271">
                        <a:moveTo>
                          <a:pt x="0" y="2271"/>
                        </a:moveTo>
                        <a:cubicBezTo>
                          <a:pt x="58" y="2216"/>
                          <a:pt x="220" y="2271"/>
                          <a:pt x="346" y="1944"/>
                        </a:cubicBezTo>
                        <a:cubicBezTo>
                          <a:pt x="472" y="1617"/>
                          <a:pt x="436" y="618"/>
                          <a:pt x="759" y="309"/>
                        </a:cubicBezTo>
                        <a:cubicBezTo>
                          <a:pt x="1082" y="0"/>
                          <a:pt x="1964" y="137"/>
                          <a:pt x="2281" y="92"/>
                        </a:cubicBezTo>
                      </a:path>
                    </a:pathLst>
                  </a:custGeom>
                  <a:noFill/>
                  <a:ln w="19050">
                    <a:solidFill>
                      <a:srgbClr val="FF0000"/>
                    </a:solidFill>
                    <a:round/>
                    <a:headEnd/>
                    <a:tailEnd/>
                  </a:ln>
                </p:spPr>
                <p:txBody>
                  <a:bodyPr wrap="none" lIns="18000" tIns="18000" rIns="18000" bIns="18000">
                    <a:spAutoFit/>
                  </a:bodyPr>
                  <a:lstStyle/>
                  <a:p>
                    <a:endParaRPr lang="es-MX"/>
                  </a:p>
                </p:txBody>
              </p:sp>
              <p:sp>
                <p:nvSpPr>
                  <p:cNvPr id="121902" name="Line 46"/>
                  <p:cNvSpPr>
                    <a:spLocks noChangeShapeType="1"/>
                  </p:cNvSpPr>
                  <p:nvPr/>
                </p:nvSpPr>
                <p:spPr bwMode="auto">
                  <a:xfrm>
                    <a:off x="3200" y="2288"/>
                    <a:ext cx="2352" cy="0"/>
                  </a:xfrm>
                  <a:prstGeom prst="line">
                    <a:avLst/>
                  </a:prstGeom>
                  <a:noFill/>
                  <a:ln w="9525">
                    <a:solidFill>
                      <a:schemeClr val="tx1"/>
                    </a:solidFill>
                    <a:miter lim="800000"/>
                    <a:headEnd type="triangle" w="sm" len="med"/>
                    <a:tailEnd type="triangle" w="sm" len="med"/>
                  </a:ln>
                  <a:effectLst/>
                </p:spPr>
                <p:txBody>
                  <a:bodyPr wrap="none" lIns="18000" tIns="18000" rIns="18000" bIns="18000">
                    <a:spAutoFit/>
                  </a:bodyPr>
                  <a:lstStyle/>
                  <a:p>
                    <a:endParaRPr lang="es-MX"/>
                  </a:p>
                </p:txBody>
              </p:sp>
              <p:sp>
                <p:nvSpPr>
                  <p:cNvPr id="121903" name="Line 47"/>
                  <p:cNvSpPr>
                    <a:spLocks noChangeAspect="1" noChangeShapeType="1"/>
                  </p:cNvSpPr>
                  <p:nvPr/>
                </p:nvSpPr>
                <p:spPr bwMode="auto">
                  <a:xfrm>
                    <a:off x="4352" y="1072"/>
                    <a:ext cx="1" cy="2430"/>
                  </a:xfrm>
                  <a:prstGeom prst="line">
                    <a:avLst/>
                  </a:prstGeom>
                  <a:noFill/>
                  <a:ln w="9525">
                    <a:solidFill>
                      <a:schemeClr val="tx1"/>
                    </a:solidFill>
                    <a:miter lim="800000"/>
                    <a:headEnd type="triangle" w="sm" len="med"/>
                    <a:tailEnd type="triangle" w="sm" len="med"/>
                  </a:ln>
                  <a:effectLst/>
                </p:spPr>
                <p:txBody>
                  <a:bodyPr wrap="none"/>
                  <a:lstStyle/>
                  <a:p>
                    <a:endParaRPr lang="es-MX"/>
                  </a:p>
                </p:txBody>
              </p:sp>
              <p:sp>
                <p:nvSpPr>
                  <p:cNvPr id="121904" name="Text Box 48"/>
                  <p:cNvSpPr txBox="1">
                    <a:spLocks noChangeArrowheads="1"/>
                  </p:cNvSpPr>
                  <p:nvPr/>
                </p:nvSpPr>
                <p:spPr bwMode="auto">
                  <a:xfrm>
                    <a:off x="5375" y="2312"/>
                    <a:ext cx="109" cy="156"/>
                  </a:xfrm>
                  <a:prstGeom prst="rect">
                    <a:avLst/>
                  </a:prstGeom>
                  <a:noFill/>
                  <a:ln w="9525">
                    <a:noFill/>
                    <a:miter lim="800000"/>
                    <a:headEnd/>
                    <a:tailEnd/>
                  </a:ln>
                </p:spPr>
                <p:txBody>
                  <a:bodyPr wrap="none" lIns="18000" tIns="18000" rIns="18000" bIns="18000">
                    <a:spAutoFit/>
                  </a:bodyPr>
                  <a:lstStyle/>
                  <a:p>
                    <a:pPr eaLnBrk="0" hangingPunct="0"/>
                    <a:r>
                      <a:rPr lang="es-ES" sz="1400" b="1"/>
                      <a:t>H</a:t>
                    </a:r>
                    <a:endParaRPr lang="es-ES" sz="1400" baseline="-25000"/>
                  </a:p>
                </p:txBody>
              </p:sp>
              <p:sp>
                <p:nvSpPr>
                  <p:cNvPr id="121905" name="Text Box 49"/>
                  <p:cNvSpPr txBox="1">
                    <a:spLocks noChangeArrowheads="1"/>
                  </p:cNvSpPr>
                  <p:nvPr/>
                </p:nvSpPr>
                <p:spPr bwMode="auto">
                  <a:xfrm>
                    <a:off x="4195" y="1133"/>
                    <a:ext cx="97" cy="156"/>
                  </a:xfrm>
                  <a:prstGeom prst="rect">
                    <a:avLst/>
                  </a:prstGeom>
                  <a:noFill/>
                  <a:ln w="9525">
                    <a:noFill/>
                    <a:miter lim="800000"/>
                    <a:headEnd/>
                    <a:tailEnd/>
                  </a:ln>
                </p:spPr>
                <p:txBody>
                  <a:bodyPr wrap="none" lIns="18000" tIns="18000" rIns="18000" bIns="18000">
                    <a:spAutoFit/>
                  </a:bodyPr>
                  <a:lstStyle/>
                  <a:p>
                    <a:pPr eaLnBrk="0" hangingPunct="0"/>
                    <a:r>
                      <a:rPr lang="es-ES" sz="1400" b="1"/>
                      <a:t>B</a:t>
                    </a:r>
                    <a:endParaRPr lang="es-ES" sz="1400" baseline="-25000"/>
                  </a:p>
                </p:txBody>
              </p:sp>
              <p:sp>
                <p:nvSpPr>
                  <p:cNvPr id="121906" name="Text Box 50"/>
                  <p:cNvSpPr txBox="1">
                    <a:spLocks noChangeArrowheads="1"/>
                  </p:cNvSpPr>
                  <p:nvPr/>
                </p:nvSpPr>
                <p:spPr bwMode="auto">
                  <a:xfrm>
                    <a:off x="3288" y="2312"/>
                    <a:ext cx="171"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H</a:t>
                    </a:r>
                    <a:endParaRPr lang="es-ES" sz="1400" baseline="-25000"/>
                  </a:p>
                </p:txBody>
              </p:sp>
              <p:sp>
                <p:nvSpPr>
                  <p:cNvPr id="121907" name="Text Box 51"/>
                  <p:cNvSpPr txBox="1">
                    <a:spLocks noChangeArrowheads="1"/>
                  </p:cNvSpPr>
                  <p:nvPr/>
                </p:nvSpPr>
                <p:spPr bwMode="auto">
                  <a:xfrm>
                    <a:off x="4150" y="3280"/>
                    <a:ext cx="159"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B</a:t>
                    </a:r>
                    <a:endParaRPr lang="es-ES" sz="1400" baseline="-25000"/>
                  </a:p>
                </p:txBody>
              </p:sp>
              <p:sp>
                <p:nvSpPr>
                  <p:cNvPr id="121908" name="Freeform 52"/>
                  <p:cNvSpPr>
                    <a:spLocks/>
                  </p:cNvSpPr>
                  <p:nvPr/>
                </p:nvSpPr>
                <p:spPr bwMode="auto">
                  <a:xfrm>
                    <a:off x="4352" y="1522"/>
                    <a:ext cx="909" cy="40"/>
                  </a:xfrm>
                  <a:custGeom>
                    <a:avLst/>
                    <a:gdLst/>
                    <a:ahLst/>
                    <a:cxnLst>
                      <a:cxn ang="0">
                        <a:pos x="0" y="40"/>
                      </a:cxn>
                      <a:cxn ang="0">
                        <a:pos x="340" y="6"/>
                      </a:cxn>
                      <a:cxn ang="0">
                        <a:pos x="909" y="3"/>
                      </a:cxn>
                    </a:cxnLst>
                    <a:rect l="0" t="0" r="r" b="b"/>
                    <a:pathLst>
                      <a:path w="909" h="40">
                        <a:moveTo>
                          <a:pt x="0" y="40"/>
                        </a:moveTo>
                        <a:cubicBezTo>
                          <a:pt x="57" y="34"/>
                          <a:pt x="188" y="12"/>
                          <a:pt x="340" y="6"/>
                        </a:cubicBezTo>
                        <a:cubicBezTo>
                          <a:pt x="624" y="0"/>
                          <a:pt x="791" y="4"/>
                          <a:pt x="909" y="3"/>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21909" name="Freeform 53"/>
                  <p:cNvSpPr>
                    <a:spLocks/>
                  </p:cNvSpPr>
                  <p:nvPr/>
                </p:nvSpPr>
                <p:spPr bwMode="auto">
                  <a:xfrm>
                    <a:off x="3899" y="1564"/>
                    <a:ext cx="451" cy="723"/>
                  </a:xfrm>
                  <a:custGeom>
                    <a:avLst/>
                    <a:gdLst/>
                    <a:ahLst/>
                    <a:cxnLst>
                      <a:cxn ang="0">
                        <a:pos x="3" y="723"/>
                      </a:cxn>
                      <a:cxn ang="0">
                        <a:pos x="157" y="139"/>
                      </a:cxn>
                      <a:cxn ang="0">
                        <a:pos x="361" y="23"/>
                      </a:cxn>
                      <a:cxn ang="0">
                        <a:pos x="451" y="0"/>
                      </a:cxn>
                    </a:cxnLst>
                    <a:rect l="0" t="0" r="r" b="b"/>
                    <a:pathLst>
                      <a:path w="451" h="723">
                        <a:moveTo>
                          <a:pt x="3" y="723"/>
                        </a:moveTo>
                        <a:cubicBezTo>
                          <a:pt x="0" y="702"/>
                          <a:pt x="22" y="259"/>
                          <a:pt x="157" y="139"/>
                        </a:cubicBezTo>
                        <a:cubicBezTo>
                          <a:pt x="223" y="64"/>
                          <a:pt x="319" y="39"/>
                          <a:pt x="361" y="23"/>
                        </a:cubicBezTo>
                        <a:cubicBezTo>
                          <a:pt x="411" y="7"/>
                          <a:pt x="432" y="5"/>
                          <a:pt x="451" y="0"/>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grpSp>
            <p:sp>
              <p:nvSpPr>
                <p:cNvPr id="121910" name="Freeform 54"/>
                <p:cNvSpPr>
                  <a:spLocks/>
                </p:cNvSpPr>
                <p:nvPr/>
              </p:nvSpPr>
              <p:spPr bwMode="auto">
                <a:xfrm>
                  <a:off x="3636" y="2410"/>
                  <a:ext cx="402" cy="809"/>
                </a:xfrm>
                <a:custGeom>
                  <a:avLst/>
                  <a:gdLst/>
                  <a:ahLst/>
                  <a:cxnLst>
                    <a:cxn ang="0">
                      <a:pos x="402" y="0"/>
                    </a:cxn>
                    <a:cxn ang="0">
                      <a:pos x="306" y="677"/>
                    </a:cxn>
                    <a:cxn ang="0">
                      <a:pos x="0" y="771"/>
                    </a:cxn>
                  </a:cxnLst>
                  <a:rect l="0" t="0" r="r" b="b"/>
                  <a:pathLst>
                    <a:path w="402" h="809">
                      <a:moveTo>
                        <a:pt x="402" y="0"/>
                      </a:moveTo>
                      <a:cubicBezTo>
                        <a:pt x="378" y="435"/>
                        <a:pt x="377" y="579"/>
                        <a:pt x="306" y="677"/>
                      </a:cubicBezTo>
                      <a:cubicBezTo>
                        <a:pt x="199" y="809"/>
                        <a:pt x="79" y="768"/>
                        <a:pt x="0" y="771"/>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grpSp>
          <p:sp>
            <p:nvSpPr>
              <p:cNvPr id="121911" name="Freeform 55"/>
              <p:cNvSpPr>
                <a:spLocks/>
              </p:cNvSpPr>
              <p:nvPr/>
            </p:nvSpPr>
            <p:spPr bwMode="auto">
              <a:xfrm>
                <a:off x="3377" y="2867"/>
                <a:ext cx="836" cy="55"/>
              </a:xfrm>
              <a:custGeom>
                <a:avLst/>
                <a:gdLst/>
                <a:ahLst/>
                <a:cxnLst>
                  <a:cxn ang="0">
                    <a:pos x="836" y="0"/>
                  </a:cxn>
                  <a:cxn ang="0">
                    <a:pos x="505" y="49"/>
                  </a:cxn>
                  <a:cxn ang="0">
                    <a:pos x="0" y="52"/>
                  </a:cxn>
                </a:cxnLst>
                <a:rect l="0" t="0" r="r" b="b"/>
                <a:pathLst>
                  <a:path w="836" h="55">
                    <a:moveTo>
                      <a:pt x="836" y="0"/>
                    </a:moveTo>
                    <a:cubicBezTo>
                      <a:pt x="782" y="8"/>
                      <a:pt x="644" y="40"/>
                      <a:pt x="505" y="49"/>
                    </a:cubicBezTo>
                    <a:cubicBezTo>
                      <a:pt x="221" y="55"/>
                      <a:pt x="105" y="52"/>
                      <a:pt x="0" y="52"/>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21912" name="Freeform 56"/>
              <p:cNvSpPr>
                <a:spLocks/>
              </p:cNvSpPr>
              <p:nvPr/>
            </p:nvSpPr>
            <p:spPr bwMode="auto">
              <a:xfrm>
                <a:off x="4213" y="2153"/>
                <a:ext cx="382" cy="714"/>
              </a:xfrm>
              <a:custGeom>
                <a:avLst/>
                <a:gdLst/>
                <a:ahLst/>
                <a:cxnLst>
                  <a:cxn ang="0">
                    <a:pos x="379" y="0"/>
                  </a:cxn>
                  <a:cxn ang="0">
                    <a:pos x="224" y="595"/>
                  </a:cxn>
                  <a:cxn ang="0">
                    <a:pos x="0" y="714"/>
                  </a:cxn>
                </a:cxnLst>
                <a:rect l="0" t="0" r="r" b="b"/>
                <a:pathLst>
                  <a:path w="382" h="714">
                    <a:moveTo>
                      <a:pt x="379" y="0"/>
                    </a:moveTo>
                    <a:cubicBezTo>
                      <a:pt x="382" y="21"/>
                      <a:pt x="359" y="475"/>
                      <a:pt x="224" y="595"/>
                    </a:cubicBezTo>
                    <a:cubicBezTo>
                      <a:pt x="158" y="670"/>
                      <a:pt x="42" y="698"/>
                      <a:pt x="0" y="714"/>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grpSp>
        <p:sp>
          <p:nvSpPr>
            <p:cNvPr id="121913" name="Freeform 57"/>
            <p:cNvSpPr>
              <a:spLocks/>
            </p:cNvSpPr>
            <p:nvPr/>
          </p:nvSpPr>
          <p:spPr bwMode="auto">
            <a:xfrm>
              <a:off x="4600" y="1363"/>
              <a:ext cx="464" cy="799"/>
            </a:xfrm>
            <a:custGeom>
              <a:avLst/>
              <a:gdLst/>
              <a:ahLst/>
              <a:cxnLst>
                <a:cxn ang="0">
                  <a:pos x="0" y="799"/>
                </a:cxn>
                <a:cxn ang="0">
                  <a:pos x="96" y="130"/>
                </a:cxn>
                <a:cxn ang="0">
                  <a:pos x="464" y="35"/>
                </a:cxn>
              </a:cxnLst>
              <a:rect l="0" t="0" r="r" b="b"/>
              <a:pathLst>
                <a:path w="464" h="799">
                  <a:moveTo>
                    <a:pt x="0" y="799"/>
                  </a:moveTo>
                  <a:cubicBezTo>
                    <a:pt x="24" y="369"/>
                    <a:pt x="25" y="227"/>
                    <a:pt x="96" y="130"/>
                  </a:cubicBezTo>
                  <a:cubicBezTo>
                    <a:pt x="203" y="0"/>
                    <a:pt x="385" y="37"/>
                    <a:pt x="464" y="35"/>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grpSp>
      <p:sp>
        <p:nvSpPr>
          <p:cNvPr id="21"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smtClean="0">
                <a:solidFill>
                  <a:srgbClr val="000099"/>
                </a:solidFill>
                <a:latin typeface="Arial" charset="0"/>
              </a:rPr>
              <a:t>Ciclo de histéresis en materiales ferromagnéticos</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21859"/>
                                        </p:tgtEl>
                                        <p:attrNameLst>
                                          <p:attrName>style.visibility</p:attrName>
                                        </p:attrNameLst>
                                      </p:cBhvr>
                                      <p:to>
                                        <p:strVal val="visible"/>
                                      </p:to>
                                    </p:set>
                                    <p:animEffect transition="in" filter="strips(downRight)">
                                      <p:cBhvr>
                                        <p:cTn id="7" dur="500"/>
                                        <p:tgtEl>
                                          <p:spTgt spid="1218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Text Box 3"/>
          <p:cNvSpPr txBox="1">
            <a:spLocks noChangeArrowheads="1"/>
          </p:cNvSpPr>
          <p:nvPr/>
        </p:nvSpPr>
        <p:spPr bwMode="auto">
          <a:xfrm>
            <a:off x="533400" y="1465263"/>
            <a:ext cx="3528000" cy="2524281"/>
          </a:xfrm>
          <a:prstGeom prst="rect">
            <a:avLst/>
          </a:prstGeom>
          <a:noFill/>
          <a:ln w="9525">
            <a:noFill/>
            <a:miter lim="800000"/>
            <a:headEnd/>
            <a:tailEnd/>
          </a:ln>
          <a:effectLst/>
        </p:spPr>
        <p:txBody>
          <a:bodyPr>
            <a:spAutoFit/>
          </a:bodyPr>
          <a:lstStyle/>
          <a:p>
            <a:pPr algn="just">
              <a:lnSpc>
                <a:spcPct val="125000"/>
              </a:lnSpc>
              <a:spcAft>
                <a:spcPct val="70000"/>
              </a:spcAft>
            </a:pPr>
            <a:r>
              <a:rPr lang="es-ES" sz="1600" dirty="0">
                <a:solidFill>
                  <a:srgbClr val="000099"/>
                </a:solidFill>
                <a:latin typeface="Arial" charset="0"/>
                <a:cs typeface="Times New Roman" pitchFamily="18" charset="0"/>
              </a:rPr>
              <a:t>Específicamente, se le llama ciclo de histéresis al ciclo que forman todas las curvas excepto la de primera saturación; es decir, para el caso descrito anteriormente, el ciclo de histéresis correspondería al mostrado en la gráfica siguiente:</a:t>
            </a:r>
          </a:p>
        </p:txBody>
      </p:sp>
      <p:sp>
        <p:nvSpPr>
          <p:cNvPr id="122922" name="Freeform 42"/>
          <p:cNvSpPr>
            <a:spLocks/>
          </p:cNvSpPr>
          <p:nvPr/>
        </p:nvSpPr>
        <p:spPr bwMode="auto">
          <a:xfrm>
            <a:off x="6691313" y="2166938"/>
            <a:ext cx="1447800" cy="1258887"/>
          </a:xfrm>
          <a:custGeom>
            <a:avLst/>
            <a:gdLst/>
            <a:ahLst/>
            <a:cxnLst>
              <a:cxn ang="0">
                <a:pos x="0" y="2271"/>
              </a:cxn>
              <a:cxn ang="0">
                <a:pos x="346" y="1944"/>
              </a:cxn>
              <a:cxn ang="0">
                <a:pos x="759" y="309"/>
              </a:cxn>
              <a:cxn ang="0">
                <a:pos x="2281" y="92"/>
              </a:cxn>
            </a:cxnLst>
            <a:rect l="0" t="0" r="r" b="b"/>
            <a:pathLst>
              <a:path w="2281" h="2271">
                <a:moveTo>
                  <a:pt x="0" y="2271"/>
                </a:moveTo>
                <a:cubicBezTo>
                  <a:pt x="58" y="2216"/>
                  <a:pt x="220" y="2271"/>
                  <a:pt x="346" y="1944"/>
                </a:cubicBezTo>
                <a:cubicBezTo>
                  <a:pt x="472" y="1617"/>
                  <a:pt x="436" y="618"/>
                  <a:pt x="759" y="309"/>
                </a:cubicBezTo>
                <a:cubicBezTo>
                  <a:pt x="1082" y="0"/>
                  <a:pt x="1964" y="137"/>
                  <a:pt x="2281" y="92"/>
                </a:cubicBezTo>
              </a:path>
            </a:pathLst>
          </a:custGeom>
          <a:noFill/>
          <a:ln w="19050">
            <a:solidFill>
              <a:srgbClr val="FF0000"/>
            </a:solidFill>
            <a:round/>
            <a:headEnd/>
            <a:tailEnd/>
          </a:ln>
        </p:spPr>
        <p:txBody>
          <a:bodyPr wrap="none" lIns="18000" tIns="18000" rIns="18000" bIns="18000">
            <a:spAutoFit/>
          </a:bodyPr>
          <a:lstStyle/>
          <a:p>
            <a:endParaRPr lang="es-MX"/>
          </a:p>
        </p:txBody>
      </p:sp>
      <p:grpSp>
        <p:nvGrpSpPr>
          <p:cNvPr id="122935" name="Group 55"/>
          <p:cNvGrpSpPr>
            <a:grpSpLocks/>
          </p:cNvGrpSpPr>
          <p:nvPr/>
        </p:nvGrpSpPr>
        <p:grpSpPr bwMode="auto">
          <a:xfrm>
            <a:off x="4872038" y="1497013"/>
            <a:ext cx="3733800" cy="3857625"/>
            <a:chOff x="3069" y="943"/>
            <a:chExt cx="2352" cy="2430"/>
          </a:xfrm>
        </p:grpSpPr>
        <p:sp>
          <p:nvSpPr>
            <p:cNvPr id="122923" name="Line 43"/>
            <p:cNvSpPr>
              <a:spLocks noChangeShapeType="1"/>
            </p:cNvSpPr>
            <p:nvPr/>
          </p:nvSpPr>
          <p:spPr bwMode="auto">
            <a:xfrm>
              <a:off x="3069" y="2159"/>
              <a:ext cx="2352" cy="0"/>
            </a:xfrm>
            <a:prstGeom prst="line">
              <a:avLst/>
            </a:prstGeom>
            <a:noFill/>
            <a:ln w="9525">
              <a:solidFill>
                <a:schemeClr val="tx1"/>
              </a:solidFill>
              <a:miter lim="800000"/>
              <a:headEnd type="triangle" w="sm" len="med"/>
              <a:tailEnd type="triangle" w="sm" len="med"/>
            </a:ln>
            <a:effectLst/>
          </p:spPr>
          <p:txBody>
            <a:bodyPr wrap="none" lIns="18000" tIns="18000" rIns="18000" bIns="18000">
              <a:spAutoFit/>
            </a:bodyPr>
            <a:lstStyle/>
            <a:p>
              <a:endParaRPr lang="es-MX"/>
            </a:p>
          </p:txBody>
        </p:sp>
        <p:sp>
          <p:nvSpPr>
            <p:cNvPr id="122924" name="Line 44"/>
            <p:cNvSpPr>
              <a:spLocks noChangeAspect="1" noChangeShapeType="1"/>
            </p:cNvSpPr>
            <p:nvPr/>
          </p:nvSpPr>
          <p:spPr bwMode="auto">
            <a:xfrm>
              <a:off x="4221" y="943"/>
              <a:ext cx="1" cy="2430"/>
            </a:xfrm>
            <a:prstGeom prst="line">
              <a:avLst/>
            </a:prstGeom>
            <a:noFill/>
            <a:ln w="9525">
              <a:solidFill>
                <a:schemeClr val="tx1"/>
              </a:solidFill>
              <a:miter lim="800000"/>
              <a:headEnd type="triangle" w="sm" len="med"/>
              <a:tailEnd type="triangle" w="sm" len="med"/>
            </a:ln>
            <a:effectLst/>
          </p:spPr>
          <p:txBody>
            <a:bodyPr wrap="none"/>
            <a:lstStyle/>
            <a:p>
              <a:endParaRPr lang="es-MX"/>
            </a:p>
          </p:txBody>
        </p:sp>
        <p:sp>
          <p:nvSpPr>
            <p:cNvPr id="122925" name="Text Box 45"/>
            <p:cNvSpPr txBox="1">
              <a:spLocks noChangeArrowheads="1"/>
            </p:cNvSpPr>
            <p:nvPr/>
          </p:nvSpPr>
          <p:spPr bwMode="auto">
            <a:xfrm>
              <a:off x="5244" y="2183"/>
              <a:ext cx="109" cy="156"/>
            </a:xfrm>
            <a:prstGeom prst="rect">
              <a:avLst/>
            </a:prstGeom>
            <a:noFill/>
            <a:ln w="9525">
              <a:noFill/>
              <a:miter lim="800000"/>
              <a:headEnd/>
              <a:tailEnd/>
            </a:ln>
          </p:spPr>
          <p:txBody>
            <a:bodyPr wrap="none" lIns="18000" tIns="18000" rIns="18000" bIns="18000">
              <a:spAutoFit/>
            </a:bodyPr>
            <a:lstStyle/>
            <a:p>
              <a:pPr eaLnBrk="0" hangingPunct="0"/>
              <a:r>
                <a:rPr lang="es-ES" sz="1400" b="1"/>
                <a:t>H</a:t>
              </a:r>
              <a:endParaRPr lang="es-ES" sz="1400" baseline="-25000"/>
            </a:p>
          </p:txBody>
        </p:sp>
        <p:sp>
          <p:nvSpPr>
            <p:cNvPr id="122926" name="Text Box 46"/>
            <p:cNvSpPr txBox="1">
              <a:spLocks noChangeArrowheads="1"/>
            </p:cNvSpPr>
            <p:nvPr/>
          </p:nvSpPr>
          <p:spPr bwMode="auto">
            <a:xfrm>
              <a:off x="4064" y="1004"/>
              <a:ext cx="97" cy="156"/>
            </a:xfrm>
            <a:prstGeom prst="rect">
              <a:avLst/>
            </a:prstGeom>
            <a:noFill/>
            <a:ln w="9525">
              <a:noFill/>
              <a:miter lim="800000"/>
              <a:headEnd/>
              <a:tailEnd/>
            </a:ln>
          </p:spPr>
          <p:txBody>
            <a:bodyPr wrap="none" lIns="18000" tIns="18000" rIns="18000" bIns="18000">
              <a:spAutoFit/>
            </a:bodyPr>
            <a:lstStyle/>
            <a:p>
              <a:pPr eaLnBrk="0" hangingPunct="0"/>
              <a:r>
                <a:rPr lang="es-ES" sz="1400" b="1"/>
                <a:t>B</a:t>
              </a:r>
              <a:endParaRPr lang="es-ES" sz="1400" baseline="-25000"/>
            </a:p>
          </p:txBody>
        </p:sp>
        <p:sp>
          <p:nvSpPr>
            <p:cNvPr id="122927" name="Text Box 47"/>
            <p:cNvSpPr txBox="1">
              <a:spLocks noChangeArrowheads="1"/>
            </p:cNvSpPr>
            <p:nvPr/>
          </p:nvSpPr>
          <p:spPr bwMode="auto">
            <a:xfrm>
              <a:off x="3157" y="2183"/>
              <a:ext cx="171"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H</a:t>
              </a:r>
              <a:endParaRPr lang="es-ES" sz="1400" baseline="-25000"/>
            </a:p>
          </p:txBody>
        </p:sp>
        <p:sp>
          <p:nvSpPr>
            <p:cNvPr id="122928" name="Text Box 48"/>
            <p:cNvSpPr txBox="1">
              <a:spLocks noChangeArrowheads="1"/>
            </p:cNvSpPr>
            <p:nvPr/>
          </p:nvSpPr>
          <p:spPr bwMode="auto">
            <a:xfrm>
              <a:off x="4019" y="3151"/>
              <a:ext cx="159" cy="156"/>
            </a:xfrm>
            <a:prstGeom prst="rect">
              <a:avLst/>
            </a:prstGeom>
            <a:noFill/>
            <a:ln w="9525">
              <a:noFill/>
              <a:miter lim="800000"/>
              <a:headEnd/>
              <a:tailEnd/>
            </a:ln>
          </p:spPr>
          <p:txBody>
            <a:bodyPr wrap="none" lIns="18000" tIns="18000" rIns="18000" bIns="18000">
              <a:spAutoFit/>
            </a:bodyPr>
            <a:lstStyle/>
            <a:p>
              <a:pPr eaLnBrk="0" hangingPunct="0"/>
              <a:r>
                <a:rPr lang="es-ES" sz="1400" b="1">
                  <a:latin typeface="Arial" charset="0"/>
                  <a:cs typeface="Arial" charset="0"/>
                </a:rPr>
                <a:t>–</a:t>
              </a:r>
              <a:r>
                <a:rPr lang="es-ES" sz="1400" b="1"/>
                <a:t>B</a:t>
              </a:r>
              <a:endParaRPr lang="es-ES" sz="1400" baseline="-25000"/>
            </a:p>
          </p:txBody>
        </p:sp>
        <p:sp>
          <p:nvSpPr>
            <p:cNvPr id="122929" name="Freeform 49"/>
            <p:cNvSpPr>
              <a:spLocks/>
            </p:cNvSpPr>
            <p:nvPr/>
          </p:nvSpPr>
          <p:spPr bwMode="auto">
            <a:xfrm>
              <a:off x="4221" y="1393"/>
              <a:ext cx="909" cy="40"/>
            </a:xfrm>
            <a:custGeom>
              <a:avLst/>
              <a:gdLst/>
              <a:ahLst/>
              <a:cxnLst>
                <a:cxn ang="0">
                  <a:pos x="0" y="40"/>
                </a:cxn>
                <a:cxn ang="0">
                  <a:pos x="340" y="6"/>
                </a:cxn>
                <a:cxn ang="0">
                  <a:pos x="909" y="3"/>
                </a:cxn>
              </a:cxnLst>
              <a:rect l="0" t="0" r="r" b="b"/>
              <a:pathLst>
                <a:path w="909" h="40">
                  <a:moveTo>
                    <a:pt x="0" y="40"/>
                  </a:moveTo>
                  <a:cubicBezTo>
                    <a:pt x="57" y="34"/>
                    <a:pt x="188" y="12"/>
                    <a:pt x="340" y="6"/>
                  </a:cubicBezTo>
                  <a:cubicBezTo>
                    <a:pt x="624" y="0"/>
                    <a:pt x="791" y="4"/>
                    <a:pt x="909" y="3"/>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22930" name="Freeform 50"/>
            <p:cNvSpPr>
              <a:spLocks/>
            </p:cNvSpPr>
            <p:nvPr/>
          </p:nvSpPr>
          <p:spPr bwMode="auto">
            <a:xfrm>
              <a:off x="3768" y="1435"/>
              <a:ext cx="451" cy="723"/>
            </a:xfrm>
            <a:custGeom>
              <a:avLst/>
              <a:gdLst/>
              <a:ahLst/>
              <a:cxnLst>
                <a:cxn ang="0">
                  <a:pos x="3" y="723"/>
                </a:cxn>
                <a:cxn ang="0">
                  <a:pos x="157" y="139"/>
                </a:cxn>
                <a:cxn ang="0">
                  <a:pos x="361" y="23"/>
                </a:cxn>
                <a:cxn ang="0">
                  <a:pos x="451" y="0"/>
                </a:cxn>
              </a:cxnLst>
              <a:rect l="0" t="0" r="r" b="b"/>
              <a:pathLst>
                <a:path w="451" h="723">
                  <a:moveTo>
                    <a:pt x="3" y="723"/>
                  </a:moveTo>
                  <a:cubicBezTo>
                    <a:pt x="0" y="702"/>
                    <a:pt x="22" y="259"/>
                    <a:pt x="157" y="139"/>
                  </a:cubicBezTo>
                  <a:cubicBezTo>
                    <a:pt x="223" y="64"/>
                    <a:pt x="319" y="39"/>
                    <a:pt x="361" y="23"/>
                  </a:cubicBezTo>
                  <a:cubicBezTo>
                    <a:pt x="411" y="7"/>
                    <a:pt x="432" y="5"/>
                    <a:pt x="451" y="0"/>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22931" name="Freeform 51"/>
            <p:cNvSpPr>
              <a:spLocks/>
            </p:cNvSpPr>
            <p:nvPr/>
          </p:nvSpPr>
          <p:spPr bwMode="auto">
            <a:xfrm>
              <a:off x="3369" y="2145"/>
              <a:ext cx="402" cy="809"/>
            </a:xfrm>
            <a:custGeom>
              <a:avLst/>
              <a:gdLst/>
              <a:ahLst/>
              <a:cxnLst>
                <a:cxn ang="0">
                  <a:pos x="402" y="0"/>
                </a:cxn>
                <a:cxn ang="0">
                  <a:pos x="306" y="677"/>
                </a:cxn>
                <a:cxn ang="0">
                  <a:pos x="0" y="771"/>
                </a:cxn>
              </a:cxnLst>
              <a:rect l="0" t="0" r="r" b="b"/>
              <a:pathLst>
                <a:path w="402" h="809">
                  <a:moveTo>
                    <a:pt x="402" y="0"/>
                  </a:moveTo>
                  <a:cubicBezTo>
                    <a:pt x="378" y="435"/>
                    <a:pt x="377" y="579"/>
                    <a:pt x="306" y="677"/>
                  </a:cubicBezTo>
                  <a:cubicBezTo>
                    <a:pt x="199" y="809"/>
                    <a:pt x="79" y="768"/>
                    <a:pt x="0" y="771"/>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22932" name="Freeform 52"/>
            <p:cNvSpPr>
              <a:spLocks/>
            </p:cNvSpPr>
            <p:nvPr/>
          </p:nvSpPr>
          <p:spPr bwMode="auto">
            <a:xfrm>
              <a:off x="3385" y="2867"/>
              <a:ext cx="836" cy="55"/>
            </a:xfrm>
            <a:custGeom>
              <a:avLst/>
              <a:gdLst/>
              <a:ahLst/>
              <a:cxnLst>
                <a:cxn ang="0">
                  <a:pos x="836" y="0"/>
                </a:cxn>
                <a:cxn ang="0">
                  <a:pos x="505" y="49"/>
                </a:cxn>
                <a:cxn ang="0">
                  <a:pos x="0" y="52"/>
                </a:cxn>
              </a:cxnLst>
              <a:rect l="0" t="0" r="r" b="b"/>
              <a:pathLst>
                <a:path w="836" h="55">
                  <a:moveTo>
                    <a:pt x="836" y="0"/>
                  </a:moveTo>
                  <a:cubicBezTo>
                    <a:pt x="782" y="8"/>
                    <a:pt x="644" y="40"/>
                    <a:pt x="505" y="49"/>
                  </a:cubicBezTo>
                  <a:cubicBezTo>
                    <a:pt x="221" y="55"/>
                    <a:pt x="105" y="52"/>
                    <a:pt x="0" y="52"/>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22933" name="Freeform 53"/>
            <p:cNvSpPr>
              <a:spLocks/>
            </p:cNvSpPr>
            <p:nvPr/>
          </p:nvSpPr>
          <p:spPr bwMode="auto">
            <a:xfrm>
              <a:off x="4221" y="2153"/>
              <a:ext cx="382" cy="714"/>
            </a:xfrm>
            <a:custGeom>
              <a:avLst/>
              <a:gdLst/>
              <a:ahLst/>
              <a:cxnLst>
                <a:cxn ang="0">
                  <a:pos x="379" y="0"/>
                </a:cxn>
                <a:cxn ang="0">
                  <a:pos x="224" y="595"/>
                </a:cxn>
                <a:cxn ang="0">
                  <a:pos x="0" y="714"/>
                </a:cxn>
              </a:cxnLst>
              <a:rect l="0" t="0" r="r" b="b"/>
              <a:pathLst>
                <a:path w="382" h="714">
                  <a:moveTo>
                    <a:pt x="379" y="0"/>
                  </a:moveTo>
                  <a:cubicBezTo>
                    <a:pt x="382" y="21"/>
                    <a:pt x="359" y="475"/>
                    <a:pt x="224" y="595"/>
                  </a:cubicBezTo>
                  <a:cubicBezTo>
                    <a:pt x="158" y="670"/>
                    <a:pt x="42" y="698"/>
                    <a:pt x="0" y="714"/>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22934" name="Freeform 54"/>
            <p:cNvSpPr>
              <a:spLocks/>
            </p:cNvSpPr>
            <p:nvPr/>
          </p:nvSpPr>
          <p:spPr bwMode="auto">
            <a:xfrm>
              <a:off x="4600" y="1363"/>
              <a:ext cx="464" cy="799"/>
            </a:xfrm>
            <a:custGeom>
              <a:avLst/>
              <a:gdLst/>
              <a:ahLst/>
              <a:cxnLst>
                <a:cxn ang="0">
                  <a:pos x="0" y="799"/>
                </a:cxn>
                <a:cxn ang="0">
                  <a:pos x="96" y="130"/>
                </a:cxn>
                <a:cxn ang="0">
                  <a:pos x="464" y="35"/>
                </a:cxn>
              </a:cxnLst>
              <a:rect l="0" t="0" r="r" b="b"/>
              <a:pathLst>
                <a:path w="464" h="799">
                  <a:moveTo>
                    <a:pt x="0" y="799"/>
                  </a:moveTo>
                  <a:cubicBezTo>
                    <a:pt x="24" y="369"/>
                    <a:pt x="25" y="227"/>
                    <a:pt x="96" y="130"/>
                  </a:cubicBezTo>
                  <a:cubicBezTo>
                    <a:pt x="203" y="0"/>
                    <a:pt x="385" y="37"/>
                    <a:pt x="464" y="35"/>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grpSp>
      <p:sp>
        <p:nvSpPr>
          <p:cNvPr id="18"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smtClean="0">
                <a:solidFill>
                  <a:srgbClr val="000099"/>
                </a:solidFill>
                <a:latin typeface="Arial" charset="0"/>
              </a:rPr>
              <a:t>Ciclo de histéresis en materiales ferromagnéticos</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22883"/>
                                        </p:tgtEl>
                                        <p:attrNameLst>
                                          <p:attrName>style.visibility</p:attrName>
                                        </p:attrNameLst>
                                      </p:cBhvr>
                                      <p:to>
                                        <p:strVal val="visible"/>
                                      </p:to>
                                    </p:set>
                                    <p:animEffect transition="in" filter="strips(downRight)">
                                      <p:cBhvr>
                                        <p:cTn id="7" dur="500"/>
                                        <p:tgtEl>
                                          <p:spTgt spid="12288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22922"/>
                                        </p:tgtEl>
                                      </p:cBhvr>
                                    </p:animEffect>
                                    <p:set>
                                      <p:cBhvr>
                                        <p:cTn id="12" dur="1" fill="hold">
                                          <p:stCondLst>
                                            <p:cond delay="499"/>
                                          </p:stCondLst>
                                        </p:cTn>
                                        <p:tgtEl>
                                          <p:spTgt spid="1229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autoUpdateAnimBg="0"/>
      <p:bldP spid="12292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Text Box 3"/>
          <p:cNvSpPr txBox="1">
            <a:spLocks noChangeArrowheads="1"/>
          </p:cNvSpPr>
          <p:nvPr/>
        </p:nvSpPr>
        <p:spPr bwMode="auto">
          <a:xfrm>
            <a:off x="533400" y="1465263"/>
            <a:ext cx="8001000" cy="1293175"/>
          </a:xfrm>
          <a:prstGeom prst="rect">
            <a:avLst/>
          </a:prstGeom>
          <a:noFill/>
          <a:ln w="9525">
            <a:noFill/>
            <a:miter lim="800000"/>
            <a:headEnd/>
            <a:tailEnd/>
          </a:ln>
          <a:effectLst/>
        </p:spPr>
        <p:txBody>
          <a:bodyPr>
            <a:spAutoFit/>
          </a:bodyPr>
          <a:lstStyle/>
          <a:p>
            <a:pPr algn="just">
              <a:lnSpc>
                <a:spcPct val="125000"/>
              </a:lnSpc>
              <a:spcAft>
                <a:spcPct val="70000"/>
              </a:spcAft>
            </a:pPr>
            <a:r>
              <a:rPr lang="es-ES" sz="1600" dirty="0">
                <a:solidFill>
                  <a:srgbClr val="000099"/>
                </a:solidFill>
                <a:latin typeface="Arial" charset="0"/>
                <a:cs typeface="Times New Roman" pitchFamily="18" charset="0"/>
              </a:rPr>
              <a:t>El ciclo de histéresis de un material ferromagnético puede ser “angosto” o “ancho” dependiendo de la composición del material. Los materiales con ciclo de histéresis angosto, se les llama materiales ferromagnéticos blandos y a los que tienen un ciclo de histéresis grueso se les llama materiales ferromagnéticos duros.</a:t>
            </a:r>
          </a:p>
        </p:txBody>
      </p:sp>
      <p:grpSp>
        <p:nvGrpSpPr>
          <p:cNvPr id="123979" name="Group 75"/>
          <p:cNvGrpSpPr>
            <a:grpSpLocks/>
          </p:cNvGrpSpPr>
          <p:nvPr/>
        </p:nvGrpSpPr>
        <p:grpSpPr bwMode="auto">
          <a:xfrm>
            <a:off x="1143000" y="3124200"/>
            <a:ext cx="2743200" cy="2760663"/>
            <a:chOff x="720" y="2064"/>
            <a:chExt cx="1728" cy="1739"/>
          </a:xfrm>
        </p:grpSpPr>
        <p:grpSp>
          <p:nvGrpSpPr>
            <p:cNvPr id="123976" name="Group 72"/>
            <p:cNvGrpSpPr>
              <a:grpSpLocks/>
            </p:cNvGrpSpPr>
            <p:nvPr/>
          </p:nvGrpSpPr>
          <p:grpSpPr bwMode="auto">
            <a:xfrm>
              <a:off x="1200" y="2064"/>
              <a:ext cx="792" cy="1488"/>
              <a:chOff x="768" y="2064"/>
              <a:chExt cx="792" cy="1488"/>
            </a:xfrm>
          </p:grpSpPr>
          <p:sp>
            <p:nvSpPr>
              <p:cNvPr id="123966" name="Freeform 62"/>
              <p:cNvSpPr>
                <a:spLocks/>
              </p:cNvSpPr>
              <p:nvPr/>
            </p:nvSpPr>
            <p:spPr bwMode="auto">
              <a:xfrm>
                <a:off x="799" y="2069"/>
                <a:ext cx="744" cy="1483"/>
              </a:xfrm>
              <a:custGeom>
                <a:avLst/>
                <a:gdLst/>
                <a:ahLst/>
                <a:cxnLst>
                  <a:cxn ang="0">
                    <a:pos x="0" y="1599"/>
                  </a:cxn>
                  <a:cxn ang="0">
                    <a:pos x="353" y="1436"/>
                  </a:cxn>
                  <a:cxn ang="0">
                    <a:pos x="576" y="231"/>
                  </a:cxn>
                  <a:cxn ang="0">
                    <a:pos x="1728" y="51"/>
                  </a:cxn>
                </a:cxnLst>
                <a:rect l="0" t="0" r="r" b="b"/>
                <a:pathLst>
                  <a:path w="1728" h="1664">
                    <a:moveTo>
                      <a:pt x="0" y="1599"/>
                    </a:moveTo>
                    <a:cubicBezTo>
                      <a:pt x="59" y="1573"/>
                      <a:pt x="257" y="1664"/>
                      <a:pt x="353" y="1436"/>
                    </a:cubicBezTo>
                    <a:cubicBezTo>
                      <a:pt x="449" y="1208"/>
                      <a:pt x="347" y="462"/>
                      <a:pt x="576" y="231"/>
                    </a:cubicBezTo>
                    <a:cubicBezTo>
                      <a:pt x="805" y="0"/>
                      <a:pt x="1488" y="88"/>
                      <a:pt x="1728" y="51"/>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23967" name="Rectangle 63"/>
              <p:cNvSpPr>
                <a:spLocks noChangeArrowheads="1"/>
              </p:cNvSpPr>
              <p:nvPr/>
            </p:nvSpPr>
            <p:spPr bwMode="auto">
              <a:xfrm>
                <a:off x="1436" y="2074"/>
                <a:ext cx="124" cy="43"/>
              </a:xfrm>
              <a:prstGeom prst="rect">
                <a:avLst/>
              </a:prstGeom>
              <a:solidFill>
                <a:srgbClr val="F8F6AC"/>
              </a:solidFill>
              <a:ln w="9525">
                <a:solidFill>
                  <a:srgbClr val="F8F6AC"/>
                </a:solidFill>
                <a:miter lim="800000"/>
                <a:headEnd/>
                <a:tailEnd/>
              </a:ln>
              <a:effectLst/>
            </p:spPr>
            <p:txBody>
              <a:bodyPr wrap="none" anchor="ctr"/>
              <a:lstStyle/>
              <a:p>
                <a:endParaRPr lang="es-MX"/>
              </a:p>
            </p:txBody>
          </p:sp>
          <p:sp>
            <p:nvSpPr>
              <p:cNvPr id="123968" name="Rectangle 64"/>
              <p:cNvSpPr>
                <a:spLocks noChangeArrowheads="1"/>
              </p:cNvSpPr>
              <p:nvPr/>
            </p:nvSpPr>
            <p:spPr bwMode="auto">
              <a:xfrm>
                <a:off x="791" y="3505"/>
                <a:ext cx="83" cy="43"/>
              </a:xfrm>
              <a:prstGeom prst="rect">
                <a:avLst/>
              </a:prstGeom>
              <a:solidFill>
                <a:srgbClr val="F8F6AC"/>
              </a:solidFill>
              <a:ln w="9525">
                <a:solidFill>
                  <a:srgbClr val="F8F6AC"/>
                </a:solidFill>
                <a:miter lim="800000"/>
                <a:headEnd/>
                <a:tailEnd/>
              </a:ln>
              <a:effectLst/>
            </p:spPr>
            <p:txBody>
              <a:bodyPr wrap="none" anchor="ctr"/>
              <a:lstStyle/>
              <a:p>
                <a:endParaRPr lang="es-MX"/>
              </a:p>
            </p:txBody>
          </p:sp>
          <p:sp>
            <p:nvSpPr>
              <p:cNvPr id="123969" name="Rectangle 65"/>
              <p:cNvSpPr>
                <a:spLocks noChangeArrowheads="1"/>
              </p:cNvSpPr>
              <p:nvPr/>
            </p:nvSpPr>
            <p:spPr bwMode="auto">
              <a:xfrm>
                <a:off x="1457" y="2072"/>
                <a:ext cx="83" cy="43"/>
              </a:xfrm>
              <a:prstGeom prst="rect">
                <a:avLst/>
              </a:prstGeom>
              <a:solidFill>
                <a:srgbClr val="FAFAD2"/>
              </a:solidFill>
              <a:ln w="9525">
                <a:solidFill>
                  <a:srgbClr val="FAFAD2"/>
                </a:solidFill>
                <a:miter lim="800000"/>
                <a:headEnd/>
                <a:tailEnd/>
              </a:ln>
              <a:effectLst/>
            </p:spPr>
            <p:txBody>
              <a:bodyPr wrap="none" anchor="ctr"/>
              <a:lstStyle/>
              <a:p>
                <a:endParaRPr lang="es-MX"/>
              </a:p>
            </p:txBody>
          </p:sp>
          <p:sp>
            <p:nvSpPr>
              <p:cNvPr id="123970" name="Freeform 66"/>
              <p:cNvSpPr>
                <a:spLocks/>
              </p:cNvSpPr>
              <p:nvPr/>
            </p:nvSpPr>
            <p:spPr bwMode="auto">
              <a:xfrm rot="-10800000">
                <a:off x="800" y="2064"/>
                <a:ext cx="744" cy="1483"/>
              </a:xfrm>
              <a:custGeom>
                <a:avLst/>
                <a:gdLst/>
                <a:ahLst/>
                <a:cxnLst>
                  <a:cxn ang="0">
                    <a:pos x="0" y="1599"/>
                  </a:cxn>
                  <a:cxn ang="0">
                    <a:pos x="353" y="1436"/>
                  </a:cxn>
                  <a:cxn ang="0">
                    <a:pos x="576" y="231"/>
                  </a:cxn>
                  <a:cxn ang="0">
                    <a:pos x="1728" y="51"/>
                  </a:cxn>
                </a:cxnLst>
                <a:rect l="0" t="0" r="r" b="b"/>
                <a:pathLst>
                  <a:path w="1728" h="1664">
                    <a:moveTo>
                      <a:pt x="0" y="1599"/>
                    </a:moveTo>
                    <a:cubicBezTo>
                      <a:pt x="59" y="1573"/>
                      <a:pt x="257" y="1664"/>
                      <a:pt x="353" y="1436"/>
                    </a:cubicBezTo>
                    <a:cubicBezTo>
                      <a:pt x="449" y="1208"/>
                      <a:pt x="347" y="462"/>
                      <a:pt x="576" y="231"/>
                    </a:cubicBezTo>
                    <a:cubicBezTo>
                      <a:pt x="805" y="0"/>
                      <a:pt x="1488" y="88"/>
                      <a:pt x="1728" y="51"/>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23972" name="Rectangle 68"/>
              <p:cNvSpPr>
                <a:spLocks noChangeArrowheads="1"/>
              </p:cNvSpPr>
              <p:nvPr/>
            </p:nvSpPr>
            <p:spPr bwMode="auto">
              <a:xfrm>
                <a:off x="768" y="3507"/>
                <a:ext cx="124" cy="43"/>
              </a:xfrm>
              <a:prstGeom prst="rect">
                <a:avLst/>
              </a:prstGeom>
              <a:solidFill>
                <a:srgbClr val="FAFAD2"/>
              </a:solidFill>
              <a:ln w="9525">
                <a:solidFill>
                  <a:srgbClr val="FAFAD2"/>
                </a:solidFill>
                <a:miter lim="800000"/>
                <a:headEnd/>
                <a:tailEnd/>
              </a:ln>
              <a:effectLst/>
            </p:spPr>
            <p:txBody>
              <a:bodyPr wrap="none" anchor="ctr"/>
              <a:lstStyle/>
              <a:p>
                <a:endParaRPr lang="es-MX"/>
              </a:p>
            </p:txBody>
          </p:sp>
          <p:sp>
            <p:nvSpPr>
              <p:cNvPr id="123973" name="Line 69"/>
              <p:cNvSpPr>
                <a:spLocks noChangeShapeType="1"/>
              </p:cNvSpPr>
              <p:nvPr/>
            </p:nvSpPr>
            <p:spPr bwMode="auto">
              <a:xfrm>
                <a:off x="1376" y="2128"/>
                <a:ext cx="144" cy="0"/>
              </a:xfrm>
              <a:prstGeom prst="line">
                <a:avLst/>
              </a:prstGeom>
              <a:noFill/>
              <a:ln w="25400">
                <a:solidFill>
                  <a:srgbClr val="0000FF"/>
                </a:solidFill>
                <a:miter lim="800000"/>
                <a:headEnd/>
                <a:tailEnd/>
              </a:ln>
              <a:effectLst/>
            </p:spPr>
            <p:txBody>
              <a:bodyPr wrap="none"/>
              <a:lstStyle/>
              <a:p>
                <a:endParaRPr lang="es-MX"/>
              </a:p>
            </p:txBody>
          </p:sp>
        </p:grpSp>
        <p:sp>
          <p:nvSpPr>
            <p:cNvPr id="123977" name="Text Box 73"/>
            <p:cNvSpPr txBox="1">
              <a:spLocks noChangeArrowheads="1"/>
            </p:cNvSpPr>
            <p:nvPr/>
          </p:nvSpPr>
          <p:spPr bwMode="auto">
            <a:xfrm>
              <a:off x="720" y="3552"/>
              <a:ext cx="1728" cy="251"/>
            </a:xfrm>
            <a:prstGeom prst="rect">
              <a:avLst/>
            </a:prstGeom>
            <a:noFill/>
            <a:ln w="9525">
              <a:noFill/>
              <a:miter lim="800000"/>
              <a:headEnd/>
              <a:tailEnd/>
            </a:ln>
            <a:effectLst/>
          </p:spPr>
          <p:txBody>
            <a:bodyPr>
              <a:spAutoFit/>
            </a:bodyPr>
            <a:lstStyle/>
            <a:p>
              <a:pPr algn="just">
                <a:lnSpc>
                  <a:spcPct val="125000"/>
                </a:lnSpc>
                <a:spcAft>
                  <a:spcPct val="70000"/>
                </a:spcAft>
              </a:pPr>
              <a:r>
                <a:rPr lang="es-ES" sz="1600" b="1">
                  <a:solidFill>
                    <a:srgbClr val="0000FF"/>
                  </a:solidFill>
                  <a:latin typeface="Arial" charset="0"/>
                  <a:cs typeface="Times New Roman" pitchFamily="18" charset="0"/>
                </a:rPr>
                <a:t>Ferromagnéticos blandos</a:t>
              </a:r>
              <a:r>
                <a:rPr lang="es-ES" sz="1600" b="1">
                  <a:solidFill>
                    <a:srgbClr val="000099"/>
                  </a:solidFill>
                  <a:latin typeface="Arial" charset="0"/>
                  <a:cs typeface="Times New Roman" pitchFamily="18" charset="0"/>
                </a:rPr>
                <a:t> </a:t>
              </a:r>
            </a:p>
          </p:txBody>
        </p:sp>
      </p:grpSp>
      <p:grpSp>
        <p:nvGrpSpPr>
          <p:cNvPr id="123980" name="Group 76"/>
          <p:cNvGrpSpPr>
            <a:grpSpLocks/>
          </p:cNvGrpSpPr>
          <p:nvPr/>
        </p:nvGrpSpPr>
        <p:grpSpPr bwMode="auto">
          <a:xfrm>
            <a:off x="4775200" y="3124200"/>
            <a:ext cx="2921000" cy="2760663"/>
            <a:chOff x="3008" y="2064"/>
            <a:chExt cx="1840" cy="1739"/>
          </a:xfrm>
        </p:grpSpPr>
        <p:grpSp>
          <p:nvGrpSpPr>
            <p:cNvPr id="123975" name="Group 71"/>
            <p:cNvGrpSpPr>
              <a:grpSpLocks/>
            </p:cNvGrpSpPr>
            <p:nvPr/>
          </p:nvGrpSpPr>
          <p:grpSpPr bwMode="auto">
            <a:xfrm>
              <a:off x="3008" y="2064"/>
              <a:ext cx="1840" cy="1488"/>
              <a:chOff x="3072" y="2064"/>
              <a:chExt cx="1840" cy="1488"/>
            </a:xfrm>
          </p:grpSpPr>
          <p:sp>
            <p:nvSpPr>
              <p:cNvPr id="123958" name="Freeform 54"/>
              <p:cNvSpPr>
                <a:spLocks/>
              </p:cNvSpPr>
              <p:nvPr/>
            </p:nvSpPr>
            <p:spPr bwMode="auto">
              <a:xfrm>
                <a:off x="3145" y="2069"/>
                <a:ext cx="1728" cy="1483"/>
              </a:xfrm>
              <a:custGeom>
                <a:avLst/>
                <a:gdLst/>
                <a:ahLst/>
                <a:cxnLst>
                  <a:cxn ang="0">
                    <a:pos x="0" y="1599"/>
                  </a:cxn>
                  <a:cxn ang="0">
                    <a:pos x="353" y="1436"/>
                  </a:cxn>
                  <a:cxn ang="0">
                    <a:pos x="576" y="231"/>
                  </a:cxn>
                  <a:cxn ang="0">
                    <a:pos x="1728" y="51"/>
                  </a:cxn>
                </a:cxnLst>
                <a:rect l="0" t="0" r="r" b="b"/>
                <a:pathLst>
                  <a:path w="1728" h="1664">
                    <a:moveTo>
                      <a:pt x="0" y="1599"/>
                    </a:moveTo>
                    <a:cubicBezTo>
                      <a:pt x="59" y="1573"/>
                      <a:pt x="257" y="1664"/>
                      <a:pt x="353" y="1436"/>
                    </a:cubicBezTo>
                    <a:cubicBezTo>
                      <a:pt x="449" y="1208"/>
                      <a:pt x="347" y="462"/>
                      <a:pt x="576" y="231"/>
                    </a:cubicBezTo>
                    <a:cubicBezTo>
                      <a:pt x="805" y="0"/>
                      <a:pt x="1488" y="88"/>
                      <a:pt x="1728" y="51"/>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23959" name="Rectangle 55"/>
              <p:cNvSpPr>
                <a:spLocks noChangeArrowheads="1"/>
              </p:cNvSpPr>
              <p:nvPr/>
            </p:nvSpPr>
            <p:spPr bwMode="auto">
              <a:xfrm>
                <a:off x="4624" y="2074"/>
                <a:ext cx="288" cy="43"/>
              </a:xfrm>
              <a:prstGeom prst="rect">
                <a:avLst/>
              </a:prstGeom>
              <a:solidFill>
                <a:srgbClr val="FAFAD2"/>
              </a:solidFill>
              <a:ln w="9525">
                <a:solidFill>
                  <a:srgbClr val="FAFAD2"/>
                </a:solidFill>
                <a:miter lim="800000"/>
                <a:headEnd/>
                <a:tailEnd/>
              </a:ln>
              <a:effectLst/>
            </p:spPr>
            <p:txBody>
              <a:bodyPr wrap="none" anchor="ctr"/>
              <a:lstStyle/>
              <a:p>
                <a:endParaRPr lang="es-MX"/>
              </a:p>
            </p:txBody>
          </p:sp>
          <p:sp>
            <p:nvSpPr>
              <p:cNvPr id="123960" name="Rectangle 56"/>
              <p:cNvSpPr>
                <a:spLocks noChangeArrowheads="1"/>
              </p:cNvSpPr>
              <p:nvPr/>
            </p:nvSpPr>
            <p:spPr bwMode="auto">
              <a:xfrm>
                <a:off x="3126" y="3505"/>
                <a:ext cx="192" cy="43"/>
              </a:xfrm>
              <a:prstGeom prst="rect">
                <a:avLst/>
              </a:prstGeom>
              <a:solidFill>
                <a:srgbClr val="F8F6AC"/>
              </a:solidFill>
              <a:ln w="9525">
                <a:solidFill>
                  <a:srgbClr val="F8F6AC"/>
                </a:solidFill>
                <a:miter lim="800000"/>
                <a:headEnd/>
                <a:tailEnd/>
              </a:ln>
              <a:effectLst/>
            </p:spPr>
            <p:txBody>
              <a:bodyPr wrap="none" anchor="ctr"/>
              <a:lstStyle/>
              <a:p>
                <a:endParaRPr lang="es-MX"/>
              </a:p>
            </p:txBody>
          </p:sp>
          <p:sp>
            <p:nvSpPr>
              <p:cNvPr id="123961" name="Rectangle 57"/>
              <p:cNvSpPr>
                <a:spLocks noChangeArrowheads="1"/>
              </p:cNvSpPr>
              <p:nvPr/>
            </p:nvSpPr>
            <p:spPr bwMode="auto">
              <a:xfrm>
                <a:off x="4674" y="2072"/>
                <a:ext cx="192" cy="43"/>
              </a:xfrm>
              <a:prstGeom prst="rect">
                <a:avLst/>
              </a:prstGeom>
              <a:solidFill>
                <a:srgbClr val="FAFAD2"/>
              </a:solidFill>
              <a:ln w="9525">
                <a:solidFill>
                  <a:srgbClr val="FAFAD2"/>
                </a:solidFill>
                <a:miter lim="800000"/>
                <a:headEnd/>
                <a:tailEnd/>
              </a:ln>
              <a:effectLst/>
            </p:spPr>
            <p:txBody>
              <a:bodyPr wrap="none" anchor="ctr"/>
              <a:lstStyle/>
              <a:p>
                <a:endParaRPr lang="es-MX"/>
              </a:p>
            </p:txBody>
          </p:sp>
          <p:sp>
            <p:nvSpPr>
              <p:cNvPr id="123962" name="Freeform 58"/>
              <p:cNvSpPr>
                <a:spLocks/>
              </p:cNvSpPr>
              <p:nvPr/>
            </p:nvSpPr>
            <p:spPr bwMode="auto">
              <a:xfrm rot="-10800000">
                <a:off x="3146" y="2064"/>
                <a:ext cx="1728" cy="1483"/>
              </a:xfrm>
              <a:custGeom>
                <a:avLst/>
                <a:gdLst/>
                <a:ahLst/>
                <a:cxnLst>
                  <a:cxn ang="0">
                    <a:pos x="0" y="1599"/>
                  </a:cxn>
                  <a:cxn ang="0">
                    <a:pos x="353" y="1436"/>
                  </a:cxn>
                  <a:cxn ang="0">
                    <a:pos x="576" y="231"/>
                  </a:cxn>
                  <a:cxn ang="0">
                    <a:pos x="1728" y="51"/>
                  </a:cxn>
                </a:cxnLst>
                <a:rect l="0" t="0" r="r" b="b"/>
                <a:pathLst>
                  <a:path w="1728" h="1664">
                    <a:moveTo>
                      <a:pt x="0" y="1599"/>
                    </a:moveTo>
                    <a:cubicBezTo>
                      <a:pt x="59" y="1573"/>
                      <a:pt x="257" y="1664"/>
                      <a:pt x="353" y="1436"/>
                    </a:cubicBezTo>
                    <a:cubicBezTo>
                      <a:pt x="449" y="1208"/>
                      <a:pt x="347" y="462"/>
                      <a:pt x="576" y="231"/>
                    </a:cubicBezTo>
                    <a:cubicBezTo>
                      <a:pt x="805" y="0"/>
                      <a:pt x="1488" y="88"/>
                      <a:pt x="1728" y="51"/>
                    </a:cubicBezTo>
                  </a:path>
                </a:pathLst>
              </a:custGeom>
              <a:noFill/>
              <a:ln w="25400" cap="flat" cmpd="sng">
                <a:solidFill>
                  <a:srgbClr val="0000FF"/>
                </a:solidFill>
                <a:prstDash val="solid"/>
                <a:miter lim="800000"/>
                <a:headEnd type="none" w="med" len="med"/>
                <a:tailEnd type="none" w="med" len="med"/>
              </a:ln>
              <a:effectLst/>
            </p:spPr>
            <p:txBody>
              <a:bodyPr wrap="none"/>
              <a:lstStyle/>
              <a:p>
                <a:endParaRPr lang="es-MX"/>
              </a:p>
            </p:txBody>
          </p:sp>
          <p:sp>
            <p:nvSpPr>
              <p:cNvPr id="123964" name="Rectangle 60"/>
              <p:cNvSpPr>
                <a:spLocks noChangeArrowheads="1"/>
              </p:cNvSpPr>
              <p:nvPr/>
            </p:nvSpPr>
            <p:spPr bwMode="auto">
              <a:xfrm>
                <a:off x="3072" y="3507"/>
                <a:ext cx="288" cy="43"/>
              </a:xfrm>
              <a:prstGeom prst="rect">
                <a:avLst/>
              </a:prstGeom>
              <a:solidFill>
                <a:srgbClr val="FAFAD2"/>
              </a:solidFill>
              <a:ln w="9525">
                <a:solidFill>
                  <a:srgbClr val="FAFAD2"/>
                </a:solidFill>
                <a:miter lim="800000"/>
                <a:headEnd/>
                <a:tailEnd/>
              </a:ln>
              <a:effectLst/>
            </p:spPr>
            <p:txBody>
              <a:bodyPr wrap="none" anchor="ctr"/>
              <a:lstStyle/>
              <a:p>
                <a:endParaRPr lang="es-MX"/>
              </a:p>
            </p:txBody>
          </p:sp>
          <p:sp>
            <p:nvSpPr>
              <p:cNvPr id="123974" name="Line 70"/>
              <p:cNvSpPr>
                <a:spLocks noChangeShapeType="1"/>
              </p:cNvSpPr>
              <p:nvPr/>
            </p:nvSpPr>
            <p:spPr bwMode="auto">
              <a:xfrm>
                <a:off x="4600" y="2128"/>
                <a:ext cx="144" cy="0"/>
              </a:xfrm>
              <a:prstGeom prst="line">
                <a:avLst/>
              </a:prstGeom>
              <a:noFill/>
              <a:ln w="25400">
                <a:solidFill>
                  <a:srgbClr val="0000FF"/>
                </a:solidFill>
                <a:miter lim="800000"/>
                <a:headEnd/>
                <a:tailEnd/>
              </a:ln>
              <a:effectLst/>
            </p:spPr>
            <p:txBody>
              <a:bodyPr wrap="none"/>
              <a:lstStyle/>
              <a:p>
                <a:endParaRPr lang="es-MX"/>
              </a:p>
            </p:txBody>
          </p:sp>
        </p:grpSp>
        <p:sp>
          <p:nvSpPr>
            <p:cNvPr id="123978" name="Text Box 74"/>
            <p:cNvSpPr txBox="1">
              <a:spLocks noChangeArrowheads="1"/>
            </p:cNvSpPr>
            <p:nvPr/>
          </p:nvSpPr>
          <p:spPr bwMode="auto">
            <a:xfrm>
              <a:off x="3168" y="3552"/>
              <a:ext cx="1584" cy="251"/>
            </a:xfrm>
            <a:prstGeom prst="rect">
              <a:avLst/>
            </a:prstGeom>
            <a:noFill/>
            <a:ln w="9525">
              <a:noFill/>
              <a:miter lim="800000"/>
              <a:headEnd/>
              <a:tailEnd/>
            </a:ln>
            <a:effectLst/>
          </p:spPr>
          <p:txBody>
            <a:bodyPr>
              <a:spAutoFit/>
            </a:bodyPr>
            <a:lstStyle/>
            <a:p>
              <a:pPr algn="ctr">
                <a:lnSpc>
                  <a:spcPct val="125000"/>
                </a:lnSpc>
                <a:spcAft>
                  <a:spcPct val="70000"/>
                </a:spcAft>
              </a:pPr>
              <a:r>
                <a:rPr lang="es-ES" sz="1600" b="1">
                  <a:solidFill>
                    <a:srgbClr val="0000FF"/>
                  </a:solidFill>
                  <a:latin typeface="Arial" charset="0"/>
                  <a:cs typeface="Times New Roman" pitchFamily="18" charset="0"/>
                </a:rPr>
                <a:t>Ferromagnéticos duros</a:t>
              </a:r>
            </a:p>
          </p:txBody>
        </p:sp>
      </p:grpSp>
      <p:sp>
        <p:nvSpPr>
          <p:cNvPr id="24"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smtClean="0">
                <a:solidFill>
                  <a:srgbClr val="000099"/>
                </a:solidFill>
                <a:latin typeface="Arial" charset="0"/>
              </a:rPr>
              <a:t>Ciclo de histéresis en materiales ferromagnéticos</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23907"/>
                                        </p:tgtEl>
                                        <p:attrNameLst>
                                          <p:attrName>style.visibility</p:attrName>
                                        </p:attrNameLst>
                                      </p:cBhvr>
                                      <p:to>
                                        <p:strVal val="visible"/>
                                      </p:to>
                                    </p:set>
                                    <p:animEffect transition="in" filter="strips(downRight)">
                                      <p:cBhvr>
                                        <p:cTn id="7" dur="500"/>
                                        <p:tgtEl>
                                          <p:spTgt spid="12390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23979"/>
                                        </p:tgtEl>
                                        <p:attrNameLst>
                                          <p:attrName>style.visibility</p:attrName>
                                        </p:attrNameLst>
                                      </p:cBhvr>
                                      <p:to>
                                        <p:strVal val="visible"/>
                                      </p:to>
                                    </p:set>
                                    <p:animEffect transition="in" filter="dissolve">
                                      <p:cBhvr>
                                        <p:cTn id="12" dur="500"/>
                                        <p:tgtEl>
                                          <p:spTgt spid="12397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23980"/>
                                        </p:tgtEl>
                                        <p:attrNameLst>
                                          <p:attrName>style.visibility</p:attrName>
                                        </p:attrNameLst>
                                      </p:cBhvr>
                                      <p:to>
                                        <p:strVal val="visible"/>
                                      </p:to>
                                    </p:set>
                                    <p:animEffect transition="in" filter="dissolve">
                                      <p:cBhvr>
                                        <p:cTn id="17" dur="500"/>
                                        <p:tgtEl>
                                          <p:spTgt spid="1239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Text Box 3"/>
          <p:cNvSpPr txBox="1">
            <a:spLocks noChangeArrowheads="1"/>
          </p:cNvSpPr>
          <p:nvPr/>
        </p:nvSpPr>
        <p:spPr bwMode="auto">
          <a:xfrm>
            <a:off x="533400" y="1465263"/>
            <a:ext cx="8001000" cy="1624012"/>
          </a:xfrm>
          <a:prstGeom prst="rect">
            <a:avLst/>
          </a:prstGeom>
          <a:noFill/>
          <a:ln w="9525">
            <a:noFill/>
            <a:miter lim="800000"/>
            <a:headEnd/>
            <a:tailEnd/>
          </a:ln>
          <a:effectLst/>
        </p:spPr>
        <p:txBody>
          <a:bodyPr>
            <a:spAutoFit/>
          </a:bodyPr>
          <a:lstStyle/>
          <a:p>
            <a:pPr algn="just">
              <a:lnSpc>
                <a:spcPct val="125000"/>
              </a:lnSpc>
              <a:spcAft>
                <a:spcPct val="70000"/>
              </a:spcAft>
            </a:pPr>
            <a:r>
              <a:rPr lang="es-ES" sz="1600" dirty="0">
                <a:solidFill>
                  <a:srgbClr val="000099"/>
                </a:solidFill>
                <a:latin typeface="Arial" charset="0"/>
                <a:cs typeface="Times New Roman" pitchFamily="18" charset="0"/>
              </a:rPr>
              <a:t>Los materiales ferromagnéticos duros se magnetizan al aplicar un campo magnético grande y para desmagnetizarlos se requiere de campos magnéticos grandes; por ello, se emplean en la fabricación de dispositivos de almacenamiento de información como los discos duros de una computadora, cintas magnéticas, las tarjetas de crédito, los boletos del metro, etc.</a:t>
            </a:r>
          </a:p>
        </p:txBody>
      </p:sp>
      <p:pic>
        <p:nvPicPr>
          <p:cNvPr id="4" name="Picture 2" descr="http://www.magiapym.com/magia/ne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241585"/>
            <a:ext cx="4733925" cy="280987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www.fotonostra.com/glosario/fotos/discodur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3265541"/>
            <a:ext cx="2376264" cy="2827755"/>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72"/>
          <p:cNvSpPr txBox="1">
            <a:spLocks noChangeArrowheads="1"/>
          </p:cNvSpPr>
          <p:nvPr/>
        </p:nvSpPr>
        <p:spPr bwMode="auto">
          <a:xfrm>
            <a:off x="1475656" y="755412"/>
            <a:ext cx="6192688" cy="369332"/>
          </a:xfrm>
          <a:prstGeom prst="rect">
            <a:avLst/>
          </a:prstGeom>
          <a:noFill/>
          <a:ln w="9525">
            <a:noFill/>
            <a:miter lim="800000"/>
            <a:headEnd/>
            <a:tailEnd/>
          </a:ln>
          <a:effectLst/>
        </p:spPr>
        <p:txBody>
          <a:bodyPr wrap="square">
            <a:spAutoFit/>
          </a:bodyPr>
          <a:lstStyle/>
          <a:p>
            <a:pPr algn="ctr">
              <a:spcBef>
                <a:spcPct val="50000"/>
              </a:spcBef>
            </a:pPr>
            <a:r>
              <a:rPr lang="es-ES" sz="1800" b="1" dirty="0" smtClean="0">
                <a:solidFill>
                  <a:srgbClr val="000099"/>
                </a:solidFill>
                <a:latin typeface="Arial" charset="0"/>
              </a:rPr>
              <a:t>Ciclo de histéresis en materiales ferromagnéticos</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24931"/>
                                        </p:tgtEl>
                                        <p:attrNameLst>
                                          <p:attrName>style.visibility</p:attrName>
                                        </p:attrNameLst>
                                      </p:cBhvr>
                                      <p:to>
                                        <p:strVal val="visible"/>
                                      </p:to>
                                    </p:set>
                                    <p:animEffect transition="in" filter="strips(downRight)">
                                      <p:cBhvr>
                                        <p:cTn id="7" dur="500"/>
                                        <p:tgtEl>
                                          <p:spTgt spid="124931"/>
                                        </p:tgtEl>
                                      </p:cBhvr>
                                    </p:animEffect>
                                  </p:childTnLst>
                                </p:cTn>
                              </p:par>
                            </p:childTnLst>
                          </p:cTn>
                        </p:par>
                        <p:par>
                          <p:cTn id="8" fill="hold">
                            <p:stCondLst>
                              <p:cond delay="500"/>
                            </p:stCondLst>
                            <p:childTnLst>
                              <p:par>
                                <p:cTn id="9" presetID="10" presetClass="entr" presetSubtype="0" fill="hold" nodeType="afterEffect">
                                  <p:stCondLst>
                                    <p:cond delay="150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2500"/>
                            </p:stCondLst>
                            <p:childTnLst>
                              <p:par>
                                <p:cTn id="13" presetID="10"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4514" name="Group 1026"/>
          <p:cNvGrpSpPr>
            <a:grpSpLocks noChangeAspect="1"/>
          </p:cNvGrpSpPr>
          <p:nvPr/>
        </p:nvGrpSpPr>
        <p:grpSpPr bwMode="auto">
          <a:xfrm>
            <a:off x="1835696" y="2950142"/>
            <a:ext cx="2011680" cy="1701164"/>
            <a:chOff x="2544" y="1622"/>
            <a:chExt cx="1056" cy="893"/>
          </a:xfrm>
        </p:grpSpPr>
        <p:sp>
          <p:nvSpPr>
            <p:cNvPr id="64515" name="Oval 1027"/>
            <p:cNvSpPr>
              <a:spLocks noChangeArrowheads="1"/>
            </p:cNvSpPr>
            <p:nvPr/>
          </p:nvSpPr>
          <p:spPr bwMode="auto">
            <a:xfrm>
              <a:off x="2967" y="1718"/>
              <a:ext cx="633" cy="690"/>
            </a:xfrm>
            <a:prstGeom prst="ellipse">
              <a:avLst/>
            </a:prstGeom>
            <a:noFill/>
            <a:ln w="9525">
              <a:solidFill>
                <a:schemeClr val="accent2"/>
              </a:solidFill>
              <a:round/>
              <a:headEnd/>
              <a:tailEnd/>
            </a:ln>
            <a:effectLst/>
          </p:spPr>
          <p:txBody>
            <a:bodyPr anchor="ctr">
              <a:spAutoFit/>
            </a:bodyPr>
            <a:lstStyle/>
            <a:p>
              <a:endParaRPr lang="es-MX"/>
            </a:p>
          </p:txBody>
        </p:sp>
        <p:sp>
          <p:nvSpPr>
            <p:cNvPr id="64516" name="Oval 1028"/>
            <p:cNvSpPr>
              <a:spLocks noChangeArrowheads="1"/>
            </p:cNvSpPr>
            <p:nvPr/>
          </p:nvSpPr>
          <p:spPr bwMode="auto">
            <a:xfrm>
              <a:off x="2544" y="1718"/>
              <a:ext cx="633" cy="690"/>
            </a:xfrm>
            <a:prstGeom prst="ellipse">
              <a:avLst/>
            </a:prstGeom>
            <a:noFill/>
            <a:ln w="9525">
              <a:solidFill>
                <a:schemeClr val="accent2"/>
              </a:solidFill>
              <a:round/>
              <a:headEnd/>
              <a:tailEnd/>
            </a:ln>
            <a:effectLst/>
          </p:spPr>
          <p:txBody>
            <a:bodyPr anchor="ctr">
              <a:spAutoFit/>
            </a:bodyPr>
            <a:lstStyle/>
            <a:p>
              <a:endParaRPr lang="es-MX"/>
            </a:p>
          </p:txBody>
        </p:sp>
        <p:sp>
          <p:nvSpPr>
            <p:cNvPr id="64517" name="Oval 1029"/>
            <p:cNvSpPr>
              <a:spLocks noChangeArrowheads="1"/>
            </p:cNvSpPr>
            <p:nvPr/>
          </p:nvSpPr>
          <p:spPr bwMode="auto">
            <a:xfrm>
              <a:off x="2663" y="1762"/>
              <a:ext cx="538" cy="604"/>
            </a:xfrm>
            <a:prstGeom prst="ellipse">
              <a:avLst/>
            </a:prstGeom>
            <a:noFill/>
            <a:ln w="9525">
              <a:solidFill>
                <a:schemeClr val="accent2"/>
              </a:solidFill>
              <a:round/>
              <a:headEnd/>
              <a:tailEnd/>
            </a:ln>
            <a:effectLst/>
          </p:spPr>
          <p:txBody>
            <a:bodyPr wrap="none" anchor="ctr">
              <a:spAutoFit/>
            </a:bodyPr>
            <a:lstStyle/>
            <a:p>
              <a:endParaRPr lang="es-MX"/>
            </a:p>
          </p:txBody>
        </p:sp>
        <p:sp>
          <p:nvSpPr>
            <p:cNvPr id="64518" name="Oval 1030"/>
            <p:cNvSpPr>
              <a:spLocks noChangeArrowheads="1"/>
            </p:cNvSpPr>
            <p:nvPr/>
          </p:nvSpPr>
          <p:spPr bwMode="auto">
            <a:xfrm>
              <a:off x="2940" y="1762"/>
              <a:ext cx="538" cy="604"/>
            </a:xfrm>
            <a:prstGeom prst="ellipse">
              <a:avLst/>
            </a:prstGeom>
            <a:noFill/>
            <a:ln w="9525">
              <a:solidFill>
                <a:schemeClr val="accent2"/>
              </a:solidFill>
              <a:round/>
              <a:headEnd/>
              <a:tailEnd/>
            </a:ln>
            <a:effectLst/>
          </p:spPr>
          <p:txBody>
            <a:bodyPr wrap="none" anchor="ctr">
              <a:spAutoFit/>
            </a:bodyPr>
            <a:lstStyle/>
            <a:p>
              <a:endParaRPr lang="es-MX"/>
            </a:p>
          </p:txBody>
        </p:sp>
        <p:sp>
          <p:nvSpPr>
            <p:cNvPr id="64519" name="Arc 1031"/>
            <p:cNvSpPr>
              <a:spLocks/>
            </p:cNvSpPr>
            <p:nvPr/>
          </p:nvSpPr>
          <p:spPr bwMode="auto">
            <a:xfrm flipV="1">
              <a:off x="2662" y="1631"/>
              <a:ext cx="405" cy="277"/>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sp>
          <p:nvSpPr>
            <p:cNvPr id="64520" name="Arc 1032"/>
            <p:cNvSpPr>
              <a:spLocks/>
            </p:cNvSpPr>
            <p:nvPr/>
          </p:nvSpPr>
          <p:spPr bwMode="auto">
            <a:xfrm rot="10800000" flipV="1">
              <a:off x="3083" y="2238"/>
              <a:ext cx="405" cy="277"/>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4521" name="Arc 1033"/>
            <p:cNvSpPr>
              <a:spLocks/>
            </p:cNvSpPr>
            <p:nvPr/>
          </p:nvSpPr>
          <p:spPr bwMode="auto">
            <a:xfrm rot="10800000" flipH="1" flipV="1">
              <a:off x="2656" y="2238"/>
              <a:ext cx="405" cy="277"/>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4522" name="Arc 1034"/>
            <p:cNvSpPr>
              <a:spLocks/>
            </p:cNvSpPr>
            <p:nvPr/>
          </p:nvSpPr>
          <p:spPr bwMode="auto">
            <a:xfrm flipH="1" flipV="1">
              <a:off x="3079" y="1622"/>
              <a:ext cx="405" cy="277"/>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grpSp>
      <p:grpSp>
        <p:nvGrpSpPr>
          <p:cNvPr id="64523" name="Group 1035"/>
          <p:cNvGrpSpPr>
            <a:grpSpLocks noChangeAspect="1"/>
          </p:cNvGrpSpPr>
          <p:nvPr/>
        </p:nvGrpSpPr>
        <p:grpSpPr bwMode="auto">
          <a:xfrm>
            <a:off x="2305592" y="2479532"/>
            <a:ext cx="1082038" cy="2173604"/>
            <a:chOff x="1760" y="2363"/>
            <a:chExt cx="568" cy="1141"/>
          </a:xfrm>
        </p:grpSpPr>
        <p:sp>
          <p:nvSpPr>
            <p:cNvPr id="64524" name="Oval 1036"/>
            <p:cNvSpPr>
              <a:spLocks noChangeArrowheads="1"/>
            </p:cNvSpPr>
            <p:nvPr/>
          </p:nvSpPr>
          <p:spPr bwMode="auto">
            <a:xfrm>
              <a:off x="1760" y="2792"/>
              <a:ext cx="568" cy="518"/>
            </a:xfrm>
            <a:prstGeom prst="ellipse">
              <a:avLst/>
            </a:prstGeom>
            <a:gradFill rotWithShape="0">
              <a:gsLst>
                <a:gs pos="0">
                  <a:srgbClr val="B4B4B4"/>
                </a:gs>
                <a:gs pos="100000">
                  <a:srgbClr val="808080"/>
                </a:gs>
              </a:gsLst>
              <a:path path="shape">
                <a:fillToRect l="50000" t="50000" r="50000" b="50000"/>
              </a:path>
            </a:gradFill>
            <a:ln w="9525">
              <a:solidFill>
                <a:srgbClr val="000000"/>
              </a:solidFill>
              <a:round/>
              <a:headEnd/>
              <a:tailEnd/>
            </a:ln>
            <a:effectLst/>
          </p:spPr>
          <p:txBody>
            <a:bodyPr anchor="ctr">
              <a:spAutoFit/>
            </a:bodyPr>
            <a:lstStyle/>
            <a:p>
              <a:endParaRPr lang="es-MX"/>
            </a:p>
          </p:txBody>
        </p:sp>
        <p:sp>
          <p:nvSpPr>
            <p:cNvPr id="64525" name="Line 1037"/>
            <p:cNvSpPr>
              <a:spLocks noChangeShapeType="1"/>
            </p:cNvSpPr>
            <p:nvPr/>
          </p:nvSpPr>
          <p:spPr bwMode="auto">
            <a:xfrm>
              <a:off x="2040" y="3306"/>
              <a:ext cx="0" cy="198"/>
            </a:xfrm>
            <a:prstGeom prst="line">
              <a:avLst/>
            </a:prstGeom>
            <a:noFill/>
            <a:ln w="9525">
              <a:solidFill>
                <a:srgbClr val="000000"/>
              </a:solidFill>
              <a:round/>
              <a:headEnd/>
              <a:tailEnd/>
            </a:ln>
            <a:effectLst/>
          </p:spPr>
          <p:txBody>
            <a:bodyPr>
              <a:spAutoFit/>
            </a:bodyPr>
            <a:lstStyle/>
            <a:p>
              <a:endParaRPr lang="es-MX"/>
            </a:p>
          </p:txBody>
        </p:sp>
        <p:sp>
          <p:nvSpPr>
            <p:cNvPr id="64526" name="Line 1038"/>
            <p:cNvSpPr>
              <a:spLocks noChangeShapeType="1"/>
            </p:cNvSpPr>
            <p:nvPr/>
          </p:nvSpPr>
          <p:spPr bwMode="auto">
            <a:xfrm flipV="1">
              <a:off x="2045" y="2628"/>
              <a:ext cx="0" cy="192"/>
            </a:xfrm>
            <a:prstGeom prst="line">
              <a:avLst/>
            </a:prstGeom>
            <a:noFill/>
            <a:ln w="9525">
              <a:solidFill>
                <a:srgbClr val="000000"/>
              </a:solidFill>
              <a:round/>
              <a:headEnd/>
              <a:tailEnd/>
            </a:ln>
            <a:effectLst/>
          </p:spPr>
          <p:txBody>
            <a:bodyPr>
              <a:spAutoFit/>
            </a:bodyPr>
            <a:lstStyle/>
            <a:p>
              <a:endParaRPr lang="es-MX"/>
            </a:p>
          </p:txBody>
        </p:sp>
        <p:sp>
          <p:nvSpPr>
            <p:cNvPr id="64527" name="Arc 1039"/>
            <p:cNvSpPr>
              <a:spLocks/>
            </p:cNvSpPr>
            <p:nvPr/>
          </p:nvSpPr>
          <p:spPr bwMode="auto">
            <a:xfrm flipH="1" flipV="1">
              <a:off x="1876" y="2518"/>
              <a:ext cx="368" cy="73"/>
            </a:xfrm>
            <a:custGeom>
              <a:avLst/>
              <a:gdLst>
                <a:gd name="G0" fmla="+- 21600 0 0"/>
                <a:gd name="G1" fmla="+- 21600 0 0"/>
                <a:gd name="G2" fmla="+- 21600 0 0"/>
                <a:gd name="T0" fmla="*/ 0 w 43200"/>
                <a:gd name="T1" fmla="*/ 21600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9525">
              <a:solidFill>
                <a:srgbClr val="000000"/>
              </a:solidFill>
              <a:round/>
              <a:headEnd type="triangle" w="med" len="med"/>
              <a:tailEnd/>
            </a:ln>
            <a:effectLst/>
          </p:spPr>
          <p:txBody>
            <a:bodyPr wrap="none" anchor="ctr">
              <a:spAutoFit/>
            </a:bodyPr>
            <a:lstStyle/>
            <a:p>
              <a:endParaRPr lang="es-MX"/>
            </a:p>
          </p:txBody>
        </p:sp>
        <p:sp>
          <p:nvSpPr>
            <p:cNvPr id="64528" name="Line 1040"/>
            <p:cNvSpPr>
              <a:spLocks noChangeShapeType="1"/>
            </p:cNvSpPr>
            <p:nvPr/>
          </p:nvSpPr>
          <p:spPr bwMode="auto">
            <a:xfrm flipV="1">
              <a:off x="2045" y="2363"/>
              <a:ext cx="0" cy="191"/>
            </a:xfrm>
            <a:prstGeom prst="line">
              <a:avLst/>
            </a:prstGeom>
            <a:noFill/>
            <a:ln w="9525">
              <a:solidFill>
                <a:srgbClr val="000000"/>
              </a:solidFill>
              <a:round/>
              <a:headEnd/>
              <a:tailEnd/>
            </a:ln>
            <a:effectLst/>
          </p:spPr>
          <p:txBody>
            <a:bodyPr>
              <a:spAutoFit/>
            </a:bodyPr>
            <a:lstStyle/>
            <a:p>
              <a:endParaRPr lang="es-MX"/>
            </a:p>
          </p:txBody>
        </p:sp>
      </p:grpSp>
      <p:sp>
        <p:nvSpPr>
          <p:cNvPr id="64529" name="Text Box 1041"/>
          <p:cNvSpPr txBox="1">
            <a:spLocks noChangeArrowheads="1"/>
          </p:cNvSpPr>
          <p:nvPr/>
        </p:nvSpPr>
        <p:spPr bwMode="auto">
          <a:xfrm>
            <a:off x="2001838" y="2125663"/>
            <a:ext cx="1922090" cy="338554"/>
          </a:xfrm>
          <a:prstGeom prst="rect">
            <a:avLst/>
          </a:prstGeom>
          <a:noFill/>
          <a:ln w="9525">
            <a:noFill/>
            <a:miter lim="800000"/>
            <a:headEnd/>
            <a:tailEnd/>
          </a:ln>
          <a:effectLst/>
        </p:spPr>
        <p:txBody>
          <a:bodyPr wrap="square">
            <a:spAutoFit/>
          </a:bodyPr>
          <a:lstStyle/>
          <a:p>
            <a:pPr algn="just">
              <a:spcBef>
                <a:spcPct val="50000"/>
              </a:spcBef>
            </a:pPr>
            <a:r>
              <a:rPr lang="es-ES" sz="1600" b="1">
                <a:solidFill>
                  <a:srgbClr val="FF0000"/>
                </a:solidFill>
                <a:latin typeface="Arial" charset="0"/>
              </a:rPr>
              <a:t>Norte magnético</a:t>
            </a:r>
          </a:p>
        </p:txBody>
      </p:sp>
      <p:sp>
        <p:nvSpPr>
          <p:cNvPr id="64530" name="Text Box 1042"/>
          <p:cNvSpPr txBox="1">
            <a:spLocks noChangeArrowheads="1"/>
          </p:cNvSpPr>
          <p:nvPr/>
        </p:nvSpPr>
        <p:spPr bwMode="auto">
          <a:xfrm>
            <a:off x="2087562" y="4745043"/>
            <a:ext cx="1692349" cy="338554"/>
          </a:xfrm>
          <a:prstGeom prst="rect">
            <a:avLst/>
          </a:prstGeom>
          <a:noFill/>
          <a:ln w="9525">
            <a:noFill/>
            <a:miter lim="800000"/>
            <a:headEnd/>
            <a:tailEnd/>
          </a:ln>
          <a:effectLst/>
        </p:spPr>
        <p:txBody>
          <a:bodyPr wrap="square">
            <a:spAutoFit/>
          </a:bodyPr>
          <a:lstStyle/>
          <a:p>
            <a:pPr algn="just">
              <a:spcBef>
                <a:spcPct val="50000"/>
              </a:spcBef>
            </a:pPr>
            <a:r>
              <a:rPr lang="es-ES" sz="1600" b="1">
                <a:solidFill>
                  <a:srgbClr val="000000"/>
                </a:solidFill>
                <a:latin typeface="Arial" charset="0"/>
              </a:rPr>
              <a:t>Sur magnético</a:t>
            </a:r>
          </a:p>
        </p:txBody>
      </p:sp>
      <p:grpSp>
        <p:nvGrpSpPr>
          <p:cNvPr id="64531" name="Group 1043"/>
          <p:cNvGrpSpPr>
            <a:grpSpLocks noChangeAspect="1"/>
          </p:cNvGrpSpPr>
          <p:nvPr/>
        </p:nvGrpSpPr>
        <p:grpSpPr bwMode="auto">
          <a:xfrm flipV="1">
            <a:off x="5224616" y="2958986"/>
            <a:ext cx="2011680" cy="1714499"/>
            <a:chOff x="2544" y="1622"/>
            <a:chExt cx="1056" cy="900"/>
          </a:xfrm>
        </p:grpSpPr>
        <p:sp>
          <p:nvSpPr>
            <p:cNvPr id="64532" name="Oval 1044"/>
            <p:cNvSpPr>
              <a:spLocks noChangeArrowheads="1"/>
            </p:cNvSpPr>
            <p:nvPr/>
          </p:nvSpPr>
          <p:spPr bwMode="auto">
            <a:xfrm>
              <a:off x="2967" y="1718"/>
              <a:ext cx="633" cy="690"/>
            </a:xfrm>
            <a:prstGeom prst="ellipse">
              <a:avLst/>
            </a:prstGeom>
            <a:noFill/>
            <a:ln w="9525">
              <a:solidFill>
                <a:schemeClr val="accent2"/>
              </a:solidFill>
              <a:round/>
              <a:headEnd/>
              <a:tailEnd/>
            </a:ln>
            <a:effectLst/>
          </p:spPr>
          <p:txBody>
            <a:bodyPr anchor="ctr">
              <a:spAutoFit/>
            </a:bodyPr>
            <a:lstStyle/>
            <a:p>
              <a:endParaRPr lang="es-MX"/>
            </a:p>
          </p:txBody>
        </p:sp>
        <p:sp>
          <p:nvSpPr>
            <p:cNvPr id="64533" name="Oval 1045"/>
            <p:cNvSpPr>
              <a:spLocks noChangeArrowheads="1"/>
            </p:cNvSpPr>
            <p:nvPr/>
          </p:nvSpPr>
          <p:spPr bwMode="auto">
            <a:xfrm>
              <a:off x="2544" y="1718"/>
              <a:ext cx="633" cy="690"/>
            </a:xfrm>
            <a:prstGeom prst="ellipse">
              <a:avLst/>
            </a:prstGeom>
            <a:noFill/>
            <a:ln w="9525">
              <a:solidFill>
                <a:schemeClr val="accent2"/>
              </a:solidFill>
              <a:round/>
              <a:headEnd/>
              <a:tailEnd/>
            </a:ln>
            <a:effectLst/>
          </p:spPr>
          <p:txBody>
            <a:bodyPr anchor="ctr">
              <a:spAutoFit/>
            </a:bodyPr>
            <a:lstStyle/>
            <a:p>
              <a:endParaRPr lang="es-MX"/>
            </a:p>
          </p:txBody>
        </p:sp>
        <p:sp>
          <p:nvSpPr>
            <p:cNvPr id="64534" name="Oval 1046"/>
            <p:cNvSpPr>
              <a:spLocks noChangeArrowheads="1"/>
            </p:cNvSpPr>
            <p:nvPr/>
          </p:nvSpPr>
          <p:spPr bwMode="auto">
            <a:xfrm>
              <a:off x="2663" y="1762"/>
              <a:ext cx="538" cy="604"/>
            </a:xfrm>
            <a:prstGeom prst="ellipse">
              <a:avLst/>
            </a:prstGeom>
            <a:noFill/>
            <a:ln w="9525">
              <a:solidFill>
                <a:schemeClr val="accent2"/>
              </a:solidFill>
              <a:round/>
              <a:headEnd/>
              <a:tailEnd/>
            </a:ln>
            <a:effectLst/>
          </p:spPr>
          <p:txBody>
            <a:bodyPr wrap="none" anchor="ctr">
              <a:spAutoFit/>
            </a:bodyPr>
            <a:lstStyle/>
            <a:p>
              <a:endParaRPr lang="es-MX"/>
            </a:p>
          </p:txBody>
        </p:sp>
        <p:sp>
          <p:nvSpPr>
            <p:cNvPr id="64535" name="Oval 1047"/>
            <p:cNvSpPr>
              <a:spLocks noChangeArrowheads="1"/>
            </p:cNvSpPr>
            <p:nvPr/>
          </p:nvSpPr>
          <p:spPr bwMode="auto">
            <a:xfrm>
              <a:off x="2940" y="1762"/>
              <a:ext cx="538" cy="604"/>
            </a:xfrm>
            <a:prstGeom prst="ellipse">
              <a:avLst/>
            </a:prstGeom>
            <a:noFill/>
            <a:ln w="9525">
              <a:solidFill>
                <a:schemeClr val="accent2"/>
              </a:solidFill>
              <a:round/>
              <a:headEnd/>
              <a:tailEnd/>
            </a:ln>
            <a:effectLst/>
          </p:spPr>
          <p:txBody>
            <a:bodyPr wrap="none" anchor="ctr">
              <a:spAutoFit/>
            </a:bodyPr>
            <a:lstStyle/>
            <a:p>
              <a:endParaRPr lang="es-MX"/>
            </a:p>
          </p:txBody>
        </p:sp>
        <p:sp>
          <p:nvSpPr>
            <p:cNvPr id="64536" name="Arc 1048"/>
            <p:cNvSpPr>
              <a:spLocks/>
            </p:cNvSpPr>
            <p:nvPr/>
          </p:nvSpPr>
          <p:spPr bwMode="auto">
            <a:xfrm flipV="1">
              <a:off x="2662" y="1631"/>
              <a:ext cx="405" cy="277"/>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sp>
          <p:nvSpPr>
            <p:cNvPr id="64537" name="Arc 1049"/>
            <p:cNvSpPr>
              <a:spLocks/>
            </p:cNvSpPr>
            <p:nvPr/>
          </p:nvSpPr>
          <p:spPr bwMode="auto">
            <a:xfrm rot="10800000" flipV="1">
              <a:off x="3076" y="2238"/>
              <a:ext cx="405" cy="277"/>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4538" name="Arc 1050"/>
            <p:cNvSpPr>
              <a:spLocks/>
            </p:cNvSpPr>
            <p:nvPr/>
          </p:nvSpPr>
          <p:spPr bwMode="auto">
            <a:xfrm rot="10800000" flipH="1" flipV="1">
              <a:off x="2649" y="2245"/>
              <a:ext cx="405" cy="277"/>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4539" name="Arc 1051"/>
            <p:cNvSpPr>
              <a:spLocks/>
            </p:cNvSpPr>
            <p:nvPr/>
          </p:nvSpPr>
          <p:spPr bwMode="auto">
            <a:xfrm flipH="1" flipV="1">
              <a:off x="3079" y="1622"/>
              <a:ext cx="405" cy="277"/>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grpSp>
      <p:grpSp>
        <p:nvGrpSpPr>
          <p:cNvPr id="64540" name="Group 1052"/>
          <p:cNvGrpSpPr>
            <a:grpSpLocks noChangeAspect="1"/>
          </p:cNvGrpSpPr>
          <p:nvPr/>
        </p:nvGrpSpPr>
        <p:grpSpPr bwMode="auto">
          <a:xfrm flipH="1">
            <a:off x="5681812" y="2505596"/>
            <a:ext cx="1082039" cy="2173604"/>
            <a:chOff x="1760" y="2363"/>
            <a:chExt cx="568" cy="1141"/>
          </a:xfrm>
        </p:grpSpPr>
        <p:sp>
          <p:nvSpPr>
            <p:cNvPr id="64541" name="Oval 1053"/>
            <p:cNvSpPr>
              <a:spLocks noChangeArrowheads="1"/>
            </p:cNvSpPr>
            <p:nvPr/>
          </p:nvSpPr>
          <p:spPr bwMode="auto">
            <a:xfrm>
              <a:off x="1760" y="2792"/>
              <a:ext cx="568" cy="518"/>
            </a:xfrm>
            <a:prstGeom prst="ellipse">
              <a:avLst/>
            </a:prstGeom>
            <a:gradFill rotWithShape="0">
              <a:gsLst>
                <a:gs pos="0">
                  <a:srgbClr val="B4B4B4"/>
                </a:gs>
                <a:gs pos="100000">
                  <a:srgbClr val="808080"/>
                </a:gs>
              </a:gsLst>
              <a:path path="shape">
                <a:fillToRect l="50000" t="50000" r="50000" b="50000"/>
              </a:path>
            </a:gradFill>
            <a:ln w="9525">
              <a:solidFill>
                <a:srgbClr val="000000"/>
              </a:solidFill>
              <a:round/>
              <a:headEnd/>
              <a:tailEnd/>
            </a:ln>
            <a:effectLst/>
          </p:spPr>
          <p:txBody>
            <a:bodyPr anchor="ctr">
              <a:spAutoFit/>
            </a:bodyPr>
            <a:lstStyle/>
            <a:p>
              <a:endParaRPr lang="es-MX"/>
            </a:p>
          </p:txBody>
        </p:sp>
        <p:sp>
          <p:nvSpPr>
            <p:cNvPr id="64542" name="Line 1054"/>
            <p:cNvSpPr>
              <a:spLocks noChangeShapeType="1"/>
            </p:cNvSpPr>
            <p:nvPr/>
          </p:nvSpPr>
          <p:spPr bwMode="auto">
            <a:xfrm>
              <a:off x="2040" y="3306"/>
              <a:ext cx="0" cy="198"/>
            </a:xfrm>
            <a:prstGeom prst="line">
              <a:avLst/>
            </a:prstGeom>
            <a:noFill/>
            <a:ln w="9525">
              <a:solidFill>
                <a:srgbClr val="000000"/>
              </a:solidFill>
              <a:round/>
              <a:headEnd/>
              <a:tailEnd/>
            </a:ln>
            <a:effectLst/>
          </p:spPr>
          <p:txBody>
            <a:bodyPr>
              <a:spAutoFit/>
            </a:bodyPr>
            <a:lstStyle/>
            <a:p>
              <a:endParaRPr lang="es-MX"/>
            </a:p>
          </p:txBody>
        </p:sp>
        <p:sp>
          <p:nvSpPr>
            <p:cNvPr id="64543" name="Line 1055"/>
            <p:cNvSpPr>
              <a:spLocks noChangeShapeType="1"/>
            </p:cNvSpPr>
            <p:nvPr/>
          </p:nvSpPr>
          <p:spPr bwMode="auto">
            <a:xfrm flipV="1">
              <a:off x="2045" y="2628"/>
              <a:ext cx="0" cy="192"/>
            </a:xfrm>
            <a:prstGeom prst="line">
              <a:avLst/>
            </a:prstGeom>
            <a:noFill/>
            <a:ln w="9525">
              <a:solidFill>
                <a:srgbClr val="000000"/>
              </a:solidFill>
              <a:round/>
              <a:headEnd/>
              <a:tailEnd/>
            </a:ln>
            <a:effectLst/>
          </p:spPr>
          <p:txBody>
            <a:bodyPr>
              <a:spAutoFit/>
            </a:bodyPr>
            <a:lstStyle/>
            <a:p>
              <a:endParaRPr lang="es-MX"/>
            </a:p>
          </p:txBody>
        </p:sp>
        <p:sp>
          <p:nvSpPr>
            <p:cNvPr id="64544" name="Arc 1056"/>
            <p:cNvSpPr>
              <a:spLocks/>
            </p:cNvSpPr>
            <p:nvPr/>
          </p:nvSpPr>
          <p:spPr bwMode="auto">
            <a:xfrm flipH="1" flipV="1">
              <a:off x="1876" y="2518"/>
              <a:ext cx="368" cy="73"/>
            </a:xfrm>
            <a:custGeom>
              <a:avLst/>
              <a:gdLst>
                <a:gd name="G0" fmla="+- 21600 0 0"/>
                <a:gd name="G1" fmla="+- 21600 0 0"/>
                <a:gd name="G2" fmla="+- 21600 0 0"/>
                <a:gd name="T0" fmla="*/ 0 w 43200"/>
                <a:gd name="T1" fmla="*/ 21600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9525">
              <a:solidFill>
                <a:srgbClr val="000000"/>
              </a:solidFill>
              <a:round/>
              <a:headEnd type="triangle" w="med" len="med"/>
              <a:tailEnd/>
            </a:ln>
            <a:effectLst/>
          </p:spPr>
          <p:txBody>
            <a:bodyPr wrap="none" anchor="ctr">
              <a:spAutoFit/>
            </a:bodyPr>
            <a:lstStyle/>
            <a:p>
              <a:endParaRPr lang="es-MX"/>
            </a:p>
          </p:txBody>
        </p:sp>
        <p:sp>
          <p:nvSpPr>
            <p:cNvPr id="64545" name="Line 1057"/>
            <p:cNvSpPr>
              <a:spLocks noChangeShapeType="1"/>
            </p:cNvSpPr>
            <p:nvPr/>
          </p:nvSpPr>
          <p:spPr bwMode="auto">
            <a:xfrm flipV="1">
              <a:off x="2045" y="2363"/>
              <a:ext cx="0" cy="191"/>
            </a:xfrm>
            <a:prstGeom prst="line">
              <a:avLst/>
            </a:prstGeom>
            <a:noFill/>
            <a:ln w="9525">
              <a:solidFill>
                <a:srgbClr val="000000"/>
              </a:solidFill>
              <a:round/>
              <a:headEnd/>
              <a:tailEnd/>
            </a:ln>
            <a:effectLst/>
          </p:spPr>
          <p:txBody>
            <a:bodyPr>
              <a:spAutoFit/>
            </a:bodyPr>
            <a:lstStyle/>
            <a:p>
              <a:endParaRPr lang="es-MX"/>
            </a:p>
          </p:txBody>
        </p:sp>
      </p:grpSp>
      <p:sp>
        <p:nvSpPr>
          <p:cNvPr id="64546" name="Text Box 1058"/>
          <p:cNvSpPr txBox="1">
            <a:spLocks noChangeArrowheads="1"/>
          </p:cNvSpPr>
          <p:nvPr/>
        </p:nvSpPr>
        <p:spPr bwMode="auto">
          <a:xfrm>
            <a:off x="5295900" y="4746630"/>
            <a:ext cx="1890904" cy="338554"/>
          </a:xfrm>
          <a:prstGeom prst="rect">
            <a:avLst/>
          </a:prstGeom>
          <a:noFill/>
          <a:ln w="9525">
            <a:noFill/>
            <a:miter lim="800000"/>
            <a:headEnd/>
            <a:tailEnd/>
          </a:ln>
          <a:effectLst/>
        </p:spPr>
        <p:txBody>
          <a:bodyPr wrap="square">
            <a:spAutoFit/>
          </a:bodyPr>
          <a:lstStyle/>
          <a:p>
            <a:pPr algn="just">
              <a:spcBef>
                <a:spcPct val="50000"/>
              </a:spcBef>
            </a:pPr>
            <a:r>
              <a:rPr lang="es-ES" sz="1600" b="1">
                <a:solidFill>
                  <a:srgbClr val="FF0000"/>
                </a:solidFill>
                <a:latin typeface="Arial" charset="0"/>
              </a:rPr>
              <a:t>Norte magnético</a:t>
            </a:r>
          </a:p>
        </p:txBody>
      </p:sp>
      <p:sp>
        <p:nvSpPr>
          <p:cNvPr id="64547" name="Text Box 1059"/>
          <p:cNvSpPr txBox="1">
            <a:spLocks noChangeArrowheads="1"/>
          </p:cNvSpPr>
          <p:nvPr/>
        </p:nvSpPr>
        <p:spPr bwMode="auto">
          <a:xfrm>
            <a:off x="5359400" y="2124075"/>
            <a:ext cx="1720262" cy="338554"/>
          </a:xfrm>
          <a:prstGeom prst="rect">
            <a:avLst/>
          </a:prstGeom>
          <a:noFill/>
          <a:ln w="9525">
            <a:noFill/>
            <a:miter lim="800000"/>
            <a:headEnd/>
            <a:tailEnd/>
          </a:ln>
          <a:effectLst/>
        </p:spPr>
        <p:txBody>
          <a:bodyPr wrap="square">
            <a:spAutoFit/>
          </a:bodyPr>
          <a:lstStyle/>
          <a:p>
            <a:pPr algn="just">
              <a:spcBef>
                <a:spcPct val="50000"/>
              </a:spcBef>
            </a:pPr>
            <a:r>
              <a:rPr lang="es-ES" sz="1600" b="1">
                <a:solidFill>
                  <a:srgbClr val="000000"/>
                </a:solidFill>
                <a:latin typeface="Arial" charset="0"/>
              </a:rPr>
              <a:t>Sur magnético</a:t>
            </a:r>
          </a:p>
        </p:txBody>
      </p:sp>
      <p:sp>
        <p:nvSpPr>
          <p:cNvPr id="36"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smtClean="0">
                <a:solidFill>
                  <a:srgbClr val="000099"/>
                </a:solidFill>
                <a:latin typeface="Arial" charset="0"/>
              </a:rPr>
              <a:t>Giro de un electrón</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4523"/>
                                        </p:tgtEl>
                                        <p:attrNameLst>
                                          <p:attrName>style.visibility</p:attrName>
                                        </p:attrNameLst>
                                      </p:cBhvr>
                                      <p:to>
                                        <p:strVal val="visible"/>
                                      </p:to>
                                    </p:set>
                                    <p:animEffect transition="in" filter="fade">
                                      <p:cBhvr>
                                        <p:cTn id="7" dur="500"/>
                                        <p:tgtEl>
                                          <p:spTgt spid="6452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4514"/>
                                        </p:tgtEl>
                                        <p:attrNameLst>
                                          <p:attrName>style.visibility</p:attrName>
                                        </p:attrNameLst>
                                      </p:cBhvr>
                                      <p:to>
                                        <p:strVal val="visible"/>
                                      </p:to>
                                    </p:set>
                                    <p:animEffect transition="in" filter="dissolve">
                                      <p:cBhvr>
                                        <p:cTn id="12" dur="500"/>
                                        <p:tgtEl>
                                          <p:spTgt spid="6451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64529"/>
                                        </p:tgtEl>
                                        <p:attrNameLst>
                                          <p:attrName>style.visibility</p:attrName>
                                        </p:attrNameLst>
                                      </p:cBhvr>
                                      <p:to>
                                        <p:strVal val="visible"/>
                                      </p:to>
                                    </p:set>
                                  </p:childTnLst>
                                </p:cTn>
                              </p:par>
                            </p:childTnLst>
                          </p:cTn>
                        </p:par>
                        <p:par>
                          <p:cTn id="17" fill="hold">
                            <p:stCondLst>
                              <p:cond delay="500"/>
                            </p:stCondLst>
                            <p:childTnLst>
                              <p:par>
                                <p:cTn id="18" presetID="1" presetClass="entr" presetSubtype="0" fill="hold" grpId="0" nodeType="afterEffect">
                                  <p:stCondLst>
                                    <p:cond delay="0"/>
                                  </p:stCondLst>
                                  <p:childTnLst>
                                    <p:set>
                                      <p:cBhvr>
                                        <p:cTn id="19" dur="1" fill="hold">
                                          <p:stCondLst>
                                            <p:cond delay="499"/>
                                          </p:stCondLst>
                                        </p:cTn>
                                        <p:tgtEl>
                                          <p:spTgt spid="6453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64540"/>
                                        </p:tgtEl>
                                        <p:attrNameLst>
                                          <p:attrName>style.visibility</p:attrName>
                                        </p:attrNameLst>
                                      </p:cBhvr>
                                      <p:to>
                                        <p:strVal val="visible"/>
                                      </p:to>
                                    </p:set>
                                    <p:animEffect transition="in" filter="fade">
                                      <p:cBhvr>
                                        <p:cTn id="24" dur="500"/>
                                        <p:tgtEl>
                                          <p:spTgt spid="64540"/>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64531"/>
                                        </p:tgtEl>
                                        <p:attrNameLst>
                                          <p:attrName>style.visibility</p:attrName>
                                        </p:attrNameLst>
                                      </p:cBhvr>
                                      <p:to>
                                        <p:strVal val="visible"/>
                                      </p:to>
                                    </p:set>
                                    <p:animEffect transition="in" filter="dissolve">
                                      <p:cBhvr>
                                        <p:cTn id="29" dur="500"/>
                                        <p:tgtEl>
                                          <p:spTgt spid="64531"/>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64546"/>
                                        </p:tgtEl>
                                        <p:attrNameLst>
                                          <p:attrName>style.visibility</p:attrName>
                                        </p:attrNameLst>
                                      </p:cBhvr>
                                      <p:to>
                                        <p:strVal val="visible"/>
                                      </p:to>
                                    </p:set>
                                  </p:childTnLst>
                                </p:cTn>
                              </p:par>
                            </p:childTnLst>
                          </p:cTn>
                        </p:par>
                        <p:par>
                          <p:cTn id="34" fill="hold">
                            <p:stCondLst>
                              <p:cond delay="500"/>
                            </p:stCondLst>
                            <p:childTnLst>
                              <p:par>
                                <p:cTn id="35" presetID="1" presetClass="entr" presetSubtype="0" fill="hold" grpId="0" nodeType="afterEffect">
                                  <p:stCondLst>
                                    <p:cond delay="0"/>
                                  </p:stCondLst>
                                  <p:childTnLst>
                                    <p:set>
                                      <p:cBhvr>
                                        <p:cTn id="36" dur="1" fill="hold">
                                          <p:stCondLst>
                                            <p:cond delay="499"/>
                                          </p:stCondLst>
                                        </p:cTn>
                                        <p:tgtEl>
                                          <p:spTgt spid="645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29" grpId="0" autoUpdateAnimBg="0"/>
      <p:bldP spid="64530" grpId="0" autoUpdateAnimBg="0"/>
      <p:bldP spid="64546" grpId="0" autoUpdateAnimBg="0"/>
      <p:bldP spid="64547"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7"/>
          <p:cNvSpPr txBox="1">
            <a:spLocks noChangeArrowheads="1"/>
          </p:cNvSpPr>
          <p:nvPr/>
        </p:nvSpPr>
        <p:spPr bwMode="auto">
          <a:xfrm>
            <a:off x="1763688" y="1835532"/>
            <a:ext cx="5616624" cy="4016484"/>
          </a:xfrm>
          <a:prstGeom prst="rect">
            <a:avLst/>
          </a:prstGeom>
          <a:noFill/>
          <a:ln w="9525">
            <a:noFill/>
            <a:miter lim="800000"/>
            <a:headEnd/>
            <a:tailEnd/>
          </a:ln>
          <a:effectLst/>
        </p:spPr>
        <p:txBody>
          <a:bodyPr wrap="square">
            <a:spAutoFit/>
          </a:bodyPr>
          <a:lstStyle/>
          <a:p>
            <a:pPr algn="ctr">
              <a:spcBef>
                <a:spcPct val="50000"/>
              </a:spcBef>
            </a:pPr>
            <a:r>
              <a:rPr lang="es-ES" sz="1800" b="1" dirty="0" smtClean="0">
                <a:solidFill>
                  <a:srgbClr val="000099"/>
                </a:solidFill>
                <a:latin typeface="Arial" charset="0"/>
              </a:rPr>
              <a:t>Presentación revisada por:</a:t>
            </a:r>
          </a:p>
          <a:p>
            <a:pPr algn="ctr">
              <a:spcBef>
                <a:spcPct val="50000"/>
              </a:spcBef>
            </a:pPr>
            <a:endParaRPr lang="es-ES" sz="1400" dirty="0" smtClean="0">
              <a:solidFill>
                <a:srgbClr val="000099"/>
              </a:solidFill>
              <a:latin typeface="Arial" charset="0"/>
            </a:endParaRPr>
          </a:p>
          <a:p>
            <a:pPr algn="ctr">
              <a:spcBef>
                <a:spcPct val="50000"/>
              </a:spcBef>
            </a:pPr>
            <a:r>
              <a:rPr lang="es-ES" sz="1400" dirty="0" smtClean="0">
                <a:solidFill>
                  <a:srgbClr val="000099"/>
                </a:solidFill>
                <a:latin typeface="Arial" charset="0"/>
              </a:rPr>
              <a:t>Q</a:t>
            </a:r>
            <a:r>
              <a:rPr lang="es-ES" sz="1400" dirty="0">
                <a:solidFill>
                  <a:srgbClr val="000099"/>
                </a:solidFill>
                <a:latin typeface="Arial" charset="0"/>
              </a:rPr>
              <a:t>. Adriana Ramírez González</a:t>
            </a:r>
          </a:p>
          <a:p>
            <a:pPr algn="ctr">
              <a:spcBef>
                <a:spcPct val="50000"/>
              </a:spcBef>
            </a:pPr>
            <a:r>
              <a:rPr lang="es-ES" sz="1400" dirty="0">
                <a:solidFill>
                  <a:srgbClr val="000099"/>
                </a:solidFill>
                <a:latin typeface="Arial" charset="0"/>
              </a:rPr>
              <a:t>Dra. Ana Laura Pérez Martínez</a:t>
            </a:r>
          </a:p>
          <a:p>
            <a:pPr algn="ctr">
              <a:spcBef>
                <a:spcPct val="50000"/>
              </a:spcBef>
            </a:pPr>
            <a:r>
              <a:rPr lang="es-ES" sz="1400" dirty="0">
                <a:solidFill>
                  <a:srgbClr val="000099"/>
                </a:solidFill>
                <a:latin typeface="Arial" charset="0"/>
              </a:rPr>
              <a:t>Ing. </a:t>
            </a:r>
            <a:r>
              <a:rPr lang="es-ES" sz="1400" dirty="0" err="1">
                <a:solidFill>
                  <a:srgbClr val="000099"/>
                </a:solidFill>
                <a:latin typeface="Arial" charset="0"/>
              </a:rPr>
              <a:t>Ayesha</a:t>
            </a:r>
            <a:r>
              <a:rPr lang="es-ES" sz="1400" dirty="0">
                <a:solidFill>
                  <a:srgbClr val="000099"/>
                </a:solidFill>
                <a:latin typeface="Arial" charset="0"/>
              </a:rPr>
              <a:t> Sagrario Román García</a:t>
            </a:r>
          </a:p>
          <a:p>
            <a:pPr algn="ctr">
              <a:spcBef>
                <a:spcPct val="50000"/>
              </a:spcBef>
            </a:pPr>
            <a:r>
              <a:rPr lang="es-ES" sz="1400" dirty="0">
                <a:solidFill>
                  <a:srgbClr val="000099"/>
                </a:solidFill>
                <a:latin typeface="Arial" charset="0"/>
              </a:rPr>
              <a:t>M. A. Claudia  Elisa Sánchez Navarro</a:t>
            </a:r>
          </a:p>
          <a:p>
            <a:pPr algn="ctr">
              <a:spcBef>
                <a:spcPct val="50000"/>
              </a:spcBef>
            </a:pPr>
            <a:r>
              <a:rPr lang="es-ES" sz="1400" dirty="0">
                <a:solidFill>
                  <a:srgbClr val="000099"/>
                </a:solidFill>
                <a:latin typeface="Arial" charset="0"/>
              </a:rPr>
              <a:t>Q. Esther Flores Cruz</a:t>
            </a:r>
          </a:p>
          <a:p>
            <a:pPr algn="ctr">
              <a:spcBef>
                <a:spcPct val="50000"/>
              </a:spcBef>
            </a:pPr>
            <a:r>
              <a:rPr lang="es-ES" sz="1400" dirty="0" smtClean="0">
                <a:solidFill>
                  <a:srgbClr val="000099"/>
                </a:solidFill>
                <a:latin typeface="Arial" charset="0"/>
              </a:rPr>
              <a:t>Ing</a:t>
            </a:r>
            <a:r>
              <a:rPr lang="es-ES" sz="1400" dirty="0">
                <a:solidFill>
                  <a:srgbClr val="000099"/>
                </a:solidFill>
                <a:latin typeface="Arial" charset="0"/>
              </a:rPr>
              <a:t>. </a:t>
            </a:r>
            <a:r>
              <a:rPr lang="es-ES" sz="1400" dirty="0" err="1">
                <a:solidFill>
                  <a:srgbClr val="000099"/>
                </a:solidFill>
                <a:latin typeface="Arial" charset="0"/>
              </a:rPr>
              <a:t>Jacquelyn</a:t>
            </a:r>
            <a:r>
              <a:rPr lang="es-ES" sz="1400" dirty="0">
                <a:solidFill>
                  <a:srgbClr val="000099"/>
                </a:solidFill>
                <a:latin typeface="Arial" charset="0"/>
              </a:rPr>
              <a:t> Martínez </a:t>
            </a:r>
            <a:r>
              <a:rPr lang="es-ES" sz="1400" dirty="0" err="1">
                <a:solidFill>
                  <a:srgbClr val="000099"/>
                </a:solidFill>
                <a:latin typeface="Arial" charset="0"/>
              </a:rPr>
              <a:t>Alavez</a:t>
            </a:r>
            <a:endParaRPr lang="es-ES" sz="1400" dirty="0">
              <a:solidFill>
                <a:srgbClr val="000099"/>
              </a:solidFill>
              <a:latin typeface="Arial" charset="0"/>
            </a:endParaRPr>
          </a:p>
          <a:p>
            <a:pPr algn="ctr">
              <a:spcBef>
                <a:spcPct val="50000"/>
              </a:spcBef>
            </a:pPr>
            <a:r>
              <a:rPr lang="es-ES" sz="1400" dirty="0">
                <a:solidFill>
                  <a:srgbClr val="000099"/>
                </a:solidFill>
                <a:latin typeface="Arial" charset="0"/>
              </a:rPr>
              <a:t>Dr. Ramiro Maravilla Galván</a:t>
            </a:r>
          </a:p>
          <a:p>
            <a:pPr algn="ctr">
              <a:spcBef>
                <a:spcPct val="50000"/>
              </a:spcBef>
            </a:pPr>
            <a:r>
              <a:rPr lang="es-ES" sz="1400" dirty="0">
                <a:solidFill>
                  <a:srgbClr val="000099"/>
                </a:solidFill>
                <a:latin typeface="Arial" charset="0"/>
              </a:rPr>
              <a:t>Dr. Rogelio Soto </a:t>
            </a:r>
            <a:r>
              <a:rPr lang="es-ES" sz="1400" dirty="0" smtClean="0">
                <a:solidFill>
                  <a:srgbClr val="000099"/>
                </a:solidFill>
                <a:latin typeface="Arial" charset="0"/>
              </a:rPr>
              <a:t>Ayala</a:t>
            </a:r>
          </a:p>
          <a:p>
            <a:pPr algn="ctr">
              <a:spcBef>
                <a:spcPct val="50000"/>
              </a:spcBef>
            </a:pPr>
            <a:endParaRPr lang="es-ES" sz="1400" dirty="0" smtClean="0">
              <a:solidFill>
                <a:srgbClr val="000099"/>
              </a:solidFill>
              <a:latin typeface="Arial" charset="0"/>
            </a:endParaRPr>
          </a:p>
          <a:p>
            <a:pPr algn="ctr">
              <a:spcBef>
                <a:spcPct val="50000"/>
              </a:spcBef>
            </a:pPr>
            <a:r>
              <a:rPr lang="es-ES" sz="1800" i="1" dirty="0" smtClean="0">
                <a:solidFill>
                  <a:srgbClr val="000099"/>
                </a:solidFill>
                <a:latin typeface="Arial" charset="0"/>
              </a:rPr>
              <a:t>Profesores de la Facultad de Ingeniería, UNAM</a:t>
            </a:r>
            <a:endParaRPr lang="es-ES" sz="1800" i="1" dirty="0">
              <a:solidFill>
                <a:srgbClr val="000099"/>
              </a:solidFill>
              <a:latin typeface="Arial" charset="0"/>
            </a:endParaRPr>
          </a:p>
        </p:txBody>
      </p:sp>
    </p:spTree>
    <p:extLst>
      <p:ext uri="{BB962C8B-B14F-4D97-AF65-F5344CB8AC3E}">
        <p14:creationId xmlns:p14="http://schemas.microsoft.com/office/powerpoint/2010/main" val="72967642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685800" y="1400175"/>
            <a:ext cx="1931988" cy="504825"/>
          </a:xfrm>
          <a:prstGeom prst="rect">
            <a:avLst/>
          </a:prstGeom>
          <a:noFill/>
          <a:ln w="9525">
            <a:noFill/>
            <a:miter lim="800000"/>
            <a:headEnd/>
            <a:tailEnd/>
          </a:ln>
          <a:effectLst/>
        </p:spPr>
        <p:txBody>
          <a:bodyPr wrap="none">
            <a:spAutoFit/>
          </a:bodyPr>
          <a:lstStyle/>
          <a:p>
            <a:pPr algn="just">
              <a:lnSpc>
                <a:spcPct val="150000"/>
              </a:lnSpc>
              <a:tabLst>
                <a:tab pos="361950" algn="l"/>
              </a:tabLst>
            </a:pPr>
            <a:r>
              <a:rPr lang="es-MX" sz="1800" b="1" u="sng">
                <a:solidFill>
                  <a:srgbClr val="000099"/>
                </a:solidFill>
                <a:latin typeface="Arial" charset="0"/>
              </a:rPr>
              <a:t>Hidrógeno:</a:t>
            </a:r>
            <a:r>
              <a:rPr lang="es-MX" sz="1800" b="1">
                <a:solidFill>
                  <a:srgbClr val="000099"/>
                </a:solidFill>
                <a:latin typeface="Arial" charset="0"/>
              </a:rPr>
              <a:t>   1s</a:t>
            </a:r>
            <a:r>
              <a:rPr lang="es-MX" sz="1800" b="1" baseline="30000">
                <a:solidFill>
                  <a:srgbClr val="000099"/>
                </a:solidFill>
                <a:latin typeface="Arial" charset="0"/>
              </a:rPr>
              <a:t>1</a:t>
            </a:r>
            <a:endParaRPr lang="es-ES" sz="1800" b="1" u="sng" baseline="30000">
              <a:solidFill>
                <a:srgbClr val="000099"/>
              </a:solidFill>
              <a:latin typeface="Arial" charset="0"/>
            </a:endParaRPr>
          </a:p>
        </p:txBody>
      </p:sp>
      <p:grpSp>
        <p:nvGrpSpPr>
          <p:cNvPr id="65539" name="Group 3"/>
          <p:cNvGrpSpPr>
            <a:grpSpLocks/>
          </p:cNvGrpSpPr>
          <p:nvPr/>
        </p:nvGrpSpPr>
        <p:grpSpPr bwMode="auto">
          <a:xfrm>
            <a:off x="3048000" y="3146425"/>
            <a:ext cx="1841500" cy="411163"/>
            <a:chOff x="2794" y="2096"/>
            <a:chExt cx="1160" cy="259"/>
          </a:xfrm>
        </p:grpSpPr>
        <p:sp>
          <p:nvSpPr>
            <p:cNvPr id="65540" name="Line 4"/>
            <p:cNvSpPr>
              <a:spLocks noChangeShapeType="1"/>
            </p:cNvSpPr>
            <p:nvPr/>
          </p:nvSpPr>
          <p:spPr bwMode="auto">
            <a:xfrm>
              <a:off x="2794" y="2163"/>
              <a:ext cx="1160" cy="0"/>
            </a:xfrm>
            <a:prstGeom prst="line">
              <a:avLst/>
            </a:prstGeom>
            <a:noFill/>
            <a:ln w="38100">
              <a:solidFill>
                <a:schemeClr val="tx1"/>
              </a:solidFill>
              <a:round/>
              <a:headEnd/>
              <a:tailEnd/>
            </a:ln>
            <a:effectLst/>
          </p:spPr>
          <p:txBody>
            <a:bodyPr>
              <a:spAutoFit/>
            </a:bodyPr>
            <a:lstStyle/>
            <a:p>
              <a:endParaRPr lang="es-MX"/>
            </a:p>
          </p:txBody>
        </p:sp>
        <p:sp>
          <p:nvSpPr>
            <p:cNvPr id="65541" name="Text Box 5"/>
            <p:cNvSpPr txBox="1">
              <a:spLocks noChangeArrowheads="1"/>
            </p:cNvSpPr>
            <p:nvPr/>
          </p:nvSpPr>
          <p:spPr bwMode="auto">
            <a:xfrm>
              <a:off x="3184" y="2096"/>
              <a:ext cx="285" cy="259"/>
            </a:xfrm>
            <a:prstGeom prst="rect">
              <a:avLst/>
            </a:prstGeom>
            <a:noFill/>
            <a:ln w="9525">
              <a:noFill/>
              <a:miter lim="800000"/>
              <a:headEnd/>
              <a:tailEnd/>
            </a:ln>
            <a:effectLst/>
          </p:spPr>
          <p:txBody>
            <a:bodyPr>
              <a:spAutoFit/>
            </a:bodyPr>
            <a:lstStyle/>
            <a:p>
              <a:pPr algn="just">
                <a:lnSpc>
                  <a:spcPct val="150000"/>
                </a:lnSpc>
                <a:tabLst>
                  <a:tab pos="361950" algn="l"/>
                </a:tabLst>
              </a:pPr>
              <a:r>
                <a:rPr lang="es-ES" sz="1400" b="1">
                  <a:solidFill>
                    <a:srgbClr val="000099"/>
                  </a:solidFill>
                  <a:latin typeface="Arial" charset="0"/>
                </a:rPr>
                <a:t>1s</a:t>
              </a:r>
            </a:p>
          </p:txBody>
        </p:sp>
      </p:grpSp>
      <p:grpSp>
        <p:nvGrpSpPr>
          <p:cNvPr id="65542" name="Group 6"/>
          <p:cNvGrpSpPr>
            <a:grpSpLocks/>
          </p:cNvGrpSpPr>
          <p:nvPr/>
        </p:nvGrpSpPr>
        <p:grpSpPr bwMode="auto">
          <a:xfrm>
            <a:off x="2971800" y="1638300"/>
            <a:ext cx="839788" cy="1576388"/>
            <a:chOff x="2743" y="1167"/>
            <a:chExt cx="529" cy="993"/>
          </a:xfrm>
        </p:grpSpPr>
        <p:sp>
          <p:nvSpPr>
            <p:cNvPr id="65543" name="Oval 7"/>
            <p:cNvSpPr>
              <a:spLocks noChangeArrowheads="1"/>
            </p:cNvSpPr>
            <p:nvPr/>
          </p:nvSpPr>
          <p:spPr bwMode="auto">
            <a:xfrm>
              <a:off x="2955" y="1510"/>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5544" name="Oval 8"/>
            <p:cNvSpPr>
              <a:spLocks noChangeArrowheads="1"/>
            </p:cNvSpPr>
            <p:nvPr/>
          </p:nvSpPr>
          <p:spPr bwMode="auto">
            <a:xfrm>
              <a:off x="2743" y="1510"/>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5545" name="Oval 9"/>
            <p:cNvSpPr>
              <a:spLocks noChangeArrowheads="1"/>
            </p:cNvSpPr>
            <p:nvPr/>
          </p:nvSpPr>
          <p:spPr bwMode="auto">
            <a:xfrm>
              <a:off x="2802" y="1534"/>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5546" name="Oval 10"/>
            <p:cNvSpPr>
              <a:spLocks noChangeArrowheads="1"/>
            </p:cNvSpPr>
            <p:nvPr/>
          </p:nvSpPr>
          <p:spPr bwMode="auto">
            <a:xfrm>
              <a:off x="2941" y="1534"/>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5547" name="Oval 11"/>
            <p:cNvSpPr>
              <a:spLocks noChangeArrowheads="1"/>
            </p:cNvSpPr>
            <p:nvPr/>
          </p:nvSpPr>
          <p:spPr bwMode="auto">
            <a:xfrm>
              <a:off x="2864" y="1557"/>
              <a:ext cx="289" cy="270"/>
            </a:xfrm>
            <a:prstGeom prst="ellipse">
              <a:avLst/>
            </a:prstGeom>
            <a:gradFill rotWithShape="0">
              <a:gsLst>
                <a:gs pos="0">
                  <a:srgbClr val="B4B4B4"/>
                </a:gs>
                <a:gs pos="100000">
                  <a:srgbClr val="808080"/>
                </a:gs>
              </a:gsLst>
              <a:path path="shape">
                <a:fillToRect l="50000" t="50000" r="50000" b="50000"/>
              </a:path>
            </a:gradFill>
            <a:ln w="9525">
              <a:solidFill>
                <a:schemeClr val="accent2"/>
              </a:solidFill>
              <a:round/>
              <a:headEnd/>
              <a:tailEnd/>
            </a:ln>
            <a:effectLst/>
          </p:spPr>
          <p:txBody>
            <a:bodyPr anchor="ctr">
              <a:spAutoFit/>
            </a:bodyPr>
            <a:lstStyle/>
            <a:p>
              <a:endParaRPr lang="es-MX"/>
            </a:p>
          </p:txBody>
        </p:sp>
        <p:sp>
          <p:nvSpPr>
            <p:cNvPr id="65548" name="Line 12"/>
            <p:cNvSpPr>
              <a:spLocks noChangeShapeType="1"/>
            </p:cNvSpPr>
            <p:nvPr/>
          </p:nvSpPr>
          <p:spPr bwMode="auto">
            <a:xfrm>
              <a:off x="3006" y="1824"/>
              <a:ext cx="0" cy="103"/>
            </a:xfrm>
            <a:prstGeom prst="line">
              <a:avLst/>
            </a:prstGeom>
            <a:noFill/>
            <a:ln w="9525">
              <a:solidFill>
                <a:srgbClr val="969696"/>
              </a:solidFill>
              <a:round/>
              <a:headEnd/>
              <a:tailEnd/>
            </a:ln>
            <a:effectLst/>
          </p:spPr>
          <p:txBody>
            <a:bodyPr>
              <a:spAutoFit/>
            </a:bodyPr>
            <a:lstStyle/>
            <a:p>
              <a:endParaRPr lang="es-MX"/>
            </a:p>
          </p:txBody>
        </p:sp>
        <p:sp>
          <p:nvSpPr>
            <p:cNvPr id="65549" name="Line 13"/>
            <p:cNvSpPr>
              <a:spLocks noChangeShapeType="1"/>
            </p:cNvSpPr>
            <p:nvPr/>
          </p:nvSpPr>
          <p:spPr bwMode="auto">
            <a:xfrm flipV="1">
              <a:off x="3009" y="1457"/>
              <a:ext cx="0" cy="99"/>
            </a:xfrm>
            <a:prstGeom prst="line">
              <a:avLst/>
            </a:prstGeom>
            <a:noFill/>
            <a:ln w="9525">
              <a:solidFill>
                <a:srgbClr val="969696"/>
              </a:solidFill>
              <a:round/>
              <a:headEnd/>
              <a:tailEnd/>
            </a:ln>
            <a:effectLst/>
          </p:spPr>
          <p:txBody>
            <a:bodyPr>
              <a:spAutoFit/>
            </a:bodyPr>
            <a:lstStyle/>
            <a:p>
              <a:endParaRPr lang="es-MX"/>
            </a:p>
          </p:txBody>
        </p:sp>
        <p:sp>
          <p:nvSpPr>
            <p:cNvPr id="65550" name="Arc 14"/>
            <p:cNvSpPr>
              <a:spLocks/>
            </p:cNvSpPr>
            <p:nvPr/>
          </p:nvSpPr>
          <p:spPr bwMode="auto">
            <a:xfrm flipH="1" flipV="1">
              <a:off x="2914" y="1401"/>
              <a:ext cx="187" cy="38"/>
            </a:xfrm>
            <a:custGeom>
              <a:avLst/>
              <a:gdLst>
                <a:gd name="G0" fmla="+- 21600 0 0"/>
                <a:gd name="G1" fmla="+- 21600 0 0"/>
                <a:gd name="G2" fmla="+- 21600 0 0"/>
                <a:gd name="T0" fmla="*/ 0 w 43200"/>
                <a:gd name="T1" fmla="*/ 21600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9525">
              <a:solidFill>
                <a:srgbClr val="969696"/>
              </a:solidFill>
              <a:round/>
              <a:headEnd type="triangle" w="med" len="med"/>
              <a:tailEnd/>
            </a:ln>
            <a:effectLst/>
          </p:spPr>
          <p:txBody>
            <a:bodyPr wrap="none" anchor="ctr">
              <a:spAutoFit/>
            </a:bodyPr>
            <a:lstStyle/>
            <a:p>
              <a:endParaRPr lang="es-MX"/>
            </a:p>
          </p:txBody>
        </p:sp>
        <p:sp>
          <p:nvSpPr>
            <p:cNvPr id="65551" name="Line 15"/>
            <p:cNvSpPr>
              <a:spLocks noChangeShapeType="1"/>
            </p:cNvSpPr>
            <p:nvPr/>
          </p:nvSpPr>
          <p:spPr bwMode="auto">
            <a:xfrm flipV="1">
              <a:off x="3009" y="1356"/>
              <a:ext cx="0" cy="67"/>
            </a:xfrm>
            <a:prstGeom prst="line">
              <a:avLst/>
            </a:prstGeom>
            <a:noFill/>
            <a:ln w="9525">
              <a:solidFill>
                <a:srgbClr val="808080"/>
              </a:solidFill>
              <a:round/>
              <a:headEnd/>
              <a:tailEnd/>
            </a:ln>
            <a:effectLst/>
          </p:spPr>
          <p:txBody>
            <a:bodyPr>
              <a:spAutoFit/>
            </a:bodyPr>
            <a:lstStyle/>
            <a:p>
              <a:endParaRPr lang="es-MX"/>
            </a:p>
          </p:txBody>
        </p:sp>
        <p:sp>
          <p:nvSpPr>
            <p:cNvPr id="65552" name="Arc 16"/>
            <p:cNvSpPr>
              <a:spLocks/>
            </p:cNvSpPr>
            <p:nvPr/>
          </p:nvSpPr>
          <p:spPr bwMode="auto">
            <a:xfrm flipV="1">
              <a:off x="2802" y="1465"/>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sp>
          <p:nvSpPr>
            <p:cNvPr id="65553" name="Arc 17"/>
            <p:cNvSpPr>
              <a:spLocks/>
            </p:cNvSpPr>
            <p:nvPr/>
          </p:nvSpPr>
          <p:spPr bwMode="auto">
            <a:xfrm rot="10800000" flipV="1">
              <a:off x="3009" y="1783"/>
              <a:ext cx="204"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5554" name="Arc 18"/>
            <p:cNvSpPr>
              <a:spLocks/>
            </p:cNvSpPr>
            <p:nvPr/>
          </p:nvSpPr>
          <p:spPr bwMode="auto">
            <a:xfrm rot="10800000" flipH="1" flipV="1">
              <a:off x="2799" y="1783"/>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5555" name="Arc 19"/>
            <p:cNvSpPr>
              <a:spLocks/>
            </p:cNvSpPr>
            <p:nvPr/>
          </p:nvSpPr>
          <p:spPr bwMode="auto">
            <a:xfrm flipH="1" flipV="1">
              <a:off x="3011" y="1460"/>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sp>
          <p:nvSpPr>
            <p:cNvPr id="65556" name="Text Box 20"/>
            <p:cNvSpPr txBox="1">
              <a:spLocks noChangeArrowheads="1"/>
            </p:cNvSpPr>
            <p:nvPr/>
          </p:nvSpPr>
          <p:spPr bwMode="auto">
            <a:xfrm>
              <a:off x="2914" y="1167"/>
              <a:ext cx="190"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000099"/>
                  </a:solidFill>
                  <a:latin typeface="Arial" charset="0"/>
                </a:rPr>
                <a:t>N</a:t>
              </a:r>
            </a:p>
          </p:txBody>
        </p:sp>
        <p:sp>
          <p:nvSpPr>
            <p:cNvPr id="65557" name="Text Box 21"/>
            <p:cNvSpPr txBox="1">
              <a:spLocks noChangeArrowheads="1"/>
            </p:cNvSpPr>
            <p:nvPr/>
          </p:nvSpPr>
          <p:spPr bwMode="auto">
            <a:xfrm>
              <a:off x="2922" y="1968"/>
              <a:ext cx="193"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000099"/>
                  </a:solidFill>
                  <a:latin typeface="Arial" charset="0"/>
                </a:rPr>
                <a:t>S</a:t>
              </a:r>
            </a:p>
          </p:txBody>
        </p:sp>
      </p:grpSp>
      <p:sp>
        <p:nvSpPr>
          <p:cNvPr id="65558" name="Text Box 22"/>
          <p:cNvSpPr txBox="1">
            <a:spLocks noChangeArrowheads="1"/>
          </p:cNvSpPr>
          <p:nvPr/>
        </p:nvSpPr>
        <p:spPr bwMode="auto">
          <a:xfrm>
            <a:off x="5562600" y="2162175"/>
            <a:ext cx="2262188" cy="504825"/>
          </a:xfrm>
          <a:prstGeom prst="rect">
            <a:avLst/>
          </a:prstGeom>
          <a:noFill/>
          <a:ln w="9525">
            <a:noFill/>
            <a:miter lim="800000"/>
            <a:headEnd/>
            <a:tailEnd/>
          </a:ln>
          <a:effectLst/>
        </p:spPr>
        <p:txBody>
          <a:bodyPr>
            <a:spAutoFit/>
          </a:bodyPr>
          <a:lstStyle/>
          <a:p>
            <a:pPr algn="just">
              <a:lnSpc>
                <a:spcPct val="150000"/>
              </a:lnSpc>
              <a:tabLst>
                <a:tab pos="361950" algn="l"/>
              </a:tabLst>
            </a:pPr>
            <a:r>
              <a:rPr lang="es-MX" sz="1800" b="1" i="1">
                <a:solidFill>
                  <a:srgbClr val="000099"/>
                </a:solidFill>
                <a:latin typeface="Arial" charset="0"/>
              </a:rPr>
              <a:t>PARAMAGNÉTICO</a:t>
            </a:r>
            <a:endParaRPr lang="es-ES" sz="1800" b="1" i="1">
              <a:solidFill>
                <a:srgbClr val="000099"/>
              </a:solidFill>
              <a:latin typeface="Arial" charset="0"/>
            </a:endParaRPr>
          </a:p>
        </p:txBody>
      </p:sp>
      <p:sp>
        <p:nvSpPr>
          <p:cNvPr id="65559" name="Line 23"/>
          <p:cNvSpPr>
            <a:spLocks noChangeShapeType="1"/>
          </p:cNvSpPr>
          <p:nvPr/>
        </p:nvSpPr>
        <p:spPr bwMode="auto">
          <a:xfrm>
            <a:off x="304800" y="3886200"/>
            <a:ext cx="8382000" cy="0"/>
          </a:xfrm>
          <a:prstGeom prst="line">
            <a:avLst/>
          </a:prstGeom>
          <a:noFill/>
          <a:ln w="57150" cmpd="thickThin">
            <a:solidFill>
              <a:schemeClr val="tx1"/>
            </a:solidFill>
            <a:round/>
            <a:headEnd/>
            <a:tailEnd/>
          </a:ln>
          <a:effectLst/>
        </p:spPr>
        <p:txBody>
          <a:bodyPr wrap="none" anchor="ctr"/>
          <a:lstStyle/>
          <a:p>
            <a:endParaRPr lang="es-MX"/>
          </a:p>
        </p:txBody>
      </p:sp>
      <p:sp>
        <p:nvSpPr>
          <p:cNvPr id="65560" name="Text Box 24"/>
          <p:cNvSpPr txBox="1">
            <a:spLocks noChangeArrowheads="1"/>
          </p:cNvSpPr>
          <p:nvPr/>
        </p:nvSpPr>
        <p:spPr bwMode="auto">
          <a:xfrm>
            <a:off x="1217613" y="3990975"/>
            <a:ext cx="1284287" cy="504825"/>
          </a:xfrm>
          <a:prstGeom prst="rect">
            <a:avLst/>
          </a:prstGeom>
          <a:noFill/>
          <a:ln w="9525">
            <a:noFill/>
            <a:miter lim="800000"/>
            <a:headEnd/>
            <a:tailEnd/>
          </a:ln>
          <a:effectLst/>
        </p:spPr>
        <p:txBody>
          <a:bodyPr wrap="none">
            <a:spAutoFit/>
          </a:bodyPr>
          <a:lstStyle/>
          <a:p>
            <a:pPr algn="just">
              <a:lnSpc>
                <a:spcPct val="150000"/>
              </a:lnSpc>
              <a:tabLst>
                <a:tab pos="361950" algn="l"/>
              </a:tabLst>
            </a:pPr>
            <a:r>
              <a:rPr lang="es-MX" sz="1800" b="1" u="sng">
                <a:solidFill>
                  <a:srgbClr val="000099"/>
                </a:solidFill>
                <a:latin typeface="Arial" charset="0"/>
              </a:rPr>
              <a:t>Helio:</a:t>
            </a:r>
            <a:r>
              <a:rPr lang="es-MX" sz="1800" b="1">
                <a:solidFill>
                  <a:srgbClr val="000099"/>
                </a:solidFill>
                <a:latin typeface="Arial" charset="0"/>
              </a:rPr>
              <a:t>  1s</a:t>
            </a:r>
            <a:r>
              <a:rPr lang="es-MX" sz="1800" b="1" baseline="30000">
                <a:solidFill>
                  <a:srgbClr val="000099"/>
                </a:solidFill>
                <a:latin typeface="Arial" charset="0"/>
              </a:rPr>
              <a:t>2</a:t>
            </a:r>
            <a:endParaRPr lang="es-ES" sz="1800" b="1" u="sng" baseline="30000">
              <a:solidFill>
                <a:srgbClr val="000099"/>
              </a:solidFill>
              <a:latin typeface="Arial" charset="0"/>
            </a:endParaRPr>
          </a:p>
        </p:txBody>
      </p:sp>
      <p:grpSp>
        <p:nvGrpSpPr>
          <p:cNvPr id="65561" name="Group 25"/>
          <p:cNvGrpSpPr>
            <a:grpSpLocks/>
          </p:cNvGrpSpPr>
          <p:nvPr/>
        </p:nvGrpSpPr>
        <p:grpSpPr bwMode="auto">
          <a:xfrm>
            <a:off x="3048000" y="5761038"/>
            <a:ext cx="1841500" cy="411162"/>
            <a:chOff x="2010" y="3437"/>
            <a:chExt cx="1160" cy="259"/>
          </a:xfrm>
        </p:grpSpPr>
        <p:sp>
          <p:nvSpPr>
            <p:cNvPr id="65562" name="Line 26"/>
            <p:cNvSpPr>
              <a:spLocks noChangeShapeType="1"/>
            </p:cNvSpPr>
            <p:nvPr/>
          </p:nvSpPr>
          <p:spPr bwMode="auto">
            <a:xfrm>
              <a:off x="2010" y="3504"/>
              <a:ext cx="1160" cy="0"/>
            </a:xfrm>
            <a:prstGeom prst="line">
              <a:avLst/>
            </a:prstGeom>
            <a:noFill/>
            <a:ln w="38100">
              <a:solidFill>
                <a:schemeClr val="tx1"/>
              </a:solidFill>
              <a:round/>
              <a:headEnd/>
              <a:tailEnd/>
            </a:ln>
            <a:effectLst/>
          </p:spPr>
          <p:txBody>
            <a:bodyPr>
              <a:spAutoFit/>
            </a:bodyPr>
            <a:lstStyle/>
            <a:p>
              <a:endParaRPr lang="es-MX"/>
            </a:p>
          </p:txBody>
        </p:sp>
        <p:sp>
          <p:nvSpPr>
            <p:cNvPr id="65563" name="Text Box 27"/>
            <p:cNvSpPr txBox="1">
              <a:spLocks noChangeArrowheads="1"/>
            </p:cNvSpPr>
            <p:nvPr/>
          </p:nvSpPr>
          <p:spPr bwMode="auto">
            <a:xfrm>
              <a:off x="2400" y="3437"/>
              <a:ext cx="285" cy="259"/>
            </a:xfrm>
            <a:prstGeom prst="rect">
              <a:avLst/>
            </a:prstGeom>
            <a:noFill/>
            <a:ln w="9525">
              <a:noFill/>
              <a:miter lim="800000"/>
              <a:headEnd/>
              <a:tailEnd/>
            </a:ln>
            <a:effectLst/>
          </p:spPr>
          <p:txBody>
            <a:bodyPr>
              <a:spAutoFit/>
            </a:bodyPr>
            <a:lstStyle/>
            <a:p>
              <a:pPr algn="just">
                <a:lnSpc>
                  <a:spcPct val="150000"/>
                </a:lnSpc>
                <a:tabLst>
                  <a:tab pos="361950" algn="l"/>
                </a:tabLst>
              </a:pPr>
              <a:r>
                <a:rPr lang="es-ES" sz="1400" b="1">
                  <a:solidFill>
                    <a:srgbClr val="000099"/>
                  </a:solidFill>
                  <a:latin typeface="Arial" charset="0"/>
                </a:rPr>
                <a:t>1s</a:t>
              </a:r>
            </a:p>
          </p:txBody>
        </p:sp>
      </p:grpSp>
      <p:grpSp>
        <p:nvGrpSpPr>
          <p:cNvPr id="65564" name="Group 28"/>
          <p:cNvGrpSpPr>
            <a:grpSpLocks/>
          </p:cNvGrpSpPr>
          <p:nvPr/>
        </p:nvGrpSpPr>
        <p:grpSpPr bwMode="auto">
          <a:xfrm>
            <a:off x="2971800" y="4343400"/>
            <a:ext cx="839788" cy="1487488"/>
            <a:chOff x="2016" y="2416"/>
            <a:chExt cx="529" cy="937"/>
          </a:xfrm>
        </p:grpSpPr>
        <p:grpSp>
          <p:nvGrpSpPr>
            <p:cNvPr id="65565" name="Group 29"/>
            <p:cNvGrpSpPr>
              <a:grpSpLocks/>
            </p:cNvGrpSpPr>
            <p:nvPr/>
          </p:nvGrpSpPr>
          <p:grpSpPr bwMode="auto">
            <a:xfrm>
              <a:off x="2016" y="2687"/>
              <a:ext cx="529" cy="468"/>
              <a:chOff x="599" y="2687"/>
              <a:chExt cx="529" cy="468"/>
            </a:xfrm>
          </p:grpSpPr>
          <p:sp>
            <p:nvSpPr>
              <p:cNvPr id="65566" name="Oval 30"/>
              <p:cNvSpPr>
                <a:spLocks noChangeArrowheads="1"/>
              </p:cNvSpPr>
              <p:nvPr/>
            </p:nvSpPr>
            <p:spPr bwMode="auto">
              <a:xfrm>
                <a:off x="811" y="2737"/>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5567" name="Oval 31"/>
              <p:cNvSpPr>
                <a:spLocks noChangeArrowheads="1"/>
              </p:cNvSpPr>
              <p:nvPr/>
            </p:nvSpPr>
            <p:spPr bwMode="auto">
              <a:xfrm>
                <a:off x="599" y="2737"/>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5568" name="Oval 32"/>
              <p:cNvSpPr>
                <a:spLocks noChangeArrowheads="1"/>
              </p:cNvSpPr>
              <p:nvPr/>
            </p:nvSpPr>
            <p:spPr bwMode="auto">
              <a:xfrm>
                <a:off x="658" y="2761"/>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5569" name="Oval 33"/>
              <p:cNvSpPr>
                <a:spLocks noChangeArrowheads="1"/>
              </p:cNvSpPr>
              <p:nvPr/>
            </p:nvSpPr>
            <p:spPr bwMode="auto">
              <a:xfrm>
                <a:off x="797" y="2761"/>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5570" name="Arc 34"/>
              <p:cNvSpPr>
                <a:spLocks/>
              </p:cNvSpPr>
              <p:nvPr/>
            </p:nvSpPr>
            <p:spPr bwMode="auto">
              <a:xfrm flipV="1">
                <a:off x="658" y="2692"/>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sp>
            <p:nvSpPr>
              <p:cNvPr id="65571" name="Arc 35"/>
              <p:cNvSpPr>
                <a:spLocks/>
              </p:cNvSpPr>
              <p:nvPr/>
            </p:nvSpPr>
            <p:spPr bwMode="auto">
              <a:xfrm rot="10800000" flipV="1">
                <a:off x="865" y="3010"/>
                <a:ext cx="204"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5572" name="Arc 36"/>
              <p:cNvSpPr>
                <a:spLocks/>
              </p:cNvSpPr>
              <p:nvPr/>
            </p:nvSpPr>
            <p:spPr bwMode="auto">
              <a:xfrm rot="10800000" flipH="1" flipV="1">
                <a:off x="655" y="3010"/>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5573" name="Arc 37"/>
              <p:cNvSpPr>
                <a:spLocks/>
              </p:cNvSpPr>
              <p:nvPr/>
            </p:nvSpPr>
            <p:spPr bwMode="auto">
              <a:xfrm flipH="1" flipV="1">
                <a:off x="867" y="2687"/>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grpSp>
        <p:sp>
          <p:nvSpPr>
            <p:cNvPr id="65574" name="Oval 38"/>
            <p:cNvSpPr>
              <a:spLocks noChangeArrowheads="1"/>
            </p:cNvSpPr>
            <p:nvPr/>
          </p:nvSpPr>
          <p:spPr bwMode="auto">
            <a:xfrm>
              <a:off x="2136" y="2790"/>
              <a:ext cx="289" cy="270"/>
            </a:xfrm>
            <a:prstGeom prst="ellipse">
              <a:avLst/>
            </a:prstGeom>
            <a:gradFill rotWithShape="0">
              <a:gsLst>
                <a:gs pos="0">
                  <a:srgbClr val="B4B4B4"/>
                </a:gs>
                <a:gs pos="100000">
                  <a:srgbClr val="808080"/>
                </a:gs>
              </a:gsLst>
              <a:path path="shape">
                <a:fillToRect l="50000" t="50000" r="50000" b="50000"/>
              </a:path>
            </a:gradFill>
            <a:ln w="9525">
              <a:solidFill>
                <a:srgbClr val="969696"/>
              </a:solidFill>
              <a:round/>
              <a:headEnd/>
              <a:tailEnd/>
            </a:ln>
            <a:effectLst/>
          </p:spPr>
          <p:txBody>
            <a:bodyPr anchor="ctr">
              <a:spAutoFit/>
            </a:bodyPr>
            <a:lstStyle/>
            <a:p>
              <a:endParaRPr lang="es-MX"/>
            </a:p>
          </p:txBody>
        </p:sp>
        <p:sp>
          <p:nvSpPr>
            <p:cNvPr id="65575" name="Line 39"/>
            <p:cNvSpPr>
              <a:spLocks noChangeShapeType="1"/>
            </p:cNvSpPr>
            <p:nvPr/>
          </p:nvSpPr>
          <p:spPr bwMode="auto">
            <a:xfrm>
              <a:off x="2277" y="3057"/>
              <a:ext cx="0" cy="103"/>
            </a:xfrm>
            <a:prstGeom prst="line">
              <a:avLst/>
            </a:prstGeom>
            <a:noFill/>
            <a:ln w="9525">
              <a:solidFill>
                <a:srgbClr val="969696"/>
              </a:solidFill>
              <a:round/>
              <a:headEnd/>
              <a:tailEnd/>
            </a:ln>
            <a:effectLst/>
          </p:spPr>
          <p:txBody>
            <a:bodyPr>
              <a:spAutoFit/>
            </a:bodyPr>
            <a:lstStyle/>
            <a:p>
              <a:endParaRPr lang="es-MX"/>
            </a:p>
          </p:txBody>
        </p:sp>
        <p:sp>
          <p:nvSpPr>
            <p:cNvPr id="65576" name="Line 40"/>
            <p:cNvSpPr>
              <a:spLocks noChangeShapeType="1"/>
            </p:cNvSpPr>
            <p:nvPr/>
          </p:nvSpPr>
          <p:spPr bwMode="auto">
            <a:xfrm flipV="1">
              <a:off x="2280" y="2690"/>
              <a:ext cx="0" cy="99"/>
            </a:xfrm>
            <a:prstGeom prst="line">
              <a:avLst/>
            </a:prstGeom>
            <a:noFill/>
            <a:ln w="9525">
              <a:solidFill>
                <a:srgbClr val="969696"/>
              </a:solidFill>
              <a:round/>
              <a:headEnd/>
              <a:tailEnd/>
            </a:ln>
            <a:effectLst/>
          </p:spPr>
          <p:txBody>
            <a:bodyPr>
              <a:spAutoFit/>
            </a:bodyPr>
            <a:lstStyle/>
            <a:p>
              <a:endParaRPr lang="es-MX"/>
            </a:p>
          </p:txBody>
        </p:sp>
        <p:sp>
          <p:nvSpPr>
            <p:cNvPr id="65577" name="Arc 41"/>
            <p:cNvSpPr>
              <a:spLocks/>
            </p:cNvSpPr>
            <p:nvPr/>
          </p:nvSpPr>
          <p:spPr bwMode="auto">
            <a:xfrm flipH="1" flipV="1">
              <a:off x="2185" y="2634"/>
              <a:ext cx="187" cy="38"/>
            </a:xfrm>
            <a:custGeom>
              <a:avLst/>
              <a:gdLst>
                <a:gd name="G0" fmla="+- 21600 0 0"/>
                <a:gd name="G1" fmla="+- 21600 0 0"/>
                <a:gd name="G2" fmla="+- 21600 0 0"/>
                <a:gd name="T0" fmla="*/ 0 w 43200"/>
                <a:gd name="T1" fmla="*/ 21600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9525">
              <a:solidFill>
                <a:srgbClr val="969696"/>
              </a:solidFill>
              <a:round/>
              <a:headEnd type="triangle" w="med" len="med"/>
              <a:tailEnd/>
            </a:ln>
            <a:effectLst/>
          </p:spPr>
          <p:txBody>
            <a:bodyPr wrap="none" anchor="ctr">
              <a:spAutoFit/>
            </a:bodyPr>
            <a:lstStyle/>
            <a:p>
              <a:endParaRPr lang="es-MX"/>
            </a:p>
          </p:txBody>
        </p:sp>
        <p:sp>
          <p:nvSpPr>
            <p:cNvPr id="65578" name="Line 42"/>
            <p:cNvSpPr>
              <a:spLocks noChangeShapeType="1"/>
            </p:cNvSpPr>
            <p:nvPr/>
          </p:nvSpPr>
          <p:spPr bwMode="auto">
            <a:xfrm flipV="1">
              <a:off x="2280" y="2589"/>
              <a:ext cx="0" cy="67"/>
            </a:xfrm>
            <a:prstGeom prst="line">
              <a:avLst/>
            </a:prstGeom>
            <a:noFill/>
            <a:ln w="9525">
              <a:solidFill>
                <a:srgbClr val="808080"/>
              </a:solidFill>
              <a:round/>
              <a:headEnd/>
              <a:tailEnd/>
            </a:ln>
            <a:effectLst/>
          </p:spPr>
          <p:txBody>
            <a:bodyPr>
              <a:spAutoFit/>
            </a:bodyPr>
            <a:lstStyle/>
            <a:p>
              <a:endParaRPr lang="es-MX"/>
            </a:p>
          </p:txBody>
        </p:sp>
        <p:sp>
          <p:nvSpPr>
            <p:cNvPr id="65579" name="Text Box 43"/>
            <p:cNvSpPr txBox="1">
              <a:spLocks noChangeArrowheads="1"/>
            </p:cNvSpPr>
            <p:nvPr/>
          </p:nvSpPr>
          <p:spPr bwMode="auto">
            <a:xfrm>
              <a:off x="2185" y="2416"/>
              <a:ext cx="190"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000099"/>
                  </a:solidFill>
                  <a:latin typeface="Arial" charset="0"/>
                </a:rPr>
                <a:t>N</a:t>
              </a:r>
            </a:p>
          </p:txBody>
        </p:sp>
        <p:sp>
          <p:nvSpPr>
            <p:cNvPr id="65580" name="Text Box 44"/>
            <p:cNvSpPr txBox="1">
              <a:spLocks noChangeArrowheads="1"/>
            </p:cNvSpPr>
            <p:nvPr/>
          </p:nvSpPr>
          <p:spPr bwMode="auto">
            <a:xfrm>
              <a:off x="2193" y="3161"/>
              <a:ext cx="193"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000099"/>
                  </a:solidFill>
                  <a:latin typeface="Arial" charset="0"/>
                </a:rPr>
                <a:t>S</a:t>
              </a:r>
            </a:p>
          </p:txBody>
        </p:sp>
      </p:grpSp>
      <p:grpSp>
        <p:nvGrpSpPr>
          <p:cNvPr id="65581" name="Group 45"/>
          <p:cNvGrpSpPr>
            <a:grpSpLocks/>
          </p:cNvGrpSpPr>
          <p:nvPr/>
        </p:nvGrpSpPr>
        <p:grpSpPr bwMode="auto">
          <a:xfrm>
            <a:off x="4113213" y="4343400"/>
            <a:ext cx="839787" cy="1485900"/>
            <a:chOff x="2664" y="2416"/>
            <a:chExt cx="529" cy="936"/>
          </a:xfrm>
        </p:grpSpPr>
        <p:grpSp>
          <p:nvGrpSpPr>
            <p:cNvPr id="65582" name="Group 46"/>
            <p:cNvGrpSpPr>
              <a:grpSpLocks/>
            </p:cNvGrpSpPr>
            <p:nvPr/>
          </p:nvGrpSpPr>
          <p:grpSpPr bwMode="auto">
            <a:xfrm flipV="1">
              <a:off x="2664" y="2688"/>
              <a:ext cx="529" cy="468"/>
              <a:chOff x="3493" y="1366"/>
              <a:chExt cx="529" cy="468"/>
            </a:xfrm>
          </p:grpSpPr>
          <p:sp>
            <p:nvSpPr>
              <p:cNvPr id="65583" name="Oval 47"/>
              <p:cNvSpPr>
                <a:spLocks noChangeArrowheads="1"/>
              </p:cNvSpPr>
              <p:nvPr/>
            </p:nvSpPr>
            <p:spPr bwMode="auto">
              <a:xfrm>
                <a:off x="3705" y="1416"/>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5584" name="Oval 48"/>
              <p:cNvSpPr>
                <a:spLocks noChangeArrowheads="1"/>
              </p:cNvSpPr>
              <p:nvPr/>
            </p:nvSpPr>
            <p:spPr bwMode="auto">
              <a:xfrm>
                <a:off x="3493" y="1416"/>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5585" name="Oval 49"/>
              <p:cNvSpPr>
                <a:spLocks noChangeArrowheads="1"/>
              </p:cNvSpPr>
              <p:nvPr/>
            </p:nvSpPr>
            <p:spPr bwMode="auto">
              <a:xfrm>
                <a:off x="3552" y="1440"/>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5586" name="Oval 50"/>
              <p:cNvSpPr>
                <a:spLocks noChangeArrowheads="1"/>
              </p:cNvSpPr>
              <p:nvPr/>
            </p:nvSpPr>
            <p:spPr bwMode="auto">
              <a:xfrm>
                <a:off x="3691" y="1440"/>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5587" name="Arc 51"/>
              <p:cNvSpPr>
                <a:spLocks/>
              </p:cNvSpPr>
              <p:nvPr/>
            </p:nvSpPr>
            <p:spPr bwMode="auto">
              <a:xfrm flipV="1">
                <a:off x="3552" y="1371"/>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sp>
            <p:nvSpPr>
              <p:cNvPr id="65588" name="Arc 52"/>
              <p:cNvSpPr>
                <a:spLocks/>
              </p:cNvSpPr>
              <p:nvPr/>
            </p:nvSpPr>
            <p:spPr bwMode="auto">
              <a:xfrm rot="10800000" flipV="1">
                <a:off x="3759" y="1689"/>
                <a:ext cx="204"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5589" name="Arc 53"/>
              <p:cNvSpPr>
                <a:spLocks/>
              </p:cNvSpPr>
              <p:nvPr/>
            </p:nvSpPr>
            <p:spPr bwMode="auto">
              <a:xfrm rot="10800000" flipH="1" flipV="1">
                <a:off x="3549" y="1689"/>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5590" name="Arc 54"/>
              <p:cNvSpPr>
                <a:spLocks/>
              </p:cNvSpPr>
              <p:nvPr/>
            </p:nvSpPr>
            <p:spPr bwMode="auto">
              <a:xfrm flipH="1" flipV="1">
                <a:off x="3761" y="1366"/>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grpSp>
        <p:sp>
          <p:nvSpPr>
            <p:cNvPr id="65591" name="Arc 55"/>
            <p:cNvSpPr>
              <a:spLocks/>
            </p:cNvSpPr>
            <p:nvPr/>
          </p:nvSpPr>
          <p:spPr bwMode="auto">
            <a:xfrm flipV="1">
              <a:off x="2828" y="2633"/>
              <a:ext cx="198" cy="39"/>
            </a:xfrm>
            <a:custGeom>
              <a:avLst/>
              <a:gdLst>
                <a:gd name="G0" fmla="+- 21600 0 0"/>
                <a:gd name="G1" fmla="+- 21600 0 0"/>
                <a:gd name="G2" fmla="+- 21600 0 0"/>
                <a:gd name="T0" fmla="*/ 0 w 43200"/>
                <a:gd name="T1" fmla="*/ 21600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9525">
              <a:solidFill>
                <a:srgbClr val="808080"/>
              </a:solidFill>
              <a:round/>
              <a:headEnd type="triangle" w="med" len="med"/>
              <a:tailEnd/>
            </a:ln>
            <a:effectLst/>
          </p:spPr>
          <p:txBody>
            <a:bodyPr wrap="none" anchor="ctr">
              <a:spAutoFit/>
            </a:bodyPr>
            <a:lstStyle/>
            <a:p>
              <a:endParaRPr lang="es-MX"/>
            </a:p>
          </p:txBody>
        </p:sp>
        <p:sp>
          <p:nvSpPr>
            <p:cNvPr id="65592" name="Line 56"/>
            <p:cNvSpPr>
              <a:spLocks noChangeShapeType="1"/>
            </p:cNvSpPr>
            <p:nvPr/>
          </p:nvSpPr>
          <p:spPr bwMode="auto">
            <a:xfrm flipV="1">
              <a:off x="2925" y="2590"/>
              <a:ext cx="0" cy="69"/>
            </a:xfrm>
            <a:prstGeom prst="line">
              <a:avLst/>
            </a:prstGeom>
            <a:noFill/>
            <a:ln w="9525">
              <a:solidFill>
                <a:srgbClr val="808080"/>
              </a:solidFill>
              <a:round/>
              <a:headEnd/>
              <a:tailEnd/>
            </a:ln>
            <a:effectLst/>
          </p:spPr>
          <p:txBody>
            <a:bodyPr>
              <a:spAutoFit/>
            </a:bodyPr>
            <a:lstStyle/>
            <a:p>
              <a:endParaRPr lang="es-MX"/>
            </a:p>
          </p:txBody>
        </p:sp>
        <p:sp>
          <p:nvSpPr>
            <p:cNvPr id="65593" name="Oval 57"/>
            <p:cNvSpPr>
              <a:spLocks noChangeArrowheads="1"/>
            </p:cNvSpPr>
            <p:nvPr/>
          </p:nvSpPr>
          <p:spPr bwMode="auto">
            <a:xfrm flipV="1">
              <a:off x="2775" y="2795"/>
              <a:ext cx="306" cy="279"/>
            </a:xfrm>
            <a:prstGeom prst="ellipse">
              <a:avLst/>
            </a:prstGeom>
            <a:gradFill rotWithShape="0">
              <a:gsLst>
                <a:gs pos="0">
                  <a:srgbClr val="B4B4B4"/>
                </a:gs>
                <a:gs pos="100000">
                  <a:srgbClr val="808080"/>
                </a:gs>
              </a:gsLst>
              <a:path path="shape">
                <a:fillToRect l="50000" t="50000" r="50000" b="50000"/>
              </a:path>
            </a:gradFill>
            <a:ln w="9525">
              <a:solidFill>
                <a:srgbClr val="808080"/>
              </a:solidFill>
              <a:round/>
              <a:headEnd/>
              <a:tailEnd/>
            </a:ln>
            <a:effectLst/>
          </p:spPr>
          <p:txBody>
            <a:bodyPr anchor="ctr">
              <a:spAutoFit/>
            </a:bodyPr>
            <a:lstStyle/>
            <a:p>
              <a:endParaRPr lang="es-MX"/>
            </a:p>
          </p:txBody>
        </p:sp>
        <p:sp>
          <p:nvSpPr>
            <p:cNvPr id="65594" name="Line 58"/>
            <p:cNvSpPr>
              <a:spLocks noChangeShapeType="1"/>
            </p:cNvSpPr>
            <p:nvPr/>
          </p:nvSpPr>
          <p:spPr bwMode="auto">
            <a:xfrm flipV="1">
              <a:off x="2926" y="2691"/>
              <a:ext cx="0" cy="107"/>
            </a:xfrm>
            <a:prstGeom prst="line">
              <a:avLst/>
            </a:prstGeom>
            <a:noFill/>
            <a:ln w="9525">
              <a:solidFill>
                <a:srgbClr val="808080"/>
              </a:solidFill>
              <a:round/>
              <a:headEnd/>
              <a:tailEnd/>
            </a:ln>
            <a:effectLst/>
          </p:spPr>
          <p:txBody>
            <a:bodyPr>
              <a:spAutoFit/>
            </a:bodyPr>
            <a:lstStyle/>
            <a:p>
              <a:endParaRPr lang="es-MX"/>
            </a:p>
          </p:txBody>
        </p:sp>
        <p:sp>
          <p:nvSpPr>
            <p:cNvPr id="65595" name="Line 59"/>
            <p:cNvSpPr>
              <a:spLocks noChangeShapeType="1"/>
            </p:cNvSpPr>
            <p:nvPr/>
          </p:nvSpPr>
          <p:spPr bwMode="auto">
            <a:xfrm>
              <a:off x="2928" y="3075"/>
              <a:ext cx="0" cy="103"/>
            </a:xfrm>
            <a:prstGeom prst="line">
              <a:avLst/>
            </a:prstGeom>
            <a:noFill/>
            <a:ln w="9525">
              <a:solidFill>
                <a:srgbClr val="808080"/>
              </a:solidFill>
              <a:round/>
              <a:headEnd/>
              <a:tailEnd/>
            </a:ln>
            <a:effectLst/>
          </p:spPr>
          <p:txBody>
            <a:bodyPr>
              <a:spAutoFit/>
            </a:bodyPr>
            <a:lstStyle/>
            <a:p>
              <a:endParaRPr lang="es-MX"/>
            </a:p>
          </p:txBody>
        </p:sp>
        <p:sp>
          <p:nvSpPr>
            <p:cNvPr id="65596" name="Text Box 60"/>
            <p:cNvSpPr txBox="1">
              <a:spLocks noChangeArrowheads="1"/>
            </p:cNvSpPr>
            <p:nvPr/>
          </p:nvSpPr>
          <p:spPr bwMode="auto">
            <a:xfrm>
              <a:off x="2826" y="3160"/>
              <a:ext cx="196"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000099"/>
                  </a:solidFill>
                  <a:latin typeface="Arial" charset="0"/>
                </a:rPr>
                <a:t>N</a:t>
              </a:r>
            </a:p>
          </p:txBody>
        </p:sp>
        <p:sp>
          <p:nvSpPr>
            <p:cNvPr id="65597" name="Text Box 61"/>
            <p:cNvSpPr txBox="1">
              <a:spLocks noChangeArrowheads="1"/>
            </p:cNvSpPr>
            <p:nvPr/>
          </p:nvSpPr>
          <p:spPr bwMode="auto">
            <a:xfrm>
              <a:off x="2837" y="2416"/>
              <a:ext cx="204"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000099"/>
                  </a:solidFill>
                  <a:latin typeface="Arial" charset="0"/>
                </a:rPr>
                <a:t>S</a:t>
              </a:r>
            </a:p>
          </p:txBody>
        </p:sp>
      </p:grpSp>
      <p:sp>
        <p:nvSpPr>
          <p:cNvPr id="65598" name="Text Box 62"/>
          <p:cNvSpPr txBox="1">
            <a:spLocks noChangeArrowheads="1"/>
          </p:cNvSpPr>
          <p:nvPr/>
        </p:nvSpPr>
        <p:spPr bwMode="auto">
          <a:xfrm>
            <a:off x="5562600" y="4905375"/>
            <a:ext cx="2262188" cy="504825"/>
          </a:xfrm>
          <a:prstGeom prst="rect">
            <a:avLst/>
          </a:prstGeom>
          <a:noFill/>
          <a:ln w="9525">
            <a:noFill/>
            <a:miter lim="800000"/>
            <a:headEnd/>
            <a:tailEnd/>
          </a:ln>
          <a:effectLst/>
        </p:spPr>
        <p:txBody>
          <a:bodyPr>
            <a:spAutoFit/>
          </a:bodyPr>
          <a:lstStyle/>
          <a:p>
            <a:pPr algn="just">
              <a:lnSpc>
                <a:spcPct val="150000"/>
              </a:lnSpc>
              <a:tabLst>
                <a:tab pos="361950" algn="l"/>
              </a:tabLst>
            </a:pPr>
            <a:r>
              <a:rPr lang="es-MX" sz="1800" b="1" i="1">
                <a:solidFill>
                  <a:srgbClr val="000099"/>
                </a:solidFill>
                <a:latin typeface="Arial" charset="0"/>
              </a:rPr>
              <a:t>DIAMAGNÉTICO</a:t>
            </a:r>
            <a:endParaRPr lang="es-ES" sz="1800" b="1" i="1">
              <a:solidFill>
                <a:srgbClr val="000099"/>
              </a:solidFill>
              <a:latin typeface="Arial" charset="0"/>
            </a:endParaRPr>
          </a:p>
        </p:txBody>
      </p:sp>
      <p:sp>
        <p:nvSpPr>
          <p:cNvPr id="63"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smtClean="0">
                <a:solidFill>
                  <a:srgbClr val="000099"/>
                </a:solidFill>
                <a:latin typeface="Arial" charset="0"/>
              </a:rPr>
              <a:t>Carácter magnético</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55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8" presetClass="entr" presetSubtype="6" fill="hold" nodeType="clickEffect">
                                  <p:stCondLst>
                                    <p:cond delay="0"/>
                                  </p:stCondLst>
                                  <p:childTnLst>
                                    <p:set>
                                      <p:cBhvr>
                                        <p:cTn id="10" dur="1" fill="hold">
                                          <p:stCondLst>
                                            <p:cond delay="0"/>
                                          </p:stCondLst>
                                        </p:cTn>
                                        <p:tgtEl>
                                          <p:spTgt spid="65539"/>
                                        </p:tgtEl>
                                        <p:attrNameLst>
                                          <p:attrName>style.visibility</p:attrName>
                                        </p:attrNameLst>
                                      </p:cBhvr>
                                      <p:to>
                                        <p:strVal val="visible"/>
                                      </p:to>
                                    </p:set>
                                    <p:animEffect transition="in" filter="strips(downRight)">
                                      <p:cBhvr>
                                        <p:cTn id="11" dur="500"/>
                                        <p:tgtEl>
                                          <p:spTgt spid="65539"/>
                                        </p:tgtEl>
                                      </p:cBhvr>
                                    </p:animEffect>
                                  </p:childTnLst>
                                </p:cTn>
                              </p:par>
                            </p:childTnLst>
                          </p:cTn>
                        </p:par>
                        <p:par>
                          <p:cTn id="12" fill="hold">
                            <p:stCondLst>
                              <p:cond delay="500"/>
                            </p:stCondLst>
                            <p:childTnLst>
                              <p:par>
                                <p:cTn id="13" presetID="9" presetClass="entr" presetSubtype="0" fill="hold" nodeType="afterEffect">
                                  <p:stCondLst>
                                    <p:cond delay="0"/>
                                  </p:stCondLst>
                                  <p:childTnLst>
                                    <p:set>
                                      <p:cBhvr>
                                        <p:cTn id="14" dur="1" fill="hold">
                                          <p:stCondLst>
                                            <p:cond delay="0"/>
                                          </p:stCondLst>
                                        </p:cTn>
                                        <p:tgtEl>
                                          <p:spTgt spid="65542"/>
                                        </p:tgtEl>
                                        <p:attrNameLst>
                                          <p:attrName>style.visibility</p:attrName>
                                        </p:attrNameLst>
                                      </p:cBhvr>
                                      <p:to>
                                        <p:strVal val="visible"/>
                                      </p:to>
                                    </p:set>
                                    <p:animEffect transition="in" filter="dissolve">
                                      <p:cBhvr>
                                        <p:cTn id="15" dur="500"/>
                                        <p:tgtEl>
                                          <p:spTgt spid="6554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6555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7" presetClass="entr" presetSubtype="8" fill="hold" grpId="0" nodeType="clickEffect">
                                  <p:stCondLst>
                                    <p:cond delay="0"/>
                                  </p:stCondLst>
                                  <p:childTnLst>
                                    <p:set>
                                      <p:cBhvr>
                                        <p:cTn id="23" dur="1" fill="hold">
                                          <p:stCondLst>
                                            <p:cond delay="0"/>
                                          </p:stCondLst>
                                        </p:cTn>
                                        <p:tgtEl>
                                          <p:spTgt spid="65559"/>
                                        </p:tgtEl>
                                        <p:attrNameLst>
                                          <p:attrName>style.visibility</p:attrName>
                                        </p:attrNameLst>
                                      </p:cBhvr>
                                      <p:to>
                                        <p:strVal val="visible"/>
                                      </p:to>
                                    </p:set>
                                    <p:anim calcmode="lin" valueType="num">
                                      <p:cBhvr>
                                        <p:cTn id="24" dur="500" fill="hold"/>
                                        <p:tgtEl>
                                          <p:spTgt spid="65559"/>
                                        </p:tgtEl>
                                        <p:attrNameLst>
                                          <p:attrName>ppt_x</p:attrName>
                                        </p:attrNameLst>
                                      </p:cBhvr>
                                      <p:tavLst>
                                        <p:tav tm="0">
                                          <p:val>
                                            <p:strVal val="#ppt_x-#ppt_w/2"/>
                                          </p:val>
                                        </p:tav>
                                        <p:tav tm="100000">
                                          <p:val>
                                            <p:strVal val="#ppt_x"/>
                                          </p:val>
                                        </p:tav>
                                      </p:tavLst>
                                    </p:anim>
                                    <p:anim calcmode="lin" valueType="num">
                                      <p:cBhvr>
                                        <p:cTn id="25" dur="500" fill="hold"/>
                                        <p:tgtEl>
                                          <p:spTgt spid="65559"/>
                                        </p:tgtEl>
                                        <p:attrNameLst>
                                          <p:attrName>ppt_y</p:attrName>
                                        </p:attrNameLst>
                                      </p:cBhvr>
                                      <p:tavLst>
                                        <p:tav tm="0">
                                          <p:val>
                                            <p:strVal val="#ppt_y"/>
                                          </p:val>
                                        </p:tav>
                                        <p:tav tm="100000">
                                          <p:val>
                                            <p:strVal val="#ppt_y"/>
                                          </p:val>
                                        </p:tav>
                                      </p:tavLst>
                                    </p:anim>
                                    <p:anim calcmode="lin" valueType="num">
                                      <p:cBhvr>
                                        <p:cTn id="26" dur="500" fill="hold"/>
                                        <p:tgtEl>
                                          <p:spTgt spid="65559"/>
                                        </p:tgtEl>
                                        <p:attrNameLst>
                                          <p:attrName>ppt_w</p:attrName>
                                        </p:attrNameLst>
                                      </p:cBhvr>
                                      <p:tavLst>
                                        <p:tav tm="0">
                                          <p:val>
                                            <p:fltVal val="0"/>
                                          </p:val>
                                        </p:tav>
                                        <p:tav tm="100000">
                                          <p:val>
                                            <p:strVal val="#ppt_w"/>
                                          </p:val>
                                        </p:tav>
                                      </p:tavLst>
                                    </p:anim>
                                    <p:anim calcmode="lin" valueType="num">
                                      <p:cBhvr>
                                        <p:cTn id="27" dur="500" fill="hold"/>
                                        <p:tgtEl>
                                          <p:spTgt spid="65559"/>
                                        </p:tgtEl>
                                        <p:attrNameLst>
                                          <p:attrName>ppt_h</p:attrName>
                                        </p:attrNameLst>
                                      </p:cBhvr>
                                      <p:tavLst>
                                        <p:tav tm="0">
                                          <p:val>
                                            <p:strVal val="#ppt_h"/>
                                          </p:val>
                                        </p:tav>
                                        <p:tav tm="100000">
                                          <p:val>
                                            <p:strVal val="#ppt_h"/>
                                          </p:val>
                                        </p:tav>
                                      </p:tavLst>
                                    </p:anim>
                                  </p:childTnLst>
                                </p:cTn>
                              </p:par>
                            </p:childTnLst>
                          </p:cTn>
                        </p:par>
                        <p:par>
                          <p:cTn id="28" fill="hold">
                            <p:stCondLst>
                              <p:cond delay="500"/>
                            </p:stCondLst>
                            <p:childTnLst>
                              <p:par>
                                <p:cTn id="29" presetID="1" presetClass="entr" presetSubtype="0" fill="hold" grpId="0" nodeType="afterEffect">
                                  <p:stCondLst>
                                    <p:cond delay="0"/>
                                  </p:stCondLst>
                                  <p:childTnLst>
                                    <p:set>
                                      <p:cBhvr>
                                        <p:cTn id="30" dur="1" fill="hold">
                                          <p:stCondLst>
                                            <p:cond delay="499"/>
                                          </p:stCondLst>
                                        </p:cTn>
                                        <p:tgtEl>
                                          <p:spTgt spid="6556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8" presetClass="entr" presetSubtype="6" fill="hold" nodeType="clickEffect">
                                  <p:stCondLst>
                                    <p:cond delay="0"/>
                                  </p:stCondLst>
                                  <p:childTnLst>
                                    <p:set>
                                      <p:cBhvr>
                                        <p:cTn id="34" dur="1" fill="hold">
                                          <p:stCondLst>
                                            <p:cond delay="0"/>
                                          </p:stCondLst>
                                        </p:cTn>
                                        <p:tgtEl>
                                          <p:spTgt spid="65561"/>
                                        </p:tgtEl>
                                        <p:attrNameLst>
                                          <p:attrName>style.visibility</p:attrName>
                                        </p:attrNameLst>
                                      </p:cBhvr>
                                      <p:to>
                                        <p:strVal val="visible"/>
                                      </p:to>
                                    </p:set>
                                    <p:animEffect transition="in" filter="strips(downRight)">
                                      <p:cBhvr>
                                        <p:cTn id="35" dur="500"/>
                                        <p:tgtEl>
                                          <p:spTgt spid="65561"/>
                                        </p:tgtEl>
                                      </p:cBhvr>
                                    </p:animEffect>
                                  </p:childTnLst>
                                </p:cTn>
                              </p:par>
                            </p:childTnLst>
                          </p:cTn>
                        </p:par>
                        <p:par>
                          <p:cTn id="36" fill="hold">
                            <p:stCondLst>
                              <p:cond delay="500"/>
                            </p:stCondLst>
                            <p:childTnLst>
                              <p:par>
                                <p:cTn id="37" presetID="9" presetClass="entr" presetSubtype="0" fill="hold" nodeType="afterEffect">
                                  <p:stCondLst>
                                    <p:cond delay="0"/>
                                  </p:stCondLst>
                                  <p:childTnLst>
                                    <p:set>
                                      <p:cBhvr>
                                        <p:cTn id="38" dur="1" fill="hold">
                                          <p:stCondLst>
                                            <p:cond delay="0"/>
                                          </p:stCondLst>
                                        </p:cTn>
                                        <p:tgtEl>
                                          <p:spTgt spid="65564"/>
                                        </p:tgtEl>
                                        <p:attrNameLst>
                                          <p:attrName>style.visibility</p:attrName>
                                        </p:attrNameLst>
                                      </p:cBhvr>
                                      <p:to>
                                        <p:strVal val="visible"/>
                                      </p:to>
                                    </p:set>
                                    <p:animEffect transition="in" filter="dissolve">
                                      <p:cBhvr>
                                        <p:cTn id="39" dur="500"/>
                                        <p:tgtEl>
                                          <p:spTgt spid="65564"/>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nodeType="clickEffect">
                                  <p:stCondLst>
                                    <p:cond delay="0"/>
                                  </p:stCondLst>
                                  <p:childTnLst>
                                    <p:set>
                                      <p:cBhvr>
                                        <p:cTn id="43" dur="1" fill="hold">
                                          <p:stCondLst>
                                            <p:cond delay="0"/>
                                          </p:stCondLst>
                                        </p:cTn>
                                        <p:tgtEl>
                                          <p:spTgt spid="65581"/>
                                        </p:tgtEl>
                                        <p:attrNameLst>
                                          <p:attrName>style.visibility</p:attrName>
                                        </p:attrNameLst>
                                      </p:cBhvr>
                                      <p:to>
                                        <p:strVal val="visible"/>
                                      </p:to>
                                    </p:set>
                                    <p:animEffect transition="in" filter="dissolve">
                                      <p:cBhvr>
                                        <p:cTn id="44" dur="500"/>
                                        <p:tgtEl>
                                          <p:spTgt spid="65581"/>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499"/>
                                          </p:stCondLst>
                                        </p:cTn>
                                        <p:tgtEl>
                                          <p:spTgt spid="655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autoUpdateAnimBg="0"/>
      <p:bldP spid="65558" grpId="0" autoUpdateAnimBg="0"/>
      <p:bldP spid="65559" grpId="0" animBg="1"/>
      <p:bldP spid="65560" grpId="0" autoUpdateAnimBg="0"/>
      <p:bldP spid="65598"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773113" y="1761852"/>
            <a:ext cx="7596187" cy="825500"/>
          </a:xfrm>
          <a:prstGeom prst="rect">
            <a:avLst/>
          </a:prstGeom>
          <a:noFill/>
          <a:ln w="9525">
            <a:noFill/>
            <a:miter lim="800000"/>
            <a:headEnd/>
            <a:tailEnd/>
          </a:ln>
          <a:effectLst/>
        </p:spPr>
        <p:txBody>
          <a:bodyPr>
            <a:spAutoFit/>
          </a:bodyPr>
          <a:lstStyle/>
          <a:p>
            <a:pPr algn="just">
              <a:lnSpc>
                <a:spcPct val="150000"/>
              </a:lnSpc>
              <a:spcAft>
                <a:spcPct val="70000"/>
              </a:spcAft>
            </a:pPr>
            <a:r>
              <a:rPr lang="es-MX" sz="1600" b="1" i="1" u="sng">
                <a:solidFill>
                  <a:srgbClr val="000099"/>
                </a:solidFill>
                <a:latin typeface="Arial" charset="0"/>
              </a:rPr>
              <a:t>Diamagnéticas.</a:t>
            </a:r>
            <a:r>
              <a:rPr lang="es-MX" sz="1600" b="1">
                <a:solidFill>
                  <a:srgbClr val="000099"/>
                </a:solidFill>
                <a:latin typeface="Arial" charset="0"/>
              </a:rPr>
              <a:t> Sustancias que son repelidas por las líneas de flujo de un campo magnético externo. Presentan todos sus electrones apareados.</a:t>
            </a:r>
          </a:p>
        </p:txBody>
      </p:sp>
      <p:sp>
        <p:nvSpPr>
          <p:cNvPr id="68611" name="Text Box 3"/>
          <p:cNvSpPr txBox="1">
            <a:spLocks noChangeArrowheads="1"/>
          </p:cNvSpPr>
          <p:nvPr/>
        </p:nvSpPr>
        <p:spPr bwMode="auto">
          <a:xfrm>
            <a:off x="773113" y="2866752"/>
            <a:ext cx="7596187" cy="825500"/>
          </a:xfrm>
          <a:prstGeom prst="rect">
            <a:avLst/>
          </a:prstGeom>
          <a:noFill/>
          <a:ln w="9525">
            <a:noFill/>
            <a:miter lim="800000"/>
            <a:headEnd/>
            <a:tailEnd/>
          </a:ln>
          <a:effectLst/>
        </p:spPr>
        <p:txBody>
          <a:bodyPr>
            <a:spAutoFit/>
          </a:bodyPr>
          <a:lstStyle/>
          <a:p>
            <a:pPr algn="just">
              <a:lnSpc>
                <a:spcPct val="150000"/>
              </a:lnSpc>
              <a:spcAft>
                <a:spcPct val="70000"/>
              </a:spcAft>
            </a:pPr>
            <a:r>
              <a:rPr lang="es-MX" sz="1600" b="1" i="1" u="sng">
                <a:solidFill>
                  <a:srgbClr val="000099"/>
                </a:solidFill>
                <a:latin typeface="Arial" charset="0"/>
              </a:rPr>
              <a:t>Paramagnéticas.</a:t>
            </a:r>
            <a:r>
              <a:rPr lang="es-MX" sz="1600" b="1">
                <a:solidFill>
                  <a:srgbClr val="000099"/>
                </a:solidFill>
                <a:latin typeface="Arial" charset="0"/>
              </a:rPr>
              <a:t> Sustancias que son atraídas por las líneas de flujo un campo magnético externo. Presentan al menos un electrón desapareado</a:t>
            </a:r>
          </a:p>
        </p:txBody>
      </p:sp>
      <p:sp>
        <p:nvSpPr>
          <p:cNvPr id="68612" name="Text Box 4"/>
          <p:cNvSpPr txBox="1">
            <a:spLocks noChangeArrowheads="1"/>
          </p:cNvSpPr>
          <p:nvPr/>
        </p:nvSpPr>
        <p:spPr bwMode="auto">
          <a:xfrm>
            <a:off x="773113" y="3971652"/>
            <a:ext cx="7596187" cy="825500"/>
          </a:xfrm>
          <a:prstGeom prst="rect">
            <a:avLst/>
          </a:prstGeom>
          <a:noFill/>
          <a:ln w="9525">
            <a:noFill/>
            <a:miter lim="800000"/>
            <a:headEnd/>
            <a:tailEnd/>
          </a:ln>
          <a:effectLst/>
        </p:spPr>
        <p:txBody>
          <a:bodyPr>
            <a:spAutoFit/>
          </a:bodyPr>
          <a:lstStyle/>
          <a:p>
            <a:pPr algn="just">
              <a:lnSpc>
                <a:spcPct val="150000"/>
              </a:lnSpc>
              <a:spcAft>
                <a:spcPct val="70000"/>
              </a:spcAft>
            </a:pPr>
            <a:r>
              <a:rPr lang="es-MX" sz="1600" b="1" i="1" u="sng">
                <a:solidFill>
                  <a:srgbClr val="000099"/>
                </a:solidFill>
                <a:latin typeface="Arial" charset="0"/>
              </a:rPr>
              <a:t>Ferromagnéticas.</a:t>
            </a:r>
            <a:r>
              <a:rPr lang="es-MX" sz="1600" b="1">
                <a:solidFill>
                  <a:srgbClr val="000099"/>
                </a:solidFill>
                <a:latin typeface="Arial" charset="0"/>
              </a:rPr>
              <a:t> Sustancias que son fuertemente atraídas por las líneas de flujo de un campo magnético externo. ?</a:t>
            </a:r>
            <a:endParaRPr lang="es-ES" sz="1600" b="1">
              <a:solidFill>
                <a:srgbClr val="000099"/>
              </a:solidFill>
              <a:latin typeface="Arial" charset="0"/>
            </a:endParaRPr>
          </a:p>
        </p:txBody>
      </p:sp>
      <p:sp>
        <p:nvSpPr>
          <p:cNvPr id="5"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smtClean="0">
                <a:solidFill>
                  <a:srgbClr val="000099"/>
                </a:solidFill>
                <a:latin typeface="Arial" charset="0"/>
              </a:rPr>
              <a:t>Clasificación</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68610"/>
                                        </p:tgtEl>
                                        <p:attrNameLst>
                                          <p:attrName>style.visibility</p:attrName>
                                        </p:attrNameLst>
                                      </p:cBhvr>
                                      <p:to>
                                        <p:strVal val="visible"/>
                                      </p:to>
                                    </p:set>
                                    <p:animEffect transition="in" filter="strips(downRight)">
                                      <p:cBhvr>
                                        <p:cTn id="7" dur="500"/>
                                        <p:tgtEl>
                                          <p:spTgt spid="6861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8611"/>
                                        </p:tgtEl>
                                        <p:attrNameLst>
                                          <p:attrName>style.visibility</p:attrName>
                                        </p:attrNameLst>
                                      </p:cBhvr>
                                      <p:to>
                                        <p:strVal val="visible"/>
                                      </p:to>
                                    </p:set>
                                    <p:animEffect transition="in" filter="strips(downRight)">
                                      <p:cBhvr>
                                        <p:cTn id="12" dur="500"/>
                                        <p:tgtEl>
                                          <p:spTgt spid="68611"/>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8612"/>
                                        </p:tgtEl>
                                        <p:attrNameLst>
                                          <p:attrName>style.visibility</p:attrName>
                                        </p:attrNameLst>
                                      </p:cBhvr>
                                      <p:to>
                                        <p:strVal val="visible"/>
                                      </p:to>
                                    </p:set>
                                    <p:animEffect transition="in" filter="strips(downRight)">
                                      <p:cBhvr>
                                        <p:cTn id="17" dur="500"/>
                                        <p:tgtEl>
                                          <p:spTgt spid="686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autoUpdateAnimBg="0"/>
      <p:bldP spid="68611" grpId="0" autoUpdateAnimBg="0"/>
      <p:bldP spid="68612"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2"/>
          <p:cNvSpPr txBox="1">
            <a:spLocks noChangeArrowheads="1"/>
          </p:cNvSpPr>
          <p:nvPr/>
        </p:nvSpPr>
        <p:spPr bwMode="auto">
          <a:xfrm>
            <a:off x="381000" y="1400175"/>
            <a:ext cx="1736725" cy="504825"/>
          </a:xfrm>
          <a:prstGeom prst="rect">
            <a:avLst/>
          </a:prstGeom>
          <a:noFill/>
          <a:ln w="9525">
            <a:noFill/>
            <a:miter lim="800000"/>
            <a:headEnd/>
            <a:tailEnd/>
          </a:ln>
          <a:effectLst/>
        </p:spPr>
        <p:txBody>
          <a:bodyPr wrap="none">
            <a:spAutoFit/>
          </a:bodyPr>
          <a:lstStyle/>
          <a:p>
            <a:pPr algn="just">
              <a:lnSpc>
                <a:spcPct val="150000"/>
              </a:lnSpc>
              <a:tabLst>
                <a:tab pos="361950" algn="l"/>
              </a:tabLst>
            </a:pPr>
            <a:r>
              <a:rPr lang="es-MX" sz="1800" b="1" u="sng">
                <a:solidFill>
                  <a:srgbClr val="000099"/>
                </a:solidFill>
                <a:latin typeface="Arial" charset="0"/>
              </a:rPr>
              <a:t>Litio:</a:t>
            </a:r>
            <a:r>
              <a:rPr lang="es-MX" sz="1800" b="1">
                <a:solidFill>
                  <a:srgbClr val="000099"/>
                </a:solidFill>
                <a:latin typeface="Arial" charset="0"/>
              </a:rPr>
              <a:t>  1s</a:t>
            </a:r>
            <a:r>
              <a:rPr lang="es-MX" sz="1800" b="1" baseline="30000">
                <a:solidFill>
                  <a:srgbClr val="000099"/>
                </a:solidFill>
                <a:latin typeface="Arial" charset="0"/>
              </a:rPr>
              <a:t>2</a:t>
            </a:r>
            <a:r>
              <a:rPr lang="es-MX" sz="1800" b="1">
                <a:solidFill>
                  <a:srgbClr val="000099"/>
                </a:solidFill>
                <a:latin typeface="Arial" charset="0"/>
              </a:rPr>
              <a:t>,  2s</a:t>
            </a:r>
            <a:r>
              <a:rPr lang="es-MX" sz="1800" b="1" baseline="30000">
                <a:solidFill>
                  <a:srgbClr val="000099"/>
                </a:solidFill>
                <a:latin typeface="Arial" charset="0"/>
              </a:rPr>
              <a:t>1</a:t>
            </a:r>
            <a:endParaRPr lang="es-ES" sz="1800" b="1" u="sng" baseline="30000">
              <a:solidFill>
                <a:srgbClr val="000099"/>
              </a:solidFill>
              <a:latin typeface="Arial" charset="0"/>
            </a:endParaRPr>
          </a:p>
        </p:txBody>
      </p:sp>
      <p:grpSp>
        <p:nvGrpSpPr>
          <p:cNvPr id="69635" name="Group 3"/>
          <p:cNvGrpSpPr>
            <a:grpSpLocks/>
          </p:cNvGrpSpPr>
          <p:nvPr/>
        </p:nvGrpSpPr>
        <p:grpSpPr bwMode="auto">
          <a:xfrm>
            <a:off x="2225675" y="3327400"/>
            <a:ext cx="1841500" cy="411163"/>
            <a:chOff x="2074" y="2096"/>
            <a:chExt cx="1160" cy="259"/>
          </a:xfrm>
        </p:grpSpPr>
        <p:sp>
          <p:nvSpPr>
            <p:cNvPr id="69636" name="Line 4"/>
            <p:cNvSpPr>
              <a:spLocks noChangeShapeType="1"/>
            </p:cNvSpPr>
            <p:nvPr/>
          </p:nvSpPr>
          <p:spPr bwMode="auto">
            <a:xfrm>
              <a:off x="2074" y="2163"/>
              <a:ext cx="1160" cy="0"/>
            </a:xfrm>
            <a:prstGeom prst="line">
              <a:avLst/>
            </a:prstGeom>
            <a:noFill/>
            <a:ln w="38100">
              <a:solidFill>
                <a:schemeClr val="tx1"/>
              </a:solidFill>
              <a:round/>
              <a:headEnd/>
              <a:tailEnd/>
            </a:ln>
            <a:effectLst/>
          </p:spPr>
          <p:txBody>
            <a:bodyPr>
              <a:spAutoFit/>
            </a:bodyPr>
            <a:lstStyle/>
            <a:p>
              <a:endParaRPr lang="es-MX"/>
            </a:p>
          </p:txBody>
        </p:sp>
        <p:sp>
          <p:nvSpPr>
            <p:cNvPr id="69637" name="Text Box 5"/>
            <p:cNvSpPr txBox="1">
              <a:spLocks noChangeArrowheads="1"/>
            </p:cNvSpPr>
            <p:nvPr/>
          </p:nvSpPr>
          <p:spPr bwMode="auto">
            <a:xfrm>
              <a:off x="2464" y="2096"/>
              <a:ext cx="285" cy="259"/>
            </a:xfrm>
            <a:prstGeom prst="rect">
              <a:avLst/>
            </a:prstGeom>
            <a:noFill/>
            <a:ln w="9525">
              <a:noFill/>
              <a:miter lim="800000"/>
              <a:headEnd/>
              <a:tailEnd/>
            </a:ln>
            <a:effectLst/>
          </p:spPr>
          <p:txBody>
            <a:bodyPr>
              <a:spAutoFit/>
            </a:bodyPr>
            <a:lstStyle/>
            <a:p>
              <a:pPr algn="just">
                <a:lnSpc>
                  <a:spcPct val="150000"/>
                </a:lnSpc>
                <a:tabLst>
                  <a:tab pos="361950" algn="l"/>
                </a:tabLst>
              </a:pPr>
              <a:r>
                <a:rPr lang="es-ES" sz="1400" b="1">
                  <a:solidFill>
                    <a:srgbClr val="000099"/>
                  </a:solidFill>
                  <a:latin typeface="Arial" charset="0"/>
                </a:rPr>
                <a:t>1s</a:t>
              </a:r>
            </a:p>
          </p:txBody>
        </p:sp>
      </p:grpSp>
      <p:grpSp>
        <p:nvGrpSpPr>
          <p:cNvPr id="69638" name="Group 6"/>
          <p:cNvGrpSpPr>
            <a:grpSpLocks/>
          </p:cNvGrpSpPr>
          <p:nvPr/>
        </p:nvGrpSpPr>
        <p:grpSpPr bwMode="auto">
          <a:xfrm>
            <a:off x="2057400" y="1905000"/>
            <a:ext cx="1981200" cy="1487488"/>
            <a:chOff x="1296" y="1200"/>
            <a:chExt cx="1248" cy="937"/>
          </a:xfrm>
        </p:grpSpPr>
        <p:grpSp>
          <p:nvGrpSpPr>
            <p:cNvPr id="69639" name="Group 7"/>
            <p:cNvGrpSpPr>
              <a:grpSpLocks/>
            </p:cNvGrpSpPr>
            <p:nvPr/>
          </p:nvGrpSpPr>
          <p:grpSpPr bwMode="auto">
            <a:xfrm>
              <a:off x="1296" y="1200"/>
              <a:ext cx="529" cy="937"/>
              <a:chOff x="2016" y="2416"/>
              <a:chExt cx="529" cy="937"/>
            </a:xfrm>
          </p:grpSpPr>
          <p:grpSp>
            <p:nvGrpSpPr>
              <p:cNvPr id="69640" name="Group 8"/>
              <p:cNvGrpSpPr>
                <a:grpSpLocks/>
              </p:cNvGrpSpPr>
              <p:nvPr/>
            </p:nvGrpSpPr>
            <p:grpSpPr bwMode="auto">
              <a:xfrm>
                <a:off x="2016" y="2687"/>
                <a:ext cx="529" cy="468"/>
                <a:chOff x="599" y="2687"/>
                <a:chExt cx="529" cy="468"/>
              </a:xfrm>
            </p:grpSpPr>
            <p:sp>
              <p:nvSpPr>
                <p:cNvPr id="69641" name="Oval 9"/>
                <p:cNvSpPr>
                  <a:spLocks noChangeArrowheads="1"/>
                </p:cNvSpPr>
                <p:nvPr/>
              </p:nvSpPr>
              <p:spPr bwMode="auto">
                <a:xfrm>
                  <a:off x="811" y="2737"/>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9642" name="Oval 10"/>
                <p:cNvSpPr>
                  <a:spLocks noChangeArrowheads="1"/>
                </p:cNvSpPr>
                <p:nvPr/>
              </p:nvSpPr>
              <p:spPr bwMode="auto">
                <a:xfrm>
                  <a:off x="599" y="2737"/>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9643" name="Oval 11"/>
                <p:cNvSpPr>
                  <a:spLocks noChangeArrowheads="1"/>
                </p:cNvSpPr>
                <p:nvPr/>
              </p:nvSpPr>
              <p:spPr bwMode="auto">
                <a:xfrm>
                  <a:off x="658" y="2761"/>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9644" name="Oval 12"/>
                <p:cNvSpPr>
                  <a:spLocks noChangeArrowheads="1"/>
                </p:cNvSpPr>
                <p:nvPr/>
              </p:nvSpPr>
              <p:spPr bwMode="auto">
                <a:xfrm>
                  <a:off x="797" y="2761"/>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9645" name="Arc 13"/>
                <p:cNvSpPr>
                  <a:spLocks/>
                </p:cNvSpPr>
                <p:nvPr/>
              </p:nvSpPr>
              <p:spPr bwMode="auto">
                <a:xfrm flipV="1">
                  <a:off x="658" y="2692"/>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sp>
              <p:nvSpPr>
                <p:cNvPr id="69646" name="Arc 14"/>
                <p:cNvSpPr>
                  <a:spLocks/>
                </p:cNvSpPr>
                <p:nvPr/>
              </p:nvSpPr>
              <p:spPr bwMode="auto">
                <a:xfrm rot="10800000" flipV="1">
                  <a:off x="865" y="3010"/>
                  <a:ext cx="204"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9647" name="Arc 15"/>
                <p:cNvSpPr>
                  <a:spLocks/>
                </p:cNvSpPr>
                <p:nvPr/>
              </p:nvSpPr>
              <p:spPr bwMode="auto">
                <a:xfrm rot="10800000" flipH="1" flipV="1">
                  <a:off x="655" y="3010"/>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9648" name="Arc 16"/>
                <p:cNvSpPr>
                  <a:spLocks/>
                </p:cNvSpPr>
                <p:nvPr/>
              </p:nvSpPr>
              <p:spPr bwMode="auto">
                <a:xfrm flipH="1" flipV="1">
                  <a:off x="867" y="2687"/>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grpSp>
          <p:sp>
            <p:nvSpPr>
              <p:cNvPr id="69649" name="Oval 17"/>
              <p:cNvSpPr>
                <a:spLocks noChangeArrowheads="1"/>
              </p:cNvSpPr>
              <p:nvPr/>
            </p:nvSpPr>
            <p:spPr bwMode="auto">
              <a:xfrm>
                <a:off x="2136" y="2790"/>
                <a:ext cx="289" cy="270"/>
              </a:xfrm>
              <a:prstGeom prst="ellipse">
                <a:avLst/>
              </a:prstGeom>
              <a:gradFill rotWithShape="0">
                <a:gsLst>
                  <a:gs pos="0">
                    <a:srgbClr val="B4B4B4"/>
                  </a:gs>
                  <a:gs pos="100000">
                    <a:srgbClr val="808080"/>
                  </a:gs>
                </a:gsLst>
                <a:path path="shape">
                  <a:fillToRect l="50000" t="50000" r="50000" b="50000"/>
                </a:path>
              </a:gradFill>
              <a:ln w="9525">
                <a:solidFill>
                  <a:srgbClr val="969696"/>
                </a:solidFill>
                <a:round/>
                <a:headEnd/>
                <a:tailEnd/>
              </a:ln>
              <a:effectLst/>
            </p:spPr>
            <p:txBody>
              <a:bodyPr anchor="ctr">
                <a:spAutoFit/>
              </a:bodyPr>
              <a:lstStyle/>
              <a:p>
                <a:endParaRPr lang="es-MX"/>
              </a:p>
            </p:txBody>
          </p:sp>
          <p:sp>
            <p:nvSpPr>
              <p:cNvPr id="69650" name="Line 18"/>
              <p:cNvSpPr>
                <a:spLocks noChangeShapeType="1"/>
              </p:cNvSpPr>
              <p:nvPr/>
            </p:nvSpPr>
            <p:spPr bwMode="auto">
              <a:xfrm>
                <a:off x="2277" y="3057"/>
                <a:ext cx="0" cy="103"/>
              </a:xfrm>
              <a:prstGeom prst="line">
                <a:avLst/>
              </a:prstGeom>
              <a:noFill/>
              <a:ln w="9525">
                <a:solidFill>
                  <a:srgbClr val="969696"/>
                </a:solidFill>
                <a:round/>
                <a:headEnd/>
                <a:tailEnd/>
              </a:ln>
              <a:effectLst/>
            </p:spPr>
            <p:txBody>
              <a:bodyPr>
                <a:spAutoFit/>
              </a:bodyPr>
              <a:lstStyle/>
              <a:p>
                <a:endParaRPr lang="es-MX"/>
              </a:p>
            </p:txBody>
          </p:sp>
          <p:sp>
            <p:nvSpPr>
              <p:cNvPr id="69651" name="Line 19"/>
              <p:cNvSpPr>
                <a:spLocks noChangeShapeType="1"/>
              </p:cNvSpPr>
              <p:nvPr/>
            </p:nvSpPr>
            <p:spPr bwMode="auto">
              <a:xfrm flipV="1">
                <a:off x="2280" y="2690"/>
                <a:ext cx="0" cy="99"/>
              </a:xfrm>
              <a:prstGeom prst="line">
                <a:avLst/>
              </a:prstGeom>
              <a:noFill/>
              <a:ln w="9525">
                <a:solidFill>
                  <a:srgbClr val="969696"/>
                </a:solidFill>
                <a:round/>
                <a:headEnd/>
                <a:tailEnd/>
              </a:ln>
              <a:effectLst/>
            </p:spPr>
            <p:txBody>
              <a:bodyPr>
                <a:spAutoFit/>
              </a:bodyPr>
              <a:lstStyle/>
              <a:p>
                <a:endParaRPr lang="es-MX"/>
              </a:p>
            </p:txBody>
          </p:sp>
          <p:sp>
            <p:nvSpPr>
              <p:cNvPr id="69652" name="Arc 20"/>
              <p:cNvSpPr>
                <a:spLocks/>
              </p:cNvSpPr>
              <p:nvPr/>
            </p:nvSpPr>
            <p:spPr bwMode="auto">
              <a:xfrm flipH="1" flipV="1">
                <a:off x="2185" y="2634"/>
                <a:ext cx="187" cy="38"/>
              </a:xfrm>
              <a:custGeom>
                <a:avLst/>
                <a:gdLst>
                  <a:gd name="G0" fmla="+- 21600 0 0"/>
                  <a:gd name="G1" fmla="+- 21600 0 0"/>
                  <a:gd name="G2" fmla="+- 21600 0 0"/>
                  <a:gd name="T0" fmla="*/ 0 w 43200"/>
                  <a:gd name="T1" fmla="*/ 21600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9525">
                <a:solidFill>
                  <a:srgbClr val="969696"/>
                </a:solidFill>
                <a:round/>
                <a:headEnd type="triangle" w="med" len="med"/>
                <a:tailEnd/>
              </a:ln>
              <a:effectLst/>
            </p:spPr>
            <p:txBody>
              <a:bodyPr wrap="none" anchor="ctr">
                <a:spAutoFit/>
              </a:bodyPr>
              <a:lstStyle/>
              <a:p>
                <a:endParaRPr lang="es-MX"/>
              </a:p>
            </p:txBody>
          </p:sp>
          <p:sp>
            <p:nvSpPr>
              <p:cNvPr id="69653" name="Line 21"/>
              <p:cNvSpPr>
                <a:spLocks noChangeShapeType="1"/>
              </p:cNvSpPr>
              <p:nvPr/>
            </p:nvSpPr>
            <p:spPr bwMode="auto">
              <a:xfrm flipV="1">
                <a:off x="2280" y="2589"/>
                <a:ext cx="0" cy="67"/>
              </a:xfrm>
              <a:prstGeom prst="line">
                <a:avLst/>
              </a:prstGeom>
              <a:noFill/>
              <a:ln w="9525">
                <a:solidFill>
                  <a:srgbClr val="808080"/>
                </a:solidFill>
                <a:round/>
                <a:headEnd/>
                <a:tailEnd/>
              </a:ln>
              <a:effectLst/>
            </p:spPr>
            <p:txBody>
              <a:bodyPr>
                <a:spAutoFit/>
              </a:bodyPr>
              <a:lstStyle/>
              <a:p>
                <a:endParaRPr lang="es-MX"/>
              </a:p>
            </p:txBody>
          </p:sp>
          <p:sp>
            <p:nvSpPr>
              <p:cNvPr id="69654" name="Text Box 22"/>
              <p:cNvSpPr txBox="1">
                <a:spLocks noChangeArrowheads="1"/>
              </p:cNvSpPr>
              <p:nvPr/>
            </p:nvSpPr>
            <p:spPr bwMode="auto">
              <a:xfrm>
                <a:off x="2185" y="2416"/>
                <a:ext cx="190" cy="192"/>
              </a:xfrm>
              <a:prstGeom prst="rect">
                <a:avLst/>
              </a:prstGeom>
              <a:noFill/>
              <a:ln w="9525">
                <a:noFill/>
                <a:miter lim="800000"/>
                <a:headEnd/>
                <a:tailEnd/>
              </a:ln>
              <a:effectLst/>
            </p:spPr>
            <p:txBody>
              <a:bodyPr>
                <a:spAutoFit/>
              </a:bodyPr>
              <a:lstStyle/>
              <a:p>
                <a:pPr algn="just" eaLnBrk="0" hangingPunct="0"/>
                <a:r>
                  <a:rPr lang="es-ES" sz="1400" b="1">
                    <a:solidFill>
                      <a:srgbClr val="000099"/>
                    </a:solidFill>
                    <a:latin typeface="Arial" charset="0"/>
                  </a:rPr>
                  <a:t>N</a:t>
                </a:r>
              </a:p>
            </p:txBody>
          </p:sp>
          <p:sp>
            <p:nvSpPr>
              <p:cNvPr id="69655" name="Text Box 23"/>
              <p:cNvSpPr txBox="1">
                <a:spLocks noChangeArrowheads="1"/>
              </p:cNvSpPr>
              <p:nvPr/>
            </p:nvSpPr>
            <p:spPr bwMode="auto">
              <a:xfrm>
                <a:off x="2193" y="3161"/>
                <a:ext cx="193" cy="192"/>
              </a:xfrm>
              <a:prstGeom prst="rect">
                <a:avLst/>
              </a:prstGeom>
              <a:noFill/>
              <a:ln w="9525">
                <a:noFill/>
                <a:miter lim="800000"/>
                <a:headEnd/>
                <a:tailEnd/>
              </a:ln>
              <a:effectLst/>
            </p:spPr>
            <p:txBody>
              <a:bodyPr>
                <a:spAutoFit/>
              </a:bodyPr>
              <a:lstStyle/>
              <a:p>
                <a:pPr algn="just" eaLnBrk="0" hangingPunct="0"/>
                <a:r>
                  <a:rPr lang="es-ES" sz="1400" b="1">
                    <a:solidFill>
                      <a:srgbClr val="000099"/>
                    </a:solidFill>
                    <a:latin typeface="Arial" charset="0"/>
                  </a:rPr>
                  <a:t>S</a:t>
                </a:r>
              </a:p>
            </p:txBody>
          </p:sp>
        </p:grpSp>
        <p:grpSp>
          <p:nvGrpSpPr>
            <p:cNvPr id="69656" name="Group 24"/>
            <p:cNvGrpSpPr>
              <a:grpSpLocks/>
            </p:cNvGrpSpPr>
            <p:nvPr/>
          </p:nvGrpSpPr>
          <p:grpSpPr bwMode="auto">
            <a:xfrm>
              <a:off x="2015" y="1200"/>
              <a:ext cx="529" cy="936"/>
              <a:chOff x="2664" y="2416"/>
              <a:chExt cx="529" cy="936"/>
            </a:xfrm>
          </p:grpSpPr>
          <p:grpSp>
            <p:nvGrpSpPr>
              <p:cNvPr id="69657" name="Group 25"/>
              <p:cNvGrpSpPr>
                <a:grpSpLocks/>
              </p:cNvGrpSpPr>
              <p:nvPr/>
            </p:nvGrpSpPr>
            <p:grpSpPr bwMode="auto">
              <a:xfrm flipV="1">
                <a:off x="2664" y="2688"/>
                <a:ext cx="529" cy="468"/>
                <a:chOff x="3493" y="1366"/>
                <a:chExt cx="529" cy="468"/>
              </a:xfrm>
            </p:grpSpPr>
            <p:sp>
              <p:nvSpPr>
                <p:cNvPr id="69658" name="Oval 26"/>
                <p:cNvSpPr>
                  <a:spLocks noChangeArrowheads="1"/>
                </p:cNvSpPr>
                <p:nvPr/>
              </p:nvSpPr>
              <p:spPr bwMode="auto">
                <a:xfrm>
                  <a:off x="3705" y="1416"/>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9659" name="Oval 27"/>
                <p:cNvSpPr>
                  <a:spLocks noChangeArrowheads="1"/>
                </p:cNvSpPr>
                <p:nvPr/>
              </p:nvSpPr>
              <p:spPr bwMode="auto">
                <a:xfrm>
                  <a:off x="3493" y="1416"/>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9660" name="Oval 28"/>
                <p:cNvSpPr>
                  <a:spLocks noChangeArrowheads="1"/>
                </p:cNvSpPr>
                <p:nvPr/>
              </p:nvSpPr>
              <p:spPr bwMode="auto">
                <a:xfrm>
                  <a:off x="3552" y="1440"/>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9661" name="Oval 29"/>
                <p:cNvSpPr>
                  <a:spLocks noChangeArrowheads="1"/>
                </p:cNvSpPr>
                <p:nvPr/>
              </p:nvSpPr>
              <p:spPr bwMode="auto">
                <a:xfrm>
                  <a:off x="3691" y="1440"/>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9662" name="Arc 30"/>
                <p:cNvSpPr>
                  <a:spLocks/>
                </p:cNvSpPr>
                <p:nvPr/>
              </p:nvSpPr>
              <p:spPr bwMode="auto">
                <a:xfrm flipV="1">
                  <a:off x="3552" y="1371"/>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sp>
              <p:nvSpPr>
                <p:cNvPr id="69663" name="Arc 31"/>
                <p:cNvSpPr>
                  <a:spLocks/>
                </p:cNvSpPr>
                <p:nvPr/>
              </p:nvSpPr>
              <p:spPr bwMode="auto">
                <a:xfrm rot="10800000" flipV="1">
                  <a:off x="3759" y="1689"/>
                  <a:ext cx="204"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9664" name="Arc 32"/>
                <p:cNvSpPr>
                  <a:spLocks/>
                </p:cNvSpPr>
                <p:nvPr/>
              </p:nvSpPr>
              <p:spPr bwMode="auto">
                <a:xfrm rot="10800000" flipH="1" flipV="1">
                  <a:off x="3549" y="1689"/>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9665" name="Arc 33"/>
                <p:cNvSpPr>
                  <a:spLocks/>
                </p:cNvSpPr>
                <p:nvPr/>
              </p:nvSpPr>
              <p:spPr bwMode="auto">
                <a:xfrm flipH="1" flipV="1">
                  <a:off x="3761" y="1366"/>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grpSp>
          <p:sp>
            <p:nvSpPr>
              <p:cNvPr id="69666" name="Arc 34"/>
              <p:cNvSpPr>
                <a:spLocks/>
              </p:cNvSpPr>
              <p:nvPr/>
            </p:nvSpPr>
            <p:spPr bwMode="auto">
              <a:xfrm flipV="1">
                <a:off x="2828" y="2633"/>
                <a:ext cx="198" cy="39"/>
              </a:xfrm>
              <a:custGeom>
                <a:avLst/>
                <a:gdLst>
                  <a:gd name="G0" fmla="+- 21600 0 0"/>
                  <a:gd name="G1" fmla="+- 21600 0 0"/>
                  <a:gd name="G2" fmla="+- 21600 0 0"/>
                  <a:gd name="T0" fmla="*/ 0 w 43200"/>
                  <a:gd name="T1" fmla="*/ 21600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9525">
                <a:solidFill>
                  <a:srgbClr val="808080"/>
                </a:solidFill>
                <a:round/>
                <a:headEnd type="triangle" w="med" len="med"/>
                <a:tailEnd/>
              </a:ln>
              <a:effectLst/>
            </p:spPr>
            <p:txBody>
              <a:bodyPr wrap="none" anchor="ctr">
                <a:spAutoFit/>
              </a:bodyPr>
              <a:lstStyle/>
              <a:p>
                <a:endParaRPr lang="es-MX"/>
              </a:p>
            </p:txBody>
          </p:sp>
          <p:sp>
            <p:nvSpPr>
              <p:cNvPr id="69667" name="Line 35"/>
              <p:cNvSpPr>
                <a:spLocks noChangeShapeType="1"/>
              </p:cNvSpPr>
              <p:nvPr/>
            </p:nvSpPr>
            <p:spPr bwMode="auto">
              <a:xfrm flipV="1">
                <a:off x="2925" y="2590"/>
                <a:ext cx="0" cy="69"/>
              </a:xfrm>
              <a:prstGeom prst="line">
                <a:avLst/>
              </a:prstGeom>
              <a:noFill/>
              <a:ln w="9525">
                <a:solidFill>
                  <a:srgbClr val="808080"/>
                </a:solidFill>
                <a:round/>
                <a:headEnd/>
                <a:tailEnd/>
              </a:ln>
              <a:effectLst/>
            </p:spPr>
            <p:txBody>
              <a:bodyPr>
                <a:spAutoFit/>
              </a:bodyPr>
              <a:lstStyle/>
              <a:p>
                <a:endParaRPr lang="es-MX"/>
              </a:p>
            </p:txBody>
          </p:sp>
          <p:sp>
            <p:nvSpPr>
              <p:cNvPr id="69668" name="Oval 36"/>
              <p:cNvSpPr>
                <a:spLocks noChangeArrowheads="1"/>
              </p:cNvSpPr>
              <p:nvPr/>
            </p:nvSpPr>
            <p:spPr bwMode="auto">
              <a:xfrm flipV="1">
                <a:off x="2775" y="2795"/>
                <a:ext cx="306" cy="279"/>
              </a:xfrm>
              <a:prstGeom prst="ellipse">
                <a:avLst/>
              </a:prstGeom>
              <a:gradFill rotWithShape="0">
                <a:gsLst>
                  <a:gs pos="0">
                    <a:srgbClr val="B4B4B4"/>
                  </a:gs>
                  <a:gs pos="100000">
                    <a:srgbClr val="808080"/>
                  </a:gs>
                </a:gsLst>
                <a:path path="shape">
                  <a:fillToRect l="50000" t="50000" r="50000" b="50000"/>
                </a:path>
              </a:gradFill>
              <a:ln w="9525">
                <a:solidFill>
                  <a:srgbClr val="808080"/>
                </a:solidFill>
                <a:round/>
                <a:headEnd/>
                <a:tailEnd/>
              </a:ln>
              <a:effectLst/>
            </p:spPr>
            <p:txBody>
              <a:bodyPr anchor="ctr">
                <a:spAutoFit/>
              </a:bodyPr>
              <a:lstStyle/>
              <a:p>
                <a:endParaRPr lang="es-MX"/>
              </a:p>
            </p:txBody>
          </p:sp>
          <p:sp>
            <p:nvSpPr>
              <p:cNvPr id="69669" name="Line 37"/>
              <p:cNvSpPr>
                <a:spLocks noChangeShapeType="1"/>
              </p:cNvSpPr>
              <p:nvPr/>
            </p:nvSpPr>
            <p:spPr bwMode="auto">
              <a:xfrm flipV="1">
                <a:off x="2926" y="2691"/>
                <a:ext cx="0" cy="107"/>
              </a:xfrm>
              <a:prstGeom prst="line">
                <a:avLst/>
              </a:prstGeom>
              <a:noFill/>
              <a:ln w="9525">
                <a:solidFill>
                  <a:srgbClr val="808080"/>
                </a:solidFill>
                <a:round/>
                <a:headEnd/>
                <a:tailEnd/>
              </a:ln>
              <a:effectLst/>
            </p:spPr>
            <p:txBody>
              <a:bodyPr>
                <a:spAutoFit/>
              </a:bodyPr>
              <a:lstStyle/>
              <a:p>
                <a:endParaRPr lang="es-MX"/>
              </a:p>
            </p:txBody>
          </p:sp>
          <p:sp>
            <p:nvSpPr>
              <p:cNvPr id="69670" name="Line 38"/>
              <p:cNvSpPr>
                <a:spLocks noChangeShapeType="1"/>
              </p:cNvSpPr>
              <p:nvPr/>
            </p:nvSpPr>
            <p:spPr bwMode="auto">
              <a:xfrm>
                <a:off x="2928" y="3075"/>
                <a:ext cx="0" cy="103"/>
              </a:xfrm>
              <a:prstGeom prst="line">
                <a:avLst/>
              </a:prstGeom>
              <a:noFill/>
              <a:ln w="9525">
                <a:solidFill>
                  <a:srgbClr val="808080"/>
                </a:solidFill>
                <a:round/>
                <a:headEnd/>
                <a:tailEnd/>
              </a:ln>
              <a:effectLst/>
            </p:spPr>
            <p:txBody>
              <a:bodyPr>
                <a:spAutoFit/>
              </a:bodyPr>
              <a:lstStyle/>
              <a:p>
                <a:endParaRPr lang="es-MX"/>
              </a:p>
            </p:txBody>
          </p:sp>
          <p:sp>
            <p:nvSpPr>
              <p:cNvPr id="69671" name="Text Box 39"/>
              <p:cNvSpPr txBox="1">
                <a:spLocks noChangeArrowheads="1"/>
              </p:cNvSpPr>
              <p:nvPr/>
            </p:nvSpPr>
            <p:spPr bwMode="auto">
              <a:xfrm>
                <a:off x="2826" y="3160"/>
                <a:ext cx="196" cy="192"/>
              </a:xfrm>
              <a:prstGeom prst="rect">
                <a:avLst/>
              </a:prstGeom>
              <a:noFill/>
              <a:ln w="9525">
                <a:noFill/>
                <a:miter lim="800000"/>
                <a:headEnd/>
                <a:tailEnd/>
              </a:ln>
              <a:effectLst/>
            </p:spPr>
            <p:txBody>
              <a:bodyPr>
                <a:spAutoFit/>
              </a:bodyPr>
              <a:lstStyle/>
              <a:p>
                <a:pPr algn="just" eaLnBrk="0" hangingPunct="0"/>
                <a:r>
                  <a:rPr lang="es-ES" sz="1400" b="1">
                    <a:solidFill>
                      <a:srgbClr val="000099"/>
                    </a:solidFill>
                    <a:latin typeface="Arial" charset="0"/>
                  </a:rPr>
                  <a:t>N</a:t>
                </a:r>
              </a:p>
            </p:txBody>
          </p:sp>
          <p:sp>
            <p:nvSpPr>
              <p:cNvPr id="69672" name="Text Box 40"/>
              <p:cNvSpPr txBox="1">
                <a:spLocks noChangeArrowheads="1"/>
              </p:cNvSpPr>
              <p:nvPr/>
            </p:nvSpPr>
            <p:spPr bwMode="auto">
              <a:xfrm>
                <a:off x="2837" y="2416"/>
                <a:ext cx="204" cy="192"/>
              </a:xfrm>
              <a:prstGeom prst="rect">
                <a:avLst/>
              </a:prstGeom>
              <a:noFill/>
              <a:ln w="9525">
                <a:noFill/>
                <a:miter lim="800000"/>
                <a:headEnd/>
                <a:tailEnd/>
              </a:ln>
              <a:effectLst/>
            </p:spPr>
            <p:txBody>
              <a:bodyPr>
                <a:spAutoFit/>
              </a:bodyPr>
              <a:lstStyle/>
              <a:p>
                <a:pPr algn="just" eaLnBrk="0" hangingPunct="0"/>
                <a:r>
                  <a:rPr lang="es-ES" sz="1400" b="1">
                    <a:solidFill>
                      <a:srgbClr val="000099"/>
                    </a:solidFill>
                    <a:latin typeface="Arial" charset="0"/>
                  </a:rPr>
                  <a:t>S</a:t>
                </a:r>
              </a:p>
            </p:txBody>
          </p:sp>
        </p:grpSp>
      </p:grpSp>
      <p:grpSp>
        <p:nvGrpSpPr>
          <p:cNvPr id="69673" name="Group 41"/>
          <p:cNvGrpSpPr>
            <a:grpSpLocks/>
          </p:cNvGrpSpPr>
          <p:nvPr/>
        </p:nvGrpSpPr>
        <p:grpSpPr bwMode="auto">
          <a:xfrm>
            <a:off x="4638675" y="3416300"/>
            <a:ext cx="1841500" cy="304800"/>
            <a:chOff x="3642" y="2152"/>
            <a:chExt cx="1160" cy="192"/>
          </a:xfrm>
        </p:grpSpPr>
        <p:sp>
          <p:nvSpPr>
            <p:cNvPr id="69674" name="Line 42"/>
            <p:cNvSpPr>
              <a:spLocks noChangeShapeType="1"/>
            </p:cNvSpPr>
            <p:nvPr/>
          </p:nvSpPr>
          <p:spPr bwMode="auto">
            <a:xfrm>
              <a:off x="3642" y="2160"/>
              <a:ext cx="1160" cy="0"/>
            </a:xfrm>
            <a:prstGeom prst="line">
              <a:avLst/>
            </a:prstGeom>
            <a:noFill/>
            <a:ln w="38100">
              <a:solidFill>
                <a:schemeClr val="tx1"/>
              </a:solidFill>
              <a:round/>
              <a:headEnd/>
              <a:tailEnd/>
            </a:ln>
            <a:effectLst/>
          </p:spPr>
          <p:txBody>
            <a:bodyPr>
              <a:spAutoFit/>
            </a:bodyPr>
            <a:lstStyle/>
            <a:p>
              <a:endParaRPr lang="es-MX"/>
            </a:p>
          </p:txBody>
        </p:sp>
        <p:sp>
          <p:nvSpPr>
            <p:cNvPr id="69675" name="Text Box 43"/>
            <p:cNvSpPr txBox="1">
              <a:spLocks noChangeArrowheads="1"/>
            </p:cNvSpPr>
            <p:nvPr/>
          </p:nvSpPr>
          <p:spPr bwMode="auto">
            <a:xfrm>
              <a:off x="4080" y="2152"/>
              <a:ext cx="285" cy="192"/>
            </a:xfrm>
            <a:prstGeom prst="rect">
              <a:avLst/>
            </a:prstGeom>
            <a:noFill/>
            <a:ln w="9525">
              <a:noFill/>
              <a:miter lim="800000"/>
              <a:headEnd/>
              <a:tailEnd/>
            </a:ln>
            <a:effectLst/>
          </p:spPr>
          <p:txBody>
            <a:bodyPr>
              <a:spAutoFit/>
            </a:bodyPr>
            <a:lstStyle/>
            <a:p>
              <a:pPr algn="just" eaLnBrk="0" hangingPunct="0"/>
              <a:r>
                <a:rPr lang="es-ES" sz="1400" b="1">
                  <a:solidFill>
                    <a:srgbClr val="000099"/>
                  </a:solidFill>
                  <a:latin typeface="Arial" charset="0"/>
                </a:rPr>
                <a:t>2s</a:t>
              </a:r>
            </a:p>
          </p:txBody>
        </p:sp>
      </p:grpSp>
      <p:grpSp>
        <p:nvGrpSpPr>
          <p:cNvPr id="69676" name="Group 44"/>
          <p:cNvGrpSpPr>
            <a:grpSpLocks/>
          </p:cNvGrpSpPr>
          <p:nvPr/>
        </p:nvGrpSpPr>
        <p:grpSpPr bwMode="auto">
          <a:xfrm>
            <a:off x="4572000" y="1828800"/>
            <a:ext cx="839788" cy="1576388"/>
            <a:chOff x="2743" y="1167"/>
            <a:chExt cx="529" cy="993"/>
          </a:xfrm>
        </p:grpSpPr>
        <p:sp>
          <p:nvSpPr>
            <p:cNvPr id="69677" name="Oval 45"/>
            <p:cNvSpPr>
              <a:spLocks noChangeArrowheads="1"/>
            </p:cNvSpPr>
            <p:nvPr/>
          </p:nvSpPr>
          <p:spPr bwMode="auto">
            <a:xfrm>
              <a:off x="2955" y="1510"/>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9678" name="Oval 46"/>
            <p:cNvSpPr>
              <a:spLocks noChangeArrowheads="1"/>
            </p:cNvSpPr>
            <p:nvPr/>
          </p:nvSpPr>
          <p:spPr bwMode="auto">
            <a:xfrm>
              <a:off x="2743" y="1510"/>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9679" name="Oval 47"/>
            <p:cNvSpPr>
              <a:spLocks noChangeArrowheads="1"/>
            </p:cNvSpPr>
            <p:nvPr/>
          </p:nvSpPr>
          <p:spPr bwMode="auto">
            <a:xfrm>
              <a:off x="2802" y="1534"/>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9680" name="Oval 48"/>
            <p:cNvSpPr>
              <a:spLocks noChangeArrowheads="1"/>
            </p:cNvSpPr>
            <p:nvPr/>
          </p:nvSpPr>
          <p:spPr bwMode="auto">
            <a:xfrm>
              <a:off x="2941" y="1534"/>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9681" name="Oval 49"/>
            <p:cNvSpPr>
              <a:spLocks noChangeArrowheads="1"/>
            </p:cNvSpPr>
            <p:nvPr/>
          </p:nvSpPr>
          <p:spPr bwMode="auto">
            <a:xfrm>
              <a:off x="2864" y="1557"/>
              <a:ext cx="289" cy="270"/>
            </a:xfrm>
            <a:prstGeom prst="ellipse">
              <a:avLst/>
            </a:prstGeom>
            <a:gradFill rotWithShape="0">
              <a:gsLst>
                <a:gs pos="0">
                  <a:srgbClr val="B4B4B4"/>
                </a:gs>
                <a:gs pos="100000">
                  <a:srgbClr val="808080"/>
                </a:gs>
              </a:gsLst>
              <a:path path="shape">
                <a:fillToRect l="50000" t="50000" r="50000" b="50000"/>
              </a:path>
            </a:gradFill>
            <a:ln w="9525">
              <a:solidFill>
                <a:schemeClr val="accent2"/>
              </a:solidFill>
              <a:round/>
              <a:headEnd/>
              <a:tailEnd/>
            </a:ln>
            <a:effectLst/>
          </p:spPr>
          <p:txBody>
            <a:bodyPr anchor="ctr">
              <a:spAutoFit/>
            </a:bodyPr>
            <a:lstStyle/>
            <a:p>
              <a:endParaRPr lang="es-MX"/>
            </a:p>
          </p:txBody>
        </p:sp>
        <p:sp>
          <p:nvSpPr>
            <p:cNvPr id="69682" name="Line 50"/>
            <p:cNvSpPr>
              <a:spLocks noChangeShapeType="1"/>
            </p:cNvSpPr>
            <p:nvPr/>
          </p:nvSpPr>
          <p:spPr bwMode="auto">
            <a:xfrm>
              <a:off x="3006" y="1824"/>
              <a:ext cx="0" cy="103"/>
            </a:xfrm>
            <a:prstGeom prst="line">
              <a:avLst/>
            </a:prstGeom>
            <a:noFill/>
            <a:ln w="9525">
              <a:solidFill>
                <a:srgbClr val="969696"/>
              </a:solidFill>
              <a:round/>
              <a:headEnd/>
              <a:tailEnd/>
            </a:ln>
            <a:effectLst/>
          </p:spPr>
          <p:txBody>
            <a:bodyPr>
              <a:spAutoFit/>
            </a:bodyPr>
            <a:lstStyle/>
            <a:p>
              <a:endParaRPr lang="es-MX"/>
            </a:p>
          </p:txBody>
        </p:sp>
        <p:sp>
          <p:nvSpPr>
            <p:cNvPr id="69683" name="Line 51"/>
            <p:cNvSpPr>
              <a:spLocks noChangeShapeType="1"/>
            </p:cNvSpPr>
            <p:nvPr/>
          </p:nvSpPr>
          <p:spPr bwMode="auto">
            <a:xfrm flipV="1">
              <a:off x="3009" y="1457"/>
              <a:ext cx="0" cy="99"/>
            </a:xfrm>
            <a:prstGeom prst="line">
              <a:avLst/>
            </a:prstGeom>
            <a:noFill/>
            <a:ln w="9525">
              <a:solidFill>
                <a:srgbClr val="969696"/>
              </a:solidFill>
              <a:round/>
              <a:headEnd/>
              <a:tailEnd/>
            </a:ln>
            <a:effectLst/>
          </p:spPr>
          <p:txBody>
            <a:bodyPr>
              <a:spAutoFit/>
            </a:bodyPr>
            <a:lstStyle/>
            <a:p>
              <a:endParaRPr lang="es-MX"/>
            </a:p>
          </p:txBody>
        </p:sp>
        <p:sp>
          <p:nvSpPr>
            <p:cNvPr id="69684" name="Arc 52"/>
            <p:cNvSpPr>
              <a:spLocks/>
            </p:cNvSpPr>
            <p:nvPr/>
          </p:nvSpPr>
          <p:spPr bwMode="auto">
            <a:xfrm flipH="1" flipV="1">
              <a:off x="2914" y="1401"/>
              <a:ext cx="187" cy="38"/>
            </a:xfrm>
            <a:custGeom>
              <a:avLst/>
              <a:gdLst>
                <a:gd name="G0" fmla="+- 21600 0 0"/>
                <a:gd name="G1" fmla="+- 21600 0 0"/>
                <a:gd name="G2" fmla="+- 21600 0 0"/>
                <a:gd name="T0" fmla="*/ 0 w 43200"/>
                <a:gd name="T1" fmla="*/ 21600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9525">
              <a:solidFill>
                <a:srgbClr val="969696"/>
              </a:solidFill>
              <a:round/>
              <a:headEnd type="triangle" w="med" len="med"/>
              <a:tailEnd/>
            </a:ln>
            <a:effectLst/>
          </p:spPr>
          <p:txBody>
            <a:bodyPr wrap="none" anchor="ctr">
              <a:spAutoFit/>
            </a:bodyPr>
            <a:lstStyle/>
            <a:p>
              <a:endParaRPr lang="es-MX"/>
            </a:p>
          </p:txBody>
        </p:sp>
        <p:sp>
          <p:nvSpPr>
            <p:cNvPr id="69685" name="Line 53"/>
            <p:cNvSpPr>
              <a:spLocks noChangeShapeType="1"/>
            </p:cNvSpPr>
            <p:nvPr/>
          </p:nvSpPr>
          <p:spPr bwMode="auto">
            <a:xfrm flipV="1">
              <a:off x="3009" y="1356"/>
              <a:ext cx="0" cy="67"/>
            </a:xfrm>
            <a:prstGeom prst="line">
              <a:avLst/>
            </a:prstGeom>
            <a:noFill/>
            <a:ln w="9525">
              <a:solidFill>
                <a:srgbClr val="808080"/>
              </a:solidFill>
              <a:round/>
              <a:headEnd/>
              <a:tailEnd/>
            </a:ln>
            <a:effectLst/>
          </p:spPr>
          <p:txBody>
            <a:bodyPr>
              <a:spAutoFit/>
            </a:bodyPr>
            <a:lstStyle/>
            <a:p>
              <a:endParaRPr lang="es-MX"/>
            </a:p>
          </p:txBody>
        </p:sp>
        <p:sp>
          <p:nvSpPr>
            <p:cNvPr id="69686" name="Arc 54"/>
            <p:cNvSpPr>
              <a:spLocks/>
            </p:cNvSpPr>
            <p:nvPr/>
          </p:nvSpPr>
          <p:spPr bwMode="auto">
            <a:xfrm flipV="1">
              <a:off x="2802" y="1465"/>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sp>
          <p:nvSpPr>
            <p:cNvPr id="69687" name="Arc 55"/>
            <p:cNvSpPr>
              <a:spLocks/>
            </p:cNvSpPr>
            <p:nvPr/>
          </p:nvSpPr>
          <p:spPr bwMode="auto">
            <a:xfrm rot="10800000" flipV="1">
              <a:off x="3009" y="1783"/>
              <a:ext cx="204"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9688" name="Arc 56"/>
            <p:cNvSpPr>
              <a:spLocks/>
            </p:cNvSpPr>
            <p:nvPr/>
          </p:nvSpPr>
          <p:spPr bwMode="auto">
            <a:xfrm rot="10800000" flipH="1" flipV="1">
              <a:off x="2799" y="1783"/>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9689" name="Arc 57"/>
            <p:cNvSpPr>
              <a:spLocks/>
            </p:cNvSpPr>
            <p:nvPr/>
          </p:nvSpPr>
          <p:spPr bwMode="auto">
            <a:xfrm flipH="1" flipV="1">
              <a:off x="3011" y="1460"/>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sp>
          <p:nvSpPr>
            <p:cNvPr id="69690" name="Text Box 58"/>
            <p:cNvSpPr txBox="1">
              <a:spLocks noChangeArrowheads="1"/>
            </p:cNvSpPr>
            <p:nvPr/>
          </p:nvSpPr>
          <p:spPr bwMode="auto">
            <a:xfrm>
              <a:off x="2914" y="1167"/>
              <a:ext cx="190" cy="192"/>
            </a:xfrm>
            <a:prstGeom prst="rect">
              <a:avLst/>
            </a:prstGeom>
            <a:noFill/>
            <a:ln w="9525">
              <a:noFill/>
              <a:miter lim="800000"/>
              <a:headEnd/>
              <a:tailEnd/>
            </a:ln>
            <a:effectLst/>
          </p:spPr>
          <p:txBody>
            <a:bodyPr>
              <a:spAutoFit/>
            </a:bodyPr>
            <a:lstStyle/>
            <a:p>
              <a:pPr algn="just" eaLnBrk="0" hangingPunct="0"/>
              <a:r>
                <a:rPr lang="es-ES" sz="1400" b="1">
                  <a:solidFill>
                    <a:srgbClr val="000099"/>
                  </a:solidFill>
                  <a:latin typeface="Arial" charset="0"/>
                </a:rPr>
                <a:t>N</a:t>
              </a:r>
            </a:p>
          </p:txBody>
        </p:sp>
        <p:sp>
          <p:nvSpPr>
            <p:cNvPr id="69691" name="Text Box 59"/>
            <p:cNvSpPr txBox="1">
              <a:spLocks noChangeArrowheads="1"/>
            </p:cNvSpPr>
            <p:nvPr/>
          </p:nvSpPr>
          <p:spPr bwMode="auto">
            <a:xfrm>
              <a:off x="2922" y="1968"/>
              <a:ext cx="193" cy="192"/>
            </a:xfrm>
            <a:prstGeom prst="rect">
              <a:avLst/>
            </a:prstGeom>
            <a:noFill/>
            <a:ln w="9525">
              <a:noFill/>
              <a:miter lim="800000"/>
              <a:headEnd/>
              <a:tailEnd/>
            </a:ln>
            <a:effectLst/>
          </p:spPr>
          <p:txBody>
            <a:bodyPr>
              <a:spAutoFit/>
            </a:bodyPr>
            <a:lstStyle/>
            <a:p>
              <a:pPr algn="just" eaLnBrk="0" hangingPunct="0"/>
              <a:r>
                <a:rPr lang="es-ES" sz="1400" b="1">
                  <a:solidFill>
                    <a:srgbClr val="000099"/>
                  </a:solidFill>
                  <a:latin typeface="Arial" charset="0"/>
                </a:rPr>
                <a:t>S</a:t>
              </a:r>
            </a:p>
          </p:txBody>
        </p:sp>
      </p:grpSp>
      <p:sp>
        <p:nvSpPr>
          <p:cNvPr id="69692" name="Text Box 60"/>
          <p:cNvSpPr txBox="1">
            <a:spLocks noChangeArrowheads="1"/>
          </p:cNvSpPr>
          <p:nvPr/>
        </p:nvSpPr>
        <p:spPr bwMode="auto">
          <a:xfrm>
            <a:off x="6629400" y="2528888"/>
            <a:ext cx="2262188" cy="366712"/>
          </a:xfrm>
          <a:prstGeom prst="rect">
            <a:avLst/>
          </a:prstGeom>
          <a:noFill/>
          <a:ln w="9525">
            <a:noFill/>
            <a:miter lim="800000"/>
            <a:headEnd/>
            <a:tailEnd/>
          </a:ln>
          <a:effectLst/>
        </p:spPr>
        <p:txBody>
          <a:bodyPr>
            <a:spAutoFit/>
          </a:bodyPr>
          <a:lstStyle/>
          <a:p>
            <a:pPr algn="just" eaLnBrk="0" hangingPunct="0"/>
            <a:r>
              <a:rPr lang="es-MX" sz="1800" b="1" i="1">
                <a:solidFill>
                  <a:srgbClr val="000099"/>
                </a:solidFill>
                <a:latin typeface="Arial" charset="0"/>
              </a:rPr>
              <a:t>PARAMAGNÉTICO</a:t>
            </a:r>
            <a:endParaRPr lang="es-ES" sz="1800" b="1" i="1">
              <a:solidFill>
                <a:srgbClr val="000099"/>
              </a:solidFill>
              <a:latin typeface="Arial" charset="0"/>
            </a:endParaRPr>
          </a:p>
        </p:txBody>
      </p:sp>
      <p:sp>
        <p:nvSpPr>
          <p:cNvPr id="69693" name="Line 61"/>
          <p:cNvSpPr>
            <a:spLocks noChangeShapeType="1"/>
          </p:cNvSpPr>
          <p:nvPr/>
        </p:nvSpPr>
        <p:spPr bwMode="auto">
          <a:xfrm>
            <a:off x="304800" y="3886200"/>
            <a:ext cx="8382000" cy="0"/>
          </a:xfrm>
          <a:prstGeom prst="line">
            <a:avLst/>
          </a:prstGeom>
          <a:noFill/>
          <a:ln w="57150" cmpd="thickThin">
            <a:solidFill>
              <a:schemeClr val="tx1"/>
            </a:solidFill>
            <a:round/>
            <a:headEnd/>
            <a:tailEnd/>
          </a:ln>
          <a:effectLst/>
        </p:spPr>
        <p:txBody>
          <a:bodyPr wrap="none" anchor="ctr"/>
          <a:lstStyle/>
          <a:p>
            <a:endParaRPr lang="es-MX"/>
          </a:p>
        </p:txBody>
      </p:sp>
      <p:sp>
        <p:nvSpPr>
          <p:cNvPr id="69694" name="Text Box 62"/>
          <p:cNvSpPr txBox="1">
            <a:spLocks noChangeArrowheads="1"/>
          </p:cNvSpPr>
          <p:nvPr/>
        </p:nvSpPr>
        <p:spPr bwMode="auto">
          <a:xfrm>
            <a:off x="152400" y="3962400"/>
            <a:ext cx="1965325" cy="504825"/>
          </a:xfrm>
          <a:prstGeom prst="rect">
            <a:avLst/>
          </a:prstGeom>
          <a:noFill/>
          <a:ln w="9525">
            <a:noFill/>
            <a:miter lim="800000"/>
            <a:headEnd/>
            <a:tailEnd/>
          </a:ln>
          <a:effectLst/>
        </p:spPr>
        <p:txBody>
          <a:bodyPr wrap="none">
            <a:spAutoFit/>
          </a:bodyPr>
          <a:lstStyle/>
          <a:p>
            <a:pPr algn="just">
              <a:lnSpc>
                <a:spcPct val="150000"/>
              </a:lnSpc>
              <a:tabLst>
                <a:tab pos="361950" algn="l"/>
              </a:tabLst>
            </a:pPr>
            <a:r>
              <a:rPr lang="es-MX" sz="1800" b="1" u="sng">
                <a:solidFill>
                  <a:srgbClr val="000099"/>
                </a:solidFill>
                <a:latin typeface="Arial" charset="0"/>
              </a:rPr>
              <a:t>Berilio:</a:t>
            </a:r>
            <a:r>
              <a:rPr lang="es-MX" sz="1800" b="1">
                <a:solidFill>
                  <a:srgbClr val="000099"/>
                </a:solidFill>
                <a:latin typeface="Arial" charset="0"/>
              </a:rPr>
              <a:t>  1s</a:t>
            </a:r>
            <a:r>
              <a:rPr lang="es-MX" sz="1800" b="1" baseline="30000">
                <a:solidFill>
                  <a:srgbClr val="000099"/>
                </a:solidFill>
                <a:latin typeface="Arial" charset="0"/>
              </a:rPr>
              <a:t>2</a:t>
            </a:r>
            <a:r>
              <a:rPr lang="es-MX" sz="1800" b="1">
                <a:solidFill>
                  <a:srgbClr val="000099"/>
                </a:solidFill>
                <a:latin typeface="Arial" charset="0"/>
              </a:rPr>
              <a:t>,  2s</a:t>
            </a:r>
            <a:r>
              <a:rPr lang="es-MX" sz="1800" b="1" baseline="30000">
                <a:solidFill>
                  <a:srgbClr val="000099"/>
                </a:solidFill>
                <a:latin typeface="Arial" charset="0"/>
              </a:rPr>
              <a:t>2</a:t>
            </a:r>
            <a:endParaRPr lang="es-ES" sz="1800" b="1" u="sng" baseline="30000">
              <a:solidFill>
                <a:srgbClr val="000099"/>
              </a:solidFill>
              <a:latin typeface="Arial" charset="0"/>
            </a:endParaRPr>
          </a:p>
        </p:txBody>
      </p:sp>
      <p:grpSp>
        <p:nvGrpSpPr>
          <p:cNvPr id="69695" name="Group 63"/>
          <p:cNvGrpSpPr>
            <a:grpSpLocks/>
          </p:cNvGrpSpPr>
          <p:nvPr/>
        </p:nvGrpSpPr>
        <p:grpSpPr bwMode="auto">
          <a:xfrm>
            <a:off x="2225675" y="5918200"/>
            <a:ext cx="1841500" cy="411163"/>
            <a:chOff x="2074" y="2096"/>
            <a:chExt cx="1160" cy="259"/>
          </a:xfrm>
        </p:grpSpPr>
        <p:sp>
          <p:nvSpPr>
            <p:cNvPr id="69696" name="Line 64"/>
            <p:cNvSpPr>
              <a:spLocks noChangeShapeType="1"/>
            </p:cNvSpPr>
            <p:nvPr/>
          </p:nvSpPr>
          <p:spPr bwMode="auto">
            <a:xfrm>
              <a:off x="2074" y="2163"/>
              <a:ext cx="1160" cy="0"/>
            </a:xfrm>
            <a:prstGeom prst="line">
              <a:avLst/>
            </a:prstGeom>
            <a:noFill/>
            <a:ln w="38100">
              <a:solidFill>
                <a:schemeClr val="tx1"/>
              </a:solidFill>
              <a:round/>
              <a:headEnd/>
              <a:tailEnd/>
            </a:ln>
            <a:effectLst/>
          </p:spPr>
          <p:txBody>
            <a:bodyPr>
              <a:spAutoFit/>
            </a:bodyPr>
            <a:lstStyle/>
            <a:p>
              <a:endParaRPr lang="es-MX"/>
            </a:p>
          </p:txBody>
        </p:sp>
        <p:sp>
          <p:nvSpPr>
            <p:cNvPr id="69697" name="Text Box 65"/>
            <p:cNvSpPr txBox="1">
              <a:spLocks noChangeArrowheads="1"/>
            </p:cNvSpPr>
            <p:nvPr/>
          </p:nvSpPr>
          <p:spPr bwMode="auto">
            <a:xfrm>
              <a:off x="2464" y="2096"/>
              <a:ext cx="285" cy="259"/>
            </a:xfrm>
            <a:prstGeom prst="rect">
              <a:avLst/>
            </a:prstGeom>
            <a:noFill/>
            <a:ln w="9525">
              <a:noFill/>
              <a:miter lim="800000"/>
              <a:headEnd/>
              <a:tailEnd/>
            </a:ln>
            <a:effectLst/>
          </p:spPr>
          <p:txBody>
            <a:bodyPr>
              <a:spAutoFit/>
            </a:bodyPr>
            <a:lstStyle/>
            <a:p>
              <a:pPr algn="just">
                <a:lnSpc>
                  <a:spcPct val="150000"/>
                </a:lnSpc>
                <a:tabLst>
                  <a:tab pos="361950" algn="l"/>
                </a:tabLst>
              </a:pPr>
              <a:r>
                <a:rPr lang="es-ES" sz="1400" b="1">
                  <a:solidFill>
                    <a:srgbClr val="000099"/>
                  </a:solidFill>
                  <a:latin typeface="Arial" charset="0"/>
                </a:rPr>
                <a:t>1s</a:t>
              </a:r>
            </a:p>
          </p:txBody>
        </p:sp>
      </p:grpSp>
      <p:grpSp>
        <p:nvGrpSpPr>
          <p:cNvPr id="69698" name="Group 66"/>
          <p:cNvGrpSpPr>
            <a:grpSpLocks/>
          </p:cNvGrpSpPr>
          <p:nvPr/>
        </p:nvGrpSpPr>
        <p:grpSpPr bwMode="auto">
          <a:xfrm>
            <a:off x="2057400" y="4495800"/>
            <a:ext cx="1981200" cy="1487488"/>
            <a:chOff x="1296" y="1200"/>
            <a:chExt cx="1248" cy="937"/>
          </a:xfrm>
        </p:grpSpPr>
        <p:grpSp>
          <p:nvGrpSpPr>
            <p:cNvPr id="69699" name="Group 67"/>
            <p:cNvGrpSpPr>
              <a:grpSpLocks/>
            </p:cNvGrpSpPr>
            <p:nvPr/>
          </p:nvGrpSpPr>
          <p:grpSpPr bwMode="auto">
            <a:xfrm>
              <a:off x="1296" y="1200"/>
              <a:ext cx="529" cy="937"/>
              <a:chOff x="2016" y="2416"/>
              <a:chExt cx="529" cy="937"/>
            </a:xfrm>
          </p:grpSpPr>
          <p:grpSp>
            <p:nvGrpSpPr>
              <p:cNvPr id="69700" name="Group 68"/>
              <p:cNvGrpSpPr>
                <a:grpSpLocks/>
              </p:cNvGrpSpPr>
              <p:nvPr/>
            </p:nvGrpSpPr>
            <p:grpSpPr bwMode="auto">
              <a:xfrm>
                <a:off x="2016" y="2687"/>
                <a:ext cx="529" cy="468"/>
                <a:chOff x="599" y="2687"/>
                <a:chExt cx="529" cy="468"/>
              </a:xfrm>
            </p:grpSpPr>
            <p:sp>
              <p:nvSpPr>
                <p:cNvPr id="69701" name="Oval 69"/>
                <p:cNvSpPr>
                  <a:spLocks noChangeArrowheads="1"/>
                </p:cNvSpPr>
                <p:nvPr/>
              </p:nvSpPr>
              <p:spPr bwMode="auto">
                <a:xfrm>
                  <a:off x="811" y="2737"/>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9702" name="Oval 70"/>
                <p:cNvSpPr>
                  <a:spLocks noChangeArrowheads="1"/>
                </p:cNvSpPr>
                <p:nvPr/>
              </p:nvSpPr>
              <p:spPr bwMode="auto">
                <a:xfrm>
                  <a:off x="599" y="2737"/>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9703" name="Oval 71"/>
                <p:cNvSpPr>
                  <a:spLocks noChangeArrowheads="1"/>
                </p:cNvSpPr>
                <p:nvPr/>
              </p:nvSpPr>
              <p:spPr bwMode="auto">
                <a:xfrm>
                  <a:off x="658" y="2761"/>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9704" name="Oval 72"/>
                <p:cNvSpPr>
                  <a:spLocks noChangeArrowheads="1"/>
                </p:cNvSpPr>
                <p:nvPr/>
              </p:nvSpPr>
              <p:spPr bwMode="auto">
                <a:xfrm>
                  <a:off x="797" y="2761"/>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9705" name="Arc 73"/>
                <p:cNvSpPr>
                  <a:spLocks/>
                </p:cNvSpPr>
                <p:nvPr/>
              </p:nvSpPr>
              <p:spPr bwMode="auto">
                <a:xfrm flipV="1">
                  <a:off x="658" y="2692"/>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sp>
              <p:nvSpPr>
                <p:cNvPr id="69706" name="Arc 74"/>
                <p:cNvSpPr>
                  <a:spLocks/>
                </p:cNvSpPr>
                <p:nvPr/>
              </p:nvSpPr>
              <p:spPr bwMode="auto">
                <a:xfrm rot="10800000" flipV="1">
                  <a:off x="865" y="3010"/>
                  <a:ext cx="204"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9707" name="Arc 75"/>
                <p:cNvSpPr>
                  <a:spLocks/>
                </p:cNvSpPr>
                <p:nvPr/>
              </p:nvSpPr>
              <p:spPr bwMode="auto">
                <a:xfrm rot="10800000" flipH="1" flipV="1">
                  <a:off x="655" y="3010"/>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9708" name="Arc 76"/>
                <p:cNvSpPr>
                  <a:spLocks/>
                </p:cNvSpPr>
                <p:nvPr/>
              </p:nvSpPr>
              <p:spPr bwMode="auto">
                <a:xfrm flipH="1" flipV="1">
                  <a:off x="867" y="2687"/>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grpSp>
          <p:sp>
            <p:nvSpPr>
              <p:cNvPr id="69709" name="Oval 77"/>
              <p:cNvSpPr>
                <a:spLocks noChangeArrowheads="1"/>
              </p:cNvSpPr>
              <p:nvPr/>
            </p:nvSpPr>
            <p:spPr bwMode="auto">
              <a:xfrm>
                <a:off x="2136" y="2790"/>
                <a:ext cx="289" cy="270"/>
              </a:xfrm>
              <a:prstGeom prst="ellipse">
                <a:avLst/>
              </a:prstGeom>
              <a:gradFill rotWithShape="0">
                <a:gsLst>
                  <a:gs pos="0">
                    <a:srgbClr val="B4B4B4"/>
                  </a:gs>
                  <a:gs pos="100000">
                    <a:srgbClr val="808080"/>
                  </a:gs>
                </a:gsLst>
                <a:path path="shape">
                  <a:fillToRect l="50000" t="50000" r="50000" b="50000"/>
                </a:path>
              </a:gradFill>
              <a:ln w="9525">
                <a:solidFill>
                  <a:srgbClr val="969696"/>
                </a:solidFill>
                <a:round/>
                <a:headEnd/>
                <a:tailEnd/>
              </a:ln>
              <a:effectLst/>
            </p:spPr>
            <p:txBody>
              <a:bodyPr anchor="ctr">
                <a:spAutoFit/>
              </a:bodyPr>
              <a:lstStyle/>
              <a:p>
                <a:endParaRPr lang="es-MX"/>
              </a:p>
            </p:txBody>
          </p:sp>
          <p:sp>
            <p:nvSpPr>
              <p:cNvPr id="69710" name="Line 78"/>
              <p:cNvSpPr>
                <a:spLocks noChangeShapeType="1"/>
              </p:cNvSpPr>
              <p:nvPr/>
            </p:nvSpPr>
            <p:spPr bwMode="auto">
              <a:xfrm>
                <a:off x="2277" y="3057"/>
                <a:ext cx="0" cy="103"/>
              </a:xfrm>
              <a:prstGeom prst="line">
                <a:avLst/>
              </a:prstGeom>
              <a:noFill/>
              <a:ln w="9525">
                <a:solidFill>
                  <a:srgbClr val="969696"/>
                </a:solidFill>
                <a:round/>
                <a:headEnd/>
                <a:tailEnd/>
              </a:ln>
              <a:effectLst/>
            </p:spPr>
            <p:txBody>
              <a:bodyPr>
                <a:spAutoFit/>
              </a:bodyPr>
              <a:lstStyle/>
              <a:p>
                <a:endParaRPr lang="es-MX"/>
              </a:p>
            </p:txBody>
          </p:sp>
          <p:sp>
            <p:nvSpPr>
              <p:cNvPr id="69711" name="Line 79"/>
              <p:cNvSpPr>
                <a:spLocks noChangeShapeType="1"/>
              </p:cNvSpPr>
              <p:nvPr/>
            </p:nvSpPr>
            <p:spPr bwMode="auto">
              <a:xfrm flipV="1">
                <a:off x="2280" y="2690"/>
                <a:ext cx="0" cy="99"/>
              </a:xfrm>
              <a:prstGeom prst="line">
                <a:avLst/>
              </a:prstGeom>
              <a:noFill/>
              <a:ln w="9525">
                <a:solidFill>
                  <a:srgbClr val="969696"/>
                </a:solidFill>
                <a:round/>
                <a:headEnd/>
                <a:tailEnd/>
              </a:ln>
              <a:effectLst/>
            </p:spPr>
            <p:txBody>
              <a:bodyPr>
                <a:spAutoFit/>
              </a:bodyPr>
              <a:lstStyle/>
              <a:p>
                <a:endParaRPr lang="es-MX"/>
              </a:p>
            </p:txBody>
          </p:sp>
          <p:sp>
            <p:nvSpPr>
              <p:cNvPr id="69712" name="Arc 80"/>
              <p:cNvSpPr>
                <a:spLocks/>
              </p:cNvSpPr>
              <p:nvPr/>
            </p:nvSpPr>
            <p:spPr bwMode="auto">
              <a:xfrm flipH="1" flipV="1">
                <a:off x="2185" y="2634"/>
                <a:ext cx="187" cy="38"/>
              </a:xfrm>
              <a:custGeom>
                <a:avLst/>
                <a:gdLst>
                  <a:gd name="G0" fmla="+- 21600 0 0"/>
                  <a:gd name="G1" fmla="+- 21600 0 0"/>
                  <a:gd name="G2" fmla="+- 21600 0 0"/>
                  <a:gd name="T0" fmla="*/ 0 w 43200"/>
                  <a:gd name="T1" fmla="*/ 21600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9525">
                <a:solidFill>
                  <a:srgbClr val="969696"/>
                </a:solidFill>
                <a:round/>
                <a:headEnd type="triangle" w="med" len="med"/>
                <a:tailEnd/>
              </a:ln>
              <a:effectLst/>
            </p:spPr>
            <p:txBody>
              <a:bodyPr wrap="none" anchor="ctr">
                <a:spAutoFit/>
              </a:bodyPr>
              <a:lstStyle/>
              <a:p>
                <a:endParaRPr lang="es-MX"/>
              </a:p>
            </p:txBody>
          </p:sp>
          <p:sp>
            <p:nvSpPr>
              <p:cNvPr id="69713" name="Line 81"/>
              <p:cNvSpPr>
                <a:spLocks noChangeShapeType="1"/>
              </p:cNvSpPr>
              <p:nvPr/>
            </p:nvSpPr>
            <p:spPr bwMode="auto">
              <a:xfrm flipV="1">
                <a:off x="2280" y="2589"/>
                <a:ext cx="0" cy="67"/>
              </a:xfrm>
              <a:prstGeom prst="line">
                <a:avLst/>
              </a:prstGeom>
              <a:noFill/>
              <a:ln w="9525">
                <a:solidFill>
                  <a:srgbClr val="808080"/>
                </a:solidFill>
                <a:round/>
                <a:headEnd/>
                <a:tailEnd/>
              </a:ln>
              <a:effectLst/>
            </p:spPr>
            <p:txBody>
              <a:bodyPr>
                <a:spAutoFit/>
              </a:bodyPr>
              <a:lstStyle/>
              <a:p>
                <a:endParaRPr lang="es-MX"/>
              </a:p>
            </p:txBody>
          </p:sp>
          <p:sp>
            <p:nvSpPr>
              <p:cNvPr id="69714" name="Text Box 82"/>
              <p:cNvSpPr txBox="1">
                <a:spLocks noChangeArrowheads="1"/>
              </p:cNvSpPr>
              <p:nvPr/>
            </p:nvSpPr>
            <p:spPr bwMode="auto">
              <a:xfrm>
                <a:off x="2185" y="2416"/>
                <a:ext cx="190" cy="192"/>
              </a:xfrm>
              <a:prstGeom prst="rect">
                <a:avLst/>
              </a:prstGeom>
              <a:noFill/>
              <a:ln w="9525">
                <a:noFill/>
                <a:miter lim="800000"/>
                <a:headEnd/>
                <a:tailEnd/>
              </a:ln>
              <a:effectLst/>
            </p:spPr>
            <p:txBody>
              <a:bodyPr>
                <a:spAutoFit/>
              </a:bodyPr>
              <a:lstStyle/>
              <a:p>
                <a:pPr algn="just" eaLnBrk="0" hangingPunct="0"/>
                <a:r>
                  <a:rPr lang="es-ES" sz="1400" b="1">
                    <a:solidFill>
                      <a:srgbClr val="000099"/>
                    </a:solidFill>
                    <a:latin typeface="Arial" charset="0"/>
                  </a:rPr>
                  <a:t>N</a:t>
                </a:r>
              </a:p>
            </p:txBody>
          </p:sp>
          <p:sp>
            <p:nvSpPr>
              <p:cNvPr id="69715" name="Text Box 83"/>
              <p:cNvSpPr txBox="1">
                <a:spLocks noChangeArrowheads="1"/>
              </p:cNvSpPr>
              <p:nvPr/>
            </p:nvSpPr>
            <p:spPr bwMode="auto">
              <a:xfrm>
                <a:off x="2193" y="3161"/>
                <a:ext cx="193" cy="192"/>
              </a:xfrm>
              <a:prstGeom prst="rect">
                <a:avLst/>
              </a:prstGeom>
              <a:noFill/>
              <a:ln w="9525">
                <a:noFill/>
                <a:miter lim="800000"/>
                <a:headEnd/>
                <a:tailEnd/>
              </a:ln>
              <a:effectLst/>
            </p:spPr>
            <p:txBody>
              <a:bodyPr>
                <a:spAutoFit/>
              </a:bodyPr>
              <a:lstStyle/>
              <a:p>
                <a:pPr algn="just" eaLnBrk="0" hangingPunct="0"/>
                <a:r>
                  <a:rPr lang="es-ES" sz="1400" b="1">
                    <a:solidFill>
                      <a:srgbClr val="000099"/>
                    </a:solidFill>
                    <a:latin typeface="Arial" charset="0"/>
                  </a:rPr>
                  <a:t>S</a:t>
                </a:r>
              </a:p>
            </p:txBody>
          </p:sp>
        </p:grpSp>
        <p:grpSp>
          <p:nvGrpSpPr>
            <p:cNvPr id="69716" name="Group 84"/>
            <p:cNvGrpSpPr>
              <a:grpSpLocks/>
            </p:cNvGrpSpPr>
            <p:nvPr/>
          </p:nvGrpSpPr>
          <p:grpSpPr bwMode="auto">
            <a:xfrm>
              <a:off x="2015" y="1200"/>
              <a:ext cx="529" cy="936"/>
              <a:chOff x="2664" y="2416"/>
              <a:chExt cx="529" cy="936"/>
            </a:xfrm>
          </p:grpSpPr>
          <p:grpSp>
            <p:nvGrpSpPr>
              <p:cNvPr id="69717" name="Group 85"/>
              <p:cNvGrpSpPr>
                <a:grpSpLocks/>
              </p:cNvGrpSpPr>
              <p:nvPr/>
            </p:nvGrpSpPr>
            <p:grpSpPr bwMode="auto">
              <a:xfrm flipV="1">
                <a:off x="2664" y="2688"/>
                <a:ext cx="529" cy="468"/>
                <a:chOff x="3493" y="1366"/>
                <a:chExt cx="529" cy="468"/>
              </a:xfrm>
            </p:grpSpPr>
            <p:sp>
              <p:nvSpPr>
                <p:cNvPr id="69718" name="Oval 86"/>
                <p:cNvSpPr>
                  <a:spLocks noChangeArrowheads="1"/>
                </p:cNvSpPr>
                <p:nvPr/>
              </p:nvSpPr>
              <p:spPr bwMode="auto">
                <a:xfrm>
                  <a:off x="3705" y="1416"/>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9719" name="Oval 87"/>
                <p:cNvSpPr>
                  <a:spLocks noChangeArrowheads="1"/>
                </p:cNvSpPr>
                <p:nvPr/>
              </p:nvSpPr>
              <p:spPr bwMode="auto">
                <a:xfrm>
                  <a:off x="3493" y="1416"/>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9720" name="Oval 88"/>
                <p:cNvSpPr>
                  <a:spLocks noChangeArrowheads="1"/>
                </p:cNvSpPr>
                <p:nvPr/>
              </p:nvSpPr>
              <p:spPr bwMode="auto">
                <a:xfrm>
                  <a:off x="3552" y="1440"/>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9721" name="Oval 89"/>
                <p:cNvSpPr>
                  <a:spLocks noChangeArrowheads="1"/>
                </p:cNvSpPr>
                <p:nvPr/>
              </p:nvSpPr>
              <p:spPr bwMode="auto">
                <a:xfrm>
                  <a:off x="3691" y="1440"/>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9722" name="Arc 90"/>
                <p:cNvSpPr>
                  <a:spLocks/>
                </p:cNvSpPr>
                <p:nvPr/>
              </p:nvSpPr>
              <p:spPr bwMode="auto">
                <a:xfrm flipV="1">
                  <a:off x="3552" y="1371"/>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sp>
              <p:nvSpPr>
                <p:cNvPr id="69723" name="Arc 91"/>
                <p:cNvSpPr>
                  <a:spLocks/>
                </p:cNvSpPr>
                <p:nvPr/>
              </p:nvSpPr>
              <p:spPr bwMode="auto">
                <a:xfrm rot="10800000" flipV="1">
                  <a:off x="3759" y="1689"/>
                  <a:ext cx="204"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9724" name="Arc 92"/>
                <p:cNvSpPr>
                  <a:spLocks/>
                </p:cNvSpPr>
                <p:nvPr/>
              </p:nvSpPr>
              <p:spPr bwMode="auto">
                <a:xfrm rot="10800000" flipH="1" flipV="1">
                  <a:off x="3549" y="1689"/>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9725" name="Arc 93"/>
                <p:cNvSpPr>
                  <a:spLocks/>
                </p:cNvSpPr>
                <p:nvPr/>
              </p:nvSpPr>
              <p:spPr bwMode="auto">
                <a:xfrm flipH="1" flipV="1">
                  <a:off x="3761" y="1366"/>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grpSp>
          <p:sp>
            <p:nvSpPr>
              <p:cNvPr id="69726" name="Arc 94"/>
              <p:cNvSpPr>
                <a:spLocks/>
              </p:cNvSpPr>
              <p:nvPr/>
            </p:nvSpPr>
            <p:spPr bwMode="auto">
              <a:xfrm flipV="1">
                <a:off x="2828" y="2633"/>
                <a:ext cx="198" cy="39"/>
              </a:xfrm>
              <a:custGeom>
                <a:avLst/>
                <a:gdLst>
                  <a:gd name="G0" fmla="+- 21600 0 0"/>
                  <a:gd name="G1" fmla="+- 21600 0 0"/>
                  <a:gd name="G2" fmla="+- 21600 0 0"/>
                  <a:gd name="T0" fmla="*/ 0 w 43200"/>
                  <a:gd name="T1" fmla="*/ 21600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9525">
                <a:solidFill>
                  <a:srgbClr val="808080"/>
                </a:solidFill>
                <a:round/>
                <a:headEnd type="triangle" w="med" len="med"/>
                <a:tailEnd/>
              </a:ln>
              <a:effectLst/>
            </p:spPr>
            <p:txBody>
              <a:bodyPr wrap="none" anchor="ctr">
                <a:spAutoFit/>
              </a:bodyPr>
              <a:lstStyle/>
              <a:p>
                <a:endParaRPr lang="es-MX"/>
              </a:p>
            </p:txBody>
          </p:sp>
          <p:sp>
            <p:nvSpPr>
              <p:cNvPr id="69727" name="Line 95"/>
              <p:cNvSpPr>
                <a:spLocks noChangeShapeType="1"/>
              </p:cNvSpPr>
              <p:nvPr/>
            </p:nvSpPr>
            <p:spPr bwMode="auto">
              <a:xfrm flipV="1">
                <a:off x="2925" y="2590"/>
                <a:ext cx="0" cy="69"/>
              </a:xfrm>
              <a:prstGeom prst="line">
                <a:avLst/>
              </a:prstGeom>
              <a:noFill/>
              <a:ln w="9525">
                <a:solidFill>
                  <a:srgbClr val="808080"/>
                </a:solidFill>
                <a:round/>
                <a:headEnd/>
                <a:tailEnd/>
              </a:ln>
              <a:effectLst/>
            </p:spPr>
            <p:txBody>
              <a:bodyPr>
                <a:spAutoFit/>
              </a:bodyPr>
              <a:lstStyle/>
              <a:p>
                <a:endParaRPr lang="es-MX"/>
              </a:p>
            </p:txBody>
          </p:sp>
          <p:sp>
            <p:nvSpPr>
              <p:cNvPr id="69728" name="Oval 96"/>
              <p:cNvSpPr>
                <a:spLocks noChangeArrowheads="1"/>
              </p:cNvSpPr>
              <p:nvPr/>
            </p:nvSpPr>
            <p:spPr bwMode="auto">
              <a:xfrm flipV="1">
                <a:off x="2775" y="2795"/>
                <a:ext cx="306" cy="279"/>
              </a:xfrm>
              <a:prstGeom prst="ellipse">
                <a:avLst/>
              </a:prstGeom>
              <a:gradFill rotWithShape="0">
                <a:gsLst>
                  <a:gs pos="0">
                    <a:srgbClr val="B4B4B4"/>
                  </a:gs>
                  <a:gs pos="100000">
                    <a:srgbClr val="808080"/>
                  </a:gs>
                </a:gsLst>
                <a:path path="shape">
                  <a:fillToRect l="50000" t="50000" r="50000" b="50000"/>
                </a:path>
              </a:gradFill>
              <a:ln w="9525">
                <a:solidFill>
                  <a:srgbClr val="808080"/>
                </a:solidFill>
                <a:round/>
                <a:headEnd/>
                <a:tailEnd/>
              </a:ln>
              <a:effectLst/>
            </p:spPr>
            <p:txBody>
              <a:bodyPr anchor="ctr">
                <a:spAutoFit/>
              </a:bodyPr>
              <a:lstStyle/>
              <a:p>
                <a:endParaRPr lang="es-MX"/>
              </a:p>
            </p:txBody>
          </p:sp>
          <p:sp>
            <p:nvSpPr>
              <p:cNvPr id="69729" name="Line 97"/>
              <p:cNvSpPr>
                <a:spLocks noChangeShapeType="1"/>
              </p:cNvSpPr>
              <p:nvPr/>
            </p:nvSpPr>
            <p:spPr bwMode="auto">
              <a:xfrm flipV="1">
                <a:off x="2926" y="2691"/>
                <a:ext cx="0" cy="107"/>
              </a:xfrm>
              <a:prstGeom prst="line">
                <a:avLst/>
              </a:prstGeom>
              <a:noFill/>
              <a:ln w="9525">
                <a:solidFill>
                  <a:srgbClr val="808080"/>
                </a:solidFill>
                <a:round/>
                <a:headEnd/>
                <a:tailEnd/>
              </a:ln>
              <a:effectLst/>
            </p:spPr>
            <p:txBody>
              <a:bodyPr>
                <a:spAutoFit/>
              </a:bodyPr>
              <a:lstStyle/>
              <a:p>
                <a:endParaRPr lang="es-MX"/>
              </a:p>
            </p:txBody>
          </p:sp>
          <p:sp>
            <p:nvSpPr>
              <p:cNvPr id="69730" name="Line 98"/>
              <p:cNvSpPr>
                <a:spLocks noChangeShapeType="1"/>
              </p:cNvSpPr>
              <p:nvPr/>
            </p:nvSpPr>
            <p:spPr bwMode="auto">
              <a:xfrm>
                <a:off x="2928" y="3075"/>
                <a:ext cx="0" cy="103"/>
              </a:xfrm>
              <a:prstGeom prst="line">
                <a:avLst/>
              </a:prstGeom>
              <a:noFill/>
              <a:ln w="9525">
                <a:solidFill>
                  <a:srgbClr val="808080"/>
                </a:solidFill>
                <a:round/>
                <a:headEnd/>
                <a:tailEnd/>
              </a:ln>
              <a:effectLst/>
            </p:spPr>
            <p:txBody>
              <a:bodyPr>
                <a:spAutoFit/>
              </a:bodyPr>
              <a:lstStyle/>
              <a:p>
                <a:endParaRPr lang="es-MX"/>
              </a:p>
            </p:txBody>
          </p:sp>
          <p:sp>
            <p:nvSpPr>
              <p:cNvPr id="69731" name="Text Box 99"/>
              <p:cNvSpPr txBox="1">
                <a:spLocks noChangeArrowheads="1"/>
              </p:cNvSpPr>
              <p:nvPr/>
            </p:nvSpPr>
            <p:spPr bwMode="auto">
              <a:xfrm>
                <a:off x="2826" y="3160"/>
                <a:ext cx="196" cy="192"/>
              </a:xfrm>
              <a:prstGeom prst="rect">
                <a:avLst/>
              </a:prstGeom>
              <a:noFill/>
              <a:ln w="9525">
                <a:noFill/>
                <a:miter lim="800000"/>
                <a:headEnd/>
                <a:tailEnd/>
              </a:ln>
              <a:effectLst/>
            </p:spPr>
            <p:txBody>
              <a:bodyPr>
                <a:spAutoFit/>
              </a:bodyPr>
              <a:lstStyle/>
              <a:p>
                <a:pPr algn="just" eaLnBrk="0" hangingPunct="0"/>
                <a:r>
                  <a:rPr lang="es-ES" sz="1400" b="1">
                    <a:solidFill>
                      <a:srgbClr val="000099"/>
                    </a:solidFill>
                    <a:latin typeface="Arial" charset="0"/>
                  </a:rPr>
                  <a:t>N</a:t>
                </a:r>
              </a:p>
            </p:txBody>
          </p:sp>
          <p:sp>
            <p:nvSpPr>
              <p:cNvPr id="69732" name="Text Box 100"/>
              <p:cNvSpPr txBox="1">
                <a:spLocks noChangeArrowheads="1"/>
              </p:cNvSpPr>
              <p:nvPr/>
            </p:nvSpPr>
            <p:spPr bwMode="auto">
              <a:xfrm>
                <a:off x="2837" y="2416"/>
                <a:ext cx="204" cy="192"/>
              </a:xfrm>
              <a:prstGeom prst="rect">
                <a:avLst/>
              </a:prstGeom>
              <a:noFill/>
              <a:ln w="9525">
                <a:noFill/>
                <a:miter lim="800000"/>
                <a:headEnd/>
                <a:tailEnd/>
              </a:ln>
              <a:effectLst/>
            </p:spPr>
            <p:txBody>
              <a:bodyPr>
                <a:spAutoFit/>
              </a:bodyPr>
              <a:lstStyle/>
              <a:p>
                <a:pPr algn="just" eaLnBrk="0" hangingPunct="0"/>
                <a:r>
                  <a:rPr lang="es-ES" sz="1400" b="1">
                    <a:solidFill>
                      <a:srgbClr val="000099"/>
                    </a:solidFill>
                    <a:latin typeface="Arial" charset="0"/>
                  </a:rPr>
                  <a:t>S</a:t>
                </a:r>
              </a:p>
            </p:txBody>
          </p:sp>
        </p:grpSp>
      </p:grpSp>
      <p:grpSp>
        <p:nvGrpSpPr>
          <p:cNvPr id="69733" name="Group 101"/>
          <p:cNvGrpSpPr>
            <a:grpSpLocks/>
          </p:cNvGrpSpPr>
          <p:nvPr/>
        </p:nvGrpSpPr>
        <p:grpSpPr bwMode="auto">
          <a:xfrm>
            <a:off x="4638675" y="6007100"/>
            <a:ext cx="1841500" cy="304800"/>
            <a:chOff x="3642" y="2152"/>
            <a:chExt cx="1160" cy="192"/>
          </a:xfrm>
        </p:grpSpPr>
        <p:sp>
          <p:nvSpPr>
            <p:cNvPr id="69734" name="Line 102"/>
            <p:cNvSpPr>
              <a:spLocks noChangeShapeType="1"/>
            </p:cNvSpPr>
            <p:nvPr/>
          </p:nvSpPr>
          <p:spPr bwMode="auto">
            <a:xfrm>
              <a:off x="3642" y="2160"/>
              <a:ext cx="1160" cy="0"/>
            </a:xfrm>
            <a:prstGeom prst="line">
              <a:avLst/>
            </a:prstGeom>
            <a:noFill/>
            <a:ln w="38100">
              <a:solidFill>
                <a:schemeClr val="tx1"/>
              </a:solidFill>
              <a:round/>
              <a:headEnd/>
              <a:tailEnd/>
            </a:ln>
            <a:effectLst/>
          </p:spPr>
          <p:txBody>
            <a:bodyPr>
              <a:spAutoFit/>
            </a:bodyPr>
            <a:lstStyle/>
            <a:p>
              <a:endParaRPr lang="es-MX"/>
            </a:p>
          </p:txBody>
        </p:sp>
        <p:sp>
          <p:nvSpPr>
            <p:cNvPr id="69735" name="Text Box 103"/>
            <p:cNvSpPr txBox="1">
              <a:spLocks noChangeArrowheads="1"/>
            </p:cNvSpPr>
            <p:nvPr/>
          </p:nvSpPr>
          <p:spPr bwMode="auto">
            <a:xfrm>
              <a:off x="4080" y="2152"/>
              <a:ext cx="285" cy="192"/>
            </a:xfrm>
            <a:prstGeom prst="rect">
              <a:avLst/>
            </a:prstGeom>
            <a:noFill/>
            <a:ln w="9525">
              <a:noFill/>
              <a:miter lim="800000"/>
              <a:headEnd/>
              <a:tailEnd/>
            </a:ln>
            <a:effectLst/>
          </p:spPr>
          <p:txBody>
            <a:bodyPr>
              <a:spAutoFit/>
            </a:bodyPr>
            <a:lstStyle/>
            <a:p>
              <a:pPr algn="just" eaLnBrk="0" hangingPunct="0"/>
              <a:r>
                <a:rPr lang="es-ES" sz="1400" b="1">
                  <a:solidFill>
                    <a:srgbClr val="000099"/>
                  </a:solidFill>
                  <a:latin typeface="Arial" charset="0"/>
                </a:rPr>
                <a:t>2s</a:t>
              </a:r>
            </a:p>
          </p:txBody>
        </p:sp>
      </p:grpSp>
      <p:grpSp>
        <p:nvGrpSpPr>
          <p:cNvPr id="69736" name="Group 104"/>
          <p:cNvGrpSpPr>
            <a:grpSpLocks/>
          </p:cNvGrpSpPr>
          <p:nvPr/>
        </p:nvGrpSpPr>
        <p:grpSpPr bwMode="auto">
          <a:xfrm>
            <a:off x="4570413" y="4495800"/>
            <a:ext cx="839787" cy="1487488"/>
            <a:chOff x="2016" y="2416"/>
            <a:chExt cx="529" cy="937"/>
          </a:xfrm>
        </p:grpSpPr>
        <p:grpSp>
          <p:nvGrpSpPr>
            <p:cNvPr id="69737" name="Group 105"/>
            <p:cNvGrpSpPr>
              <a:grpSpLocks/>
            </p:cNvGrpSpPr>
            <p:nvPr/>
          </p:nvGrpSpPr>
          <p:grpSpPr bwMode="auto">
            <a:xfrm>
              <a:off x="2016" y="2687"/>
              <a:ext cx="529" cy="468"/>
              <a:chOff x="599" y="2687"/>
              <a:chExt cx="529" cy="468"/>
            </a:xfrm>
          </p:grpSpPr>
          <p:sp>
            <p:nvSpPr>
              <p:cNvPr id="69738" name="Oval 106"/>
              <p:cNvSpPr>
                <a:spLocks noChangeArrowheads="1"/>
              </p:cNvSpPr>
              <p:nvPr/>
            </p:nvSpPr>
            <p:spPr bwMode="auto">
              <a:xfrm>
                <a:off x="811" y="2737"/>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9739" name="Oval 107"/>
              <p:cNvSpPr>
                <a:spLocks noChangeArrowheads="1"/>
              </p:cNvSpPr>
              <p:nvPr/>
            </p:nvSpPr>
            <p:spPr bwMode="auto">
              <a:xfrm>
                <a:off x="599" y="2737"/>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9740" name="Oval 108"/>
              <p:cNvSpPr>
                <a:spLocks noChangeArrowheads="1"/>
              </p:cNvSpPr>
              <p:nvPr/>
            </p:nvSpPr>
            <p:spPr bwMode="auto">
              <a:xfrm>
                <a:off x="658" y="2761"/>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9741" name="Oval 109"/>
              <p:cNvSpPr>
                <a:spLocks noChangeArrowheads="1"/>
              </p:cNvSpPr>
              <p:nvPr/>
            </p:nvSpPr>
            <p:spPr bwMode="auto">
              <a:xfrm>
                <a:off x="797" y="2761"/>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9742" name="Arc 110"/>
              <p:cNvSpPr>
                <a:spLocks/>
              </p:cNvSpPr>
              <p:nvPr/>
            </p:nvSpPr>
            <p:spPr bwMode="auto">
              <a:xfrm flipV="1">
                <a:off x="658" y="2692"/>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sp>
            <p:nvSpPr>
              <p:cNvPr id="69743" name="Arc 111"/>
              <p:cNvSpPr>
                <a:spLocks/>
              </p:cNvSpPr>
              <p:nvPr/>
            </p:nvSpPr>
            <p:spPr bwMode="auto">
              <a:xfrm rot="10800000" flipV="1">
                <a:off x="865" y="3010"/>
                <a:ext cx="204"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9744" name="Arc 112"/>
              <p:cNvSpPr>
                <a:spLocks/>
              </p:cNvSpPr>
              <p:nvPr/>
            </p:nvSpPr>
            <p:spPr bwMode="auto">
              <a:xfrm rot="10800000" flipH="1" flipV="1">
                <a:off x="655" y="3010"/>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9745" name="Arc 113"/>
              <p:cNvSpPr>
                <a:spLocks/>
              </p:cNvSpPr>
              <p:nvPr/>
            </p:nvSpPr>
            <p:spPr bwMode="auto">
              <a:xfrm flipH="1" flipV="1">
                <a:off x="867" y="2687"/>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grpSp>
        <p:sp>
          <p:nvSpPr>
            <p:cNvPr id="69746" name="Oval 114"/>
            <p:cNvSpPr>
              <a:spLocks noChangeArrowheads="1"/>
            </p:cNvSpPr>
            <p:nvPr/>
          </p:nvSpPr>
          <p:spPr bwMode="auto">
            <a:xfrm>
              <a:off x="2136" y="2790"/>
              <a:ext cx="289" cy="270"/>
            </a:xfrm>
            <a:prstGeom prst="ellipse">
              <a:avLst/>
            </a:prstGeom>
            <a:gradFill rotWithShape="0">
              <a:gsLst>
                <a:gs pos="0">
                  <a:srgbClr val="B4B4B4"/>
                </a:gs>
                <a:gs pos="100000">
                  <a:srgbClr val="808080"/>
                </a:gs>
              </a:gsLst>
              <a:path path="shape">
                <a:fillToRect l="50000" t="50000" r="50000" b="50000"/>
              </a:path>
            </a:gradFill>
            <a:ln w="9525">
              <a:solidFill>
                <a:srgbClr val="969696"/>
              </a:solidFill>
              <a:round/>
              <a:headEnd/>
              <a:tailEnd/>
            </a:ln>
            <a:effectLst/>
          </p:spPr>
          <p:txBody>
            <a:bodyPr anchor="ctr">
              <a:spAutoFit/>
            </a:bodyPr>
            <a:lstStyle/>
            <a:p>
              <a:endParaRPr lang="es-MX"/>
            </a:p>
          </p:txBody>
        </p:sp>
        <p:sp>
          <p:nvSpPr>
            <p:cNvPr id="69747" name="Line 115"/>
            <p:cNvSpPr>
              <a:spLocks noChangeShapeType="1"/>
            </p:cNvSpPr>
            <p:nvPr/>
          </p:nvSpPr>
          <p:spPr bwMode="auto">
            <a:xfrm>
              <a:off x="2277" y="3057"/>
              <a:ext cx="0" cy="103"/>
            </a:xfrm>
            <a:prstGeom prst="line">
              <a:avLst/>
            </a:prstGeom>
            <a:noFill/>
            <a:ln w="9525">
              <a:solidFill>
                <a:srgbClr val="969696"/>
              </a:solidFill>
              <a:round/>
              <a:headEnd/>
              <a:tailEnd/>
            </a:ln>
            <a:effectLst/>
          </p:spPr>
          <p:txBody>
            <a:bodyPr>
              <a:spAutoFit/>
            </a:bodyPr>
            <a:lstStyle/>
            <a:p>
              <a:endParaRPr lang="es-MX"/>
            </a:p>
          </p:txBody>
        </p:sp>
        <p:sp>
          <p:nvSpPr>
            <p:cNvPr id="69748" name="Line 116"/>
            <p:cNvSpPr>
              <a:spLocks noChangeShapeType="1"/>
            </p:cNvSpPr>
            <p:nvPr/>
          </p:nvSpPr>
          <p:spPr bwMode="auto">
            <a:xfrm flipV="1">
              <a:off x="2280" y="2690"/>
              <a:ext cx="0" cy="99"/>
            </a:xfrm>
            <a:prstGeom prst="line">
              <a:avLst/>
            </a:prstGeom>
            <a:noFill/>
            <a:ln w="9525">
              <a:solidFill>
                <a:srgbClr val="969696"/>
              </a:solidFill>
              <a:round/>
              <a:headEnd/>
              <a:tailEnd/>
            </a:ln>
            <a:effectLst/>
          </p:spPr>
          <p:txBody>
            <a:bodyPr>
              <a:spAutoFit/>
            </a:bodyPr>
            <a:lstStyle/>
            <a:p>
              <a:endParaRPr lang="es-MX"/>
            </a:p>
          </p:txBody>
        </p:sp>
        <p:sp>
          <p:nvSpPr>
            <p:cNvPr id="69749" name="Arc 117"/>
            <p:cNvSpPr>
              <a:spLocks/>
            </p:cNvSpPr>
            <p:nvPr/>
          </p:nvSpPr>
          <p:spPr bwMode="auto">
            <a:xfrm flipH="1" flipV="1">
              <a:off x="2185" y="2634"/>
              <a:ext cx="187" cy="38"/>
            </a:xfrm>
            <a:custGeom>
              <a:avLst/>
              <a:gdLst>
                <a:gd name="G0" fmla="+- 21600 0 0"/>
                <a:gd name="G1" fmla="+- 21600 0 0"/>
                <a:gd name="G2" fmla="+- 21600 0 0"/>
                <a:gd name="T0" fmla="*/ 0 w 43200"/>
                <a:gd name="T1" fmla="*/ 21600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9525">
              <a:solidFill>
                <a:srgbClr val="969696"/>
              </a:solidFill>
              <a:round/>
              <a:headEnd type="triangle" w="med" len="med"/>
              <a:tailEnd/>
            </a:ln>
            <a:effectLst/>
          </p:spPr>
          <p:txBody>
            <a:bodyPr wrap="none" anchor="ctr">
              <a:spAutoFit/>
            </a:bodyPr>
            <a:lstStyle/>
            <a:p>
              <a:endParaRPr lang="es-MX"/>
            </a:p>
          </p:txBody>
        </p:sp>
        <p:sp>
          <p:nvSpPr>
            <p:cNvPr id="69750" name="Line 118"/>
            <p:cNvSpPr>
              <a:spLocks noChangeShapeType="1"/>
            </p:cNvSpPr>
            <p:nvPr/>
          </p:nvSpPr>
          <p:spPr bwMode="auto">
            <a:xfrm flipV="1">
              <a:off x="2280" y="2589"/>
              <a:ext cx="0" cy="67"/>
            </a:xfrm>
            <a:prstGeom prst="line">
              <a:avLst/>
            </a:prstGeom>
            <a:noFill/>
            <a:ln w="9525">
              <a:solidFill>
                <a:srgbClr val="808080"/>
              </a:solidFill>
              <a:round/>
              <a:headEnd/>
              <a:tailEnd/>
            </a:ln>
            <a:effectLst/>
          </p:spPr>
          <p:txBody>
            <a:bodyPr>
              <a:spAutoFit/>
            </a:bodyPr>
            <a:lstStyle/>
            <a:p>
              <a:endParaRPr lang="es-MX"/>
            </a:p>
          </p:txBody>
        </p:sp>
        <p:sp>
          <p:nvSpPr>
            <p:cNvPr id="69751" name="Text Box 119"/>
            <p:cNvSpPr txBox="1">
              <a:spLocks noChangeArrowheads="1"/>
            </p:cNvSpPr>
            <p:nvPr/>
          </p:nvSpPr>
          <p:spPr bwMode="auto">
            <a:xfrm>
              <a:off x="2185" y="2416"/>
              <a:ext cx="190"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000099"/>
                  </a:solidFill>
                  <a:latin typeface="Arial" charset="0"/>
                </a:rPr>
                <a:t>N</a:t>
              </a:r>
            </a:p>
          </p:txBody>
        </p:sp>
        <p:sp>
          <p:nvSpPr>
            <p:cNvPr id="69752" name="Text Box 120"/>
            <p:cNvSpPr txBox="1">
              <a:spLocks noChangeArrowheads="1"/>
            </p:cNvSpPr>
            <p:nvPr/>
          </p:nvSpPr>
          <p:spPr bwMode="auto">
            <a:xfrm>
              <a:off x="2193" y="3161"/>
              <a:ext cx="193"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000099"/>
                  </a:solidFill>
                  <a:latin typeface="Arial" charset="0"/>
                </a:rPr>
                <a:t>S</a:t>
              </a:r>
            </a:p>
          </p:txBody>
        </p:sp>
      </p:grpSp>
      <p:grpSp>
        <p:nvGrpSpPr>
          <p:cNvPr id="69753" name="Group 121"/>
          <p:cNvGrpSpPr>
            <a:grpSpLocks/>
          </p:cNvGrpSpPr>
          <p:nvPr/>
        </p:nvGrpSpPr>
        <p:grpSpPr bwMode="auto">
          <a:xfrm>
            <a:off x="5638800" y="4495800"/>
            <a:ext cx="839788" cy="1485900"/>
            <a:chOff x="2664" y="2416"/>
            <a:chExt cx="529" cy="936"/>
          </a:xfrm>
        </p:grpSpPr>
        <p:grpSp>
          <p:nvGrpSpPr>
            <p:cNvPr id="69754" name="Group 122"/>
            <p:cNvGrpSpPr>
              <a:grpSpLocks/>
            </p:cNvGrpSpPr>
            <p:nvPr/>
          </p:nvGrpSpPr>
          <p:grpSpPr bwMode="auto">
            <a:xfrm flipV="1">
              <a:off x="2664" y="2688"/>
              <a:ext cx="529" cy="468"/>
              <a:chOff x="3493" y="1366"/>
              <a:chExt cx="529" cy="468"/>
            </a:xfrm>
          </p:grpSpPr>
          <p:sp>
            <p:nvSpPr>
              <p:cNvPr id="69755" name="Oval 123"/>
              <p:cNvSpPr>
                <a:spLocks noChangeArrowheads="1"/>
              </p:cNvSpPr>
              <p:nvPr/>
            </p:nvSpPr>
            <p:spPr bwMode="auto">
              <a:xfrm>
                <a:off x="3705" y="1416"/>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9756" name="Oval 124"/>
              <p:cNvSpPr>
                <a:spLocks noChangeArrowheads="1"/>
              </p:cNvSpPr>
              <p:nvPr/>
            </p:nvSpPr>
            <p:spPr bwMode="auto">
              <a:xfrm>
                <a:off x="3493" y="1416"/>
                <a:ext cx="317" cy="362"/>
              </a:xfrm>
              <a:prstGeom prst="ellipse">
                <a:avLst/>
              </a:prstGeom>
              <a:noFill/>
              <a:ln w="9525">
                <a:solidFill>
                  <a:schemeClr val="accent2"/>
                </a:solidFill>
                <a:round/>
                <a:headEnd/>
                <a:tailEnd/>
              </a:ln>
              <a:effectLst/>
            </p:spPr>
            <p:txBody>
              <a:bodyPr anchor="ctr">
                <a:spAutoFit/>
              </a:bodyPr>
              <a:lstStyle/>
              <a:p>
                <a:endParaRPr lang="es-MX"/>
              </a:p>
            </p:txBody>
          </p:sp>
          <p:sp>
            <p:nvSpPr>
              <p:cNvPr id="69757" name="Oval 125"/>
              <p:cNvSpPr>
                <a:spLocks noChangeArrowheads="1"/>
              </p:cNvSpPr>
              <p:nvPr/>
            </p:nvSpPr>
            <p:spPr bwMode="auto">
              <a:xfrm>
                <a:off x="3552" y="1440"/>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9758" name="Oval 126"/>
              <p:cNvSpPr>
                <a:spLocks noChangeArrowheads="1"/>
              </p:cNvSpPr>
              <p:nvPr/>
            </p:nvSpPr>
            <p:spPr bwMode="auto">
              <a:xfrm>
                <a:off x="3691" y="1440"/>
                <a:ext cx="270" cy="316"/>
              </a:xfrm>
              <a:prstGeom prst="ellipse">
                <a:avLst/>
              </a:prstGeom>
              <a:noFill/>
              <a:ln w="9525">
                <a:solidFill>
                  <a:schemeClr val="accent2"/>
                </a:solidFill>
                <a:round/>
                <a:headEnd/>
                <a:tailEnd/>
              </a:ln>
              <a:effectLst/>
            </p:spPr>
            <p:txBody>
              <a:bodyPr wrap="none" anchor="ctr">
                <a:spAutoFit/>
              </a:bodyPr>
              <a:lstStyle/>
              <a:p>
                <a:endParaRPr lang="es-MX"/>
              </a:p>
            </p:txBody>
          </p:sp>
          <p:sp>
            <p:nvSpPr>
              <p:cNvPr id="69759" name="Arc 127"/>
              <p:cNvSpPr>
                <a:spLocks/>
              </p:cNvSpPr>
              <p:nvPr/>
            </p:nvSpPr>
            <p:spPr bwMode="auto">
              <a:xfrm flipV="1">
                <a:off x="3552" y="1371"/>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sp>
            <p:nvSpPr>
              <p:cNvPr id="69760" name="Arc 128"/>
              <p:cNvSpPr>
                <a:spLocks/>
              </p:cNvSpPr>
              <p:nvPr/>
            </p:nvSpPr>
            <p:spPr bwMode="auto">
              <a:xfrm rot="10800000" flipV="1">
                <a:off x="3759" y="1689"/>
                <a:ext cx="204"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9761" name="Arc 129"/>
              <p:cNvSpPr>
                <a:spLocks/>
              </p:cNvSpPr>
              <p:nvPr/>
            </p:nvSpPr>
            <p:spPr bwMode="auto">
              <a:xfrm rot="10800000" flipH="1" flipV="1">
                <a:off x="3549" y="1689"/>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type="stealth" w="med" len="med"/>
                <a:tailEnd/>
              </a:ln>
              <a:effectLst/>
            </p:spPr>
            <p:txBody>
              <a:bodyPr anchor="ctr">
                <a:spAutoFit/>
              </a:bodyPr>
              <a:lstStyle/>
              <a:p>
                <a:endParaRPr lang="es-MX"/>
              </a:p>
            </p:txBody>
          </p:sp>
          <p:sp>
            <p:nvSpPr>
              <p:cNvPr id="69762" name="Arc 130"/>
              <p:cNvSpPr>
                <a:spLocks/>
              </p:cNvSpPr>
              <p:nvPr/>
            </p:nvSpPr>
            <p:spPr bwMode="auto">
              <a:xfrm flipH="1" flipV="1">
                <a:off x="3761" y="1366"/>
                <a:ext cx="203" cy="145"/>
              </a:xfrm>
              <a:custGeom>
                <a:avLst/>
                <a:gdLst>
                  <a:gd name="G0" fmla="+- 4702 0 0"/>
                  <a:gd name="G1" fmla="+- 0 0 0"/>
                  <a:gd name="G2" fmla="+- 21600 0 0"/>
                  <a:gd name="T0" fmla="*/ 24683 w 24683"/>
                  <a:gd name="T1" fmla="*/ 8204 h 21600"/>
                  <a:gd name="T2" fmla="*/ 0 w 24683"/>
                  <a:gd name="T3" fmla="*/ 21082 h 21600"/>
                  <a:gd name="T4" fmla="*/ 4702 w 24683"/>
                  <a:gd name="T5" fmla="*/ 0 h 21600"/>
                </a:gdLst>
                <a:ahLst/>
                <a:cxnLst>
                  <a:cxn ang="0">
                    <a:pos x="T0" y="T1"/>
                  </a:cxn>
                  <a:cxn ang="0">
                    <a:pos x="T2" y="T3"/>
                  </a:cxn>
                  <a:cxn ang="0">
                    <a:pos x="T4" y="T5"/>
                  </a:cxn>
                </a:cxnLst>
                <a:rect l="0" t="0" r="r" b="b"/>
                <a:pathLst>
                  <a:path w="24683" h="21600" fill="none" extrusionOk="0">
                    <a:moveTo>
                      <a:pt x="24683" y="8204"/>
                    </a:moveTo>
                    <a:cubicBezTo>
                      <a:pt x="21355" y="16308"/>
                      <a:pt x="13462" y="21599"/>
                      <a:pt x="4702" y="21600"/>
                    </a:cubicBezTo>
                    <a:cubicBezTo>
                      <a:pt x="3120" y="21600"/>
                      <a:pt x="1543" y="21426"/>
                      <a:pt x="-1" y="21082"/>
                    </a:cubicBezTo>
                  </a:path>
                  <a:path w="24683" h="21600" stroke="0" extrusionOk="0">
                    <a:moveTo>
                      <a:pt x="24683" y="8204"/>
                    </a:moveTo>
                    <a:cubicBezTo>
                      <a:pt x="21355" y="16308"/>
                      <a:pt x="13462" y="21599"/>
                      <a:pt x="4702" y="21600"/>
                    </a:cubicBezTo>
                    <a:cubicBezTo>
                      <a:pt x="3120" y="21600"/>
                      <a:pt x="1543" y="21426"/>
                      <a:pt x="-1" y="21082"/>
                    </a:cubicBezTo>
                    <a:lnTo>
                      <a:pt x="4702" y="0"/>
                    </a:lnTo>
                    <a:close/>
                  </a:path>
                </a:pathLst>
              </a:custGeom>
              <a:noFill/>
              <a:ln w="9525">
                <a:solidFill>
                  <a:schemeClr val="accent2"/>
                </a:solidFill>
                <a:round/>
                <a:headEnd/>
                <a:tailEnd type="stealth" w="med" len="med"/>
              </a:ln>
              <a:effectLst/>
            </p:spPr>
            <p:txBody>
              <a:bodyPr anchor="ctr">
                <a:spAutoFit/>
              </a:bodyPr>
              <a:lstStyle/>
              <a:p>
                <a:endParaRPr lang="es-MX"/>
              </a:p>
            </p:txBody>
          </p:sp>
        </p:grpSp>
        <p:sp>
          <p:nvSpPr>
            <p:cNvPr id="69763" name="Arc 131"/>
            <p:cNvSpPr>
              <a:spLocks/>
            </p:cNvSpPr>
            <p:nvPr/>
          </p:nvSpPr>
          <p:spPr bwMode="auto">
            <a:xfrm flipV="1">
              <a:off x="2828" y="2633"/>
              <a:ext cx="198" cy="39"/>
            </a:xfrm>
            <a:custGeom>
              <a:avLst/>
              <a:gdLst>
                <a:gd name="G0" fmla="+- 21600 0 0"/>
                <a:gd name="G1" fmla="+- 21600 0 0"/>
                <a:gd name="G2" fmla="+- 21600 0 0"/>
                <a:gd name="T0" fmla="*/ 0 w 43200"/>
                <a:gd name="T1" fmla="*/ 21600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9525">
              <a:solidFill>
                <a:srgbClr val="808080"/>
              </a:solidFill>
              <a:round/>
              <a:headEnd type="triangle" w="med" len="med"/>
              <a:tailEnd/>
            </a:ln>
            <a:effectLst/>
          </p:spPr>
          <p:txBody>
            <a:bodyPr wrap="none" anchor="ctr">
              <a:spAutoFit/>
            </a:bodyPr>
            <a:lstStyle/>
            <a:p>
              <a:endParaRPr lang="es-MX"/>
            </a:p>
          </p:txBody>
        </p:sp>
        <p:sp>
          <p:nvSpPr>
            <p:cNvPr id="69764" name="Line 132"/>
            <p:cNvSpPr>
              <a:spLocks noChangeShapeType="1"/>
            </p:cNvSpPr>
            <p:nvPr/>
          </p:nvSpPr>
          <p:spPr bwMode="auto">
            <a:xfrm flipV="1">
              <a:off x="2925" y="2590"/>
              <a:ext cx="0" cy="69"/>
            </a:xfrm>
            <a:prstGeom prst="line">
              <a:avLst/>
            </a:prstGeom>
            <a:noFill/>
            <a:ln w="9525">
              <a:solidFill>
                <a:srgbClr val="808080"/>
              </a:solidFill>
              <a:round/>
              <a:headEnd/>
              <a:tailEnd/>
            </a:ln>
            <a:effectLst/>
          </p:spPr>
          <p:txBody>
            <a:bodyPr>
              <a:spAutoFit/>
            </a:bodyPr>
            <a:lstStyle/>
            <a:p>
              <a:endParaRPr lang="es-MX"/>
            </a:p>
          </p:txBody>
        </p:sp>
        <p:sp>
          <p:nvSpPr>
            <p:cNvPr id="69765" name="Oval 133"/>
            <p:cNvSpPr>
              <a:spLocks noChangeArrowheads="1"/>
            </p:cNvSpPr>
            <p:nvPr/>
          </p:nvSpPr>
          <p:spPr bwMode="auto">
            <a:xfrm flipV="1">
              <a:off x="2775" y="2795"/>
              <a:ext cx="306" cy="279"/>
            </a:xfrm>
            <a:prstGeom prst="ellipse">
              <a:avLst/>
            </a:prstGeom>
            <a:gradFill rotWithShape="0">
              <a:gsLst>
                <a:gs pos="0">
                  <a:srgbClr val="B4B4B4"/>
                </a:gs>
                <a:gs pos="100000">
                  <a:srgbClr val="808080"/>
                </a:gs>
              </a:gsLst>
              <a:path path="shape">
                <a:fillToRect l="50000" t="50000" r="50000" b="50000"/>
              </a:path>
            </a:gradFill>
            <a:ln w="9525">
              <a:solidFill>
                <a:srgbClr val="808080"/>
              </a:solidFill>
              <a:round/>
              <a:headEnd/>
              <a:tailEnd/>
            </a:ln>
            <a:effectLst/>
          </p:spPr>
          <p:txBody>
            <a:bodyPr anchor="ctr">
              <a:spAutoFit/>
            </a:bodyPr>
            <a:lstStyle/>
            <a:p>
              <a:endParaRPr lang="es-MX"/>
            </a:p>
          </p:txBody>
        </p:sp>
        <p:sp>
          <p:nvSpPr>
            <p:cNvPr id="69766" name="Line 134"/>
            <p:cNvSpPr>
              <a:spLocks noChangeShapeType="1"/>
            </p:cNvSpPr>
            <p:nvPr/>
          </p:nvSpPr>
          <p:spPr bwMode="auto">
            <a:xfrm flipV="1">
              <a:off x="2926" y="2691"/>
              <a:ext cx="0" cy="107"/>
            </a:xfrm>
            <a:prstGeom prst="line">
              <a:avLst/>
            </a:prstGeom>
            <a:noFill/>
            <a:ln w="9525">
              <a:solidFill>
                <a:srgbClr val="808080"/>
              </a:solidFill>
              <a:round/>
              <a:headEnd/>
              <a:tailEnd/>
            </a:ln>
            <a:effectLst/>
          </p:spPr>
          <p:txBody>
            <a:bodyPr>
              <a:spAutoFit/>
            </a:bodyPr>
            <a:lstStyle/>
            <a:p>
              <a:endParaRPr lang="es-MX"/>
            </a:p>
          </p:txBody>
        </p:sp>
        <p:sp>
          <p:nvSpPr>
            <p:cNvPr id="69767" name="Line 135"/>
            <p:cNvSpPr>
              <a:spLocks noChangeShapeType="1"/>
            </p:cNvSpPr>
            <p:nvPr/>
          </p:nvSpPr>
          <p:spPr bwMode="auto">
            <a:xfrm>
              <a:off x="2928" y="3075"/>
              <a:ext cx="0" cy="103"/>
            </a:xfrm>
            <a:prstGeom prst="line">
              <a:avLst/>
            </a:prstGeom>
            <a:noFill/>
            <a:ln w="9525">
              <a:solidFill>
                <a:srgbClr val="808080"/>
              </a:solidFill>
              <a:round/>
              <a:headEnd/>
              <a:tailEnd/>
            </a:ln>
            <a:effectLst/>
          </p:spPr>
          <p:txBody>
            <a:bodyPr>
              <a:spAutoFit/>
            </a:bodyPr>
            <a:lstStyle/>
            <a:p>
              <a:endParaRPr lang="es-MX"/>
            </a:p>
          </p:txBody>
        </p:sp>
        <p:sp>
          <p:nvSpPr>
            <p:cNvPr id="69768" name="Text Box 136"/>
            <p:cNvSpPr txBox="1">
              <a:spLocks noChangeArrowheads="1"/>
            </p:cNvSpPr>
            <p:nvPr/>
          </p:nvSpPr>
          <p:spPr bwMode="auto">
            <a:xfrm>
              <a:off x="2826" y="3160"/>
              <a:ext cx="196"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000099"/>
                  </a:solidFill>
                  <a:latin typeface="Arial" charset="0"/>
                </a:rPr>
                <a:t>N</a:t>
              </a:r>
            </a:p>
          </p:txBody>
        </p:sp>
        <p:sp>
          <p:nvSpPr>
            <p:cNvPr id="69769" name="Text Box 137"/>
            <p:cNvSpPr txBox="1">
              <a:spLocks noChangeArrowheads="1"/>
            </p:cNvSpPr>
            <p:nvPr/>
          </p:nvSpPr>
          <p:spPr bwMode="auto">
            <a:xfrm>
              <a:off x="2837" y="2416"/>
              <a:ext cx="204"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000099"/>
                  </a:solidFill>
                  <a:latin typeface="Arial" charset="0"/>
                </a:rPr>
                <a:t>S</a:t>
              </a:r>
            </a:p>
          </p:txBody>
        </p:sp>
      </p:grpSp>
      <p:sp>
        <p:nvSpPr>
          <p:cNvPr id="69770" name="Text Box 138"/>
          <p:cNvSpPr txBox="1">
            <a:spLocks noChangeArrowheads="1"/>
          </p:cNvSpPr>
          <p:nvPr/>
        </p:nvSpPr>
        <p:spPr bwMode="auto">
          <a:xfrm>
            <a:off x="6629400" y="5257800"/>
            <a:ext cx="2262188" cy="366713"/>
          </a:xfrm>
          <a:prstGeom prst="rect">
            <a:avLst/>
          </a:prstGeom>
          <a:noFill/>
          <a:ln w="9525">
            <a:noFill/>
            <a:miter lim="800000"/>
            <a:headEnd/>
            <a:tailEnd/>
          </a:ln>
          <a:effectLst/>
        </p:spPr>
        <p:txBody>
          <a:bodyPr>
            <a:spAutoFit/>
          </a:bodyPr>
          <a:lstStyle/>
          <a:p>
            <a:pPr algn="just" eaLnBrk="0" hangingPunct="0"/>
            <a:r>
              <a:rPr lang="es-MX" sz="1800" b="1" i="1">
                <a:solidFill>
                  <a:srgbClr val="000099"/>
                </a:solidFill>
                <a:latin typeface="Arial" charset="0"/>
              </a:rPr>
              <a:t>DIAMAGNÉTICO</a:t>
            </a:r>
            <a:endParaRPr lang="es-ES" sz="1800" b="1" i="1">
              <a:solidFill>
                <a:srgbClr val="000099"/>
              </a:solidFill>
              <a:latin typeface="Arial" charset="0"/>
            </a:endParaRPr>
          </a:p>
        </p:txBody>
      </p:sp>
      <p:sp>
        <p:nvSpPr>
          <p:cNvPr id="139"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smtClean="0">
                <a:solidFill>
                  <a:srgbClr val="000099"/>
                </a:solidFill>
                <a:latin typeface="Arial" charset="0"/>
              </a:rPr>
              <a:t>Carácter magnético</a:t>
            </a:r>
            <a:endParaRPr lang="es-ES" sz="1800" b="1" u="sng" dirty="0">
              <a:solidFill>
                <a:srgbClr val="000099"/>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96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7" presetClass="entr" presetSubtype="8" fill="hold" nodeType="clickEffect">
                                  <p:stCondLst>
                                    <p:cond delay="0"/>
                                  </p:stCondLst>
                                  <p:childTnLst>
                                    <p:set>
                                      <p:cBhvr>
                                        <p:cTn id="10" dur="1" fill="hold">
                                          <p:stCondLst>
                                            <p:cond delay="0"/>
                                          </p:stCondLst>
                                        </p:cTn>
                                        <p:tgtEl>
                                          <p:spTgt spid="69635"/>
                                        </p:tgtEl>
                                        <p:attrNameLst>
                                          <p:attrName>style.visibility</p:attrName>
                                        </p:attrNameLst>
                                      </p:cBhvr>
                                      <p:to>
                                        <p:strVal val="visible"/>
                                      </p:to>
                                    </p:set>
                                    <p:anim calcmode="lin" valueType="num">
                                      <p:cBhvr>
                                        <p:cTn id="11" dur="500" fill="hold"/>
                                        <p:tgtEl>
                                          <p:spTgt spid="69635"/>
                                        </p:tgtEl>
                                        <p:attrNameLst>
                                          <p:attrName>ppt_x</p:attrName>
                                        </p:attrNameLst>
                                      </p:cBhvr>
                                      <p:tavLst>
                                        <p:tav tm="0">
                                          <p:val>
                                            <p:strVal val="#ppt_x-#ppt_w/2"/>
                                          </p:val>
                                        </p:tav>
                                        <p:tav tm="100000">
                                          <p:val>
                                            <p:strVal val="#ppt_x"/>
                                          </p:val>
                                        </p:tav>
                                      </p:tavLst>
                                    </p:anim>
                                    <p:anim calcmode="lin" valueType="num">
                                      <p:cBhvr>
                                        <p:cTn id="12" dur="500" fill="hold"/>
                                        <p:tgtEl>
                                          <p:spTgt spid="69635"/>
                                        </p:tgtEl>
                                        <p:attrNameLst>
                                          <p:attrName>ppt_y</p:attrName>
                                        </p:attrNameLst>
                                      </p:cBhvr>
                                      <p:tavLst>
                                        <p:tav tm="0">
                                          <p:val>
                                            <p:strVal val="#ppt_y"/>
                                          </p:val>
                                        </p:tav>
                                        <p:tav tm="100000">
                                          <p:val>
                                            <p:strVal val="#ppt_y"/>
                                          </p:val>
                                        </p:tav>
                                      </p:tavLst>
                                    </p:anim>
                                    <p:anim calcmode="lin" valueType="num">
                                      <p:cBhvr>
                                        <p:cTn id="13" dur="500" fill="hold"/>
                                        <p:tgtEl>
                                          <p:spTgt spid="69635"/>
                                        </p:tgtEl>
                                        <p:attrNameLst>
                                          <p:attrName>ppt_w</p:attrName>
                                        </p:attrNameLst>
                                      </p:cBhvr>
                                      <p:tavLst>
                                        <p:tav tm="0">
                                          <p:val>
                                            <p:fltVal val="0"/>
                                          </p:val>
                                        </p:tav>
                                        <p:tav tm="100000">
                                          <p:val>
                                            <p:strVal val="#ppt_w"/>
                                          </p:val>
                                        </p:tav>
                                      </p:tavLst>
                                    </p:anim>
                                    <p:anim calcmode="lin" valueType="num">
                                      <p:cBhvr>
                                        <p:cTn id="14" dur="500" fill="hold"/>
                                        <p:tgtEl>
                                          <p:spTgt spid="69635"/>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9" presetClass="entr" presetSubtype="0" fill="hold" nodeType="afterEffect">
                                  <p:stCondLst>
                                    <p:cond delay="0"/>
                                  </p:stCondLst>
                                  <p:childTnLst>
                                    <p:set>
                                      <p:cBhvr>
                                        <p:cTn id="17" dur="1" fill="hold">
                                          <p:stCondLst>
                                            <p:cond delay="0"/>
                                          </p:stCondLst>
                                        </p:cTn>
                                        <p:tgtEl>
                                          <p:spTgt spid="69638"/>
                                        </p:tgtEl>
                                        <p:attrNameLst>
                                          <p:attrName>style.visibility</p:attrName>
                                        </p:attrNameLst>
                                      </p:cBhvr>
                                      <p:to>
                                        <p:strVal val="visible"/>
                                      </p:to>
                                    </p:set>
                                    <p:animEffect transition="in" filter="dissolve">
                                      <p:cBhvr>
                                        <p:cTn id="18" dur="500"/>
                                        <p:tgtEl>
                                          <p:spTgt spid="69638"/>
                                        </p:tgtEl>
                                      </p:cBhvr>
                                    </p:animEffect>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nodeType="clickEffect">
                                  <p:stCondLst>
                                    <p:cond delay="0"/>
                                  </p:stCondLst>
                                  <p:childTnLst>
                                    <p:set>
                                      <p:cBhvr>
                                        <p:cTn id="22" dur="1" fill="hold">
                                          <p:stCondLst>
                                            <p:cond delay="0"/>
                                          </p:stCondLst>
                                        </p:cTn>
                                        <p:tgtEl>
                                          <p:spTgt spid="69673"/>
                                        </p:tgtEl>
                                        <p:attrNameLst>
                                          <p:attrName>style.visibility</p:attrName>
                                        </p:attrNameLst>
                                      </p:cBhvr>
                                      <p:to>
                                        <p:strVal val="visible"/>
                                      </p:to>
                                    </p:set>
                                    <p:anim calcmode="lin" valueType="num">
                                      <p:cBhvr>
                                        <p:cTn id="23" dur="500" fill="hold"/>
                                        <p:tgtEl>
                                          <p:spTgt spid="69673"/>
                                        </p:tgtEl>
                                        <p:attrNameLst>
                                          <p:attrName>ppt_x</p:attrName>
                                        </p:attrNameLst>
                                      </p:cBhvr>
                                      <p:tavLst>
                                        <p:tav tm="0">
                                          <p:val>
                                            <p:strVal val="#ppt_x-#ppt_w/2"/>
                                          </p:val>
                                        </p:tav>
                                        <p:tav tm="100000">
                                          <p:val>
                                            <p:strVal val="#ppt_x"/>
                                          </p:val>
                                        </p:tav>
                                      </p:tavLst>
                                    </p:anim>
                                    <p:anim calcmode="lin" valueType="num">
                                      <p:cBhvr>
                                        <p:cTn id="24" dur="500" fill="hold"/>
                                        <p:tgtEl>
                                          <p:spTgt spid="69673"/>
                                        </p:tgtEl>
                                        <p:attrNameLst>
                                          <p:attrName>ppt_y</p:attrName>
                                        </p:attrNameLst>
                                      </p:cBhvr>
                                      <p:tavLst>
                                        <p:tav tm="0">
                                          <p:val>
                                            <p:strVal val="#ppt_y"/>
                                          </p:val>
                                        </p:tav>
                                        <p:tav tm="100000">
                                          <p:val>
                                            <p:strVal val="#ppt_y"/>
                                          </p:val>
                                        </p:tav>
                                      </p:tavLst>
                                    </p:anim>
                                    <p:anim calcmode="lin" valueType="num">
                                      <p:cBhvr>
                                        <p:cTn id="25" dur="500" fill="hold"/>
                                        <p:tgtEl>
                                          <p:spTgt spid="69673"/>
                                        </p:tgtEl>
                                        <p:attrNameLst>
                                          <p:attrName>ppt_w</p:attrName>
                                        </p:attrNameLst>
                                      </p:cBhvr>
                                      <p:tavLst>
                                        <p:tav tm="0">
                                          <p:val>
                                            <p:fltVal val="0"/>
                                          </p:val>
                                        </p:tav>
                                        <p:tav tm="100000">
                                          <p:val>
                                            <p:strVal val="#ppt_w"/>
                                          </p:val>
                                        </p:tav>
                                      </p:tavLst>
                                    </p:anim>
                                    <p:anim calcmode="lin" valueType="num">
                                      <p:cBhvr>
                                        <p:cTn id="26" dur="500" fill="hold"/>
                                        <p:tgtEl>
                                          <p:spTgt spid="69673"/>
                                        </p:tgtEl>
                                        <p:attrNameLst>
                                          <p:attrName>ppt_h</p:attrName>
                                        </p:attrNameLst>
                                      </p:cBhvr>
                                      <p:tavLst>
                                        <p:tav tm="0">
                                          <p:val>
                                            <p:strVal val="#ppt_h"/>
                                          </p:val>
                                        </p:tav>
                                        <p:tav tm="100000">
                                          <p:val>
                                            <p:strVal val="#ppt_h"/>
                                          </p:val>
                                        </p:tav>
                                      </p:tavLst>
                                    </p:anim>
                                  </p:childTnLst>
                                </p:cTn>
                              </p:par>
                            </p:childTnLst>
                          </p:cTn>
                        </p:par>
                        <p:par>
                          <p:cTn id="27" fill="hold">
                            <p:stCondLst>
                              <p:cond delay="500"/>
                            </p:stCondLst>
                            <p:childTnLst>
                              <p:par>
                                <p:cTn id="28" presetID="9" presetClass="entr" presetSubtype="0" fill="hold" nodeType="afterEffect">
                                  <p:stCondLst>
                                    <p:cond delay="0"/>
                                  </p:stCondLst>
                                  <p:childTnLst>
                                    <p:set>
                                      <p:cBhvr>
                                        <p:cTn id="29" dur="1" fill="hold">
                                          <p:stCondLst>
                                            <p:cond delay="0"/>
                                          </p:stCondLst>
                                        </p:cTn>
                                        <p:tgtEl>
                                          <p:spTgt spid="69676"/>
                                        </p:tgtEl>
                                        <p:attrNameLst>
                                          <p:attrName>style.visibility</p:attrName>
                                        </p:attrNameLst>
                                      </p:cBhvr>
                                      <p:to>
                                        <p:strVal val="visible"/>
                                      </p:to>
                                    </p:set>
                                    <p:animEffect transition="in" filter="dissolve">
                                      <p:cBhvr>
                                        <p:cTn id="30" dur="500"/>
                                        <p:tgtEl>
                                          <p:spTgt spid="69676"/>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6969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69693"/>
                                        </p:tgtEl>
                                        <p:attrNameLst>
                                          <p:attrName>style.visibility</p:attrName>
                                        </p:attrNameLst>
                                      </p:cBhvr>
                                      <p:to>
                                        <p:strVal val="visible"/>
                                      </p:to>
                                    </p:set>
                                    <p:anim calcmode="lin" valueType="num">
                                      <p:cBhvr>
                                        <p:cTn id="39" dur="500" fill="hold"/>
                                        <p:tgtEl>
                                          <p:spTgt spid="69693"/>
                                        </p:tgtEl>
                                        <p:attrNameLst>
                                          <p:attrName>ppt_x</p:attrName>
                                        </p:attrNameLst>
                                      </p:cBhvr>
                                      <p:tavLst>
                                        <p:tav tm="0">
                                          <p:val>
                                            <p:strVal val="#ppt_x-#ppt_w/2"/>
                                          </p:val>
                                        </p:tav>
                                        <p:tav tm="100000">
                                          <p:val>
                                            <p:strVal val="#ppt_x"/>
                                          </p:val>
                                        </p:tav>
                                      </p:tavLst>
                                    </p:anim>
                                    <p:anim calcmode="lin" valueType="num">
                                      <p:cBhvr>
                                        <p:cTn id="40" dur="500" fill="hold"/>
                                        <p:tgtEl>
                                          <p:spTgt spid="69693"/>
                                        </p:tgtEl>
                                        <p:attrNameLst>
                                          <p:attrName>ppt_y</p:attrName>
                                        </p:attrNameLst>
                                      </p:cBhvr>
                                      <p:tavLst>
                                        <p:tav tm="0">
                                          <p:val>
                                            <p:strVal val="#ppt_y"/>
                                          </p:val>
                                        </p:tav>
                                        <p:tav tm="100000">
                                          <p:val>
                                            <p:strVal val="#ppt_y"/>
                                          </p:val>
                                        </p:tav>
                                      </p:tavLst>
                                    </p:anim>
                                    <p:anim calcmode="lin" valueType="num">
                                      <p:cBhvr>
                                        <p:cTn id="41" dur="500" fill="hold"/>
                                        <p:tgtEl>
                                          <p:spTgt spid="69693"/>
                                        </p:tgtEl>
                                        <p:attrNameLst>
                                          <p:attrName>ppt_w</p:attrName>
                                        </p:attrNameLst>
                                      </p:cBhvr>
                                      <p:tavLst>
                                        <p:tav tm="0">
                                          <p:val>
                                            <p:fltVal val="0"/>
                                          </p:val>
                                        </p:tav>
                                        <p:tav tm="100000">
                                          <p:val>
                                            <p:strVal val="#ppt_w"/>
                                          </p:val>
                                        </p:tav>
                                      </p:tavLst>
                                    </p:anim>
                                    <p:anim calcmode="lin" valueType="num">
                                      <p:cBhvr>
                                        <p:cTn id="42" dur="500" fill="hold"/>
                                        <p:tgtEl>
                                          <p:spTgt spid="69693"/>
                                        </p:tgtEl>
                                        <p:attrNameLst>
                                          <p:attrName>ppt_h</p:attrName>
                                        </p:attrNameLst>
                                      </p:cBhvr>
                                      <p:tavLst>
                                        <p:tav tm="0">
                                          <p:val>
                                            <p:strVal val="#ppt_h"/>
                                          </p:val>
                                        </p:tav>
                                        <p:tav tm="100000">
                                          <p:val>
                                            <p:strVal val="#ppt_h"/>
                                          </p:val>
                                        </p:tav>
                                      </p:tavLst>
                                    </p:anim>
                                  </p:childTnLst>
                                </p:cTn>
                              </p:par>
                            </p:childTnLst>
                          </p:cTn>
                        </p:par>
                        <p:par>
                          <p:cTn id="43" fill="hold">
                            <p:stCondLst>
                              <p:cond delay="500"/>
                            </p:stCondLst>
                            <p:childTnLst>
                              <p:par>
                                <p:cTn id="44" presetID="1" presetClass="entr" presetSubtype="0" fill="hold" grpId="0" nodeType="afterEffect">
                                  <p:stCondLst>
                                    <p:cond delay="1000"/>
                                  </p:stCondLst>
                                  <p:childTnLst>
                                    <p:set>
                                      <p:cBhvr>
                                        <p:cTn id="45" dur="1" fill="hold">
                                          <p:stCondLst>
                                            <p:cond delay="499"/>
                                          </p:stCondLst>
                                        </p:cTn>
                                        <p:tgtEl>
                                          <p:spTgt spid="69694"/>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7" presetClass="entr" presetSubtype="8" fill="hold" nodeType="clickEffect">
                                  <p:stCondLst>
                                    <p:cond delay="0"/>
                                  </p:stCondLst>
                                  <p:childTnLst>
                                    <p:set>
                                      <p:cBhvr>
                                        <p:cTn id="49" dur="1" fill="hold">
                                          <p:stCondLst>
                                            <p:cond delay="0"/>
                                          </p:stCondLst>
                                        </p:cTn>
                                        <p:tgtEl>
                                          <p:spTgt spid="69695"/>
                                        </p:tgtEl>
                                        <p:attrNameLst>
                                          <p:attrName>style.visibility</p:attrName>
                                        </p:attrNameLst>
                                      </p:cBhvr>
                                      <p:to>
                                        <p:strVal val="visible"/>
                                      </p:to>
                                    </p:set>
                                    <p:anim calcmode="lin" valueType="num">
                                      <p:cBhvr>
                                        <p:cTn id="50" dur="500" fill="hold"/>
                                        <p:tgtEl>
                                          <p:spTgt spid="69695"/>
                                        </p:tgtEl>
                                        <p:attrNameLst>
                                          <p:attrName>ppt_x</p:attrName>
                                        </p:attrNameLst>
                                      </p:cBhvr>
                                      <p:tavLst>
                                        <p:tav tm="0">
                                          <p:val>
                                            <p:strVal val="#ppt_x-#ppt_w/2"/>
                                          </p:val>
                                        </p:tav>
                                        <p:tav tm="100000">
                                          <p:val>
                                            <p:strVal val="#ppt_x"/>
                                          </p:val>
                                        </p:tav>
                                      </p:tavLst>
                                    </p:anim>
                                    <p:anim calcmode="lin" valueType="num">
                                      <p:cBhvr>
                                        <p:cTn id="51" dur="500" fill="hold"/>
                                        <p:tgtEl>
                                          <p:spTgt spid="69695"/>
                                        </p:tgtEl>
                                        <p:attrNameLst>
                                          <p:attrName>ppt_y</p:attrName>
                                        </p:attrNameLst>
                                      </p:cBhvr>
                                      <p:tavLst>
                                        <p:tav tm="0">
                                          <p:val>
                                            <p:strVal val="#ppt_y"/>
                                          </p:val>
                                        </p:tav>
                                        <p:tav tm="100000">
                                          <p:val>
                                            <p:strVal val="#ppt_y"/>
                                          </p:val>
                                        </p:tav>
                                      </p:tavLst>
                                    </p:anim>
                                    <p:anim calcmode="lin" valueType="num">
                                      <p:cBhvr>
                                        <p:cTn id="52" dur="500" fill="hold"/>
                                        <p:tgtEl>
                                          <p:spTgt spid="69695"/>
                                        </p:tgtEl>
                                        <p:attrNameLst>
                                          <p:attrName>ppt_w</p:attrName>
                                        </p:attrNameLst>
                                      </p:cBhvr>
                                      <p:tavLst>
                                        <p:tav tm="0">
                                          <p:val>
                                            <p:fltVal val="0"/>
                                          </p:val>
                                        </p:tav>
                                        <p:tav tm="100000">
                                          <p:val>
                                            <p:strVal val="#ppt_w"/>
                                          </p:val>
                                        </p:tav>
                                      </p:tavLst>
                                    </p:anim>
                                    <p:anim calcmode="lin" valueType="num">
                                      <p:cBhvr>
                                        <p:cTn id="53" dur="500" fill="hold"/>
                                        <p:tgtEl>
                                          <p:spTgt spid="69695"/>
                                        </p:tgtEl>
                                        <p:attrNameLst>
                                          <p:attrName>ppt_h</p:attrName>
                                        </p:attrNameLst>
                                      </p:cBhvr>
                                      <p:tavLst>
                                        <p:tav tm="0">
                                          <p:val>
                                            <p:strVal val="#ppt_h"/>
                                          </p:val>
                                        </p:tav>
                                        <p:tav tm="100000">
                                          <p:val>
                                            <p:strVal val="#ppt_h"/>
                                          </p:val>
                                        </p:tav>
                                      </p:tavLst>
                                    </p:anim>
                                  </p:childTnLst>
                                </p:cTn>
                              </p:par>
                            </p:childTnLst>
                          </p:cTn>
                        </p:par>
                        <p:par>
                          <p:cTn id="54" fill="hold">
                            <p:stCondLst>
                              <p:cond delay="500"/>
                            </p:stCondLst>
                            <p:childTnLst>
                              <p:par>
                                <p:cTn id="55" presetID="9" presetClass="entr" presetSubtype="0" fill="hold" nodeType="afterEffect">
                                  <p:stCondLst>
                                    <p:cond delay="0"/>
                                  </p:stCondLst>
                                  <p:childTnLst>
                                    <p:set>
                                      <p:cBhvr>
                                        <p:cTn id="56" dur="1" fill="hold">
                                          <p:stCondLst>
                                            <p:cond delay="0"/>
                                          </p:stCondLst>
                                        </p:cTn>
                                        <p:tgtEl>
                                          <p:spTgt spid="69698"/>
                                        </p:tgtEl>
                                        <p:attrNameLst>
                                          <p:attrName>style.visibility</p:attrName>
                                        </p:attrNameLst>
                                      </p:cBhvr>
                                      <p:to>
                                        <p:strVal val="visible"/>
                                      </p:to>
                                    </p:set>
                                    <p:animEffect transition="in" filter="dissolve">
                                      <p:cBhvr>
                                        <p:cTn id="57" dur="500"/>
                                        <p:tgtEl>
                                          <p:spTgt spid="69698"/>
                                        </p:tgtEl>
                                      </p:cBhvr>
                                    </p:animEffect>
                                  </p:childTnLst>
                                </p:cTn>
                              </p:par>
                            </p:childTnLst>
                          </p:cTn>
                        </p:par>
                      </p:childTnLst>
                    </p:cTn>
                  </p:par>
                  <p:par>
                    <p:cTn id="58" fill="hold">
                      <p:stCondLst>
                        <p:cond delay="indefinite"/>
                      </p:stCondLst>
                      <p:childTnLst>
                        <p:par>
                          <p:cTn id="59" fill="hold">
                            <p:stCondLst>
                              <p:cond delay="0"/>
                            </p:stCondLst>
                            <p:childTnLst>
                              <p:par>
                                <p:cTn id="60" presetID="17" presetClass="entr" presetSubtype="8" fill="hold" nodeType="clickEffect">
                                  <p:stCondLst>
                                    <p:cond delay="0"/>
                                  </p:stCondLst>
                                  <p:childTnLst>
                                    <p:set>
                                      <p:cBhvr>
                                        <p:cTn id="61" dur="1" fill="hold">
                                          <p:stCondLst>
                                            <p:cond delay="0"/>
                                          </p:stCondLst>
                                        </p:cTn>
                                        <p:tgtEl>
                                          <p:spTgt spid="69733"/>
                                        </p:tgtEl>
                                        <p:attrNameLst>
                                          <p:attrName>style.visibility</p:attrName>
                                        </p:attrNameLst>
                                      </p:cBhvr>
                                      <p:to>
                                        <p:strVal val="visible"/>
                                      </p:to>
                                    </p:set>
                                    <p:anim calcmode="lin" valueType="num">
                                      <p:cBhvr>
                                        <p:cTn id="62" dur="500" fill="hold"/>
                                        <p:tgtEl>
                                          <p:spTgt spid="69733"/>
                                        </p:tgtEl>
                                        <p:attrNameLst>
                                          <p:attrName>ppt_x</p:attrName>
                                        </p:attrNameLst>
                                      </p:cBhvr>
                                      <p:tavLst>
                                        <p:tav tm="0">
                                          <p:val>
                                            <p:strVal val="#ppt_x-#ppt_w/2"/>
                                          </p:val>
                                        </p:tav>
                                        <p:tav tm="100000">
                                          <p:val>
                                            <p:strVal val="#ppt_x"/>
                                          </p:val>
                                        </p:tav>
                                      </p:tavLst>
                                    </p:anim>
                                    <p:anim calcmode="lin" valueType="num">
                                      <p:cBhvr>
                                        <p:cTn id="63" dur="500" fill="hold"/>
                                        <p:tgtEl>
                                          <p:spTgt spid="69733"/>
                                        </p:tgtEl>
                                        <p:attrNameLst>
                                          <p:attrName>ppt_y</p:attrName>
                                        </p:attrNameLst>
                                      </p:cBhvr>
                                      <p:tavLst>
                                        <p:tav tm="0">
                                          <p:val>
                                            <p:strVal val="#ppt_y"/>
                                          </p:val>
                                        </p:tav>
                                        <p:tav tm="100000">
                                          <p:val>
                                            <p:strVal val="#ppt_y"/>
                                          </p:val>
                                        </p:tav>
                                      </p:tavLst>
                                    </p:anim>
                                    <p:anim calcmode="lin" valueType="num">
                                      <p:cBhvr>
                                        <p:cTn id="64" dur="500" fill="hold"/>
                                        <p:tgtEl>
                                          <p:spTgt spid="69733"/>
                                        </p:tgtEl>
                                        <p:attrNameLst>
                                          <p:attrName>ppt_w</p:attrName>
                                        </p:attrNameLst>
                                      </p:cBhvr>
                                      <p:tavLst>
                                        <p:tav tm="0">
                                          <p:val>
                                            <p:fltVal val="0"/>
                                          </p:val>
                                        </p:tav>
                                        <p:tav tm="100000">
                                          <p:val>
                                            <p:strVal val="#ppt_w"/>
                                          </p:val>
                                        </p:tav>
                                      </p:tavLst>
                                    </p:anim>
                                    <p:anim calcmode="lin" valueType="num">
                                      <p:cBhvr>
                                        <p:cTn id="65" dur="500" fill="hold"/>
                                        <p:tgtEl>
                                          <p:spTgt spid="69733"/>
                                        </p:tgtEl>
                                        <p:attrNameLst>
                                          <p:attrName>ppt_h</p:attrName>
                                        </p:attrNameLst>
                                      </p:cBhvr>
                                      <p:tavLst>
                                        <p:tav tm="0">
                                          <p:val>
                                            <p:strVal val="#ppt_h"/>
                                          </p:val>
                                        </p:tav>
                                        <p:tav tm="100000">
                                          <p:val>
                                            <p:strVal val="#ppt_h"/>
                                          </p:val>
                                        </p:tav>
                                      </p:tavLst>
                                    </p:anim>
                                  </p:childTnLst>
                                </p:cTn>
                              </p:par>
                            </p:childTnLst>
                          </p:cTn>
                        </p:par>
                        <p:par>
                          <p:cTn id="66" fill="hold">
                            <p:stCondLst>
                              <p:cond delay="500"/>
                            </p:stCondLst>
                            <p:childTnLst>
                              <p:par>
                                <p:cTn id="67" presetID="9" presetClass="entr" presetSubtype="0" fill="hold" nodeType="afterEffect">
                                  <p:stCondLst>
                                    <p:cond delay="0"/>
                                  </p:stCondLst>
                                  <p:childTnLst>
                                    <p:set>
                                      <p:cBhvr>
                                        <p:cTn id="68" dur="1" fill="hold">
                                          <p:stCondLst>
                                            <p:cond delay="0"/>
                                          </p:stCondLst>
                                        </p:cTn>
                                        <p:tgtEl>
                                          <p:spTgt spid="69736"/>
                                        </p:tgtEl>
                                        <p:attrNameLst>
                                          <p:attrName>style.visibility</p:attrName>
                                        </p:attrNameLst>
                                      </p:cBhvr>
                                      <p:to>
                                        <p:strVal val="visible"/>
                                      </p:to>
                                    </p:set>
                                    <p:animEffect transition="in" filter="dissolve">
                                      <p:cBhvr>
                                        <p:cTn id="69" dur="500"/>
                                        <p:tgtEl>
                                          <p:spTgt spid="69736"/>
                                        </p:tgtEl>
                                      </p:cBhvr>
                                    </p:animEffect>
                                  </p:childTnLst>
                                </p:cTn>
                              </p:par>
                            </p:childTnLst>
                          </p:cTn>
                        </p:par>
                      </p:childTnLst>
                    </p:cTn>
                  </p:par>
                  <p:par>
                    <p:cTn id="70" fill="hold">
                      <p:stCondLst>
                        <p:cond delay="indefinite"/>
                      </p:stCondLst>
                      <p:childTnLst>
                        <p:par>
                          <p:cTn id="71" fill="hold">
                            <p:stCondLst>
                              <p:cond delay="0"/>
                            </p:stCondLst>
                            <p:childTnLst>
                              <p:par>
                                <p:cTn id="72" presetID="9" presetClass="entr" presetSubtype="0" fill="hold" nodeType="clickEffect">
                                  <p:stCondLst>
                                    <p:cond delay="0"/>
                                  </p:stCondLst>
                                  <p:childTnLst>
                                    <p:set>
                                      <p:cBhvr>
                                        <p:cTn id="73" dur="1" fill="hold">
                                          <p:stCondLst>
                                            <p:cond delay="0"/>
                                          </p:stCondLst>
                                        </p:cTn>
                                        <p:tgtEl>
                                          <p:spTgt spid="69753"/>
                                        </p:tgtEl>
                                        <p:attrNameLst>
                                          <p:attrName>style.visibility</p:attrName>
                                        </p:attrNameLst>
                                      </p:cBhvr>
                                      <p:to>
                                        <p:strVal val="visible"/>
                                      </p:to>
                                    </p:set>
                                    <p:animEffect transition="in" filter="dissolve">
                                      <p:cBhvr>
                                        <p:cTn id="74" dur="500"/>
                                        <p:tgtEl>
                                          <p:spTgt spid="69753"/>
                                        </p:tgtEl>
                                      </p:cBhvr>
                                    </p:animEffec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499"/>
                                          </p:stCondLst>
                                        </p:cTn>
                                        <p:tgtEl>
                                          <p:spTgt spid="69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autoUpdateAnimBg="0"/>
      <p:bldP spid="69692" grpId="0" autoUpdateAnimBg="0"/>
      <p:bldP spid="69693" grpId="0" animBg="1"/>
      <p:bldP spid="69694" grpId="0" autoUpdateAnimBg="0"/>
      <p:bldP spid="6977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690" name="Oval 186"/>
          <p:cNvSpPr>
            <a:spLocks noChangeArrowheads="1"/>
          </p:cNvSpPr>
          <p:nvPr/>
        </p:nvSpPr>
        <p:spPr bwMode="auto">
          <a:xfrm>
            <a:off x="2057400" y="1663700"/>
            <a:ext cx="457200" cy="381000"/>
          </a:xfrm>
          <a:prstGeom prst="ellipse">
            <a:avLst/>
          </a:prstGeom>
          <a:solidFill>
            <a:srgbClr val="FFFF66"/>
          </a:solidFill>
          <a:ln w="9525">
            <a:solidFill>
              <a:srgbClr val="000000"/>
            </a:solidFill>
            <a:round/>
            <a:headEnd/>
            <a:tailEnd/>
          </a:ln>
          <a:effectLst/>
        </p:spPr>
        <p:txBody>
          <a:bodyPr wrap="none" anchor="ct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555" name="Text Box 51"/>
          <p:cNvSpPr txBox="1">
            <a:spLocks noChangeArrowheads="1"/>
          </p:cNvSpPr>
          <p:nvPr/>
        </p:nvSpPr>
        <p:spPr bwMode="auto">
          <a:xfrm>
            <a:off x="307975" y="1552575"/>
            <a:ext cx="2227263" cy="504825"/>
          </a:xfrm>
          <a:prstGeom prst="rect">
            <a:avLst/>
          </a:prstGeom>
          <a:noFill/>
          <a:ln w="9525">
            <a:noFill/>
            <a:miter lim="800000"/>
            <a:headEnd/>
            <a:tailEnd/>
          </a:ln>
          <a:effectLst/>
        </p:spPr>
        <p:txBody>
          <a:bodyPr wrap="none">
            <a:spAutoFit/>
          </a:bodyPr>
          <a:lstStyle/>
          <a:p>
            <a:pPr algn="just">
              <a:lnSpc>
                <a:spcPct val="150000"/>
              </a:lnSpc>
              <a:tabLst>
                <a:tab pos="361950" algn="l"/>
              </a:tabLst>
            </a:pPr>
            <a:r>
              <a:rPr lang="es-MX" sz="1800" u="sng">
                <a:solidFill>
                  <a:srgbClr val="000066"/>
                </a:solidFill>
                <a:latin typeface="Arial" charset="0"/>
              </a:rPr>
              <a:t>Boro:</a:t>
            </a:r>
            <a:r>
              <a:rPr lang="es-MX" sz="1800">
                <a:solidFill>
                  <a:srgbClr val="000066"/>
                </a:solidFill>
                <a:latin typeface="Arial" charset="0"/>
              </a:rPr>
              <a:t>  1s</a:t>
            </a:r>
            <a:r>
              <a:rPr lang="es-MX" sz="1800" baseline="30000">
                <a:solidFill>
                  <a:srgbClr val="000066"/>
                </a:solidFill>
                <a:latin typeface="Arial" charset="0"/>
              </a:rPr>
              <a:t>2</a:t>
            </a:r>
            <a:r>
              <a:rPr lang="es-MX" sz="1800">
                <a:solidFill>
                  <a:srgbClr val="000066"/>
                </a:solidFill>
                <a:latin typeface="Arial" charset="0"/>
              </a:rPr>
              <a:t>,  2s</a:t>
            </a:r>
            <a:r>
              <a:rPr lang="es-MX" sz="1800" baseline="30000">
                <a:solidFill>
                  <a:srgbClr val="000066"/>
                </a:solidFill>
                <a:latin typeface="Arial" charset="0"/>
              </a:rPr>
              <a:t>2</a:t>
            </a:r>
            <a:r>
              <a:rPr lang="es-MX" sz="1800">
                <a:solidFill>
                  <a:srgbClr val="000066"/>
                </a:solidFill>
                <a:latin typeface="Arial" charset="0"/>
              </a:rPr>
              <a:t>,  2p</a:t>
            </a:r>
            <a:r>
              <a:rPr lang="es-MX" sz="1800" baseline="30000">
                <a:solidFill>
                  <a:srgbClr val="000066"/>
                </a:solidFill>
                <a:latin typeface="Arial" charset="0"/>
              </a:rPr>
              <a:t>1</a:t>
            </a:r>
            <a:endParaRPr lang="es-ES" sz="1800" u="sng" baseline="30000">
              <a:solidFill>
                <a:srgbClr val="000066"/>
              </a:solidFill>
              <a:latin typeface="Arial" charset="0"/>
            </a:endParaRPr>
          </a:p>
        </p:txBody>
      </p:sp>
      <p:grpSp>
        <p:nvGrpSpPr>
          <p:cNvPr id="149623" name="Group 119"/>
          <p:cNvGrpSpPr>
            <a:grpSpLocks/>
          </p:cNvGrpSpPr>
          <p:nvPr/>
        </p:nvGrpSpPr>
        <p:grpSpPr bwMode="auto">
          <a:xfrm>
            <a:off x="508000" y="2262188"/>
            <a:ext cx="6654800" cy="1243012"/>
            <a:chOff x="320" y="1425"/>
            <a:chExt cx="4192" cy="783"/>
          </a:xfrm>
        </p:grpSpPr>
        <p:sp>
          <p:nvSpPr>
            <p:cNvPr id="149559" name="Line 55"/>
            <p:cNvSpPr>
              <a:spLocks noChangeShapeType="1"/>
            </p:cNvSpPr>
            <p:nvPr/>
          </p:nvSpPr>
          <p:spPr bwMode="auto">
            <a:xfrm flipV="1">
              <a:off x="320" y="2013"/>
              <a:ext cx="646" cy="0"/>
            </a:xfrm>
            <a:prstGeom prst="line">
              <a:avLst/>
            </a:prstGeom>
            <a:noFill/>
            <a:ln w="38100">
              <a:solidFill>
                <a:schemeClr val="tx1"/>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560" name="Text Box 56"/>
            <p:cNvSpPr txBox="1">
              <a:spLocks noChangeArrowheads="1"/>
            </p:cNvSpPr>
            <p:nvPr/>
          </p:nvSpPr>
          <p:spPr bwMode="auto">
            <a:xfrm>
              <a:off x="524" y="1949"/>
              <a:ext cx="285" cy="259"/>
            </a:xfrm>
            <a:prstGeom prst="rect">
              <a:avLst/>
            </a:prstGeom>
            <a:noFill/>
            <a:ln w="9525">
              <a:noFill/>
              <a:miter lim="800000"/>
              <a:headEnd/>
              <a:tailEnd/>
            </a:ln>
            <a:effectLst/>
          </p:spPr>
          <p:txBody>
            <a:bodyPr>
              <a:spAutoFit/>
            </a:bodyPr>
            <a:lstStyle/>
            <a:p>
              <a:pPr algn="just">
                <a:lnSpc>
                  <a:spcPct val="150000"/>
                </a:lnSpc>
                <a:tabLst>
                  <a:tab pos="361950" algn="l"/>
                </a:tabLst>
              </a:pPr>
              <a:r>
                <a:rPr lang="es-ES" sz="1400" b="1">
                  <a:solidFill>
                    <a:srgbClr val="000066"/>
                  </a:solidFill>
                  <a:latin typeface="Arial" charset="0"/>
                </a:rPr>
                <a:t>1s</a:t>
              </a:r>
            </a:p>
          </p:txBody>
        </p:sp>
        <p:grpSp>
          <p:nvGrpSpPr>
            <p:cNvPr id="149565" name="Group 61"/>
            <p:cNvGrpSpPr>
              <a:grpSpLocks/>
            </p:cNvGrpSpPr>
            <p:nvPr/>
          </p:nvGrpSpPr>
          <p:grpSpPr bwMode="auto">
            <a:xfrm>
              <a:off x="359" y="1425"/>
              <a:ext cx="545" cy="593"/>
              <a:chOff x="4519" y="2680"/>
              <a:chExt cx="545" cy="593"/>
            </a:xfrm>
          </p:grpSpPr>
          <p:sp>
            <p:nvSpPr>
              <p:cNvPr id="149566" name="Oval 62"/>
              <p:cNvSpPr>
                <a:spLocks noChangeArrowheads="1"/>
              </p:cNvSpPr>
              <p:nvPr/>
            </p:nvSpPr>
            <p:spPr bwMode="auto">
              <a:xfrm>
                <a:off x="4849" y="2875"/>
                <a:ext cx="215" cy="196"/>
              </a:xfrm>
              <a:prstGeom prst="ellipse">
                <a:avLst/>
              </a:prstGeom>
              <a:gradFill rotWithShape="0">
                <a:gsLst>
                  <a:gs pos="0">
                    <a:srgbClr val="B4B4B4"/>
                  </a:gs>
                  <a:gs pos="100000">
                    <a:srgbClr val="808080"/>
                  </a:gs>
                </a:gsLst>
                <a:path path="shape">
                  <a:fillToRect l="50000" t="50000" r="50000" b="50000"/>
                </a:path>
              </a:gradFill>
              <a:ln w="9525">
                <a:solidFill>
                  <a:srgbClr val="808080"/>
                </a:solidFill>
                <a:round/>
                <a:headEnd/>
                <a:tailEnd/>
              </a:ln>
              <a:effectLst/>
            </p:spPr>
            <p:txBody>
              <a:bodyPr anchor="ct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567" name="Line 63"/>
              <p:cNvSpPr>
                <a:spLocks noChangeShapeType="1"/>
              </p:cNvSpPr>
              <p:nvPr/>
            </p:nvSpPr>
            <p:spPr bwMode="auto">
              <a:xfrm>
                <a:off x="4957" y="3069"/>
                <a:ext cx="0" cy="41"/>
              </a:xfrm>
              <a:prstGeom prst="line">
                <a:avLst/>
              </a:prstGeom>
              <a:noFill/>
              <a:ln w="9525">
                <a:solidFill>
                  <a:srgbClr val="808080"/>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568" name="Line 64"/>
              <p:cNvSpPr>
                <a:spLocks noChangeShapeType="1"/>
              </p:cNvSpPr>
              <p:nvPr/>
            </p:nvSpPr>
            <p:spPr bwMode="auto">
              <a:xfrm flipH="1" flipV="1">
                <a:off x="4955" y="2837"/>
                <a:ext cx="2" cy="37"/>
              </a:xfrm>
              <a:prstGeom prst="line">
                <a:avLst/>
              </a:prstGeom>
              <a:noFill/>
              <a:ln w="9525">
                <a:solidFill>
                  <a:srgbClr val="808080"/>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569" name="Text Box 65"/>
              <p:cNvSpPr txBox="1">
                <a:spLocks noChangeArrowheads="1"/>
              </p:cNvSpPr>
              <p:nvPr/>
            </p:nvSpPr>
            <p:spPr bwMode="auto">
              <a:xfrm>
                <a:off x="4861" y="2680"/>
                <a:ext cx="143"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000000"/>
                    </a:solidFill>
                    <a:latin typeface="Arial" charset="0"/>
                  </a:rPr>
                  <a:t>S</a:t>
                </a:r>
              </a:p>
            </p:txBody>
          </p:sp>
          <p:sp>
            <p:nvSpPr>
              <p:cNvPr id="149570" name="Text Box 66"/>
              <p:cNvSpPr txBox="1">
                <a:spLocks noChangeArrowheads="1"/>
              </p:cNvSpPr>
              <p:nvPr/>
            </p:nvSpPr>
            <p:spPr bwMode="auto">
              <a:xfrm>
                <a:off x="4858" y="3081"/>
                <a:ext cx="137"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FF0000"/>
                    </a:solidFill>
                    <a:latin typeface="Arial" charset="0"/>
                  </a:rPr>
                  <a:t>N</a:t>
                </a:r>
              </a:p>
            </p:txBody>
          </p:sp>
          <p:sp>
            <p:nvSpPr>
              <p:cNvPr id="149571" name="Oval 67"/>
              <p:cNvSpPr>
                <a:spLocks noChangeArrowheads="1"/>
              </p:cNvSpPr>
              <p:nvPr/>
            </p:nvSpPr>
            <p:spPr bwMode="auto">
              <a:xfrm>
                <a:off x="4519" y="2875"/>
                <a:ext cx="215" cy="196"/>
              </a:xfrm>
              <a:prstGeom prst="ellipse">
                <a:avLst/>
              </a:prstGeom>
              <a:gradFill rotWithShape="0">
                <a:gsLst>
                  <a:gs pos="0">
                    <a:srgbClr val="B4B4B4"/>
                  </a:gs>
                  <a:gs pos="100000">
                    <a:srgbClr val="808080"/>
                  </a:gs>
                </a:gsLst>
                <a:path path="shape">
                  <a:fillToRect l="50000" t="50000" r="50000" b="50000"/>
                </a:path>
              </a:gradFill>
              <a:ln w="9525">
                <a:solidFill>
                  <a:srgbClr val="808080"/>
                </a:solidFill>
                <a:round/>
                <a:headEnd/>
                <a:tailEnd/>
              </a:ln>
              <a:effectLst/>
            </p:spPr>
            <p:txBody>
              <a:bodyPr anchor="ct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572" name="Line 68"/>
              <p:cNvSpPr>
                <a:spLocks noChangeShapeType="1"/>
              </p:cNvSpPr>
              <p:nvPr/>
            </p:nvSpPr>
            <p:spPr bwMode="auto">
              <a:xfrm>
                <a:off x="4627" y="3069"/>
                <a:ext cx="0" cy="41"/>
              </a:xfrm>
              <a:prstGeom prst="line">
                <a:avLst/>
              </a:prstGeom>
              <a:noFill/>
              <a:ln w="9525">
                <a:solidFill>
                  <a:srgbClr val="808080"/>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573" name="Line 69"/>
              <p:cNvSpPr>
                <a:spLocks noChangeShapeType="1"/>
              </p:cNvSpPr>
              <p:nvPr/>
            </p:nvSpPr>
            <p:spPr bwMode="auto">
              <a:xfrm flipH="1" flipV="1">
                <a:off x="4625" y="2837"/>
                <a:ext cx="2" cy="37"/>
              </a:xfrm>
              <a:prstGeom prst="line">
                <a:avLst/>
              </a:prstGeom>
              <a:noFill/>
              <a:ln w="9525">
                <a:solidFill>
                  <a:srgbClr val="808080"/>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574" name="Text Box 70"/>
              <p:cNvSpPr txBox="1">
                <a:spLocks noChangeArrowheads="1"/>
              </p:cNvSpPr>
              <p:nvPr/>
            </p:nvSpPr>
            <p:spPr bwMode="auto">
              <a:xfrm>
                <a:off x="4528" y="2680"/>
                <a:ext cx="143"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FF0000"/>
                    </a:solidFill>
                    <a:latin typeface="Arial" charset="0"/>
                  </a:rPr>
                  <a:t>N</a:t>
                </a:r>
              </a:p>
            </p:txBody>
          </p:sp>
          <p:sp>
            <p:nvSpPr>
              <p:cNvPr id="149575" name="Text Box 71"/>
              <p:cNvSpPr txBox="1">
                <a:spLocks noChangeArrowheads="1"/>
              </p:cNvSpPr>
              <p:nvPr/>
            </p:nvSpPr>
            <p:spPr bwMode="auto">
              <a:xfrm>
                <a:off x="4534" y="3081"/>
                <a:ext cx="137"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000000"/>
                    </a:solidFill>
                    <a:latin typeface="Arial" charset="0"/>
                  </a:rPr>
                  <a:t>S</a:t>
                </a:r>
              </a:p>
            </p:txBody>
          </p:sp>
        </p:grpSp>
        <p:sp>
          <p:nvSpPr>
            <p:cNvPr id="149580" name="Line 76"/>
            <p:cNvSpPr>
              <a:spLocks noChangeShapeType="1"/>
            </p:cNvSpPr>
            <p:nvPr/>
          </p:nvSpPr>
          <p:spPr bwMode="auto">
            <a:xfrm flipV="1">
              <a:off x="1208" y="2013"/>
              <a:ext cx="646" cy="0"/>
            </a:xfrm>
            <a:prstGeom prst="line">
              <a:avLst/>
            </a:prstGeom>
            <a:noFill/>
            <a:ln w="38100">
              <a:solidFill>
                <a:schemeClr val="tx1"/>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581" name="Text Box 77"/>
            <p:cNvSpPr txBox="1">
              <a:spLocks noChangeArrowheads="1"/>
            </p:cNvSpPr>
            <p:nvPr/>
          </p:nvSpPr>
          <p:spPr bwMode="auto">
            <a:xfrm>
              <a:off x="1412" y="1949"/>
              <a:ext cx="285" cy="259"/>
            </a:xfrm>
            <a:prstGeom prst="rect">
              <a:avLst/>
            </a:prstGeom>
            <a:noFill/>
            <a:ln w="9525">
              <a:noFill/>
              <a:miter lim="800000"/>
              <a:headEnd/>
              <a:tailEnd/>
            </a:ln>
            <a:effectLst/>
          </p:spPr>
          <p:txBody>
            <a:bodyPr>
              <a:spAutoFit/>
            </a:bodyPr>
            <a:lstStyle/>
            <a:p>
              <a:pPr algn="just">
                <a:lnSpc>
                  <a:spcPct val="150000"/>
                </a:lnSpc>
                <a:tabLst>
                  <a:tab pos="361950" algn="l"/>
                </a:tabLst>
              </a:pPr>
              <a:r>
                <a:rPr lang="es-ES" sz="1400" b="1">
                  <a:solidFill>
                    <a:srgbClr val="000066"/>
                  </a:solidFill>
                  <a:latin typeface="Arial" charset="0"/>
                </a:rPr>
                <a:t>2s</a:t>
              </a:r>
            </a:p>
          </p:txBody>
        </p:sp>
        <p:grpSp>
          <p:nvGrpSpPr>
            <p:cNvPr id="149586" name="Group 82"/>
            <p:cNvGrpSpPr>
              <a:grpSpLocks/>
            </p:cNvGrpSpPr>
            <p:nvPr/>
          </p:nvGrpSpPr>
          <p:grpSpPr bwMode="auto">
            <a:xfrm>
              <a:off x="1247" y="1425"/>
              <a:ext cx="545" cy="593"/>
              <a:chOff x="4519" y="2680"/>
              <a:chExt cx="545" cy="593"/>
            </a:xfrm>
          </p:grpSpPr>
          <p:sp>
            <p:nvSpPr>
              <p:cNvPr id="149587" name="Oval 83"/>
              <p:cNvSpPr>
                <a:spLocks noChangeArrowheads="1"/>
              </p:cNvSpPr>
              <p:nvPr/>
            </p:nvSpPr>
            <p:spPr bwMode="auto">
              <a:xfrm>
                <a:off x="4849" y="2875"/>
                <a:ext cx="215" cy="196"/>
              </a:xfrm>
              <a:prstGeom prst="ellipse">
                <a:avLst/>
              </a:prstGeom>
              <a:gradFill rotWithShape="0">
                <a:gsLst>
                  <a:gs pos="0">
                    <a:srgbClr val="B4B4B4"/>
                  </a:gs>
                  <a:gs pos="100000">
                    <a:srgbClr val="808080"/>
                  </a:gs>
                </a:gsLst>
                <a:path path="shape">
                  <a:fillToRect l="50000" t="50000" r="50000" b="50000"/>
                </a:path>
              </a:gradFill>
              <a:ln w="9525">
                <a:solidFill>
                  <a:srgbClr val="808080"/>
                </a:solidFill>
                <a:round/>
                <a:headEnd/>
                <a:tailEnd/>
              </a:ln>
              <a:effectLst/>
            </p:spPr>
            <p:txBody>
              <a:bodyPr anchor="ct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588" name="Line 84"/>
              <p:cNvSpPr>
                <a:spLocks noChangeShapeType="1"/>
              </p:cNvSpPr>
              <p:nvPr/>
            </p:nvSpPr>
            <p:spPr bwMode="auto">
              <a:xfrm>
                <a:off x="4957" y="3069"/>
                <a:ext cx="0" cy="41"/>
              </a:xfrm>
              <a:prstGeom prst="line">
                <a:avLst/>
              </a:prstGeom>
              <a:noFill/>
              <a:ln w="9525">
                <a:solidFill>
                  <a:srgbClr val="808080"/>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589" name="Line 85"/>
              <p:cNvSpPr>
                <a:spLocks noChangeShapeType="1"/>
              </p:cNvSpPr>
              <p:nvPr/>
            </p:nvSpPr>
            <p:spPr bwMode="auto">
              <a:xfrm flipH="1" flipV="1">
                <a:off x="4955" y="2837"/>
                <a:ext cx="2" cy="37"/>
              </a:xfrm>
              <a:prstGeom prst="line">
                <a:avLst/>
              </a:prstGeom>
              <a:noFill/>
              <a:ln w="9525">
                <a:solidFill>
                  <a:srgbClr val="808080"/>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590" name="Text Box 86"/>
              <p:cNvSpPr txBox="1">
                <a:spLocks noChangeArrowheads="1"/>
              </p:cNvSpPr>
              <p:nvPr/>
            </p:nvSpPr>
            <p:spPr bwMode="auto">
              <a:xfrm>
                <a:off x="4861" y="2680"/>
                <a:ext cx="143"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000000"/>
                    </a:solidFill>
                    <a:latin typeface="Arial" charset="0"/>
                  </a:rPr>
                  <a:t>S</a:t>
                </a:r>
              </a:p>
            </p:txBody>
          </p:sp>
          <p:sp>
            <p:nvSpPr>
              <p:cNvPr id="149591" name="Text Box 87"/>
              <p:cNvSpPr txBox="1">
                <a:spLocks noChangeArrowheads="1"/>
              </p:cNvSpPr>
              <p:nvPr/>
            </p:nvSpPr>
            <p:spPr bwMode="auto">
              <a:xfrm>
                <a:off x="4858" y="3081"/>
                <a:ext cx="137"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FF0000"/>
                    </a:solidFill>
                    <a:latin typeface="Arial" charset="0"/>
                  </a:rPr>
                  <a:t>N</a:t>
                </a:r>
              </a:p>
            </p:txBody>
          </p:sp>
          <p:sp>
            <p:nvSpPr>
              <p:cNvPr id="149592" name="Oval 88"/>
              <p:cNvSpPr>
                <a:spLocks noChangeArrowheads="1"/>
              </p:cNvSpPr>
              <p:nvPr/>
            </p:nvSpPr>
            <p:spPr bwMode="auto">
              <a:xfrm>
                <a:off x="4519" y="2875"/>
                <a:ext cx="215" cy="196"/>
              </a:xfrm>
              <a:prstGeom prst="ellipse">
                <a:avLst/>
              </a:prstGeom>
              <a:gradFill rotWithShape="0">
                <a:gsLst>
                  <a:gs pos="0">
                    <a:srgbClr val="B4B4B4"/>
                  </a:gs>
                  <a:gs pos="100000">
                    <a:srgbClr val="808080"/>
                  </a:gs>
                </a:gsLst>
                <a:path path="shape">
                  <a:fillToRect l="50000" t="50000" r="50000" b="50000"/>
                </a:path>
              </a:gradFill>
              <a:ln w="9525">
                <a:solidFill>
                  <a:srgbClr val="808080"/>
                </a:solidFill>
                <a:round/>
                <a:headEnd/>
                <a:tailEnd/>
              </a:ln>
              <a:effectLst/>
            </p:spPr>
            <p:txBody>
              <a:bodyPr anchor="ct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593" name="Line 89"/>
              <p:cNvSpPr>
                <a:spLocks noChangeShapeType="1"/>
              </p:cNvSpPr>
              <p:nvPr/>
            </p:nvSpPr>
            <p:spPr bwMode="auto">
              <a:xfrm>
                <a:off x="4627" y="3069"/>
                <a:ext cx="0" cy="41"/>
              </a:xfrm>
              <a:prstGeom prst="line">
                <a:avLst/>
              </a:prstGeom>
              <a:noFill/>
              <a:ln w="9525">
                <a:solidFill>
                  <a:srgbClr val="808080"/>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594" name="Line 90"/>
              <p:cNvSpPr>
                <a:spLocks noChangeShapeType="1"/>
              </p:cNvSpPr>
              <p:nvPr/>
            </p:nvSpPr>
            <p:spPr bwMode="auto">
              <a:xfrm flipH="1" flipV="1">
                <a:off x="4625" y="2837"/>
                <a:ext cx="2" cy="37"/>
              </a:xfrm>
              <a:prstGeom prst="line">
                <a:avLst/>
              </a:prstGeom>
              <a:noFill/>
              <a:ln w="9525">
                <a:solidFill>
                  <a:srgbClr val="808080"/>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595" name="Text Box 91"/>
              <p:cNvSpPr txBox="1">
                <a:spLocks noChangeArrowheads="1"/>
              </p:cNvSpPr>
              <p:nvPr/>
            </p:nvSpPr>
            <p:spPr bwMode="auto">
              <a:xfrm>
                <a:off x="4528" y="2680"/>
                <a:ext cx="143"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FF0000"/>
                    </a:solidFill>
                    <a:latin typeface="Arial" charset="0"/>
                  </a:rPr>
                  <a:t>N</a:t>
                </a:r>
              </a:p>
            </p:txBody>
          </p:sp>
          <p:sp>
            <p:nvSpPr>
              <p:cNvPr id="149596" name="Text Box 92"/>
              <p:cNvSpPr txBox="1">
                <a:spLocks noChangeArrowheads="1"/>
              </p:cNvSpPr>
              <p:nvPr/>
            </p:nvSpPr>
            <p:spPr bwMode="auto">
              <a:xfrm>
                <a:off x="4534" y="3081"/>
                <a:ext cx="137"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000000"/>
                    </a:solidFill>
                    <a:latin typeface="Arial" charset="0"/>
                  </a:rPr>
                  <a:t>S</a:t>
                </a:r>
              </a:p>
            </p:txBody>
          </p:sp>
        </p:grpSp>
        <p:sp>
          <p:nvSpPr>
            <p:cNvPr id="149601" name="Line 97"/>
            <p:cNvSpPr>
              <a:spLocks noChangeShapeType="1"/>
            </p:cNvSpPr>
            <p:nvPr/>
          </p:nvSpPr>
          <p:spPr bwMode="auto">
            <a:xfrm flipV="1">
              <a:off x="2098" y="2013"/>
              <a:ext cx="646" cy="0"/>
            </a:xfrm>
            <a:prstGeom prst="line">
              <a:avLst/>
            </a:prstGeom>
            <a:noFill/>
            <a:ln w="38100">
              <a:solidFill>
                <a:schemeClr val="tx1"/>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602" name="Text Box 98"/>
            <p:cNvSpPr txBox="1">
              <a:spLocks noChangeArrowheads="1"/>
            </p:cNvSpPr>
            <p:nvPr/>
          </p:nvSpPr>
          <p:spPr bwMode="auto">
            <a:xfrm>
              <a:off x="2294" y="1949"/>
              <a:ext cx="309" cy="259"/>
            </a:xfrm>
            <a:prstGeom prst="rect">
              <a:avLst/>
            </a:prstGeom>
            <a:noFill/>
            <a:ln w="9525">
              <a:noFill/>
              <a:miter lim="800000"/>
              <a:headEnd/>
              <a:tailEnd/>
            </a:ln>
            <a:effectLst/>
          </p:spPr>
          <p:txBody>
            <a:bodyPr>
              <a:spAutoFit/>
            </a:bodyPr>
            <a:lstStyle/>
            <a:p>
              <a:pPr algn="just">
                <a:lnSpc>
                  <a:spcPct val="150000"/>
                </a:lnSpc>
                <a:tabLst>
                  <a:tab pos="361950" algn="l"/>
                </a:tabLst>
              </a:pPr>
              <a:r>
                <a:rPr lang="es-ES" sz="1400" b="1">
                  <a:solidFill>
                    <a:srgbClr val="000066"/>
                  </a:solidFill>
                  <a:latin typeface="Arial" charset="0"/>
                </a:rPr>
                <a:t>2p</a:t>
              </a:r>
              <a:r>
                <a:rPr lang="es-ES" sz="1400" b="1" baseline="-25000">
                  <a:solidFill>
                    <a:srgbClr val="000066"/>
                  </a:solidFill>
                  <a:latin typeface="Arial" charset="0"/>
                </a:rPr>
                <a:t>x</a:t>
              </a:r>
              <a:endParaRPr lang="es-ES" sz="1400" b="1">
                <a:solidFill>
                  <a:srgbClr val="000066"/>
                </a:solidFill>
                <a:latin typeface="Arial" charset="0"/>
              </a:endParaRPr>
            </a:p>
          </p:txBody>
        </p:sp>
        <p:sp>
          <p:nvSpPr>
            <p:cNvPr id="149607" name="Oval 103"/>
            <p:cNvSpPr>
              <a:spLocks noChangeArrowheads="1"/>
            </p:cNvSpPr>
            <p:nvPr/>
          </p:nvSpPr>
          <p:spPr bwMode="auto">
            <a:xfrm>
              <a:off x="2137" y="1620"/>
              <a:ext cx="215" cy="196"/>
            </a:xfrm>
            <a:prstGeom prst="ellipse">
              <a:avLst/>
            </a:prstGeom>
            <a:gradFill rotWithShape="0">
              <a:gsLst>
                <a:gs pos="0">
                  <a:srgbClr val="B4B4B4"/>
                </a:gs>
                <a:gs pos="100000">
                  <a:srgbClr val="808080"/>
                </a:gs>
              </a:gsLst>
              <a:path path="shape">
                <a:fillToRect l="50000" t="50000" r="50000" b="50000"/>
              </a:path>
            </a:gradFill>
            <a:ln w="9525">
              <a:solidFill>
                <a:srgbClr val="808080"/>
              </a:solidFill>
              <a:round/>
              <a:headEnd/>
              <a:tailEnd/>
            </a:ln>
            <a:effectLst/>
          </p:spPr>
          <p:txBody>
            <a:bodyPr anchor="ct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608" name="Line 104"/>
            <p:cNvSpPr>
              <a:spLocks noChangeShapeType="1"/>
            </p:cNvSpPr>
            <p:nvPr/>
          </p:nvSpPr>
          <p:spPr bwMode="auto">
            <a:xfrm>
              <a:off x="2245" y="1814"/>
              <a:ext cx="0" cy="41"/>
            </a:xfrm>
            <a:prstGeom prst="line">
              <a:avLst/>
            </a:prstGeom>
            <a:noFill/>
            <a:ln w="9525">
              <a:solidFill>
                <a:srgbClr val="808080"/>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609" name="Line 105"/>
            <p:cNvSpPr>
              <a:spLocks noChangeShapeType="1"/>
            </p:cNvSpPr>
            <p:nvPr/>
          </p:nvSpPr>
          <p:spPr bwMode="auto">
            <a:xfrm flipH="1" flipV="1">
              <a:off x="2243" y="1582"/>
              <a:ext cx="2" cy="37"/>
            </a:xfrm>
            <a:prstGeom prst="line">
              <a:avLst/>
            </a:prstGeom>
            <a:noFill/>
            <a:ln w="9525">
              <a:solidFill>
                <a:srgbClr val="808080"/>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610" name="Text Box 106"/>
            <p:cNvSpPr txBox="1">
              <a:spLocks noChangeArrowheads="1"/>
            </p:cNvSpPr>
            <p:nvPr/>
          </p:nvSpPr>
          <p:spPr bwMode="auto">
            <a:xfrm>
              <a:off x="2146" y="1425"/>
              <a:ext cx="143"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FF0000"/>
                  </a:solidFill>
                  <a:latin typeface="Arial" charset="0"/>
                </a:rPr>
                <a:t>N</a:t>
              </a:r>
            </a:p>
          </p:txBody>
        </p:sp>
        <p:sp>
          <p:nvSpPr>
            <p:cNvPr id="149611" name="Text Box 107"/>
            <p:cNvSpPr txBox="1">
              <a:spLocks noChangeArrowheads="1"/>
            </p:cNvSpPr>
            <p:nvPr/>
          </p:nvSpPr>
          <p:spPr bwMode="auto">
            <a:xfrm>
              <a:off x="2152" y="1826"/>
              <a:ext cx="137" cy="192"/>
            </a:xfrm>
            <a:prstGeom prst="rect">
              <a:avLst/>
            </a:prstGeom>
            <a:noFill/>
            <a:ln w="9525">
              <a:noFill/>
              <a:miter lim="800000"/>
              <a:headEnd/>
              <a:tailEnd/>
            </a:ln>
            <a:effectLst/>
          </p:spPr>
          <p:txBody>
            <a:bodyPr>
              <a:spAutoFit/>
            </a:bodyPr>
            <a:lstStyle/>
            <a:p>
              <a:pPr algn="just">
                <a:spcBef>
                  <a:spcPct val="50000"/>
                </a:spcBef>
              </a:pPr>
              <a:r>
                <a:rPr lang="es-ES" sz="1400" b="1">
                  <a:solidFill>
                    <a:srgbClr val="000066"/>
                  </a:solidFill>
                  <a:latin typeface="Arial" charset="0"/>
                </a:rPr>
                <a:t>S</a:t>
              </a:r>
            </a:p>
          </p:txBody>
        </p:sp>
        <p:sp>
          <p:nvSpPr>
            <p:cNvPr id="149612" name="Line 108"/>
            <p:cNvSpPr>
              <a:spLocks noChangeShapeType="1"/>
            </p:cNvSpPr>
            <p:nvPr/>
          </p:nvSpPr>
          <p:spPr bwMode="auto">
            <a:xfrm flipV="1">
              <a:off x="2978" y="2013"/>
              <a:ext cx="646" cy="0"/>
            </a:xfrm>
            <a:prstGeom prst="line">
              <a:avLst/>
            </a:prstGeom>
            <a:noFill/>
            <a:ln w="38100">
              <a:solidFill>
                <a:schemeClr val="tx1"/>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613" name="Text Box 109"/>
            <p:cNvSpPr txBox="1">
              <a:spLocks noChangeArrowheads="1"/>
            </p:cNvSpPr>
            <p:nvPr/>
          </p:nvSpPr>
          <p:spPr bwMode="auto">
            <a:xfrm>
              <a:off x="3158" y="1949"/>
              <a:ext cx="293" cy="259"/>
            </a:xfrm>
            <a:prstGeom prst="rect">
              <a:avLst/>
            </a:prstGeom>
            <a:noFill/>
            <a:ln w="9525">
              <a:noFill/>
              <a:miter lim="800000"/>
              <a:headEnd/>
              <a:tailEnd/>
            </a:ln>
            <a:effectLst/>
          </p:spPr>
          <p:txBody>
            <a:bodyPr>
              <a:spAutoFit/>
            </a:bodyPr>
            <a:lstStyle/>
            <a:p>
              <a:pPr algn="just">
                <a:lnSpc>
                  <a:spcPct val="150000"/>
                </a:lnSpc>
                <a:tabLst>
                  <a:tab pos="361950" algn="l"/>
                </a:tabLst>
              </a:pPr>
              <a:r>
                <a:rPr lang="es-ES" sz="1400" b="1">
                  <a:solidFill>
                    <a:srgbClr val="000066"/>
                  </a:solidFill>
                  <a:latin typeface="Arial" charset="0"/>
                </a:rPr>
                <a:t>2p</a:t>
              </a:r>
              <a:r>
                <a:rPr lang="es-ES" sz="1400" b="1" baseline="-25000">
                  <a:solidFill>
                    <a:srgbClr val="000066"/>
                  </a:solidFill>
                  <a:latin typeface="Arial" charset="0"/>
                </a:rPr>
                <a:t>y</a:t>
              </a:r>
            </a:p>
          </p:txBody>
        </p:sp>
        <p:sp>
          <p:nvSpPr>
            <p:cNvPr id="149614" name="Line 110"/>
            <p:cNvSpPr>
              <a:spLocks noChangeShapeType="1"/>
            </p:cNvSpPr>
            <p:nvPr/>
          </p:nvSpPr>
          <p:spPr bwMode="auto">
            <a:xfrm flipV="1">
              <a:off x="3866" y="2013"/>
              <a:ext cx="646" cy="0"/>
            </a:xfrm>
            <a:prstGeom prst="line">
              <a:avLst/>
            </a:prstGeom>
            <a:noFill/>
            <a:ln w="38100">
              <a:solidFill>
                <a:schemeClr val="tx1"/>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615" name="Text Box 111"/>
            <p:cNvSpPr txBox="1">
              <a:spLocks noChangeArrowheads="1"/>
            </p:cNvSpPr>
            <p:nvPr/>
          </p:nvSpPr>
          <p:spPr bwMode="auto">
            <a:xfrm>
              <a:off x="4070" y="1949"/>
              <a:ext cx="285" cy="259"/>
            </a:xfrm>
            <a:prstGeom prst="rect">
              <a:avLst/>
            </a:prstGeom>
            <a:noFill/>
            <a:ln w="9525">
              <a:noFill/>
              <a:miter lim="800000"/>
              <a:headEnd/>
              <a:tailEnd/>
            </a:ln>
            <a:effectLst/>
          </p:spPr>
          <p:txBody>
            <a:bodyPr>
              <a:spAutoFit/>
            </a:bodyPr>
            <a:lstStyle/>
            <a:p>
              <a:pPr algn="just">
                <a:lnSpc>
                  <a:spcPct val="150000"/>
                </a:lnSpc>
                <a:tabLst>
                  <a:tab pos="361950" algn="l"/>
                </a:tabLst>
              </a:pPr>
              <a:r>
                <a:rPr lang="es-ES" sz="1400" b="1">
                  <a:solidFill>
                    <a:srgbClr val="000066"/>
                  </a:solidFill>
                  <a:latin typeface="Arial" charset="0"/>
                </a:rPr>
                <a:t>2p</a:t>
              </a:r>
              <a:r>
                <a:rPr lang="es-ES" sz="1400" b="1" baseline="-25000">
                  <a:solidFill>
                    <a:srgbClr val="000066"/>
                  </a:solidFill>
                  <a:latin typeface="Arial" charset="0"/>
                </a:rPr>
                <a:t>z</a:t>
              </a:r>
            </a:p>
          </p:txBody>
        </p:sp>
      </p:grpSp>
      <p:sp>
        <p:nvSpPr>
          <p:cNvPr id="149616" name="Text Box 112"/>
          <p:cNvSpPr txBox="1">
            <a:spLocks noChangeArrowheads="1"/>
          </p:cNvSpPr>
          <p:nvPr/>
        </p:nvSpPr>
        <p:spPr bwMode="auto">
          <a:xfrm>
            <a:off x="6705600" y="2209800"/>
            <a:ext cx="2274888" cy="504825"/>
          </a:xfrm>
          <a:prstGeom prst="rect">
            <a:avLst/>
          </a:prstGeom>
          <a:noFill/>
          <a:ln w="9525">
            <a:noFill/>
            <a:miter lim="800000"/>
            <a:headEnd/>
            <a:tailEnd/>
          </a:ln>
          <a:effectLst/>
        </p:spPr>
        <p:txBody>
          <a:bodyPr>
            <a:spAutoFit/>
          </a:bodyPr>
          <a:lstStyle/>
          <a:p>
            <a:pPr algn="just">
              <a:lnSpc>
                <a:spcPct val="150000"/>
              </a:lnSpc>
              <a:tabLst>
                <a:tab pos="361950" algn="l"/>
              </a:tabLst>
            </a:pPr>
            <a:r>
              <a:rPr lang="es-MX" sz="1800" b="1" i="1">
                <a:solidFill>
                  <a:srgbClr val="000066"/>
                </a:solidFill>
                <a:latin typeface="Arial" charset="0"/>
              </a:rPr>
              <a:t>PARAMAGNÉTICO</a:t>
            </a:r>
            <a:endParaRPr lang="es-ES" sz="1800" b="1" i="1">
              <a:solidFill>
                <a:srgbClr val="000066"/>
              </a:solidFill>
              <a:latin typeface="Arial" charset="0"/>
            </a:endParaRPr>
          </a:p>
        </p:txBody>
      </p:sp>
      <p:grpSp>
        <p:nvGrpSpPr>
          <p:cNvPr id="149664" name="Group 160"/>
          <p:cNvGrpSpPr>
            <a:grpSpLocks/>
          </p:cNvGrpSpPr>
          <p:nvPr/>
        </p:nvGrpSpPr>
        <p:grpSpPr bwMode="auto">
          <a:xfrm>
            <a:off x="838200" y="4489450"/>
            <a:ext cx="5532438" cy="411163"/>
            <a:chOff x="528" y="2828"/>
            <a:chExt cx="3485" cy="259"/>
          </a:xfrm>
        </p:grpSpPr>
        <p:sp>
          <p:nvSpPr>
            <p:cNvPr id="149625" name="Line 121"/>
            <p:cNvSpPr>
              <a:spLocks noChangeShapeType="1"/>
            </p:cNvSpPr>
            <p:nvPr/>
          </p:nvSpPr>
          <p:spPr bwMode="auto">
            <a:xfrm flipV="1">
              <a:off x="528" y="2892"/>
              <a:ext cx="317" cy="0"/>
            </a:xfrm>
            <a:prstGeom prst="line">
              <a:avLst/>
            </a:prstGeom>
            <a:noFill/>
            <a:ln w="38100">
              <a:solidFill>
                <a:schemeClr val="tx1"/>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626" name="Text Box 122"/>
            <p:cNvSpPr txBox="1">
              <a:spLocks noChangeArrowheads="1"/>
            </p:cNvSpPr>
            <p:nvPr/>
          </p:nvSpPr>
          <p:spPr bwMode="auto">
            <a:xfrm>
              <a:off x="531" y="2828"/>
              <a:ext cx="285" cy="259"/>
            </a:xfrm>
            <a:prstGeom prst="rect">
              <a:avLst/>
            </a:prstGeom>
            <a:noFill/>
            <a:ln w="9525">
              <a:noFill/>
              <a:miter lim="800000"/>
              <a:headEnd/>
              <a:tailEnd/>
            </a:ln>
            <a:effectLst/>
          </p:spPr>
          <p:txBody>
            <a:bodyPr>
              <a:spAutoFit/>
            </a:bodyPr>
            <a:lstStyle/>
            <a:p>
              <a:pPr algn="just">
                <a:lnSpc>
                  <a:spcPct val="150000"/>
                </a:lnSpc>
                <a:tabLst>
                  <a:tab pos="361950" algn="l"/>
                </a:tabLst>
              </a:pPr>
              <a:r>
                <a:rPr lang="es-ES" sz="1400" b="1">
                  <a:solidFill>
                    <a:srgbClr val="000066"/>
                  </a:solidFill>
                  <a:latin typeface="Arial" charset="0"/>
                </a:rPr>
                <a:t>1s</a:t>
              </a:r>
            </a:p>
          </p:txBody>
        </p:sp>
        <p:sp>
          <p:nvSpPr>
            <p:cNvPr id="149638" name="Line 134"/>
            <p:cNvSpPr>
              <a:spLocks noChangeShapeType="1"/>
            </p:cNvSpPr>
            <p:nvPr/>
          </p:nvSpPr>
          <p:spPr bwMode="auto">
            <a:xfrm flipV="1">
              <a:off x="1411" y="2892"/>
              <a:ext cx="317" cy="0"/>
            </a:xfrm>
            <a:prstGeom prst="line">
              <a:avLst/>
            </a:prstGeom>
            <a:noFill/>
            <a:ln w="38100">
              <a:solidFill>
                <a:schemeClr val="tx1"/>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639" name="Text Box 135"/>
            <p:cNvSpPr txBox="1">
              <a:spLocks noChangeArrowheads="1"/>
            </p:cNvSpPr>
            <p:nvPr/>
          </p:nvSpPr>
          <p:spPr bwMode="auto">
            <a:xfrm>
              <a:off x="1443" y="2828"/>
              <a:ext cx="285" cy="259"/>
            </a:xfrm>
            <a:prstGeom prst="rect">
              <a:avLst/>
            </a:prstGeom>
            <a:noFill/>
            <a:ln w="9525">
              <a:noFill/>
              <a:miter lim="800000"/>
              <a:headEnd/>
              <a:tailEnd/>
            </a:ln>
            <a:effectLst/>
          </p:spPr>
          <p:txBody>
            <a:bodyPr>
              <a:spAutoFit/>
            </a:bodyPr>
            <a:lstStyle/>
            <a:p>
              <a:pPr algn="just">
                <a:lnSpc>
                  <a:spcPct val="150000"/>
                </a:lnSpc>
                <a:tabLst>
                  <a:tab pos="361950" algn="l"/>
                </a:tabLst>
              </a:pPr>
              <a:r>
                <a:rPr lang="es-ES" sz="1400" b="1">
                  <a:solidFill>
                    <a:srgbClr val="000066"/>
                  </a:solidFill>
                  <a:latin typeface="Arial" charset="0"/>
                </a:rPr>
                <a:t>2s</a:t>
              </a:r>
            </a:p>
          </p:txBody>
        </p:sp>
        <p:sp>
          <p:nvSpPr>
            <p:cNvPr id="149651" name="Line 147"/>
            <p:cNvSpPr>
              <a:spLocks noChangeShapeType="1"/>
            </p:cNvSpPr>
            <p:nvPr/>
          </p:nvSpPr>
          <p:spPr bwMode="auto">
            <a:xfrm flipV="1">
              <a:off x="2594" y="2892"/>
              <a:ext cx="317" cy="0"/>
            </a:xfrm>
            <a:prstGeom prst="line">
              <a:avLst/>
            </a:prstGeom>
            <a:noFill/>
            <a:ln w="38100">
              <a:solidFill>
                <a:schemeClr val="tx1"/>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652" name="Text Box 148"/>
            <p:cNvSpPr txBox="1">
              <a:spLocks noChangeArrowheads="1"/>
            </p:cNvSpPr>
            <p:nvPr/>
          </p:nvSpPr>
          <p:spPr bwMode="auto">
            <a:xfrm>
              <a:off x="2592" y="2828"/>
              <a:ext cx="309" cy="259"/>
            </a:xfrm>
            <a:prstGeom prst="rect">
              <a:avLst/>
            </a:prstGeom>
            <a:noFill/>
            <a:ln w="9525">
              <a:noFill/>
              <a:miter lim="800000"/>
              <a:headEnd/>
              <a:tailEnd/>
            </a:ln>
            <a:effectLst/>
          </p:spPr>
          <p:txBody>
            <a:bodyPr>
              <a:spAutoFit/>
            </a:bodyPr>
            <a:lstStyle/>
            <a:p>
              <a:pPr algn="just">
                <a:lnSpc>
                  <a:spcPct val="150000"/>
                </a:lnSpc>
                <a:tabLst>
                  <a:tab pos="361950" algn="l"/>
                </a:tabLst>
              </a:pPr>
              <a:r>
                <a:rPr lang="es-ES" sz="1400" b="1">
                  <a:solidFill>
                    <a:srgbClr val="000066"/>
                  </a:solidFill>
                  <a:latin typeface="Arial" charset="0"/>
                </a:rPr>
                <a:t>2p</a:t>
              </a:r>
              <a:r>
                <a:rPr lang="es-ES" sz="1400" b="1" baseline="-25000">
                  <a:solidFill>
                    <a:srgbClr val="000066"/>
                  </a:solidFill>
                  <a:latin typeface="Arial" charset="0"/>
                </a:rPr>
                <a:t>x</a:t>
              </a:r>
              <a:endParaRPr lang="es-ES" sz="1400" b="1">
                <a:solidFill>
                  <a:srgbClr val="000066"/>
                </a:solidFill>
                <a:latin typeface="Arial" charset="0"/>
              </a:endParaRPr>
            </a:p>
          </p:txBody>
        </p:sp>
        <p:sp>
          <p:nvSpPr>
            <p:cNvPr id="149658" name="Line 154"/>
            <p:cNvSpPr>
              <a:spLocks noChangeShapeType="1"/>
            </p:cNvSpPr>
            <p:nvPr/>
          </p:nvSpPr>
          <p:spPr bwMode="auto">
            <a:xfrm flipV="1">
              <a:off x="3168" y="2892"/>
              <a:ext cx="317" cy="0"/>
            </a:xfrm>
            <a:prstGeom prst="line">
              <a:avLst/>
            </a:prstGeom>
            <a:noFill/>
            <a:ln w="38100">
              <a:solidFill>
                <a:schemeClr val="tx1"/>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659" name="Text Box 155"/>
            <p:cNvSpPr txBox="1">
              <a:spLocks noChangeArrowheads="1"/>
            </p:cNvSpPr>
            <p:nvPr/>
          </p:nvSpPr>
          <p:spPr bwMode="auto">
            <a:xfrm>
              <a:off x="3168" y="2828"/>
              <a:ext cx="293" cy="259"/>
            </a:xfrm>
            <a:prstGeom prst="rect">
              <a:avLst/>
            </a:prstGeom>
            <a:noFill/>
            <a:ln w="9525">
              <a:noFill/>
              <a:miter lim="800000"/>
              <a:headEnd/>
              <a:tailEnd/>
            </a:ln>
            <a:effectLst/>
          </p:spPr>
          <p:txBody>
            <a:bodyPr>
              <a:spAutoFit/>
            </a:bodyPr>
            <a:lstStyle/>
            <a:p>
              <a:pPr algn="just">
                <a:lnSpc>
                  <a:spcPct val="150000"/>
                </a:lnSpc>
                <a:tabLst>
                  <a:tab pos="361950" algn="l"/>
                </a:tabLst>
              </a:pPr>
              <a:r>
                <a:rPr lang="es-ES" sz="1400" b="1">
                  <a:solidFill>
                    <a:srgbClr val="000066"/>
                  </a:solidFill>
                  <a:latin typeface="Arial" charset="0"/>
                </a:rPr>
                <a:t>2p</a:t>
              </a:r>
              <a:r>
                <a:rPr lang="es-ES" sz="1400" b="1" baseline="-25000">
                  <a:solidFill>
                    <a:srgbClr val="000066"/>
                  </a:solidFill>
                  <a:latin typeface="Arial" charset="0"/>
                </a:rPr>
                <a:t>y</a:t>
              </a:r>
            </a:p>
          </p:txBody>
        </p:sp>
        <p:sp>
          <p:nvSpPr>
            <p:cNvPr id="149660" name="Line 156"/>
            <p:cNvSpPr>
              <a:spLocks noChangeShapeType="1"/>
            </p:cNvSpPr>
            <p:nvPr/>
          </p:nvSpPr>
          <p:spPr bwMode="auto">
            <a:xfrm flipV="1">
              <a:off x="3696" y="2892"/>
              <a:ext cx="317" cy="0"/>
            </a:xfrm>
            <a:prstGeom prst="line">
              <a:avLst/>
            </a:prstGeom>
            <a:noFill/>
            <a:ln w="38100">
              <a:solidFill>
                <a:schemeClr val="tx1"/>
              </a:solidFill>
              <a:round/>
              <a:headEnd/>
              <a:tailEn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661" name="Text Box 157"/>
            <p:cNvSpPr txBox="1">
              <a:spLocks noChangeArrowheads="1"/>
            </p:cNvSpPr>
            <p:nvPr/>
          </p:nvSpPr>
          <p:spPr bwMode="auto">
            <a:xfrm>
              <a:off x="3696" y="2828"/>
              <a:ext cx="285" cy="259"/>
            </a:xfrm>
            <a:prstGeom prst="rect">
              <a:avLst/>
            </a:prstGeom>
            <a:noFill/>
            <a:ln w="9525">
              <a:noFill/>
              <a:miter lim="800000"/>
              <a:headEnd/>
              <a:tailEnd/>
            </a:ln>
            <a:effectLst/>
          </p:spPr>
          <p:txBody>
            <a:bodyPr>
              <a:spAutoFit/>
            </a:bodyPr>
            <a:lstStyle/>
            <a:p>
              <a:pPr algn="just">
                <a:lnSpc>
                  <a:spcPct val="150000"/>
                </a:lnSpc>
                <a:tabLst>
                  <a:tab pos="361950" algn="l"/>
                </a:tabLst>
              </a:pPr>
              <a:r>
                <a:rPr lang="es-ES" sz="1400" b="1">
                  <a:solidFill>
                    <a:srgbClr val="000066"/>
                  </a:solidFill>
                  <a:latin typeface="Arial" charset="0"/>
                </a:rPr>
                <a:t>2p</a:t>
              </a:r>
              <a:r>
                <a:rPr lang="es-ES" sz="1400" b="1" baseline="-25000">
                  <a:solidFill>
                    <a:srgbClr val="000066"/>
                  </a:solidFill>
                  <a:latin typeface="Arial" charset="0"/>
                </a:rPr>
                <a:t>z</a:t>
              </a:r>
            </a:p>
          </p:txBody>
        </p:sp>
      </p:grpSp>
      <p:grpSp>
        <p:nvGrpSpPr>
          <p:cNvPr id="149675" name="Group 171"/>
          <p:cNvGrpSpPr>
            <a:grpSpLocks/>
          </p:cNvGrpSpPr>
          <p:nvPr/>
        </p:nvGrpSpPr>
        <p:grpSpPr bwMode="auto">
          <a:xfrm>
            <a:off x="965200" y="4114800"/>
            <a:ext cx="3276600" cy="381000"/>
            <a:chOff x="608" y="2592"/>
            <a:chExt cx="2064" cy="240"/>
          </a:xfrm>
        </p:grpSpPr>
        <p:grpSp>
          <p:nvGrpSpPr>
            <p:cNvPr id="149668" name="Group 164"/>
            <p:cNvGrpSpPr>
              <a:grpSpLocks/>
            </p:cNvGrpSpPr>
            <p:nvPr/>
          </p:nvGrpSpPr>
          <p:grpSpPr bwMode="auto">
            <a:xfrm>
              <a:off x="608" y="2592"/>
              <a:ext cx="144" cy="240"/>
              <a:chOff x="608" y="2592"/>
              <a:chExt cx="144" cy="240"/>
            </a:xfrm>
          </p:grpSpPr>
          <p:sp>
            <p:nvSpPr>
              <p:cNvPr id="149666" name="Line 162"/>
              <p:cNvSpPr>
                <a:spLocks noChangeShapeType="1"/>
              </p:cNvSpPr>
              <p:nvPr/>
            </p:nvSpPr>
            <p:spPr bwMode="auto">
              <a:xfrm flipV="1">
                <a:off x="608" y="2592"/>
                <a:ext cx="0" cy="240"/>
              </a:xfrm>
              <a:prstGeom prst="line">
                <a:avLst/>
              </a:prstGeom>
              <a:noFill/>
              <a:ln w="9525">
                <a:solidFill>
                  <a:srgbClr val="000000"/>
                </a:solidFill>
                <a:round/>
                <a:headEnd/>
                <a:tailEnd type="triangle" w="med" len="me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667" name="Line 163"/>
              <p:cNvSpPr>
                <a:spLocks noChangeShapeType="1"/>
              </p:cNvSpPr>
              <p:nvPr/>
            </p:nvSpPr>
            <p:spPr bwMode="auto">
              <a:xfrm>
                <a:off x="752" y="2592"/>
                <a:ext cx="0" cy="240"/>
              </a:xfrm>
              <a:prstGeom prst="line">
                <a:avLst/>
              </a:prstGeom>
              <a:noFill/>
              <a:ln w="9525">
                <a:solidFill>
                  <a:srgbClr val="000000"/>
                </a:solidFill>
                <a:round/>
                <a:headEnd/>
                <a:tailEnd type="triangle" w="med" len="me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grpSp>
        <p:grpSp>
          <p:nvGrpSpPr>
            <p:cNvPr id="149669" name="Group 165"/>
            <p:cNvGrpSpPr>
              <a:grpSpLocks/>
            </p:cNvGrpSpPr>
            <p:nvPr/>
          </p:nvGrpSpPr>
          <p:grpSpPr bwMode="auto">
            <a:xfrm>
              <a:off x="1488" y="2592"/>
              <a:ext cx="144" cy="240"/>
              <a:chOff x="608" y="2592"/>
              <a:chExt cx="144" cy="240"/>
            </a:xfrm>
          </p:grpSpPr>
          <p:sp>
            <p:nvSpPr>
              <p:cNvPr id="149670" name="Line 166"/>
              <p:cNvSpPr>
                <a:spLocks noChangeShapeType="1"/>
              </p:cNvSpPr>
              <p:nvPr/>
            </p:nvSpPr>
            <p:spPr bwMode="auto">
              <a:xfrm flipV="1">
                <a:off x="608" y="2592"/>
                <a:ext cx="0" cy="240"/>
              </a:xfrm>
              <a:prstGeom prst="line">
                <a:avLst/>
              </a:prstGeom>
              <a:noFill/>
              <a:ln w="9525">
                <a:solidFill>
                  <a:srgbClr val="000000"/>
                </a:solidFill>
                <a:round/>
                <a:headEnd/>
                <a:tailEnd type="triangle" w="med" len="me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671" name="Line 167"/>
              <p:cNvSpPr>
                <a:spLocks noChangeShapeType="1"/>
              </p:cNvSpPr>
              <p:nvPr/>
            </p:nvSpPr>
            <p:spPr bwMode="auto">
              <a:xfrm>
                <a:off x="752" y="2592"/>
                <a:ext cx="0" cy="240"/>
              </a:xfrm>
              <a:prstGeom prst="line">
                <a:avLst/>
              </a:prstGeom>
              <a:noFill/>
              <a:ln w="9525">
                <a:solidFill>
                  <a:srgbClr val="000000"/>
                </a:solidFill>
                <a:round/>
                <a:headEnd/>
                <a:tailEnd type="triangle" w="med" len="me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grpSp>
        <p:sp>
          <p:nvSpPr>
            <p:cNvPr id="149673" name="Line 169"/>
            <p:cNvSpPr>
              <a:spLocks noChangeShapeType="1"/>
            </p:cNvSpPr>
            <p:nvPr/>
          </p:nvSpPr>
          <p:spPr bwMode="auto">
            <a:xfrm flipV="1">
              <a:off x="2672" y="2592"/>
              <a:ext cx="0" cy="240"/>
            </a:xfrm>
            <a:prstGeom prst="line">
              <a:avLst/>
            </a:prstGeom>
            <a:noFill/>
            <a:ln w="9525">
              <a:solidFill>
                <a:srgbClr val="000000"/>
              </a:solidFill>
              <a:round/>
              <a:headEnd/>
              <a:tailEnd type="triangle" w="med" len="med"/>
            </a:ln>
            <a:effectLst/>
          </p:spPr>
          <p:txBody>
            <a:bodyP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grpSp>
      <p:grpSp>
        <p:nvGrpSpPr>
          <p:cNvPr id="149681" name="Group 177"/>
          <p:cNvGrpSpPr>
            <a:grpSpLocks/>
          </p:cNvGrpSpPr>
          <p:nvPr/>
        </p:nvGrpSpPr>
        <p:grpSpPr bwMode="auto">
          <a:xfrm>
            <a:off x="431800" y="4800600"/>
            <a:ext cx="1244600" cy="1143000"/>
            <a:chOff x="272" y="3024"/>
            <a:chExt cx="784" cy="720"/>
          </a:xfrm>
        </p:grpSpPr>
        <p:sp>
          <p:nvSpPr>
            <p:cNvPr id="149677" name="AutoShape 173"/>
            <p:cNvSpPr>
              <a:spLocks/>
            </p:cNvSpPr>
            <p:nvPr/>
          </p:nvSpPr>
          <p:spPr bwMode="auto">
            <a:xfrm rot="16200000" flipV="1">
              <a:off x="640" y="2832"/>
              <a:ext cx="48" cy="432"/>
            </a:xfrm>
            <a:prstGeom prst="leftBrace">
              <a:avLst>
                <a:gd name="adj1" fmla="val 75000"/>
                <a:gd name="adj2" fmla="val 49519"/>
              </a:avLst>
            </a:prstGeom>
            <a:noFill/>
            <a:ln w="9525">
              <a:solidFill>
                <a:srgbClr val="000000"/>
              </a:solidFill>
              <a:round/>
              <a:headEnd/>
              <a:tailEnd/>
            </a:ln>
            <a:effectLst/>
          </p:spPr>
          <p:txBody>
            <a:bodyPr anchor="ct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678" name="AutoShape 174"/>
            <p:cNvSpPr>
              <a:spLocks noChangeArrowheads="1"/>
            </p:cNvSpPr>
            <p:nvPr/>
          </p:nvSpPr>
          <p:spPr bwMode="auto">
            <a:xfrm>
              <a:off x="272" y="3368"/>
              <a:ext cx="784" cy="376"/>
            </a:xfrm>
            <a:prstGeom prst="wedgeEllipseCallout">
              <a:avLst>
                <a:gd name="adj1" fmla="val 130"/>
                <a:gd name="adj2" fmla="val -125000"/>
              </a:avLst>
            </a:prstGeom>
            <a:solidFill>
              <a:srgbClr val="FFFF66"/>
            </a:solidFill>
            <a:ln w="9525">
              <a:solidFill>
                <a:srgbClr val="000000"/>
              </a:solidFill>
              <a:miter lim="800000"/>
              <a:headEnd/>
              <a:tailEnd/>
            </a:ln>
            <a:effectLst/>
          </p:spPr>
          <p:txBody>
            <a:bodyPr/>
            <a:lstStyle/>
            <a:p>
              <a:pPr algn="ctr" eaLnBrk="0" hangingPunct="0"/>
              <a:r>
                <a:rPr lang="es-ES" sz="1100" b="1" dirty="0">
                  <a:solidFill>
                    <a:srgbClr val="000000"/>
                  </a:solidFill>
                  <a:latin typeface="Arial" charset="0"/>
                </a:rPr>
                <a:t>Caben: 2   Existen: 2</a:t>
              </a:r>
            </a:p>
          </p:txBody>
        </p:sp>
      </p:grpSp>
      <p:grpSp>
        <p:nvGrpSpPr>
          <p:cNvPr id="149682" name="Group 178"/>
          <p:cNvGrpSpPr>
            <a:grpSpLocks/>
          </p:cNvGrpSpPr>
          <p:nvPr/>
        </p:nvGrpSpPr>
        <p:grpSpPr bwMode="auto">
          <a:xfrm>
            <a:off x="1879600" y="4800600"/>
            <a:ext cx="1244600" cy="1143000"/>
            <a:chOff x="272" y="3024"/>
            <a:chExt cx="784" cy="720"/>
          </a:xfrm>
        </p:grpSpPr>
        <p:sp>
          <p:nvSpPr>
            <p:cNvPr id="149683" name="AutoShape 179"/>
            <p:cNvSpPr>
              <a:spLocks/>
            </p:cNvSpPr>
            <p:nvPr/>
          </p:nvSpPr>
          <p:spPr bwMode="auto">
            <a:xfrm rot="16200000" flipV="1">
              <a:off x="640" y="2832"/>
              <a:ext cx="48" cy="432"/>
            </a:xfrm>
            <a:prstGeom prst="leftBrace">
              <a:avLst>
                <a:gd name="adj1" fmla="val 75000"/>
                <a:gd name="adj2" fmla="val 49519"/>
              </a:avLst>
            </a:prstGeom>
            <a:noFill/>
            <a:ln w="9525">
              <a:solidFill>
                <a:srgbClr val="000000"/>
              </a:solidFill>
              <a:round/>
              <a:headEnd/>
              <a:tailEnd/>
            </a:ln>
            <a:effectLst/>
          </p:spPr>
          <p:txBody>
            <a:bodyPr anchor="ct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684" name="AutoShape 180"/>
            <p:cNvSpPr>
              <a:spLocks noChangeArrowheads="1"/>
            </p:cNvSpPr>
            <p:nvPr/>
          </p:nvSpPr>
          <p:spPr bwMode="auto">
            <a:xfrm>
              <a:off x="272" y="3368"/>
              <a:ext cx="784" cy="376"/>
            </a:xfrm>
            <a:prstGeom prst="wedgeEllipseCallout">
              <a:avLst>
                <a:gd name="adj1" fmla="val 130"/>
                <a:gd name="adj2" fmla="val -125000"/>
              </a:avLst>
            </a:prstGeom>
            <a:solidFill>
              <a:srgbClr val="FFFF66"/>
            </a:solidFill>
            <a:ln w="9525">
              <a:solidFill>
                <a:srgbClr val="000000"/>
              </a:solidFill>
              <a:miter lim="800000"/>
              <a:headEnd/>
              <a:tailEnd/>
            </a:ln>
            <a:effectLst/>
          </p:spPr>
          <p:txBody>
            <a:bodyPr/>
            <a:lstStyle/>
            <a:p>
              <a:pPr algn="ctr" eaLnBrk="0" hangingPunct="0"/>
              <a:r>
                <a:rPr lang="es-ES" sz="1100" b="1" dirty="0">
                  <a:solidFill>
                    <a:srgbClr val="000000"/>
                  </a:solidFill>
                  <a:latin typeface="Arial" charset="0"/>
                </a:rPr>
                <a:t>Caben: 2   Existen: 2</a:t>
              </a:r>
            </a:p>
          </p:txBody>
        </p:sp>
      </p:grpSp>
      <p:grpSp>
        <p:nvGrpSpPr>
          <p:cNvPr id="149689" name="Group 185"/>
          <p:cNvGrpSpPr>
            <a:grpSpLocks/>
          </p:cNvGrpSpPr>
          <p:nvPr/>
        </p:nvGrpSpPr>
        <p:grpSpPr bwMode="auto">
          <a:xfrm>
            <a:off x="4089400" y="4876800"/>
            <a:ext cx="2311400" cy="1143000"/>
            <a:chOff x="2576" y="3072"/>
            <a:chExt cx="1456" cy="720"/>
          </a:xfrm>
        </p:grpSpPr>
        <p:sp>
          <p:nvSpPr>
            <p:cNvPr id="149686" name="AutoShape 182"/>
            <p:cNvSpPr>
              <a:spLocks/>
            </p:cNvSpPr>
            <p:nvPr/>
          </p:nvSpPr>
          <p:spPr bwMode="auto">
            <a:xfrm rot="16200000" flipV="1">
              <a:off x="3280" y="2368"/>
              <a:ext cx="48" cy="1456"/>
            </a:xfrm>
            <a:prstGeom prst="leftBrace">
              <a:avLst>
                <a:gd name="adj1" fmla="val 252778"/>
                <a:gd name="adj2" fmla="val 49519"/>
              </a:avLst>
            </a:prstGeom>
            <a:noFill/>
            <a:ln w="9525">
              <a:solidFill>
                <a:srgbClr val="000000"/>
              </a:solidFill>
              <a:round/>
              <a:headEnd/>
              <a:tailEnd/>
            </a:ln>
            <a:effectLst/>
          </p:spPr>
          <p:txBody>
            <a:bodyPr anchor="ct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49687" name="AutoShape 183"/>
            <p:cNvSpPr>
              <a:spLocks noChangeArrowheads="1"/>
            </p:cNvSpPr>
            <p:nvPr/>
          </p:nvSpPr>
          <p:spPr bwMode="auto">
            <a:xfrm>
              <a:off x="2920" y="3416"/>
              <a:ext cx="784" cy="376"/>
            </a:xfrm>
            <a:prstGeom prst="wedgeEllipseCallout">
              <a:avLst>
                <a:gd name="adj1" fmla="val 130"/>
                <a:gd name="adj2" fmla="val -125000"/>
              </a:avLst>
            </a:prstGeom>
            <a:solidFill>
              <a:srgbClr val="FFFF66"/>
            </a:solidFill>
            <a:ln w="9525">
              <a:solidFill>
                <a:srgbClr val="000000"/>
              </a:solidFill>
              <a:miter lim="800000"/>
              <a:headEnd/>
              <a:tailEnd/>
            </a:ln>
            <a:effectLst/>
          </p:spPr>
          <p:txBody>
            <a:bodyPr/>
            <a:lstStyle/>
            <a:p>
              <a:pPr algn="ctr" eaLnBrk="0" hangingPunct="0"/>
              <a:r>
                <a:rPr lang="es-ES" sz="1100" b="1" dirty="0">
                  <a:solidFill>
                    <a:srgbClr val="000000"/>
                  </a:solidFill>
                  <a:latin typeface="Arial" charset="0"/>
                </a:rPr>
                <a:t>Caben: 6   Existe: 1</a:t>
              </a:r>
            </a:p>
          </p:txBody>
        </p:sp>
      </p:grpSp>
      <p:sp>
        <p:nvSpPr>
          <p:cNvPr id="71"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smtClean="0">
                <a:solidFill>
                  <a:srgbClr val="000099"/>
                </a:solidFill>
                <a:latin typeface="Arial" charset="0"/>
              </a:rPr>
              <a:t>Carácter magnético</a:t>
            </a:r>
            <a:endParaRPr lang="es-ES" sz="1800" b="1" u="sng" dirty="0">
              <a:solidFill>
                <a:srgbClr val="000099"/>
              </a:solidFill>
              <a:latin typeface="Arial" charset="0"/>
            </a:endParaRPr>
          </a:p>
        </p:txBody>
      </p:sp>
    </p:spTree>
    <p:extLst>
      <p:ext uri="{BB962C8B-B14F-4D97-AF65-F5344CB8AC3E}">
        <p14:creationId xmlns:p14="http://schemas.microsoft.com/office/powerpoint/2010/main" val="25304841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495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8" presetClass="entr" presetSubtype="6" fill="hold" nodeType="clickEffect">
                                  <p:stCondLst>
                                    <p:cond delay="0"/>
                                  </p:stCondLst>
                                  <p:childTnLst>
                                    <p:set>
                                      <p:cBhvr>
                                        <p:cTn id="10" dur="1" fill="hold">
                                          <p:stCondLst>
                                            <p:cond delay="0"/>
                                          </p:stCondLst>
                                        </p:cTn>
                                        <p:tgtEl>
                                          <p:spTgt spid="149623"/>
                                        </p:tgtEl>
                                        <p:attrNameLst>
                                          <p:attrName>style.visibility</p:attrName>
                                        </p:attrNameLst>
                                      </p:cBhvr>
                                      <p:to>
                                        <p:strVal val="visible"/>
                                      </p:to>
                                    </p:set>
                                    <p:animEffect transition="in" filter="strips(downRight)">
                                      <p:cBhvr>
                                        <p:cTn id="11" dur="500"/>
                                        <p:tgtEl>
                                          <p:spTgt spid="149623"/>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14961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nodeType="clickEffect">
                                  <p:stCondLst>
                                    <p:cond delay="0"/>
                                  </p:stCondLst>
                                  <p:childTnLst>
                                    <p:set>
                                      <p:cBhvr>
                                        <p:cTn id="19" dur="1" fill="hold">
                                          <p:stCondLst>
                                            <p:cond delay="0"/>
                                          </p:stCondLst>
                                        </p:cTn>
                                        <p:tgtEl>
                                          <p:spTgt spid="149664"/>
                                        </p:tgtEl>
                                        <p:attrNameLst>
                                          <p:attrName>style.visibility</p:attrName>
                                        </p:attrNameLst>
                                      </p:cBhvr>
                                      <p:to>
                                        <p:strVal val="visible"/>
                                      </p:to>
                                    </p:set>
                                    <p:animEffect transition="in" filter="strips(downRight)">
                                      <p:cBhvr>
                                        <p:cTn id="20" dur="500"/>
                                        <p:tgtEl>
                                          <p:spTgt spid="149664"/>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149675"/>
                                        </p:tgtEl>
                                        <p:attrNameLst>
                                          <p:attrName>style.visibility</p:attrName>
                                        </p:attrNameLst>
                                      </p:cBhvr>
                                      <p:to>
                                        <p:strVal val="visible"/>
                                      </p:to>
                                    </p:set>
                                    <p:animEffect transition="in" filter="dissolve">
                                      <p:cBhvr>
                                        <p:cTn id="25" dur="500"/>
                                        <p:tgtEl>
                                          <p:spTgt spid="149675"/>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149681"/>
                                        </p:tgtEl>
                                        <p:attrNameLst>
                                          <p:attrName>style.visibility</p:attrName>
                                        </p:attrNameLst>
                                      </p:cBhvr>
                                      <p:to>
                                        <p:strVal val="visible"/>
                                      </p:to>
                                    </p:set>
                                    <p:animEffect transition="in" filter="dissolve">
                                      <p:cBhvr>
                                        <p:cTn id="30" dur="500"/>
                                        <p:tgtEl>
                                          <p:spTgt spid="149681"/>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149682"/>
                                        </p:tgtEl>
                                        <p:attrNameLst>
                                          <p:attrName>style.visibility</p:attrName>
                                        </p:attrNameLst>
                                      </p:cBhvr>
                                      <p:to>
                                        <p:strVal val="visible"/>
                                      </p:to>
                                    </p:set>
                                    <p:animEffect transition="in" filter="dissolve">
                                      <p:cBhvr>
                                        <p:cTn id="35" dur="500"/>
                                        <p:tgtEl>
                                          <p:spTgt spid="149682"/>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149689"/>
                                        </p:tgtEl>
                                        <p:attrNameLst>
                                          <p:attrName>style.visibility</p:attrName>
                                        </p:attrNameLst>
                                      </p:cBhvr>
                                      <p:to>
                                        <p:strVal val="visible"/>
                                      </p:to>
                                    </p:set>
                                    <p:animEffect transition="in" filter="dissolve">
                                      <p:cBhvr>
                                        <p:cTn id="40" dur="500"/>
                                        <p:tgtEl>
                                          <p:spTgt spid="149689"/>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149690"/>
                                        </p:tgtEl>
                                        <p:attrNameLst>
                                          <p:attrName>style.visibility</p:attrName>
                                        </p:attrNameLst>
                                      </p:cBhvr>
                                      <p:to>
                                        <p:strVal val="visible"/>
                                      </p:to>
                                    </p:set>
                                    <p:animEffect transition="in" filter="dissolve">
                                      <p:cBhvr>
                                        <p:cTn id="45" dur="500"/>
                                        <p:tgtEl>
                                          <p:spTgt spid="1496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690" grpId="0" animBg="1"/>
      <p:bldP spid="149555" grpId="0" autoUpdateAnimBg="0"/>
      <p:bldP spid="14961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51" name="Oval 7"/>
          <p:cNvSpPr>
            <a:spLocks noChangeArrowheads="1"/>
          </p:cNvSpPr>
          <p:nvPr/>
        </p:nvSpPr>
        <p:spPr bwMode="auto">
          <a:xfrm>
            <a:off x="3733800" y="1701800"/>
            <a:ext cx="457200" cy="381000"/>
          </a:xfrm>
          <a:prstGeom prst="ellipse">
            <a:avLst/>
          </a:prstGeom>
          <a:solidFill>
            <a:srgbClr val="FFFF66"/>
          </a:solidFill>
          <a:ln w="9525">
            <a:solidFill>
              <a:srgbClr val="000000"/>
            </a:solidFill>
            <a:round/>
            <a:headEnd/>
            <a:tailEnd/>
          </a:ln>
          <a:effectLst/>
        </p:spPr>
        <p:txBody>
          <a:bodyPr wrap="none" anchor="ct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34150" name="Text Box 6"/>
          <p:cNvSpPr txBox="1">
            <a:spLocks noChangeArrowheads="1"/>
          </p:cNvSpPr>
          <p:nvPr/>
        </p:nvSpPr>
        <p:spPr bwMode="auto">
          <a:xfrm>
            <a:off x="1600200" y="1600200"/>
            <a:ext cx="2620963" cy="504825"/>
          </a:xfrm>
          <a:prstGeom prst="rect">
            <a:avLst/>
          </a:prstGeom>
          <a:noFill/>
          <a:ln w="9525">
            <a:noFill/>
            <a:miter lim="800000"/>
            <a:headEnd/>
            <a:tailEnd/>
          </a:ln>
          <a:effectLst/>
        </p:spPr>
        <p:txBody>
          <a:bodyPr wrap="none">
            <a:spAutoFit/>
          </a:bodyPr>
          <a:lstStyle/>
          <a:p>
            <a:pPr algn="just">
              <a:lnSpc>
                <a:spcPct val="150000"/>
              </a:lnSpc>
              <a:tabLst>
                <a:tab pos="361950" algn="l"/>
              </a:tabLst>
            </a:pPr>
            <a:r>
              <a:rPr lang="es-MX" sz="1800" u="sng">
                <a:solidFill>
                  <a:srgbClr val="000066"/>
                </a:solidFill>
                <a:latin typeface="Arial" charset="0"/>
              </a:rPr>
              <a:t>Carbono:</a:t>
            </a:r>
            <a:r>
              <a:rPr lang="es-MX" sz="1800">
                <a:solidFill>
                  <a:srgbClr val="000066"/>
                </a:solidFill>
                <a:latin typeface="Arial" charset="0"/>
              </a:rPr>
              <a:t>  1s</a:t>
            </a:r>
            <a:r>
              <a:rPr lang="es-MX" sz="1800" baseline="30000">
                <a:solidFill>
                  <a:srgbClr val="000066"/>
                </a:solidFill>
                <a:latin typeface="Arial" charset="0"/>
              </a:rPr>
              <a:t>2</a:t>
            </a:r>
            <a:r>
              <a:rPr lang="es-MX" sz="1800">
                <a:solidFill>
                  <a:srgbClr val="000066"/>
                </a:solidFill>
                <a:latin typeface="Arial" charset="0"/>
              </a:rPr>
              <a:t>,  2s</a:t>
            </a:r>
            <a:r>
              <a:rPr lang="es-MX" sz="1800" baseline="30000">
                <a:solidFill>
                  <a:srgbClr val="000066"/>
                </a:solidFill>
                <a:latin typeface="Arial" charset="0"/>
              </a:rPr>
              <a:t>2</a:t>
            </a:r>
            <a:r>
              <a:rPr lang="es-MX" sz="1800">
                <a:solidFill>
                  <a:srgbClr val="000066"/>
                </a:solidFill>
                <a:latin typeface="Arial" charset="0"/>
              </a:rPr>
              <a:t>,  2p</a:t>
            </a:r>
            <a:r>
              <a:rPr lang="es-MX" sz="1800" baseline="30000">
                <a:solidFill>
                  <a:srgbClr val="000066"/>
                </a:solidFill>
                <a:latin typeface="Arial" charset="0"/>
              </a:rPr>
              <a:t>2</a:t>
            </a:r>
            <a:endParaRPr lang="es-ES" sz="1800" u="sng" baseline="30000">
              <a:solidFill>
                <a:srgbClr val="000066"/>
              </a:solidFill>
              <a:latin typeface="Arial" charset="0"/>
            </a:endParaRPr>
          </a:p>
        </p:txBody>
      </p:sp>
      <p:sp>
        <p:nvSpPr>
          <p:cNvPr id="134154" name="AutoShape 10"/>
          <p:cNvSpPr>
            <a:spLocks noChangeArrowheads="1"/>
          </p:cNvSpPr>
          <p:nvPr/>
        </p:nvSpPr>
        <p:spPr bwMode="auto">
          <a:xfrm>
            <a:off x="4572000" y="1587500"/>
            <a:ext cx="1440160" cy="596900"/>
          </a:xfrm>
          <a:prstGeom prst="wedgeEllipseCallout">
            <a:avLst>
              <a:gd name="adj1" fmla="val -78444"/>
              <a:gd name="adj2" fmla="val 532"/>
            </a:avLst>
          </a:prstGeom>
          <a:solidFill>
            <a:srgbClr val="FFFF66"/>
          </a:solidFill>
          <a:ln w="9525">
            <a:solidFill>
              <a:srgbClr val="000000"/>
            </a:solidFill>
            <a:miter lim="800000"/>
            <a:headEnd/>
            <a:tailEnd/>
          </a:ln>
          <a:effectLst/>
        </p:spPr>
        <p:txBody>
          <a:bodyPr/>
          <a:lstStyle/>
          <a:p>
            <a:pPr algn="ctr" eaLnBrk="0" hangingPunct="0"/>
            <a:r>
              <a:rPr lang="es-ES" sz="1100" b="1" dirty="0">
                <a:solidFill>
                  <a:srgbClr val="000000"/>
                </a:solidFill>
                <a:latin typeface="Arial" charset="0"/>
              </a:rPr>
              <a:t>Caben: 6   Existen: 2</a:t>
            </a:r>
          </a:p>
        </p:txBody>
      </p:sp>
      <p:sp>
        <p:nvSpPr>
          <p:cNvPr id="134155" name="Text Box 11"/>
          <p:cNvSpPr txBox="1">
            <a:spLocks noChangeArrowheads="1"/>
          </p:cNvSpPr>
          <p:nvPr/>
        </p:nvSpPr>
        <p:spPr bwMode="auto">
          <a:xfrm>
            <a:off x="6172200" y="1600200"/>
            <a:ext cx="2274888" cy="504825"/>
          </a:xfrm>
          <a:prstGeom prst="rect">
            <a:avLst/>
          </a:prstGeom>
          <a:noFill/>
          <a:ln w="9525">
            <a:noFill/>
            <a:miter lim="800000"/>
            <a:headEnd/>
            <a:tailEnd/>
          </a:ln>
          <a:effectLst/>
        </p:spPr>
        <p:txBody>
          <a:bodyPr>
            <a:spAutoFit/>
          </a:bodyPr>
          <a:lstStyle/>
          <a:p>
            <a:pPr algn="just">
              <a:lnSpc>
                <a:spcPct val="150000"/>
              </a:lnSpc>
              <a:tabLst>
                <a:tab pos="361950" algn="l"/>
              </a:tabLst>
            </a:pPr>
            <a:r>
              <a:rPr lang="es-MX" sz="1800" b="1" i="1">
                <a:solidFill>
                  <a:srgbClr val="000066"/>
                </a:solidFill>
                <a:latin typeface="Arial" charset="0"/>
              </a:rPr>
              <a:t>PARAMAGNÉTICO</a:t>
            </a:r>
            <a:endParaRPr lang="es-ES" sz="1800" b="1" i="1">
              <a:solidFill>
                <a:srgbClr val="000066"/>
              </a:solidFill>
              <a:latin typeface="Arial" charset="0"/>
            </a:endParaRPr>
          </a:p>
        </p:txBody>
      </p:sp>
      <p:sp>
        <p:nvSpPr>
          <p:cNvPr id="134156" name="Oval 12"/>
          <p:cNvSpPr>
            <a:spLocks noChangeArrowheads="1"/>
          </p:cNvSpPr>
          <p:nvPr/>
        </p:nvSpPr>
        <p:spPr bwMode="auto">
          <a:xfrm>
            <a:off x="3741738" y="2809875"/>
            <a:ext cx="457200" cy="381000"/>
          </a:xfrm>
          <a:prstGeom prst="ellipse">
            <a:avLst/>
          </a:prstGeom>
          <a:solidFill>
            <a:srgbClr val="FFFF66"/>
          </a:solidFill>
          <a:ln w="9525">
            <a:solidFill>
              <a:srgbClr val="000000"/>
            </a:solidFill>
            <a:round/>
            <a:headEnd/>
            <a:tailEnd/>
          </a:ln>
          <a:effectLst/>
        </p:spPr>
        <p:txBody>
          <a:bodyPr wrap="none" anchor="ct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34157" name="Text Box 13"/>
          <p:cNvSpPr txBox="1">
            <a:spLocks noChangeArrowheads="1"/>
          </p:cNvSpPr>
          <p:nvPr/>
        </p:nvSpPr>
        <p:spPr bwMode="auto">
          <a:xfrm>
            <a:off x="1493838" y="2695575"/>
            <a:ext cx="2735262" cy="504825"/>
          </a:xfrm>
          <a:prstGeom prst="rect">
            <a:avLst/>
          </a:prstGeom>
          <a:noFill/>
          <a:ln w="9525">
            <a:noFill/>
            <a:miter lim="800000"/>
            <a:headEnd/>
            <a:tailEnd/>
          </a:ln>
          <a:effectLst/>
        </p:spPr>
        <p:txBody>
          <a:bodyPr wrap="none">
            <a:spAutoFit/>
          </a:bodyPr>
          <a:lstStyle/>
          <a:p>
            <a:pPr algn="just">
              <a:lnSpc>
                <a:spcPct val="150000"/>
              </a:lnSpc>
              <a:tabLst>
                <a:tab pos="361950" algn="l"/>
              </a:tabLst>
            </a:pPr>
            <a:r>
              <a:rPr lang="es-MX" sz="1800" u="sng">
                <a:solidFill>
                  <a:srgbClr val="000066"/>
                </a:solidFill>
                <a:latin typeface="Arial" charset="0"/>
              </a:rPr>
              <a:t>Nitrógeno:</a:t>
            </a:r>
            <a:r>
              <a:rPr lang="es-MX" sz="1800">
                <a:solidFill>
                  <a:srgbClr val="000066"/>
                </a:solidFill>
                <a:latin typeface="Arial" charset="0"/>
              </a:rPr>
              <a:t>  1s</a:t>
            </a:r>
            <a:r>
              <a:rPr lang="es-MX" sz="1800" baseline="30000">
                <a:solidFill>
                  <a:srgbClr val="000066"/>
                </a:solidFill>
                <a:latin typeface="Arial" charset="0"/>
              </a:rPr>
              <a:t>2</a:t>
            </a:r>
            <a:r>
              <a:rPr lang="es-MX" sz="1800">
                <a:solidFill>
                  <a:srgbClr val="000066"/>
                </a:solidFill>
                <a:latin typeface="Arial" charset="0"/>
              </a:rPr>
              <a:t>,  2s</a:t>
            </a:r>
            <a:r>
              <a:rPr lang="es-MX" sz="1800" baseline="30000">
                <a:solidFill>
                  <a:srgbClr val="000066"/>
                </a:solidFill>
                <a:latin typeface="Arial" charset="0"/>
              </a:rPr>
              <a:t>2</a:t>
            </a:r>
            <a:r>
              <a:rPr lang="es-MX" sz="1800">
                <a:solidFill>
                  <a:srgbClr val="000066"/>
                </a:solidFill>
                <a:latin typeface="Arial" charset="0"/>
              </a:rPr>
              <a:t>,  2p</a:t>
            </a:r>
            <a:r>
              <a:rPr lang="es-MX" sz="1800" baseline="30000">
                <a:solidFill>
                  <a:srgbClr val="000066"/>
                </a:solidFill>
                <a:latin typeface="Arial" charset="0"/>
              </a:rPr>
              <a:t>3</a:t>
            </a:r>
            <a:endParaRPr lang="es-ES" sz="1800">
              <a:solidFill>
                <a:srgbClr val="000066"/>
              </a:solidFill>
              <a:latin typeface="Arial" charset="0"/>
            </a:endParaRPr>
          </a:p>
        </p:txBody>
      </p:sp>
      <p:sp>
        <p:nvSpPr>
          <p:cNvPr id="134159" name="Text Box 15"/>
          <p:cNvSpPr txBox="1">
            <a:spLocks noChangeArrowheads="1"/>
          </p:cNvSpPr>
          <p:nvPr/>
        </p:nvSpPr>
        <p:spPr bwMode="auto">
          <a:xfrm>
            <a:off x="5040313" y="2667000"/>
            <a:ext cx="2274887" cy="504825"/>
          </a:xfrm>
          <a:prstGeom prst="rect">
            <a:avLst/>
          </a:prstGeom>
          <a:noFill/>
          <a:ln w="9525">
            <a:noFill/>
            <a:miter lim="800000"/>
            <a:headEnd/>
            <a:tailEnd/>
          </a:ln>
          <a:effectLst/>
        </p:spPr>
        <p:txBody>
          <a:bodyPr>
            <a:spAutoFit/>
          </a:bodyPr>
          <a:lstStyle/>
          <a:p>
            <a:pPr algn="just">
              <a:lnSpc>
                <a:spcPct val="150000"/>
              </a:lnSpc>
              <a:tabLst>
                <a:tab pos="361950" algn="l"/>
              </a:tabLst>
            </a:pPr>
            <a:r>
              <a:rPr lang="es-MX" sz="1800" b="1" i="1">
                <a:solidFill>
                  <a:srgbClr val="000066"/>
                </a:solidFill>
                <a:latin typeface="Arial" charset="0"/>
              </a:rPr>
              <a:t>PARAMAGNÉTICO</a:t>
            </a:r>
            <a:endParaRPr lang="es-ES" sz="1800" b="1" i="1">
              <a:solidFill>
                <a:srgbClr val="000066"/>
              </a:solidFill>
              <a:latin typeface="Arial" charset="0"/>
            </a:endParaRPr>
          </a:p>
        </p:txBody>
      </p:sp>
      <p:sp>
        <p:nvSpPr>
          <p:cNvPr id="134160" name="Oval 16"/>
          <p:cNvSpPr>
            <a:spLocks noChangeArrowheads="1"/>
          </p:cNvSpPr>
          <p:nvPr/>
        </p:nvSpPr>
        <p:spPr bwMode="auto">
          <a:xfrm>
            <a:off x="3746500" y="3644900"/>
            <a:ext cx="457200" cy="381000"/>
          </a:xfrm>
          <a:prstGeom prst="ellipse">
            <a:avLst/>
          </a:prstGeom>
          <a:solidFill>
            <a:srgbClr val="FFFF66"/>
          </a:solidFill>
          <a:ln w="9525">
            <a:solidFill>
              <a:srgbClr val="000000"/>
            </a:solidFill>
            <a:round/>
            <a:headEnd/>
            <a:tailEnd/>
          </a:ln>
          <a:effectLst/>
        </p:spPr>
        <p:txBody>
          <a:bodyPr wrap="none" anchor="ct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34161" name="Text Box 17"/>
          <p:cNvSpPr txBox="1">
            <a:spLocks noChangeArrowheads="1"/>
          </p:cNvSpPr>
          <p:nvPr/>
        </p:nvSpPr>
        <p:spPr bwMode="auto">
          <a:xfrm>
            <a:off x="1638300" y="3533775"/>
            <a:ext cx="2608263" cy="504825"/>
          </a:xfrm>
          <a:prstGeom prst="rect">
            <a:avLst/>
          </a:prstGeom>
          <a:noFill/>
          <a:ln w="9525">
            <a:noFill/>
            <a:miter lim="800000"/>
            <a:headEnd/>
            <a:tailEnd/>
          </a:ln>
          <a:effectLst/>
        </p:spPr>
        <p:txBody>
          <a:bodyPr wrap="none">
            <a:spAutoFit/>
          </a:bodyPr>
          <a:lstStyle/>
          <a:p>
            <a:pPr algn="just">
              <a:lnSpc>
                <a:spcPct val="150000"/>
              </a:lnSpc>
              <a:tabLst>
                <a:tab pos="361950" algn="l"/>
              </a:tabLst>
            </a:pPr>
            <a:r>
              <a:rPr lang="es-MX" sz="1800" u="sng">
                <a:solidFill>
                  <a:srgbClr val="000066"/>
                </a:solidFill>
                <a:latin typeface="Arial" charset="0"/>
              </a:rPr>
              <a:t>Oxígeno:</a:t>
            </a:r>
            <a:r>
              <a:rPr lang="es-MX" sz="1800">
                <a:solidFill>
                  <a:srgbClr val="000066"/>
                </a:solidFill>
                <a:latin typeface="Arial" charset="0"/>
              </a:rPr>
              <a:t>  1s</a:t>
            </a:r>
            <a:r>
              <a:rPr lang="es-MX" sz="1800" baseline="30000">
                <a:solidFill>
                  <a:srgbClr val="000066"/>
                </a:solidFill>
                <a:latin typeface="Arial" charset="0"/>
              </a:rPr>
              <a:t>2</a:t>
            </a:r>
            <a:r>
              <a:rPr lang="es-MX" sz="1800">
                <a:solidFill>
                  <a:srgbClr val="000066"/>
                </a:solidFill>
                <a:latin typeface="Arial" charset="0"/>
              </a:rPr>
              <a:t>,  2s</a:t>
            </a:r>
            <a:r>
              <a:rPr lang="es-MX" sz="1800" baseline="30000">
                <a:solidFill>
                  <a:srgbClr val="000066"/>
                </a:solidFill>
                <a:latin typeface="Arial" charset="0"/>
              </a:rPr>
              <a:t>2</a:t>
            </a:r>
            <a:r>
              <a:rPr lang="es-MX" sz="1800">
                <a:solidFill>
                  <a:srgbClr val="000066"/>
                </a:solidFill>
                <a:latin typeface="Arial" charset="0"/>
              </a:rPr>
              <a:t>,  2p</a:t>
            </a:r>
            <a:r>
              <a:rPr lang="es-MX" sz="1800" baseline="30000">
                <a:solidFill>
                  <a:srgbClr val="000066"/>
                </a:solidFill>
                <a:latin typeface="Arial" charset="0"/>
              </a:rPr>
              <a:t>4</a:t>
            </a:r>
            <a:endParaRPr lang="es-ES" sz="1800">
              <a:solidFill>
                <a:srgbClr val="000066"/>
              </a:solidFill>
              <a:latin typeface="Arial" charset="0"/>
            </a:endParaRPr>
          </a:p>
        </p:txBody>
      </p:sp>
      <p:sp>
        <p:nvSpPr>
          <p:cNvPr id="134162" name="Text Box 18"/>
          <p:cNvSpPr txBox="1">
            <a:spLocks noChangeArrowheads="1"/>
          </p:cNvSpPr>
          <p:nvPr/>
        </p:nvSpPr>
        <p:spPr bwMode="auto">
          <a:xfrm>
            <a:off x="5040313" y="3514725"/>
            <a:ext cx="2274887" cy="504825"/>
          </a:xfrm>
          <a:prstGeom prst="rect">
            <a:avLst/>
          </a:prstGeom>
          <a:noFill/>
          <a:ln w="9525">
            <a:noFill/>
            <a:miter lim="800000"/>
            <a:headEnd/>
            <a:tailEnd/>
          </a:ln>
          <a:effectLst/>
        </p:spPr>
        <p:txBody>
          <a:bodyPr>
            <a:spAutoFit/>
          </a:bodyPr>
          <a:lstStyle/>
          <a:p>
            <a:pPr algn="just">
              <a:lnSpc>
                <a:spcPct val="150000"/>
              </a:lnSpc>
              <a:tabLst>
                <a:tab pos="361950" algn="l"/>
              </a:tabLst>
            </a:pPr>
            <a:r>
              <a:rPr lang="es-MX" sz="1800" b="1" i="1">
                <a:solidFill>
                  <a:srgbClr val="000066"/>
                </a:solidFill>
                <a:latin typeface="Arial" charset="0"/>
              </a:rPr>
              <a:t>PARAMAGNÉTICO</a:t>
            </a:r>
            <a:endParaRPr lang="es-ES" sz="1800" b="1" i="1">
              <a:solidFill>
                <a:srgbClr val="000066"/>
              </a:solidFill>
              <a:latin typeface="Arial" charset="0"/>
            </a:endParaRPr>
          </a:p>
        </p:txBody>
      </p:sp>
      <p:sp>
        <p:nvSpPr>
          <p:cNvPr id="134163" name="Oval 19"/>
          <p:cNvSpPr>
            <a:spLocks noChangeArrowheads="1"/>
          </p:cNvSpPr>
          <p:nvPr/>
        </p:nvSpPr>
        <p:spPr bwMode="auto">
          <a:xfrm>
            <a:off x="3759200" y="4549775"/>
            <a:ext cx="457200" cy="381000"/>
          </a:xfrm>
          <a:prstGeom prst="ellipse">
            <a:avLst/>
          </a:prstGeom>
          <a:solidFill>
            <a:srgbClr val="FFFF66"/>
          </a:solidFill>
          <a:ln w="9525">
            <a:solidFill>
              <a:srgbClr val="000000"/>
            </a:solidFill>
            <a:round/>
            <a:headEnd/>
            <a:tailEnd/>
          </a:ln>
          <a:effectLst/>
        </p:spPr>
        <p:txBody>
          <a:bodyPr wrap="none" anchor="ct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34164" name="Text Box 20"/>
          <p:cNvSpPr txBox="1">
            <a:spLocks noChangeArrowheads="1"/>
          </p:cNvSpPr>
          <p:nvPr/>
        </p:nvSpPr>
        <p:spPr bwMode="auto">
          <a:xfrm>
            <a:off x="1968500" y="4448175"/>
            <a:ext cx="2265363" cy="504825"/>
          </a:xfrm>
          <a:prstGeom prst="rect">
            <a:avLst/>
          </a:prstGeom>
          <a:noFill/>
          <a:ln w="9525">
            <a:noFill/>
            <a:miter lim="800000"/>
            <a:headEnd/>
            <a:tailEnd/>
          </a:ln>
          <a:effectLst/>
        </p:spPr>
        <p:txBody>
          <a:bodyPr wrap="none">
            <a:spAutoFit/>
          </a:bodyPr>
          <a:lstStyle/>
          <a:p>
            <a:pPr algn="just">
              <a:lnSpc>
                <a:spcPct val="150000"/>
              </a:lnSpc>
              <a:tabLst>
                <a:tab pos="361950" algn="l"/>
              </a:tabLst>
            </a:pPr>
            <a:r>
              <a:rPr lang="es-MX" sz="1800" u="sng">
                <a:solidFill>
                  <a:srgbClr val="000066"/>
                </a:solidFill>
                <a:latin typeface="Arial" charset="0"/>
              </a:rPr>
              <a:t>Flúor:</a:t>
            </a:r>
            <a:r>
              <a:rPr lang="es-MX" sz="1800">
                <a:solidFill>
                  <a:srgbClr val="000066"/>
                </a:solidFill>
                <a:latin typeface="Arial" charset="0"/>
              </a:rPr>
              <a:t>  1s</a:t>
            </a:r>
            <a:r>
              <a:rPr lang="es-MX" sz="1800" baseline="30000">
                <a:solidFill>
                  <a:srgbClr val="000066"/>
                </a:solidFill>
                <a:latin typeface="Arial" charset="0"/>
              </a:rPr>
              <a:t>2</a:t>
            </a:r>
            <a:r>
              <a:rPr lang="es-MX" sz="1800">
                <a:solidFill>
                  <a:srgbClr val="000066"/>
                </a:solidFill>
                <a:latin typeface="Arial" charset="0"/>
              </a:rPr>
              <a:t>,  2s</a:t>
            </a:r>
            <a:r>
              <a:rPr lang="es-MX" sz="1800" baseline="30000">
                <a:solidFill>
                  <a:srgbClr val="000066"/>
                </a:solidFill>
                <a:latin typeface="Arial" charset="0"/>
              </a:rPr>
              <a:t>2</a:t>
            </a:r>
            <a:r>
              <a:rPr lang="es-MX" sz="1800">
                <a:solidFill>
                  <a:srgbClr val="000066"/>
                </a:solidFill>
                <a:latin typeface="Arial" charset="0"/>
              </a:rPr>
              <a:t>,  2p</a:t>
            </a:r>
            <a:r>
              <a:rPr lang="es-MX" sz="1800" baseline="30000">
                <a:solidFill>
                  <a:srgbClr val="000066"/>
                </a:solidFill>
                <a:latin typeface="Arial" charset="0"/>
              </a:rPr>
              <a:t>5</a:t>
            </a:r>
            <a:endParaRPr lang="es-ES" sz="1800">
              <a:solidFill>
                <a:srgbClr val="000066"/>
              </a:solidFill>
              <a:latin typeface="Arial" charset="0"/>
            </a:endParaRPr>
          </a:p>
        </p:txBody>
      </p:sp>
      <p:sp>
        <p:nvSpPr>
          <p:cNvPr id="134165" name="Text Box 21"/>
          <p:cNvSpPr txBox="1">
            <a:spLocks noChangeArrowheads="1"/>
          </p:cNvSpPr>
          <p:nvPr/>
        </p:nvSpPr>
        <p:spPr bwMode="auto">
          <a:xfrm>
            <a:off x="5040313" y="4362450"/>
            <a:ext cx="2274887" cy="504825"/>
          </a:xfrm>
          <a:prstGeom prst="rect">
            <a:avLst/>
          </a:prstGeom>
          <a:noFill/>
          <a:ln w="9525">
            <a:noFill/>
            <a:miter lim="800000"/>
            <a:headEnd/>
            <a:tailEnd/>
          </a:ln>
          <a:effectLst/>
        </p:spPr>
        <p:txBody>
          <a:bodyPr>
            <a:spAutoFit/>
          </a:bodyPr>
          <a:lstStyle/>
          <a:p>
            <a:pPr algn="just">
              <a:lnSpc>
                <a:spcPct val="150000"/>
              </a:lnSpc>
              <a:tabLst>
                <a:tab pos="361950" algn="l"/>
              </a:tabLst>
            </a:pPr>
            <a:r>
              <a:rPr lang="es-MX" sz="1800" b="1" i="1">
                <a:solidFill>
                  <a:srgbClr val="000066"/>
                </a:solidFill>
                <a:latin typeface="Arial" charset="0"/>
              </a:rPr>
              <a:t>PARAMAGNÉTICO</a:t>
            </a:r>
            <a:endParaRPr lang="es-ES" sz="1800" b="1" i="1">
              <a:solidFill>
                <a:srgbClr val="000066"/>
              </a:solidFill>
              <a:latin typeface="Arial" charset="0"/>
            </a:endParaRPr>
          </a:p>
        </p:txBody>
      </p:sp>
      <p:sp>
        <p:nvSpPr>
          <p:cNvPr id="134166" name="Oval 22"/>
          <p:cNvSpPr>
            <a:spLocks noChangeArrowheads="1"/>
          </p:cNvSpPr>
          <p:nvPr/>
        </p:nvSpPr>
        <p:spPr bwMode="auto">
          <a:xfrm>
            <a:off x="3760788" y="5387975"/>
            <a:ext cx="457200" cy="381000"/>
          </a:xfrm>
          <a:prstGeom prst="ellipse">
            <a:avLst/>
          </a:prstGeom>
          <a:solidFill>
            <a:srgbClr val="FFFF66"/>
          </a:solidFill>
          <a:ln w="9525">
            <a:solidFill>
              <a:srgbClr val="000000"/>
            </a:solidFill>
            <a:round/>
            <a:headEnd/>
            <a:tailEnd/>
          </a:ln>
          <a:effectLst/>
        </p:spPr>
        <p:txBody>
          <a:bodyPr wrap="none" anchor="ctr">
            <a:spAutoFit/>
          </a:bodyPr>
          <a:lstStyle/>
          <a:p>
            <a:pPr algn="just" eaLnBrk="0" hangingPunct="0"/>
            <a:endParaRPr lang="es-MX" sz="1400" b="1">
              <a:solidFill>
                <a:srgbClr val="000000"/>
              </a:solidFill>
              <a:effectLst>
                <a:outerShdw blurRad="38100" dist="38100" dir="2700000" algn="tl">
                  <a:srgbClr val="000000">
                    <a:alpha val="43137"/>
                  </a:srgbClr>
                </a:outerShdw>
              </a:effectLst>
              <a:latin typeface="Arial" charset="0"/>
            </a:endParaRPr>
          </a:p>
        </p:txBody>
      </p:sp>
      <p:sp>
        <p:nvSpPr>
          <p:cNvPr id="134167" name="Text Box 23"/>
          <p:cNvSpPr txBox="1">
            <a:spLocks noChangeArrowheads="1"/>
          </p:cNvSpPr>
          <p:nvPr/>
        </p:nvSpPr>
        <p:spPr bwMode="auto">
          <a:xfrm>
            <a:off x="1957388" y="5286375"/>
            <a:ext cx="2290762" cy="504825"/>
          </a:xfrm>
          <a:prstGeom prst="rect">
            <a:avLst/>
          </a:prstGeom>
          <a:noFill/>
          <a:ln w="9525">
            <a:noFill/>
            <a:miter lim="800000"/>
            <a:headEnd/>
            <a:tailEnd/>
          </a:ln>
          <a:effectLst/>
        </p:spPr>
        <p:txBody>
          <a:bodyPr wrap="none">
            <a:spAutoFit/>
          </a:bodyPr>
          <a:lstStyle/>
          <a:p>
            <a:pPr algn="just">
              <a:lnSpc>
                <a:spcPct val="150000"/>
              </a:lnSpc>
              <a:tabLst>
                <a:tab pos="361950" algn="l"/>
              </a:tabLst>
            </a:pPr>
            <a:r>
              <a:rPr lang="es-MX" sz="1800" u="sng">
                <a:solidFill>
                  <a:srgbClr val="000066"/>
                </a:solidFill>
                <a:latin typeface="Arial" charset="0"/>
              </a:rPr>
              <a:t>Neón:</a:t>
            </a:r>
            <a:r>
              <a:rPr lang="es-MX" sz="1800">
                <a:solidFill>
                  <a:srgbClr val="000066"/>
                </a:solidFill>
                <a:latin typeface="Arial" charset="0"/>
              </a:rPr>
              <a:t>  1s</a:t>
            </a:r>
            <a:r>
              <a:rPr lang="es-MX" sz="1800" baseline="30000">
                <a:solidFill>
                  <a:srgbClr val="000066"/>
                </a:solidFill>
                <a:latin typeface="Arial" charset="0"/>
              </a:rPr>
              <a:t>2</a:t>
            </a:r>
            <a:r>
              <a:rPr lang="es-MX" sz="1800">
                <a:solidFill>
                  <a:srgbClr val="000066"/>
                </a:solidFill>
                <a:latin typeface="Arial" charset="0"/>
              </a:rPr>
              <a:t>,  2s</a:t>
            </a:r>
            <a:r>
              <a:rPr lang="es-MX" sz="1800" baseline="30000">
                <a:solidFill>
                  <a:srgbClr val="000066"/>
                </a:solidFill>
                <a:latin typeface="Arial" charset="0"/>
              </a:rPr>
              <a:t>2</a:t>
            </a:r>
            <a:r>
              <a:rPr lang="es-MX" sz="1800">
                <a:solidFill>
                  <a:srgbClr val="000066"/>
                </a:solidFill>
                <a:latin typeface="Arial" charset="0"/>
              </a:rPr>
              <a:t>,  2p</a:t>
            </a:r>
            <a:r>
              <a:rPr lang="es-MX" sz="1800" baseline="30000">
                <a:solidFill>
                  <a:srgbClr val="000066"/>
                </a:solidFill>
                <a:latin typeface="Arial" charset="0"/>
              </a:rPr>
              <a:t>6</a:t>
            </a:r>
            <a:endParaRPr lang="es-ES" sz="1800">
              <a:solidFill>
                <a:srgbClr val="000066"/>
              </a:solidFill>
              <a:latin typeface="Arial" charset="0"/>
            </a:endParaRPr>
          </a:p>
        </p:txBody>
      </p:sp>
      <p:sp>
        <p:nvSpPr>
          <p:cNvPr id="134168" name="Text Box 24"/>
          <p:cNvSpPr txBox="1">
            <a:spLocks noChangeArrowheads="1"/>
          </p:cNvSpPr>
          <p:nvPr/>
        </p:nvSpPr>
        <p:spPr bwMode="auto">
          <a:xfrm>
            <a:off x="5029200" y="5210175"/>
            <a:ext cx="2274888" cy="504825"/>
          </a:xfrm>
          <a:prstGeom prst="rect">
            <a:avLst/>
          </a:prstGeom>
          <a:noFill/>
          <a:ln w="9525">
            <a:noFill/>
            <a:miter lim="800000"/>
            <a:headEnd/>
            <a:tailEnd/>
          </a:ln>
          <a:effectLst/>
        </p:spPr>
        <p:txBody>
          <a:bodyPr>
            <a:spAutoFit/>
          </a:bodyPr>
          <a:lstStyle/>
          <a:p>
            <a:pPr algn="just">
              <a:lnSpc>
                <a:spcPct val="150000"/>
              </a:lnSpc>
              <a:tabLst>
                <a:tab pos="361950" algn="l"/>
              </a:tabLst>
            </a:pPr>
            <a:r>
              <a:rPr lang="es-MX" sz="1800" b="1" i="1">
                <a:solidFill>
                  <a:srgbClr val="000066"/>
                </a:solidFill>
                <a:latin typeface="Arial" charset="0"/>
              </a:rPr>
              <a:t>DIAMAGNÉTICO</a:t>
            </a:r>
            <a:endParaRPr lang="es-ES" sz="1800" b="1" i="1">
              <a:solidFill>
                <a:srgbClr val="000066"/>
              </a:solidFill>
              <a:latin typeface="Arial" charset="0"/>
            </a:endParaRPr>
          </a:p>
        </p:txBody>
      </p:sp>
      <p:sp>
        <p:nvSpPr>
          <p:cNvPr id="18" name="Text Box 72"/>
          <p:cNvSpPr txBox="1">
            <a:spLocks noChangeArrowheads="1"/>
          </p:cNvSpPr>
          <p:nvPr/>
        </p:nvSpPr>
        <p:spPr bwMode="auto">
          <a:xfrm>
            <a:off x="2590800" y="755412"/>
            <a:ext cx="3962400" cy="369332"/>
          </a:xfrm>
          <a:prstGeom prst="rect">
            <a:avLst/>
          </a:prstGeom>
          <a:noFill/>
          <a:ln w="9525">
            <a:noFill/>
            <a:miter lim="800000"/>
            <a:headEnd/>
            <a:tailEnd/>
          </a:ln>
          <a:effectLst/>
        </p:spPr>
        <p:txBody>
          <a:bodyPr>
            <a:spAutoFit/>
          </a:bodyPr>
          <a:lstStyle/>
          <a:p>
            <a:pPr algn="ctr">
              <a:spcBef>
                <a:spcPct val="50000"/>
              </a:spcBef>
            </a:pPr>
            <a:r>
              <a:rPr lang="es-ES" sz="1800" b="1" dirty="0" smtClean="0">
                <a:solidFill>
                  <a:srgbClr val="000099"/>
                </a:solidFill>
                <a:latin typeface="Arial" charset="0"/>
              </a:rPr>
              <a:t>Carácter magnético</a:t>
            </a:r>
            <a:endParaRPr lang="es-ES" sz="1800" b="1" u="sng" dirty="0">
              <a:solidFill>
                <a:srgbClr val="000099"/>
              </a:solidFill>
              <a:latin typeface="Arial" charset="0"/>
            </a:endParaRPr>
          </a:p>
        </p:txBody>
      </p:sp>
    </p:spTree>
    <p:extLst>
      <p:ext uri="{BB962C8B-B14F-4D97-AF65-F5344CB8AC3E}">
        <p14:creationId xmlns:p14="http://schemas.microsoft.com/office/powerpoint/2010/main" val="41937088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34150"/>
                                        </p:tgtEl>
                                        <p:attrNameLst>
                                          <p:attrName>style.visibility</p:attrName>
                                        </p:attrNameLst>
                                      </p:cBhvr>
                                      <p:to>
                                        <p:strVal val="visible"/>
                                      </p:to>
                                    </p:set>
                                    <p:animEffect transition="in" filter="strips(downRight)">
                                      <p:cBhvr>
                                        <p:cTn id="7" dur="500"/>
                                        <p:tgtEl>
                                          <p:spTgt spid="13415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4151"/>
                                        </p:tgtEl>
                                        <p:attrNameLst>
                                          <p:attrName>style.visibility</p:attrName>
                                        </p:attrNameLst>
                                      </p:cBhvr>
                                      <p:to>
                                        <p:strVal val="visible"/>
                                      </p:to>
                                    </p:set>
                                    <p:animEffect transition="in" filter="dissolve">
                                      <p:cBhvr>
                                        <p:cTn id="12" dur="500"/>
                                        <p:tgtEl>
                                          <p:spTgt spid="134151"/>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134154"/>
                                        </p:tgtEl>
                                        <p:attrNameLst>
                                          <p:attrName>style.visibility</p:attrName>
                                        </p:attrNameLst>
                                      </p:cBhvr>
                                      <p:to>
                                        <p:strVal val="visible"/>
                                      </p:to>
                                    </p:set>
                                    <p:anim calcmode="lin" valueType="num">
                                      <p:cBhvr>
                                        <p:cTn id="17" dur="500" fill="hold"/>
                                        <p:tgtEl>
                                          <p:spTgt spid="134154"/>
                                        </p:tgtEl>
                                        <p:attrNameLst>
                                          <p:attrName>ppt_w</p:attrName>
                                        </p:attrNameLst>
                                      </p:cBhvr>
                                      <p:tavLst>
                                        <p:tav tm="0">
                                          <p:val>
                                            <p:fltVal val="0"/>
                                          </p:val>
                                        </p:tav>
                                        <p:tav tm="100000">
                                          <p:val>
                                            <p:strVal val="#ppt_w"/>
                                          </p:val>
                                        </p:tav>
                                      </p:tavLst>
                                    </p:anim>
                                    <p:anim calcmode="lin" valueType="num">
                                      <p:cBhvr>
                                        <p:cTn id="18" dur="500" fill="hold"/>
                                        <p:tgtEl>
                                          <p:spTgt spid="134154"/>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4155"/>
                                        </p:tgtEl>
                                        <p:attrNameLst>
                                          <p:attrName>style.visibility</p:attrName>
                                        </p:attrNameLst>
                                      </p:cBhvr>
                                      <p:to>
                                        <p:strVal val="visible"/>
                                      </p:to>
                                    </p:set>
                                  </p:childTnLst>
                                </p:cTn>
                              </p:par>
                            </p:childTnLst>
                          </p:cTn>
                        </p:par>
                        <p:par>
                          <p:cTn id="23" fill="hold">
                            <p:stCondLst>
                              <p:cond delay="500"/>
                            </p:stCondLst>
                            <p:childTnLst>
                              <p:par>
                                <p:cTn id="24" presetID="18" presetClass="entr" presetSubtype="6" fill="hold" grpId="0" nodeType="afterEffect">
                                  <p:stCondLst>
                                    <p:cond delay="0"/>
                                  </p:stCondLst>
                                  <p:childTnLst>
                                    <p:set>
                                      <p:cBhvr>
                                        <p:cTn id="25" dur="1" fill="hold">
                                          <p:stCondLst>
                                            <p:cond delay="0"/>
                                          </p:stCondLst>
                                        </p:cTn>
                                        <p:tgtEl>
                                          <p:spTgt spid="134157"/>
                                        </p:tgtEl>
                                        <p:attrNameLst>
                                          <p:attrName>style.visibility</p:attrName>
                                        </p:attrNameLst>
                                      </p:cBhvr>
                                      <p:to>
                                        <p:strVal val="visible"/>
                                      </p:to>
                                    </p:set>
                                    <p:animEffect transition="in" filter="strips(downRight)">
                                      <p:cBhvr>
                                        <p:cTn id="26" dur="500"/>
                                        <p:tgtEl>
                                          <p:spTgt spid="134157"/>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34156"/>
                                        </p:tgtEl>
                                        <p:attrNameLst>
                                          <p:attrName>style.visibility</p:attrName>
                                        </p:attrNameLst>
                                      </p:cBhvr>
                                      <p:to>
                                        <p:strVal val="visible"/>
                                      </p:to>
                                    </p:set>
                                    <p:animEffect transition="in" filter="dissolve">
                                      <p:cBhvr>
                                        <p:cTn id="31" dur="500"/>
                                        <p:tgtEl>
                                          <p:spTgt spid="134156"/>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499"/>
                                          </p:stCondLst>
                                        </p:cTn>
                                        <p:tgtEl>
                                          <p:spTgt spid="134159"/>
                                        </p:tgtEl>
                                        <p:attrNameLst>
                                          <p:attrName>style.visibility</p:attrName>
                                        </p:attrNameLst>
                                      </p:cBhvr>
                                      <p:to>
                                        <p:strVal val="visible"/>
                                      </p:to>
                                    </p:set>
                                  </p:childTnLst>
                                </p:cTn>
                              </p:par>
                            </p:childTnLst>
                          </p:cTn>
                        </p:par>
                        <p:par>
                          <p:cTn id="36" fill="hold">
                            <p:stCondLst>
                              <p:cond delay="500"/>
                            </p:stCondLst>
                            <p:childTnLst>
                              <p:par>
                                <p:cTn id="37" presetID="18" presetClass="entr" presetSubtype="6" fill="hold" grpId="0" nodeType="afterEffect">
                                  <p:stCondLst>
                                    <p:cond delay="0"/>
                                  </p:stCondLst>
                                  <p:childTnLst>
                                    <p:set>
                                      <p:cBhvr>
                                        <p:cTn id="38" dur="1" fill="hold">
                                          <p:stCondLst>
                                            <p:cond delay="0"/>
                                          </p:stCondLst>
                                        </p:cTn>
                                        <p:tgtEl>
                                          <p:spTgt spid="134161"/>
                                        </p:tgtEl>
                                        <p:attrNameLst>
                                          <p:attrName>style.visibility</p:attrName>
                                        </p:attrNameLst>
                                      </p:cBhvr>
                                      <p:to>
                                        <p:strVal val="visible"/>
                                      </p:to>
                                    </p:set>
                                    <p:animEffect transition="in" filter="strips(downRight)">
                                      <p:cBhvr>
                                        <p:cTn id="39" dur="500"/>
                                        <p:tgtEl>
                                          <p:spTgt spid="134161"/>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134160"/>
                                        </p:tgtEl>
                                        <p:attrNameLst>
                                          <p:attrName>style.visibility</p:attrName>
                                        </p:attrNameLst>
                                      </p:cBhvr>
                                      <p:to>
                                        <p:strVal val="visible"/>
                                      </p:to>
                                    </p:set>
                                    <p:animEffect transition="in" filter="dissolve">
                                      <p:cBhvr>
                                        <p:cTn id="44" dur="500"/>
                                        <p:tgtEl>
                                          <p:spTgt spid="134160"/>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499"/>
                                          </p:stCondLst>
                                        </p:cTn>
                                        <p:tgtEl>
                                          <p:spTgt spid="13416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8" presetClass="entr" presetSubtype="6" fill="hold" grpId="0" nodeType="clickEffect">
                                  <p:stCondLst>
                                    <p:cond delay="0"/>
                                  </p:stCondLst>
                                  <p:childTnLst>
                                    <p:set>
                                      <p:cBhvr>
                                        <p:cTn id="52" dur="1" fill="hold">
                                          <p:stCondLst>
                                            <p:cond delay="0"/>
                                          </p:stCondLst>
                                        </p:cTn>
                                        <p:tgtEl>
                                          <p:spTgt spid="134164"/>
                                        </p:tgtEl>
                                        <p:attrNameLst>
                                          <p:attrName>style.visibility</p:attrName>
                                        </p:attrNameLst>
                                      </p:cBhvr>
                                      <p:to>
                                        <p:strVal val="visible"/>
                                      </p:to>
                                    </p:set>
                                    <p:animEffect transition="in" filter="strips(downRight)">
                                      <p:cBhvr>
                                        <p:cTn id="53" dur="500"/>
                                        <p:tgtEl>
                                          <p:spTgt spid="134164"/>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134163"/>
                                        </p:tgtEl>
                                        <p:attrNameLst>
                                          <p:attrName>style.visibility</p:attrName>
                                        </p:attrNameLst>
                                      </p:cBhvr>
                                      <p:to>
                                        <p:strVal val="visible"/>
                                      </p:to>
                                    </p:set>
                                    <p:animEffect transition="in" filter="dissolve">
                                      <p:cBhvr>
                                        <p:cTn id="58" dur="500"/>
                                        <p:tgtEl>
                                          <p:spTgt spid="134163"/>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499"/>
                                          </p:stCondLst>
                                        </p:cTn>
                                        <p:tgtEl>
                                          <p:spTgt spid="13416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8" presetClass="entr" presetSubtype="6" fill="hold" grpId="0" nodeType="clickEffect">
                                  <p:stCondLst>
                                    <p:cond delay="0"/>
                                  </p:stCondLst>
                                  <p:childTnLst>
                                    <p:set>
                                      <p:cBhvr>
                                        <p:cTn id="66" dur="1" fill="hold">
                                          <p:stCondLst>
                                            <p:cond delay="0"/>
                                          </p:stCondLst>
                                        </p:cTn>
                                        <p:tgtEl>
                                          <p:spTgt spid="134167"/>
                                        </p:tgtEl>
                                        <p:attrNameLst>
                                          <p:attrName>style.visibility</p:attrName>
                                        </p:attrNameLst>
                                      </p:cBhvr>
                                      <p:to>
                                        <p:strVal val="visible"/>
                                      </p:to>
                                    </p:set>
                                    <p:animEffect transition="in" filter="strips(downRight)">
                                      <p:cBhvr>
                                        <p:cTn id="67" dur="500"/>
                                        <p:tgtEl>
                                          <p:spTgt spid="134167"/>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134166"/>
                                        </p:tgtEl>
                                        <p:attrNameLst>
                                          <p:attrName>style.visibility</p:attrName>
                                        </p:attrNameLst>
                                      </p:cBhvr>
                                      <p:to>
                                        <p:strVal val="visible"/>
                                      </p:to>
                                    </p:set>
                                    <p:animEffect transition="in" filter="dissolve">
                                      <p:cBhvr>
                                        <p:cTn id="72" dur="500"/>
                                        <p:tgtEl>
                                          <p:spTgt spid="134166"/>
                                        </p:tgtEl>
                                      </p:cBhvr>
                                    </p:animEffec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499"/>
                                          </p:stCondLst>
                                        </p:cTn>
                                        <p:tgtEl>
                                          <p:spTgt spid="1341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51" grpId="0" animBg="1"/>
      <p:bldP spid="134150" grpId="0" autoUpdateAnimBg="0"/>
      <p:bldP spid="134154" grpId="0" animBg="1" autoUpdateAnimBg="0"/>
      <p:bldP spid="134155" grpId="0" autoUpdateAnimBg="0"/>
      <p:bldP spid="134156" grpId="0" animBg="1"/>
      <p:bldP spid="134157" grpId="0" autoUpdateAnimBg="0"/>
      <p:bldP spid="134159" grpId="0" autoUpdateAnimBg="0"/>
      <p:bldP spid="134160" grpId="0" animBg="1"/>
      <p:bldP spid="134161" grpId="0" autoUpdateAnimBg="0"/>
      <p:bldP spid="134162" grpId="0" autoUpdateAnimBg="0"/>
      <p:bldP spid="134163" grpId="0" animBg="1"/>
      <p:bldP spid="134164" grpId="0" autoUpdateAnimBg="0"/>
      <p:bldP spid="134165" grpId="0" autoUpdateAnimBg="0"/>
      <p:bldP spid="134166" grpId="0" animBg="1"/>
      <p:bldP spid="134167" grpId="0" autoUpdateAnimBg="0"/>
      <p:bldP spid="134168" grpId="0" autoUpdateAnimBg="0"/>
    </p:bldLst>
  </p:timing>
</p:sld>
</file>

<file path=ppt/theme/theme1.xml><?xml version="1.0" encoding="utf-8"?>
<a:theme xmlns:a="http://schemas.openxmlformats.org/drawingml/2006/main" name="Ingeniería1">
  <a:themeElements>
    <a:clrScheme name="Ingeniería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ngeniería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ngeniería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ngeniería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geniería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geniería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geniería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geniería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ngeniería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Settings\Alfredo\Datos de programa\Microsoft\Plantillas\Ingeniería1.pot</Template>
  <TotalTime>2026</TotalTime>
  <Words>1582</Words>
  <Application>Microsoft Office PowerPoint</Application>
  <PresentationFormat>Presentación en pantalla (4:3)</PresentationFormat>
  <Paragraphs>270</Paragraphs>
  <Slides>40</Slides>
  <Notes>11</Notes>
  <HiddenSlides>0</HiddenSlides>
  <MMClips>0</MMClips>
  <ScaleCrop>false</ScaleCrop>
  <HeadingPairs>
    <vt:vector size="6" baseType="variant">
      <vt:variant>
        <vt:lpstr>Tema</vt:lpstr>
      </vt:variant>
      <vt:variant>
        <vt:i4>1</vt:i4>
      </vt:variant>
      <vt:variant>
        <vt:lpstr>Servidores OLE incrustados</vt:lpstr>
      </vt:variant>
      <vt:variant>
        <vt:i4>2</vt:i4>
      </vt:variant>
      <vt:variant>
        <vt:lpstr>Títulos de diapositiva</vt:lpstr>
      </vt:variant>
      <vt:variant>
        <vt:i4>40</vt:i4>
      </vt:variant>
    </vt:vector>
  </HeadingPairs>
  <TitlesOfParts>
    <vt:vector size="43" baseType="lpstr">
      <vt:lpstr>Ingeniería1</vt:lpstr>
      <vt:lpstr>Ecuación</vt:lpstr>
      <vt:lpstr>Microsoft Editor de ecuaciones 3.0</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Personal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Alfredo Velásquez Márquez</dc:creator>
  <cp:lastModifiedBy>Coord</cp:lastModifiedBy>
  <cp:revision>186</cp:revision>
  <dcterms:created xsi:type="dcterms:W3CDTF">2006-08-24T12:20:22Z</dcterms:created>
  <dcterms:modified xsi:type="dcterms:W3CDTF">2014-02-13T03:50:11Z</dcterms:modified>
</cp:coreProperties>
</file>