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68" r:id="rId4"/>
    <p:sldId id="270" r:id="rId5"/>
    <p:sldId id="271" r:id="rId6"/>
    <p:sldId id="272" r:id="rId7"/>
    <p:sldId id="273" r:id="rId8"/>
    <p:sldId id="274" r:id="rId9"/>
    <p:sldId id="275" r:id="rId10"/>
    <p:sldId id="276" r:id="rId11"/>
    <p:sldId id="277" r:id="rId12"/>
    <p:sldId id="279" r:id="rId13"/>
    <p:sldId id="280" r:id="rId14"/>
    <p:sldId id="281" r:id="rId15"/>
  </p:sldIdLst>
  <p:sldSz cx="9144000" cy="6858000" type="screen4x3"/>
  <p:notesSz cx="6858000" cy="9144000"/>
  <p:defaultTextStyle>
    <a:defPPr>
      <a:defRPr lang="es-ES"/>
    </a:defPPr>
    <a:lvl1pPr algn="ctr" rtl="0" fontAlgn="base">
      <a:spcBef>
        <a:spcPct val="0"/>
      </a:spcBef>
      <a:spcAft>
        <a:spcPct val="0"/>
      </a:spcAft>
      <a:defRPr sz="2400" kern="1200">
        <a:solidFill>
          <a:schemeClr val="tx1"/>
        </a:solidFill>
        <a:latin typeface="Times New Roman" pitchFamily="18" charset="0"/>
        <a:ea typeface="+mn-ea"/>
        <a:cs typeface="+mn-cs"/>
      </a:defRPr>
    </a:lvl1pPr>
    <a:lvl2pPr marL="457200" algn="ctr" rtl="0" fontAlgn="base">
      <a:spcBef>
        <a:spcPct val="0"/>
      </a:spcBef>
      <a:spcAft>
        <a:spcPct val="0"/>
      </a:spcAft>
      <a:defRPr sz="2400" kern="1200">
        <a:solidFill>
          <a:schemeClr val="tx1"/>
        </a:solidFill>
        <a:latin typeface="Times New Roman" pitchFamily="18" charset="0"/>
        <a:ea typeface="+mn-ea"/>
        <a:cs typeface="+mn-cs"/>
      </a:defRPr>
    </a:lvl2pPr>
    <a:lvl3pPr marL="914400" algn="ctr" rtl="0" fontAlgn="base">
      <a:spcBef>
        <a:spcPct val="0"/>
      </a:spcBef>
      <a:spcAft>
        <a:spcPct val="0"/>
      </a:spcAft>
      <a:defRPr sz="2400" kern="1200">
        <a:solidFill>
          <a:schemeClr val="tx1"/>
        </a:solidFill>
        <a:latin typeface="Times New Roman" pitchFamily="18" charset="0"/>
        <a:ea typeface="+mn-ea"/>
        <a:cs typeface="+mn-cs"/>
      </a:defRPr>
    </a:lvl3pPr>
    <a:lvl4pPr marL="1371600" algn="ctr" rtl="0" fontAlgn="base">
      <a:spcBef>
        <a:spcPct val="0"/>
      </a:spcBef>
      <a:spcAft>
        <a:spcPct val="0"/>
      </a:spcAft>
      <a:defRPr sz="2400" kern="1200">
        <a:solidFill>
          <a:schemeClr val="tx1"/>
        </a:solidFill>
        <a:latin typeface="Times New Roman" pitchFamily="18" charset="0"/>
        <a:ea typeface="+mn-ea"/>
        <a:cs typeface="+mn-cs"/>
      </a:defRPr>
    </a:lvl4pPr>
    <a:lvl5pPr marL="1828800" algn="ctr"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modifyVerifier cryptProviderType="rsaFull" cryptAlgorithmClass="hash" cryptAlgorithmType="typeAny" cryptAlgorithmSid="4" spinCount="100000" saltData="rVlzv2XTcX/+LKTAQUtP9w==" hashData="puhVOC5msxBO4/FOxS5wXdJDdJc="/>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FF0000"/>
    <a:srgbClr val="FDFBB7"/>
    <a:srgbClr val="FFFFCC"/>
    <a:srgbClr val="FFFF00"/>
    <a:srgbClr val="FFFF66"/>
    <a:srgbClr val="0066FF"/>
    <a:srgbClr val="CCFF99"/>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00" autoAdjust="0"/>
    <p:restoredTop sz="94664" autoAdjust="0"/>
  </p:normalViewPr>
  <p:slideViewPr>
    <p:cSldViewPr snapToGrid="0" showGuides="1">
      <p:cViewPr>
        <p:scale>
          <a:sx n="70" d="100"/>
          <a:sy n="70" d="100"/>
        </p:scale>
        <p:origin x="-1458" y="-96"/>
      </p:cViewPr>
      <p:guideLst>
        <p:guide orient="horz" pos="2160"/>
        <p:guide pos="2879"/>
        <p:guide pos="2878"/>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AFAD2"/>
        </a:solidFill>
        <a:effectLst/>
      </p:bgPr>
    </p:bg>
    <p:spTree>
      <p:nvGrpSpPr>
        <p:cNvPr id="1" name=""/>
        <p:cNvGrpSpPr/>
        <p:nvPr/>
      </p:nvGrpSpPr>
      <p:grpSpPr>
        <a:xfrm>
          <a:off x="0" y="0"/>
          <a:ext cx="0" cy="0"/>
          <a:chOff x="0" y="0"/>
          <a:chExt cx="0" cy="0"/>
        </a:xfrm>
      </p:grpSpPr>
      <p:sp>
        <p:nvSpPr>
          <p:cNvPr id="1057" name="Rectangle 33"/>
          <p:cNvSpPr>
            <a:spLocks noChangeArrowheads="1"/>
          </p:cNvSpPr>
          <p:nvPr userDrawn="1"/>
        </p:nvSpPr>
        <p:spPr bwMode="auto">
          <a:xfrm>
            <a:off x="0" y="1066800"/>
            <a:ext cx="9144000" cy="228600"/>
          </a:xfrm>
          <a:prstGeom prst="rect">
            <a:avLst/>
          </a:prstGeom>
          <a:gradFill rotWithShape="0">
            <a:gsLst>
              <a:gs pos="0">
                <a:srgbClr val="FAFAD2"/>
              </a:gs>
              <a:gs pos="50000">
                <a:srgbClr val="003399"/>
              </a:gs>
              <a:gs pos="100000">
                <a:srgbClr val="FAFAD2"/>
              </a:gs>
            </a:gsLst>
            <a:lin ang="5400000" scaled="1"/>
          </a:gradFill>
          <a:ln w="9525">
            <a:noFill/>
            <a:miter lim="800000"/>
            <a:headEnd/>
            <a:tailEnd/>
          </a:ln>
          <a:effectLst/>
        </p:spPr>
        <p:txBody>
          <a:bodyPr anchor="ctr">
            <a:spAutoFit/>
          </a:bodyPr>
          <a:lstStyle/>
          <a:p>
            <a:endParaRPr lang="es-MX"/>
          </a:p>
        </p:txBody>
      </p:sp>
      <p:sp>
        <p:nvSpPr>
          <p:cNvPr id="1059" name="Text Box 35"/>
          <p:cNvSpPr txBox="1">
            <a:spLocks noChangeArrowheads="1"/>
          </p:cNvSpPr>
          <p:nvPr userDrawn="1"/>
        </p:nvSpPr>
        <p:spPr bwMode="auto">
          <a:xfrm>
            <a:off x="2781300" y="76200"/>
            <a:ext cx="3581400" cy="390525"/>
          </a:xfrm>
          <a:prstGeom prst="rect">
            <a:avLst/>
          </a:prstGeom>
          <a:noFill/>
          <a:ln w="9525">
            <a:noFill/>
            <a:miter lim="800000"/>
            <a:headEnd/>
            <a:tailEnd/>
          </a:ln>
          <a:effectLst/>
        </p:spPr>
        <p:txBody>
          <a:bodyPr>
            <a:spAutoFit/>
          </a:bodyPr>
          <a:lstStyle/>
          <a:p>
            <a:pPr>
              <a:lnSpc>
                <a:spcPct val="70000"/>
              </a:lnSpc>
            </a:pPr>
            <a:r>
              <a:rPr lang="es-ES" sz="2800" b="1" i="1">
                <a:solidFill>
                  <a:srgbClr val="000099"/>
                </a:solidFill>
              </a:rPr>
              <a:t>U   N   A   M</a:t>
            </a:r>
          </a:p>
        </p:txBody>
      </p:sp>
      <p:sp>
        <p:nvSpPr>
          <p:cNvPr id="1060" name="Text Box 36"/>
          <p:cNvSpPr txBox="1">
            <a:spLocks noChangeArrowheads="1"/>
          </p:cNvSpPr>
          <p:nvPr userDrawn="1"/>
        </p:nvSpPr>
        <p:spPr bwMode="auto">
          <a:xfrm>
            <a:off x="2933700" y="381000"/>
            <a:ext cx="3276600" cy="241300"/>
          </a:xfrm>
          <a:prstGeom prst="rect">
            <a:avLst/>
          </a:prstGeom>
          <a:noFill/>
          <a:ln w="9525">
            <a:noFill/>
            <a:miter lim="800000"/>
            <a:headEnd/>
            <a:tailEnd/>
          </a:ln>
          <a:effectLst/>
        </p:spPr>
        <p:txBody>
          <a:bodyPr>
            <a:spAutoFit/>
          </a:bodyPr>
          <a:lstStyle/>
          <a:p>
            <a:pPr>
              <a:lnSpc>
                <a:spcPct val="70000"/>
              </a:lnSpc>
            </a:pPr>
            <a:r>
              <a:rPr lang="es-ES" sz="1400" b="1">
                <a:solidFill>
                  <a:srgbClr val="000099"/>
                </a:solidFill>
              </a:rPr>
              <a:t>Facultad de Ingeniería</a:t>
            </a:r>
          </a:p>
        </p:txBody>
      </p:sp>
      <p:sp>
        <p:nvSpPr>
          <p:cNvPr id="1062" name="Rectangle 38"/>
          <p:cNvSpPr>
            <a:spLocks noChangeArrowheads="1"/>
          </p:cNvSpPr>
          <p:nvPr userDrawn="1"/>
        </p:nvSpPr>
        <p:spPr bwMode="auto">
          <a:xfrm>
            <a:off x="0" y="6096000"/>
            <a:ext cx="9144000" cy="762000"/>
          </a:xfrm>
          <a:prstGeom prst="rect">
            <a:avLst/>
          </a:prstGeom>
          <a:gradFill rotWithShape="0">
            <a:gsLst>
              <a:gs pos="0">
                <a:srgbClr val="FAFAD2"/>
              </a:gs>
              <a:gs pos="100000">
                <a:srgbClr val="003399"/>
              </a:gs>
            </a:gsLst>
            <a:lin ang="5400000" scaled="1"/>
          </a:gradFill>
          <a:ln w="9525">
            <a:noFill/>
            <a:miter lim="800000"/>
            <a:headEnd/>
            <a:tailEnd/>
          </a:ln>
          <a:effectLst/>
        </p:spPr>
        <p:txBody>
          <a:bodyPr anchor="ctr">
            <a:spAutoFit/>
          </a:bodyPr>
          <a:lstStyle/>
          <a:p>
            <a:endParaRPr lang="es-MX"/>
          </a:p>
        </p:txBody>
      </p:sp>
      <p:sp>
        <p:nvSpPr>
          <p:cNvPr id="1063" name="Text Box 39"/>
          <p:cNvSpPr txBox="1">
            <a:spLocks noChangeArrowheads="1"/>
          </p:cNvSpPr>
          <p:nvPr userDrawn="1"/>
        </p:nvSpPr>
        <p:spPr bwMode="auto">
          <a:xfrm>
            <a:off x="8509000" y="6299200"/>
            <a:ext cx="635000" cy="336550"/>
          </a:xfrm>
          <a:prstGeom prst="rect">
            <a:avLst/>
          </a:prstGeom>
          <a:noFill/>
          <a:ln w="9525">
            <a:noFill/>
            <a:miter lim="800000"/>
            <a:headEnd/>
            <a:tailEnd/>
          </a:ln>
          <a:effectLst/>
        </p:spPr>
        <p:txBody>
          <a:bodyPr wrap="none">
            <a:spAutoFit/>
            <a:flatTx/>
          </a:bodyPr>
          <a:lstStyle/>
          <a:p>
            <a:pPr eaLnBrk="0" hangingPunct="0"/>
            <a:r>
              <a:rPr lang="es-ES" sz="1600" b="1" i="1">
                <a:solidFill>
                  <a:srgbClr val="9999FF"/>
                </a:solidFill>
                <a:effectLst>
                  <a:outerShdw blurRad="38100" dist="38100" dir="2700000" algn="tl">
                    <a:srgbClr val="000000"/>
                  </a:outerShdw>
                </a:effectLst>
              </a:rPr>
              <a:t>AVM</a:t>
            </a:r>
          </a:p>
        </p:txBody>
      </p:sp>
      <p:pic>
        <p:nvPicPr>
          <p:cNvPr id="10" name="Picture 12" descr="escudo[1]"/>
          <p:cNvPicPr>
            <a:picLocks noChangeAspect="1" noChangeArrowheads="1"/>
          </p:cNvPicPr>
          <p:nvPr userDrawn="1"/>
        </p:nvPicPr>
        <p:blipFill>
          <a:blip r:embed="rId3"/>
          <a:srcRect/>
          <a:stretch>
            <a:fillRect/>
          </a:stretch>
        </p:blipFill>
        <p:spPr bwMode="auto">
          <a:xfrm>
            <a:off x="281260" y="50800"/>
            <a:ext cx="936000" cy="1048000"/>
          </a:xfrm>
          <a:prstGeom prst="rect">
            <a:avLst/>
          </a:prstGeom>
          <a:noFill/>
        </p:spPr>
      </p:pic>
      <p:pic>
        <p:nvPicPr>
          <p:cNvPr id="11" name="10 Imagen"/>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918762" y="36500"/>
            <a:ext cx="936000" cy="1170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oleObject" Target="../embeddings/oleObject2.bin"/><Relationship Id="rId4" Type="http://schemas.openxmlformats.org/officeDocument/2006/relationships/image" Target="../media/image3.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0" name="Text Box 12"/>
          <p:cNvSpPr txBox="1">
            <a:spLocks noChangeArrowheads="1"/>
          </p:cNvSpPr>
          <p:nvPr/>
        </p:nvSpPr>
        <p:spPr bwMode="auto">
          <a:xfrm>
            <a:off x="1066800" y="2438400"/>
            <a:ext cx="7010400" cy="1883529"/>
          </a:xfrm>
          <a:prstGeom prst="rect">
            <a:avLst/>
          </a:prstGeom>
          <a:noFill/>
          <a:ln w="9525">
            <a:noFill/>
            <a:miter lim="800000"/>
            <a:headEnd/>
            <a:tailEnd/>
          </a:ln>
          <a:effectLst>
            <a:outerShdw dist="35921" dir="2700000" algn="ctr" rotWithShape="0">
              <a:schemeClr val="bg2"/>
            </a:outerShdw>
          </a:effectLst>
        </p:spPr>
        <p:txBody>
          <a:bodyPr>
            <a:spAutoFit/>
          </a:bodyPr>
          <a:lstStyle/>
          <a:p>
            <a:pPr>
              <a:lnSpc>
                <a:spcPct val="140000"/>
              </a:lnSpc>
            </a:pPr>
            <a:r>
              <a:rPr lang="es-ES" sz="4400" b="1">
                <a:solidFill>
                  <a:srgbClr val="000066"/>
                </a:solidFill>
                <a:latin typeface="Arial" pitchFamily="34" charset="0"/>
                <a:cs typeface="Arial" pitchFamily="34" charset="0"/>
              </a:rPr>
              <a:t>MODELO  ATÓMICO</a:t>
            </a:r>
          </a:p>
          <a:p>
            <a:pPr>
              <a:lnSpc>
                <a:spcPct val="140000"/>
              </a:lnSpc>
            </a:pPr>
            <a:r>
              <a:rPr lang="es-ES" sz="4400" b="1">
                <a:solidFill>
                  <a:srgbClr val="000066"/>
                </a:solidFill>
                <a:latin typeface="Arial" pitchFamily="34" charset="0"/>
                <a:cs typeface="Arial" pitchFamily="34" charset="0"/>
              </a:rPr>
              <a:t>DE  NIELS  BOHR</a:t>
            </a:r>
          </a:p>
        </p:txBody>
      </p:sp>
      <p:sp>
        <p:nvSpPr>
          <p:cNvPr id="3" name="1 CuadroTexto"/>
          <p:cNvSpPr txBox="1"/>
          <p:nvPr/>
        </p:nvSpPr>
        <p:spPr>
          <a:xfrm>
            <a:off x="2987824" y="5703987"/>
            <a:ext cx="3168352" cy="307777"/>
          </a:xfrm>
          <a:prstGeom prst="rect">
            <a:avLst/>
          </a:prstGeom>
          <a:noFill/>
        </p:spPr>
        <p:txBody>
          <a:bodyPr wrap="square" rtlCol="0">
            <a:spAutoFit/>
          </a:bodyPr>
          <a:lstStyle>
            <a:defPPr>
              <a:defRPr lang="es-ES"/>
            </a:defPPr>
            <a:lvl1pPr algn="ctr" rtl="0" fontAlgn="base">
              <a:spcBef>
                <a:spcPct val="0"/>
              </a:spcBef>
              <a:spcAft>
                <a:spcPct val="0"/>
              </a:spcAft>
              <a:defRPr sz="2400" kern="1200">
                <a:solidFill>
                  <a:schemeClr val="tx1"/>
                </a:solidFill>
                <a:latin typeface="Times New Roman" pitchFamily="18" charset="0"/>
                <a:ea typeface="+mn-ea"/>
                <a:cs typeface="+mn-cs"/>
              </a:defRPr>
            </a:lvl1pPr>
            <a:lvl2pPr marL="457200" algn="ctr" rtl="0" fontAlgn="base">
              <a:spcBef>
                <a:spcPct val="0"/>
              </a:spcBef>
              <a:spcAft>
                <a:spcPct val="0"/>
              </a:spcAft>
              <a:defRPr sz="2400" kern="1200">
                <a:solidFill>
                  <a:schemeClr val="tx1"/>
                </a:solidFill>
                <a:latin typeface="Times New Roman" pitchFamily="18" charset="0"/>
                <a:ea typeface="+mn-ea"/>
                <a:cs typeface="+mn-cs"/>
              </a:defRPr>
            </a:lvl2pPr>
            <a:lvl3pPr marL="914400" algn="ctr" rtl="0" fontAlgn="base">
              <a:spcBef>
                <a:spcPct val="0"/>
              </a:spcBef>
              <a:spcAft>
                <a:spcPct val="0"/>
              </a:spcAft>
              <a:defRPr sz="2400" kern="1200">
                <a:solidFill>
                  <a:schemeClr val="tx1"/>
                </a:solidFill>
                <a:latin typeface="Times New Roman" pitchFamily="18" charset="0"/>
                <a:ea typeface="+mn-ea"/>
                <a:cs typeface="+mn-cs"/>
              </a:defRPr>
            </a:lvl3pPr>
            <a:lvl4pPr marL="1371600" algn="ctr" rtl="0" fontAlgn="base">
              <a:spcBef>
                <a:spcPct val="0"/>
              </a:spcBef>
              <a:spcAft>
                <a:spcPct val="0"/>
              </a:spcAft>
              <a:defRPr sz="2400" kern="1200">
                <a:solidFill>
                  <a:schemeClr val="tx1"/>
                </a:solidFill>
                <a:latin typeface="Times New Roman" pitchFamily="18" charset="0"/>
                <a:ea typeface="+mn-ea"/>
                <a:cs typeface="+mn-cs"/>
              </a:defRPr>
            </a:lvl4pPr>
            <a:lvl5pPr marL="1828800" algn="ctr"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r>
              <a:rPr lang="es-MX" sz="1400" b="1" i="1" dirty="0" smtClean="0">
                <a:solidFill>
                  <a:srgbClr val="000066"/>
                </a:solidFill>
              </a:rPr>
              <a:t>M. C. Q.  Alfredo Velásquez Márquez</a:t>
            </a:r>
            <a:endParaRPr lang="es-MX" sz="1400" b="1" i="1" dirty="0">
              <a:solidFill>
                <a:srgbClr val="000066"/>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Text Box 2"/>
          <p:cNvSpPr txBox="1">
            <a:spLocks noChangeArrowheads="1"/>
          </p:cNvSpPr>
          <p:nvPr/>
        </p:nvSpPr>
        <p:spPr bwMode="auto">
          <a:xfrm>
            <a:off x="306388" y="1273175"/>
            <a:ext cx="8529637" cy="963613"/>
          </a:xfrm>
          <a:prstGeom prst="rect">
            <a:avLst/>
          </a:prstGeom>
          <a:noFill/>
          <a:ln w="9525">
            <a:noFill/>
            <a:miter lim="800000"/>
            <a:headEnd/>
            <a:tailEnd/>
          </a:ln>
          <a:effectLst/>
        </p:spPr>
        <p:txBody>
          <a:bodyPr lIns="36000" tIns="36000" rIns="36000" bIns="36000">
            <a:flatTx/>
          </a:bodyPr>
          <a:lstStyle/>
          <a:p>
            <a:pPr algn="just">
              <a:lnSpc>
                <a:spcPct val="130000"/>
              </a:lnSpc>
            </a:pPr>
            <a:r>
              <a:rPr lang="es-ES" sz="2000" b="1">
                <a:solidFill>
                  <a:srgbClr val="000099"/>
                </a:solidFill>
                <a:latin typeface="Arial" charset="0"/>
              </a:rPr>
              <a:t>3.- Cuando un electrón pasa de una órbita a otra, dicha transición va acompañada de la absorción o emisión de una cantidad definida de energía.</a:t>
            </a:r>
            <a:endParaRPr lang="es-ES" sz="2000">
              <a:solidFill>
                <a:srgbClr val="000099"/>
              </a:solidFill>
              <a:latin typeface="Arial" charset="0"/>
            </a:endParaRPr>
          </a:p>
        </p:txBody>
      </p:sp>
      <p:sp>
        <p:nvSpPr>
          <p:cNvPr id="164867" name="Text Box 3"/>
          <p:cNvSpPr txBox="1">
            <a:spLocks noChangeArrowheads="1"/>
          </p:cNvSpPr>
          <p:nvPr/>
        </p:nvSpPr>
        <p:spPr bwMode="auto">
          <a:xfrm>
            <a:off x="2544763" y="641350"/>
            <a:ext cx="4051300" cy="473912"/>
          </a:xfrm>
          <a:prstGeom prst="rect">
            <a:avLst/>
          </a:prstGeom>
          <a:noFill/>
          <a:ln w="9525">
            <a:noFill/>
            <a:miter lim="800000"/>
            <a:headEnd/>
            <a:tailEnd/>
          </a:ln>
          <a:effectLst/>
        </p:spPr>
        <p:txBody>
          <a:bodyPr>
            <a:spAutoFit/>
            <a:flatTx/>
          </a:bodyPr>
          <a:lstStyle/>
          <a:p>
            <a:pPr>
              <a:lnSpc>
                <a:spcPct val="140000"/>
              </a:lnSpc>
            </a:pPr>
            <a:r>
              <a:rPr lang="es-ES" sz="2000" b="1" dirty="0">
                <a:solidFill>
                  <a:srgbClr val="000099"/>
                </a:solidFill>
                <a:latin typeface="Arial" charset="0"/>
              </a:rPr>
              <a:t>Postulados del Modelo de Bohr</a:t>
            </a:r>
          </a:p>
        </p:txBody>
      </p:sp>
      <p:grpSp>
        <p:nvGrpSpPr>
          <p:cNvPr id="164868" name="Group 4"/>
          <p:cNvGrpSpPr>
            <a:grpSpLocks/>
          </p:cNvGrpSpPr>
          <p:nvPr/>
        </p:nvGrpSpPr>
        <p:grpSpPr bwMode="auto">
          <a:xfrm>
            <a:off x="4470400" y="3738563"/>
            <a:ext cx="203200" cy="193675"/>
            <a:chOff x="2792" y="2294"/>
            <a:chExt cx="128" cy="122"/>
          </a:xfrm>
        </p:grpSpPr>
        <p:sp>
          <p:nvSpPr>
            <p:cNvPr id="164869" name="Freeform 5"/>
            <p:cNvSpPr>
              <a:spLocks/>
            </p:cNvSpPr>
            <p:nvPr/>
          </p:nvSpPr>
          <p:spPr bwMode="auto">
            <a:xfrm>
              <a:off x="2792" y="2294"/>
              <a:ext cx="128" cy="122"/>
            </a:xfrm>
            <a:custGeom>
              <a:avLst/>
              <a:gdLst/>
              <a:ahLst/>
              <a:cxnLst>
                <a:cxn ang="0">
                  <a:pos x="64" y="0"/>
                </a:cxn>
                <a:cxn ang="0">
                  <a:pos x="41" y="5"/>
                </a:cxn>
                <a:cxn ang="0">
                  <a:pos x="18" y="17"/>
                </a:cxn>
                <a:cxn ang="0">
                  <a:pos x="6" y="40"/>
                </a:cxn>
                <a:cxn ang="0">
                  <a:pos x="0" y="64"/>
                </a:cxn>
                <a:cxn ang="0">
                  <a:pos x="6" y="87"/>
                </a:cxn>
                <a:cxn ang="0">
                  <a:pos x="18" y="104"/>
                </a:cxn>
                <a:cxn ang="0">
                  <a:pos x="41" y="116"/>
                </a:cxn>
                <a:cxn ang="0">
                  <a:pos x="64" y="122"/>
                </a:cxn>
                <a:cxn ang="0">
                  <a:pos x="87" y="116"/>
                </a:cxn>
                <a:cxn ang="0">
                  <a:pos x="111" y="104"/>
                </a:cxn>
                <a:cxn ang="0">
                  <a:pos x="122" y="87"/>
                </a:cxn>
                <a:cxn ang="0">
                  <a:pos x="128" y="64"/>
                </a:cxn>
                <a:cxn ang="0">
                  <a:pos x="122" y="40"/>
                </a:cxn>
                <a:cxn ang="0">
                  <a:pos x="111" y="17"/>
                </a:cxn>
                <a:cxn ang="0">
                  <a:pos x="87" y="5"/>
                </a:cxn>
                <a:cxn ang="0">
                  <a:pos x="64" y="0"/>
                </a:cxn>
              </a:cxnLst>
              <a:rect l="0" t="0" r="r" b="b"/>
              <a:pathLst>
                <a:path w="128" h="122">
                  <a:moveTo>
                    <a:pt x="64" y="0"/>
                  </a:moveTo>
                  <a:lnTo>
                    <a:pt x="41" y="5"/>
                  </a:lnTo>
                  <a:lnTo>
                    <a:pt x="18" y="17"/>
                  </a:lnTo>
                  <a:lnTo>
                    <a:pt x="6" y="40"/>
                  </a:lnTo>
                  <a:lnTo>
                    <a:pt x="0" y="64"/>
                  </a:lnTo>
                  <a:lnTo>
                    <a:pt x="6" y="87"/>
                  </a:lnTo>
                  <a:lnTo>
                    <a:pt x="18" y="104"/>
                  </a:lnTo>
                  <a:lnTo>
                    <a:pt x="41" y="116"/>
                  </a:lnTo>
                  <a:lnTo>
                    <a:pt x="64" y="122"/>
                  </a:lnTo>
                  <a:lnTo>
                    <a:pt x="87" y="116"/>
                  </a:lnTo>
                  <a:lnTo>
                    <a:pt x="111" y="104"/>
                  </a:lnTo>
                  <a:lnTo>
                    <a:pt x="122" y="87"/>
                  </a:lnTo>
                  <a:lnTo>
                    <a:pt x="128" y="64"/>
                  </a:lnTo>
                  <a:lnTo>
                    <a:pt x="122" y="40"/>
                  </a:lnTo>
                  <a:lnTo>
                    <a:pt x="111" y="17"/>
                  </a:lnTo>
                  <a:lnTo>
                    <a:pt x="87" y="5"/>
                  </a:lnTo>
                  <a:lnTo>
                    <a:pt x="64" y="0"/>
                  </a:lnTo>
                  <a:close/>
                </a:path>
              </a:pathLst>
            </a:custGeom>
            <a:solidFill>
              <a:srgbClr val="A60000"/>
            </a:solidFill>
            <a:ln w="9525">
              <a:noFill/>
              <a:round/>
              <a:headEnd/>
              <a:tailEnd/>
            </a:ln>
          </p:spPr>
          <p:txBody>
            <a:bodyPr/>
            <a:lstStyle/>
            <a:p>
              <a:endParaRPr lang="es-MX"/>
            </a:p>
          </p:txBody>
        </p:sp>
        <p:sp>
          <p:nvSpPr>
            <p:cNvPr id="164870" name="Freeform 6"/>
            <p:cNvSpPr>
              <a:spLocks/>
            </p:cNvSpPr>
            <p:nvPr/>
          </p:nvSpPr>
          <p:spPr bwMode="auto">
            <a:xfrm>
              <a:off x="2804" y="2299"/>
              <a:ext cx="104" cy="105"/>
            </a:xfrm>
            <a:custGeom>
              <a:avLst/>
              <a:gdLst/>
              <a:ahLst/>
              <a:cxnLst>
                <a:cxn ang="0">
                  <a:pos x="52" y="0"/>
                </a:cxn>
                <a:cxn ang="0">
                  <a:pos x="35" y="6"/>
                </a:cxn>
                <a:cxn ang="0">
                  <a:pos x="17" y="18"/>
                </a:cxn>
                <a:cxn ang="0">
                  <a:pos x="6" y="35"/>
                </a:cxn>
                <a:cxn ang="0">
                  <a:pos x="0" y="59"/>
                </a:cxn>
                <a:cxn ang="0">
                  <a:pos x="6" y="76"/>
                </a:cxn>
                <a:cxn ang="0">
                  <a:pos x="17" y="94"/>
                </a:cxn>
                <a:cxn ang="0">
                  <a:pos x="35" y="99"/>
                </a:cxn>
                <a:cxn ang="0">
                  <a:pos x="52" y="105"/>
                </a:cxn>
                <a:cxn ang="0">
                  <a:pos x="75" y="99"/>
                </a:cxn>
                <a:cxn ang="0">
                  <a:pos x="87" y="94"/>
                </a:cxn>
                <a:cxn ang="0">
                  <a:pos x="99" y="76"/>
                </a:cxn>
                <a:cxn ang="0">
                  <a:pos x="104" y="59"/>
                </a:cxn>
                <a:cxn ang="0">
                  <a:pos x="99" y="35"/>
                </a:cxn>
                <a:cxn ang="0">
                  <a:pos x="87" y="18"/>
                </a:cxn>
                <a:cxn ang="0">
                  <a:pos x="75" y="6"/>
                </a:cxn>
                <a:cxn ang="0">
                  <a:pos x="52" y="0"/>
                </a:cxn>
              </a:cxnLst>
              <a:rect l="0" t="0" r="r" b="b"/>
              <a:pathLst>
                <a:path w="104" h="105">
                  <a:moveTo>
                    <a:pt x="52" y="0"/>
                  </a:moveTo>
                  <a:lnTo>
                    <a:pt x="35" y="6"/>
                  </a:lnTo>
                  <a:lnTo>
                    <a:pt x="17" y="18"/>
                  </a:lnTo>
                  <a:lnTo>
                    <a:pt x="6" y="35"/>
                  </a:lnTo>
                  <a:lnTo>
                    <a:pt x="0" y="59"/>
                  </a:lnTo>
                  <a:lnTo>
                    <a:pt x="6" y="76"/>
                  </a:lnTo>
                  <a:lnTo>
                    <a:pt x="17" y="94"/>
                  </a:lnTo>
                  <a:lnTo>
                    <a:pt x="35" y="99"/>
                  </a:lnTo>
                  <a:lnTo>
                    <a:pt x="52" y="105"/>
                  </a:lnTo>
                  <a:lnTo>
                    <a:pt x="75" y="99"/>
                  </a:lnTo>
                  <a:lnTo>
                    <a:pt x="87" y="94"/>
                  </a:lnTo>
                  <a:lnTo>
                    <a:pt x="99" y="76"/>
                  </a:lnTo>
                  <a:lnTo>
                    <a:pt x="104" y="59"/>
                  </a:lnTo>
                  <a:lnTo>
                    <a:pt x="99" y="35"/>
                  </a:lnTo>
                  <a:lnTo>
                    <a:pt x="87" y="18"/>
                  </a:lnTo>
                  <a:lnTo>
                    <a:pt x="75" y="6"/>
                  </a:lnTo>
                  <a:lnTo>
                    <a:pt x="52" y="0"/>
                  </a:lnTo>
                  <a:close/>
                </a:path>
              </a:pathLst>
            </a:custGeom>
            <a:solidFill>
              <a:srgbClr val="AA0000"/>
            </a:solidFill>
            <a:ln w="9525">
              <a:noFill/>
              <a:round/>
              <a:headEnd/>
              <a:tailEnd/>
            </a:ln>
          </p:spPr>
          <p:txBody>
            <a:bodyPr/>
            <a:lstStyle/>
            <a:p>
              <a:endParaRPr lang="es-MX"/>
            </a:p>
          </p:txBody>
        </p:sp>
        <p:sp>
          <p:nvSpPr>
            <p:cNvPr id="164871" name="Freeform 7"/>
            <p:cNvSpPr>
              <a:spLocks/>
            </p:cNvSpPr>
            <p:nvPr/>
          </p:nvSpPr>
          <p:spPr bwMode="auto">
            <a:xfrm>
              <a:off x="2810" y="2305"/>
              <a:ext cx="98" cy="93"/>
            </a:xfrm>
            <a:custGeom>
              <a:avLst/>
              <a:gdLst/>
              <a:ahLst/>
              <a:cxnLst>
                <a:cxn ang="0">
                  <a:pos x="46" y="0"/>
                </a:cxn>
                <a:cxn ang="0">
                  <a:pos x="29" y="6"/>
                </a:cxn>
                <a:cxn ang="0">
                  <a:pos x="17" y="18"/>
                </a:cxn>
                <a:cxn ang="0">
                  <a:pos x="6" y="35"/>
                </a:cxn>
                <a:cxn ang="0">
                  <a:pos x="0" y="53"/>
                </a:cxn>
                <a:cxn ang="0">
                  <a:pos x="6" y="70"/>
                </a:cxn>
                <a:cxn ang="0">
                  <a:pos x="17" y="82"/>
                </a:cxn>
                <a:cxn ang="0">
                  <a:pos x="29" y="93"/>
                </a:cxn>
                <a:cxn ang="0">
                  <a:pos x="46" y="93"/>
                </a:cxn>
                <a:cxn ang="0">
                  <a:pos x="69" y="93"/>
                </a:cxn>
                <a:cxn ang="0">
                  <a:pos x="81" y="82"/>
                </a:cxn>
                <a:cxn ang="0">
                  <a:pos x="93" y="70"/>
                </a:cxn>
                <a:cxn ang="0">
                  <a:pos x="98" y="53"/>
                </a:cxn>
                <a:cxn ang="0">
                  <a:pos x="93" y="35"/>
                </a:cxn>
                <a:cxn ang="0">
                  <a:pos x="81" y="18"/>
                </a:cxn>
                <a:cxn ang="0">
                  <a:pos x="69" y="6"/>
                </a:cxn>
                <a:cxn ang="0">
                  <a:pos x="46" y="0"/>
                </a:cxn>
              </a:cxnLst>
              <a:rect l="0" t="0" r="r" b="b"/>
              <a:pathLst>
                <a:path w="98" h="93">
                  <a:moveTo>
                    <a:pt x="46" y="0"/>
                  </a:moveTo>
                  <a:lnTo>
                    <a:pt x="29" y="6"/>
                  </a:lnTo>
                  <a:lnTo>
                    <a:pt x="17" y="18"/>
                  </a:lnTo>
                  <a:lnTo>
                    <a:pt x="6" y="35"/>
                  </a:lnTo>
                  <a:lnTo>
                    <a:pt x="0" y="53"/>
                  </a:lnTo>
                  <a:lnTo>
                    <a:pt x="6" y="70"/>
                  </a:lnTo>
                  <a:lnTo>
                    <a:pt x="17" y="82"/>
                  </a:lnTo>
                  <a:lnTo>
                    <a:pt x="29" y="93"/>
                  </a:lnTo>
                  <a:lnTo>
                    <a:pt x="46" y="93"/>
                  </a:lnTo>
                  <a:lnTo>
                    <a:pt x="69" y="93"/>
                  </a:lnTo>
                  <a:lnTo>
                    <a:pt x="81" y="82"/>
                  </a:lnTo>
                  <a:lnTo>
                    <a:pt x="93" y="70"/>
                  </a:lnTo>
                  <a:lnTo>
                    <a:pt x="98" y="53"/>
                  </a:lnTo>
                  <a:lnTo>
                    <a:pt x="93" y="35"/>
                  </a:lnTo>
                  <a:lnTo>
                    <a:pt x="81" y="18"/>
                  </a:lnTo>
                  <a:lnTo>
                    <a:pt x="69" y="6"/>
                  </a:lnTo>
                  <a:lnTo>
                    <a:pt x="46" y="0"/>
                  </a:lnTo>
                  <a:close/>
                </a:path>
              </a:pathLst>
            </a:custGeom>
            <a:solidFill>
              <a:srgbClr val="B00000"/>
            </a:solidFill>
            <a:ln w="9525">
              <a:noFill/>
              <a:round/>
              <a:headEnd/>
              <a:tailEnd/>
            </a:ln>
          </p:spPr>
          <p:txBody>
            <a:bodyPr/>
            <a:lstStyle/>
            <a:p>
              <a:endParaRPr lang="es-MX"/>
            </a:p>
          </p:txBody>
        </p:sp>
        <p:sp>
          <p:nvSpPr>
            <p:cNvPr id="164872" name="Freeform 8"/>
            <p:cNvSpPr>
              <a:spLocks/>
            </p:cNvSpPr>
            <p:nvPr/>
          </p:nvSpPr>
          <p:spPr bwMode="auto">
            <a:xfrm>
              <a:off x="2816" y="2311"/>
              <a:ext cx="87" cy="87"/>
            </a:xfrm>
            <a:custGeom>
              <a:avLst/>
              <a:gdLst/>
              <a:ahLst/>
              <a:cxnLst>
                <a:cxn ang="0">
                  <a:pos x="40" y="0"/>
                </a:cxn>
                <a:cxn ang="0">
                  <a:pos x="23" y="6"/>
                </a:cxn>
                <a:cxn ang="0">
                  <a:pos x="11" y="12"/>
                </a:cxn>
                <a:cxn ang="0">
                  <a:pos x="5" y="29"/>
                </a:cxn>
                <a:cxn ang="0">
                  <a:pos x="0" y="47"/>
                </a:cxn>
                <a:cxn ang="0">
                  <a:pos x="5" y="64"/>
                </a:cxn>
                <a:cxn ang="0">
                  <a:pos x="11" y="76"/>
                </a:cxn>
                <a:cxn ang="0">
                  <a:pos x="23" y="87"/>
                </a:cxn>
                <a:cxn ang="0">
                  <a:pos x="40" y="87"/>
                </a:cxn>
                <a:cxn ang="0">
                  <a:pos x="58" y="87"/>
                </a:cxn>
                <a:cxn ang="0">
                  <a:pos x="75" y="76"/>
                </a:cxn>
                <a:cxn ang="0">
                  <a:pos x="81" y="64"/>
                </a:cxn>
                <a:cxn ang="0">
                  <a:pos x="87" y="47"/>
                </a:cxn>
                <a:cxn ang="0">
                  <a:pos x="81" y="29"/>
                </a:cxn>
                <a:cxn ang="0">
                  <a:pos x="75" y="12"/>
                </a:cxn>
                <a:cxn ang="0">
                  <a:pos x="58" y="6"/>
                </a:cxn>
                <a:cxn ang="0">
                  <a:pos x="40" y="0"/>
                </a:cxn>
              </a:cxnLst>
              <a:rect l="0" t="0" r="r" b="b"/>
              <a:pathLst>
                <a:path w="87" h="87">
                  <a:moveTo>
                    <a:pt x="40" y="0"/>
                  </a:moveTo>
                  <a:lnTo>
                    <a:pt x="23" y="6"/>
                  </a:lnTo>
                  <a:lnTo>
                    <a:pt x="11" y="12"/>
                  </a:lnTo>
                  <a:lnTo>
                    <a:pt x="5" y="29"/>
                  </a:lnTo>
                  <a:lnTo>
                    <a:pt x="0" y="47"/>
                  </a:lnTo>
                  <a:lnTo>
                    <a:pt x="5" y="64"/>
                  </a:lnTo>
                  <a:lnTo>
                    <a:pt x="11" y="76"/>
                  </a:lnTo>
                  <a:lnTo>
                    <a:pt x="23" y="87"/>
                  </a:lnTo>
                  <a:lnTo>
                    <a:pt x="40" y="87"/>
                  </a:lnTo>
                  <a:lnTo>
                    <a:pt x="58" y="87"/>
                  </a:lnTo>
                  <a:lnTo>
                    <a:pt x="75" y="76"/>
                  </a:lnTo>
                  <a:lnTo>
                    <a:pt x="81" y="64"/>
                  </a:lnTo>
                  <a:lnTo>
                    <a:pt x="87" y="47"/>
                  </a:lnTo>
                  <a:lnTo>
                    <a:pt x="81" y="29"/>
                  </a:lnTo>
                  <a:lnTo>
                    <a:pt x="75" y="12"/>
                  </a:lnTo>
                  <a:lnTo>
                    <a:pt x="58" y="6"/>
                  </a:lnTo>
                  <a:lnTo>
                    <a:pt x="40" y="0"/>
                  </a:lnTo>
                  <a:close/>
                </a:path>
              </a:pathLst>
            </a:custGeom>
            <a:solidFill>
              <a:srgbClr val="B90000"/>
            </a:solidFill>
            <a:ln w="9525">
              <a:noFill/>
              <a:round/>
              <a:headEnd/>
              <a:tailEnd/>
            </a:ln>
          </p:spPr>
          <p:txBody>
            <a:bodyPr/>
            <a:lstStyle/>
            <a:p>
              <a:endParaRPr lang="es-MX"/>
            </a:p>
          </p:txBody>
        </p:sp>
        <p:sp>
          <p:nvSpPr>
            <p:cNvPr id="164873" name="Freeform 9"/>
            <p:cNvSpPr>
              <a:spLocks/>
            </p:cNvSpPr>
            <p:nvPr/>
          </p:nvSpPr>
          <p:spPr bwMode="auto">
            <a:xfrm>
              <a:off x="2821" y="2317"/>
              <a:ext cx="76" cy="76"/>
            </a:xfrm>
            <a:custGeom>
              <a:avLst/>
              <a:gdLst/>
              <a:ahLst/>
              <a:cxnLst>
                <a:cxn ang="0">
                  <a:pos x="35" y="0"/>
                </a:cxn>
                <a:cxn ang="0">
                  <a:pos x="24" y="6"/>
                </a:cxn>
                <a:cxn ang="0">
                  <a:pos x="12" y="12"/>
                </a:cxn>
                <a:cxn ang="0">
                  <a:pos x="6" y="23"/>
                </a:cxn>
                <a:cxn ang="0">
                  <a:pos x="0" y="41"/>
                </a:cxn>
                <a:cxn ang="0">
                  <a:pos x="6" y="52"/>
                </a:cxn>
                <a:cxn ang="0">
                  <a:pos x="12" y="64"/>
                </a:cxn>
                <a:cxn ang="0">
                  <a:pos x="24" y="76"/>
                </a:cxn>
                <a:cxn ang="0">
                  <a:pos x="35" y="76"/>
                </a:cxn>
                <a:cxn ang="0">
                  <a:pos x="53" y="76"/>
                </a:cxn>
                <a:cxn ang="0">
                  <a:pos x="64" y="64"/>
                </a:cxn>
                <a:cxn ang="0">
                  <a:pos x="76" y="52"/>
                </a:cxn>
                <a:cxn ang="0">
                  <a:pos x="76" y="41"/>
                </a:cxn>
                <a:cxn ang="0">
                  <a:pos x="76" y="23"/>
                </a:cxn>
                <a:cxn ang="0">
                  <a:pos x="64" y="12"/>
                </a:cxn>
                <a:cxn ang="0">
                  <a:pos x="53" y="6"/>
                </a:cxn>
                <a:cxn ang="0">
                  <a:pos x="35" y="0"/>
                </a:cxn>
              </a:cxnLst>
              <a:rect l="0" t="0" r="r" b="b"/>
              <a:pathLst>
                <a:path w="76" h="76">
                  <a:moveTo>
                    <a:pt x="35" y="0"/>
                  </a:moveTo>
                  <a:lnTo>
                    <a:pt x="24" y="6"/>
                  </a:lnTo>
                  <a:lnTo>
                    <a:pt x="12" y="12"/>
                  </a:lnTo>
                  <a:lnTo>
                    <a:pt x="6" y="23"/>
                  </a:lnTo>
                  <a:lnTo>
                    <a:pt x="0" y="41"/>
                  </a:lnTo>
                  <a:lnTo>
                    <a:pt x="6" y="52"/>
                  </a:lnTo>
                  <a:lnTo>
                    <a:pt x="12" y="64"/>
                  </a:lnTo>
                  <a:lnTo>
                    <a:pt x="24" y="76"/>
                  </a:lnTo>
                  <a:lnTo>
                    <a:pt x="35" y="76"/>
                  </a:lnTo>
                  <a:lnTo>
                    <a:pt x="53" y="76"/>
                  </a:lnTo>
                  <a:lnTo>
                    <a:pt x="64" y="64"/>
                  </a:lnTo>
                  <a:lnTo>
                    <a:pt x="76" y="52"/>
                  </a:lnTo>
                  <a:lnTo>
                    <a:pt x="76" y="41"/>
                  </a:lnTo>
                  <a:lnTo>
                    <a:pt x="76" y="23"/>
                  </a:lnTo>
                  <a:lnTo>
                    <a:pt x="64" y="12"/>
                  </a:lnTo>
                  <a:lnTo>
                    <a:pt x="53" y="6"/>
                  </a:lnTo>
                  <a:lnTo>
                    <a:pt x="35" y="0"/>
                  </a:lnTo>
                  <a:close/>
                </a:path>
              </a:pathLst>
            </a:custGeom>
            <a:solidFill>
              <a:srgbClr val="C40000"/>
            </a:solidFill>
            <a:ln w="9525">
              <a:noFill/>
              <a:round/>
              <a:headEnd/>
              <a:tailEnd/>
            </a:ln>
          </p:spPr>
          <p:txBody>
            <a:bodyPr/>
            <a:lstStyle/>
            <a:p>
              <a:endParaRPr lang="es-MX"/>
            </a:p>
          </p:txBody>
        </p:sp>
        <p:sp>
          <p:nvSpPr>
            <p:cNvPr id="164874" name="Freeform 10"/>
            <p:cNvSpPr>
              <a:spLocks/>
            </p:cNvSpPr>
            <p:nvPr/>
          </p:nvSpPr>
          <p:spPr bwMode="auto">
            <a:xfrm>
              <a:off x="2827" y="2323"/>
              <a:ext cx="64" cy="64"/>
            </a:xfrm>
            <a:custGeom>
              <a:avLst/>
              <a:gdLst/>
              <a:ahLst/>
              <a:cxnLst>
                <a:cxn ang="0">
                  <a:pos x="35" y="0"/>
                </a:cxn>
                <a:cxn ang="0">
                  <a:pos x="23" y="6"/>
                </a:cxn>
                <a:cxn ang="0">
                  <a:pos x="12" y="11"/>
                </a:cxn>
                <a:cxn ang="0">
                  <a:pos x="6" y="23"/>
                </a:cxn>
                <a:cxn ang="0">
                  <a:pos x="0" y="35"/>
                </a:cxn>
                <a:cxn ang="0">
                  <a:pos x="6" y="46"/>
                </a:cxn>
                <a:cxn ang="0">
                  <a:pos x="12" y="58"/>
                </a:cxn>
                <a:cxn ang="0">
                  <a:pos x="35" y="64"/>
                </a:cxn>
                <a:cxn ang="0">
                  <a:pos x="58" y="58"/>
                </a:cxn>
                <a:cxn ang="0">
                  <a:pos x="64" y="35"/>
                </a:cxn>
                <a:cxn ang="0">
                  <a:pos x="58" y="11"/>
                </a:cxn>
                <a:cxn ang="0">
                  <a:pos x="47" y="6"/>
                </a:cxn>
                <a:cxn ang="0">
                  <a:pos x="35" y="0"/>
                </a:cxn>
              </a:cxnLst>
              <a:rect l="0" t="0" r="r" b="b"/>
              <a:pathLst>
                <a:path w="64" h="64">
                  <a:moveTo>
                    <a:pt x="35" y="0"/>
                  </a:moveTo>
                  <a:lnTo>
                    <a:pt x="23" y="6"/>
                  </a:lnTo>
                  <a:lnTo>
                    <a:pt x="12" y="11"/>
                  </a:lnTo>
                  <a:lnTo>
                    <a:pt x="6" y="23"/>
                  </a:lnTo>
                  <a:lnTo>
                    <a:pt x="0" y="35"/>
                  </a:lnTo>
                  <a:lnTo>
                    <a:pt x="6" y="46"/>
                  </a:lnTo>
                  <a:lnTo>
                    <a:pt x="12" y="58"/>
                  </a:lnTo>
                  <a:lnTo>
                    <a:pt x="35" y="64"/>
                  </a:lnTo>
                  <a:lnTo>
                    <a:pt x="58" y="58"/>
                  </a:lnTo>
                  <a:lnTo>
                    <a:pt x="64" y="35"/>
                  </a:lnTo>
                  <a:lnTo>
                    <a:pt x="58" y="11"/>
                  </a:lnTo>
                  <a:lnTo>
                    <a:pt x="47" y="6"/>
                  </a:lnTo>
                  <a:lnTo>
                    <a:pt x="35" y="0"/>
                  </a:lnTo>
                  <a:close/>
                </a:path>
              </a:pathLst>
            </a:custGeom>
            <a:solidFill>
              <a:srgbClr val="D00000"/>
            </a:solidFill>
            <a:ln w="9525">
              <a:noFill/>
              <a:round/>
              <a:headEnd/>
              <a:tailEnd/>
            </a:ln>
          </p:spPr>
          <p:txBody>
            <a:bodyPr/>
            <a:lstStyle/>
            <a:p>
              <a:endParaRPr lang="es-MX"/>
            </a:p>
          </p:txBody>
        </p:sp>
        <p:sp>
          <p:nvSpPr>
            <p:cNvPr id="164875" name="Freeform 11"/>
            <p:cNvSpPr>
              <a:spLocks/>
            </p:cNvSpPr>
            <p:nvPr/>
          </p:nvSpPr>
          <p:spPr bwMode="auto">
            <a:xfrm>
              <a:off x="2833" y="2329"/>
              <a:ext cx="52" cy="52"/>
            </a:xfrm>
            <a:custGeom>
              <a:avLst/>
              <a:gdLst/>
              <a:ahLst/>
              <a:cxnLst>
                <a:cxn ang="0">
                  <a:pos x="29" y="0"/>
                </a:cxn>
                <a:cxn ang="0">
                  <a:pos x="6" y="5"/>
                </a:cxn>
                <a:cxn ang="0">
                  <a:pos x="0" y="29"/>
                </a:cxn>
                <a:cxn ang="0">
                  <a:pos x="6" y="46"/>
                </a:cxn>
                <a:cxn ang="0">
                  <a:pos x="29" y="52"/>
                </a:cxn>
                <a:cxn ang="0">
                  <a:pos x="46" y="46"/>
                </a:cxn>
                <a:cxn ang="0">
                  <a:pos x="52" y="29"/>
                </a:cxn>
                <a:cxn ang="0">
                  <a:pos x="46" y="5"/>
                </a:cxn>
                <a:cxn ang="0">
                  <a:pos x="29" y="0"/>
                </a:cxn>
              </a:cxnLst>
              <a:rect l="0" t="0" r="r" b="b"/>
              <a:pathLst>
                <a:path w="52" h="52">
                  <a:moveTo>
                    <a:pt x="29" y="0"/>
                  </a:moveTo>
                  <a:lnTo>
                    <a:pt x="6" y="5"/>
                  </a:lnTo>
                  <a:lnTo>
                    <a:pt x="0" y="29"/>
                  </a:lnTo>
                  <a:lnTo>
                    <a:pt x="6" y="46"/>
                  </a:lnTo>
                  <a:lnTo>
                    <a:pt x="29" y="52"/>
                  </a:lnTo>
                  <a:lnTo>
                    <a:pt x="46" y="46"/>
                  </a:lnTo>
                  <a:lnTo>
                    <a:pt x="52" y="29"/>
                  </a:lnTo>
                  <a:lnTo>
                    <a:pt x="46" y="5"/>
                  </a:lnTo>
                  <a:lnTo>
                    <a:pt x="29" y="0"/>
                  </a:lnTo>
                  <a:close/>
                </a:path>
              </a:pathLst>
            </a:custGeom>
            <a:solidFill>
              <a:srgbClr val="DC0000"/>
            </a:solidFill>
            <a:ln w="9525">
              <a:noFill/>
              <a:round/>
              <a:headEnd/>
              <a:tailEnd/>
            </a:ln>
          </p:spPr>
          <p:txBody>
            <a:bodyPr/>
            <a:lstStyle/>
            <a:p>
              <a:endParaRPr lang="es-MX"/>
            </a:p>
          </p:txBody>
        </p:sp>
        <p:sp>
          <p:nvSpPr>
            <p:cNvPr id="164876" name="Freeform 12"/>
            <p:cNvSpPr>
              <a:spLocks/>
            </p:cNvSpPr>
            <p:nvPr/>
          </p:nvSpPr>
          <p:spPr bwMode="auto">
            <a:xfrm>
              <a:off x="2839" y="2334"/>
              <a:ext cx="40" cy="41"/>
            </a:xfrm>
            <a:custGeom>
              <a:avLst/>
              <a:gdLst/>
              <a:ahLst/>
              <a:cxnLst>
                <a:cxn ang="0">
                  <a:pos x="23" y="0"/>
                </a:cxn>
                <a:cxn ang="0">
                  <a:pos x="6" y="6"/>
                </a:cxn>
                <a:cxn ang="0">
                  <a:pos x="0" y="24"/>
                </a:cxn>
                <a:cxn ang="0">
                  <a:pos x="6" y="35"/>
                </a:cxn>
                <a:cxn ang="0">
                  <a:pos x="23" y="41"/>
                </a:cxn>
                <a:cxn ang="0">
                  <a:pos x="35" y="35"/>
                </a:cxn>
                <a:cxn ang="0">
                  <a:pos x="40" y="24"/>
                </a:cxn>
                <a:cxn ang="0">
                  <a:pos x="35" y="6"/>
                </a:cxn>
                <a:cxn ang="0">
                  <a:pos x="23" y="0"/>
                </a:cxn>
              </a:cxnLst>
              <a:rect l="0" t="0" r="r" b="b"/>
              <a:pathLst>
                <a:path w="40" h="41">
                  <a:moveTo>
                    <a:pt x="23" y="0"/>
                  </a:moveTo>
                  <a:lnTo>
                    <a:pt x="6" y="6"/>
                  </a:lnTo>
                  <a:lnTo>
                    <a:pt x="0" y="24"/>
                  </a:lnTo>
                  <a:lnTo>
                    <a:pt x="6" y="35"/>
                  </a:lnTo>
                  <a:lnTo>
                    <a:pt x="23" y="41"/>
                  </a:lnTo>
                  <a:lnTo>
                    <a:pt x="35" y="35"/>
                  </a:lnTo>
                  <a:lnTo>
                    <a:pt x="40" y="24"/>
                  </a:lnTo>
                  <a:lnTo>
                    <a:pt x="35" y="6"/>
                  </a:lnTo>
                  <a:lnTo>
                    <a:pt x="23" y="0"/>
                  </a:lnTo>
                  <a:close/>
                </a:path>
              </a:pathLst>
            </a:custGeom>
            <a:solidFill>
              <a:srgbClr val="E80000"/>
            </a:solidFill>
            <a:ln w="9525">
              <a:noFill/>
              <a:round/>
              <a:headEnd/>
              <a:tailEnd/>
            </a:ln>
          </p:spPr>
          <p:txBody>
            <a:bodyPr/>
            <a:lstStyle/>
            <a:p>
              <a:endParaRPr lang="es-MX"/>
            </a:p>
          </p:txBody>
        </p:sp>
        <p:sp>
          <p:nvSpPr>
            <p:cNvPr id="164877" name="Freeform 13"/>
            <p:cNvSpPr>
              <a:spLocks/>
            </p:cNvSpPr>
            <p:nvPr/>
          </p:nvSpPr>
          <p:spPr bwMode="auto">
            <a:xfrm>
              <a:off x="2845" y="2340"/>
              <a:ext cx="34" cy="29"/>
            </a:xfrm>
            <a:custGeom>
              <a:avLst/>
              <a:gdLst/>
              <a:ahLst/>
              <a:cxnLst>
                <a:cxn ang="0">
                  <a:pos x="17" y="0"/>
                </a:cxn>
                <a:cxn ang="0">
                  <a:pos x="5" y="6"/>
                </a:cxn>
                <a:cxn ang="0">
                  <a:pos x="0" y="18"/>
                </a:cxn>
                <a:cxn ang="0">
                  <a:pos x="5" y="23"/>
                </a:cxn>
                <a:cxn ang="0">
                  <a:pos x="17" y="29"/>
                </a:cxn>
                <a:cxn ang="0">
                  <a:pos x="29" y="23"/>
                </a:cxn>
                <a:cxn ang="0">
                  <a:pos x="34" y="18"/>
                </a:cxn>
                <a:cxn ang="0">
                  <a:pos x="29" y="6"/>
                </a:cxn>
                <a:cxn ang="0">
                  <a:pos x="17" y="0"/>
                </a:cxn>
              </a:cxnLst>
              <a:rect l="0" t="0" r="r" b="b"/>
              <a:pathLst>
                <a:path w="34" h="29">
                  <a:moveTo>
                    <a:pt x="17" y="0"/>
                  </a:moveTo>
                  <a:lnTo>
                    <a:pt x="5" y="6"/>
                  </a:lnTo>
                  <a:lnTo>
                    <a:pt x="0" y="18"/>
                  </a:lnTo>
                  <a:lnTo>
                    <a:pt x="5" y="23"/>
                  </a:lnTo>
                  <a:lnTo>
                    <a:pt x="17" y="29"/>
                  </a:lnTo>
                  <a:lnTo>
                    <a:pt x="29" y="23"/>
                  </a:lnTo>
                  <a:lnTo>
                    <a:pt x="34" y="18"/>
                  </a:lnTo>
                  <a:lnTo>
                    <a:pt x="29" y="6"/>
                  </a:lnTo>
                  <a:lnTo>
                    <a:pt x="17" y="0"/>
                  </a:lnTo>
                  <a:close/>
                </a:path>
              </a:pathLst>
            </a:custGeom>
            <a:solidFill>
              <a:srgbClr val="F00000"/>
            </a:solidFill>
            <a:ln w="9525">
              <a:noFill/>
              <a:round/>
              <a:headEnd/>
              <a:tailEnd/>
            </a:ln>
          </p:spPr>
          <p:txBody>
            <a:bodyPr/>
            <a:lstStyle/>
            <a:p>
              <a:endParaRPr lang="es-MX"/>
            </a:p>
          </p:txBody>
        </p:sp>
        <p:sp>
          <p:nvSpPr>
            <p:cNvPr id="164878" name="Freeform 14"/>
            <p:cNvSpPr>
              <a:spLocks/>
            </p:cNvSpPr>
            <p:nvPr/>
          </p:nvSpPr>
          <p:spPr bwMode="auto">
            <a:xfrm>
              <a:off x="2850" y="2346"/>
              <a:ext cx="24" cy="23"/>
            </a:xfrm>
            <a:custGeom>
              <a:avLst/>
              <a:gdLst/>
              <a:ahLst/>
              <a:cxnLst>
                <a:cxn ang="0">
                  <a:pos x="12" y="0"/>
                </a:cxn>
                <a:cxn ang="0">
                  <a:pos x="6" y="6"/>
                </a:cxn>
                <a:cxn ang="0">
                  <a:pos x="0" y="12"/>
                </a:cxn>
                <a:cxn ang="0">
                  <a:pos x="6" y="17"/>
                </a:cxn>
                <a:cxn ang="0">
                  <a:pos x="12" y="23"/>
                </a:cxn>
                <a:cxn ang="0">
                  <a:pos x="18" y="17"/>
                </a:cxn>
                <a:cxn ang="0">
                  <a:pos x="24" y="12"/>
                </a:cxn>
                <a:cxn ang="0">
                  <a:pos x="18" y="6"/>
                </a:cxn>
                <a:cxn ang="0">
                  <a:pos x="12" y="0"/>
                </a:cxn>
              </a:cxnLst>
              <a:rect l="0" t="0" r="r" b="b"/>
              <a:pathLst>
                <a:path w="24" h="23">
                  <a:moveTo>
                    <a:pt x="12" y="0"/>
                  </a:moveTo>
                  <a:lnTo>
                    <a:pt x="6" y="6"/>
                  </a:lnTo>
                  <a:lnTo>
                    <a:pt x="0" y="12"/>
                  </a:lnTo>
                  <a:lnTo>
                    <a:pt x="6" y="17"/>
                  </a:lnTo>
                  <a:lnTo>
                    <a:pt x="12" y="23"/>
                  </a:lnTo>
                  <a:lnTo>
                    <a:pt x="18" y="17"/>
                  </a:lnTo>
                  <a:lnTo>
                    <a:pt x="24" y="12"/>
                  </a:lnTo>
                  <a:lnTo>
                    <a:pt x="18" y="6"/>
                  </a:lnTo>
                  <a:lnTo>
                    <a:pt x="12" y="0"/>
                  </a:lnTo>
                  <a:close/>
                </a:path>
              </a:pathLst>
            </a:custGeom>
            <a:solidFill>
              <a:srgbClr val="F70000"/>
            </a:solidFill>
            <a:ln w="9525">
              <a:noFill/>
              <a:round/>
              <a:headEnd/>
              <a:tailEnd/>
            </a:ln>
          </p:spPr>
          <p:txBody>
            <a:bodyPr/>
            <a:lstStyle/>
            <a:p>
              <a:endParaRPr lang="es-MX"/>
            </a:p>
          </p:txBody>
        </p:sp>
        <p:sp>
          <p:nvSpPr>
            <p:cNvPr id="164879" name="Freeform 15"/>
            <p:cNvSpPr>
              <a:spLocks/>
            </p:cNvSpPr>
            <p:nvPr/>
          </p:nvSpPr>
          <p:spPr bwMode="auto">
            <a:xfrm>
              <a:off x="2856" y="2352"/>
              <a:ext cx="12" cy="11"/>
            </a:xfrm>
            <a:custGeom>
              <a:avLst/>
              <a:gdLst/>
              <a:ahLst/>
              <a:cxnLst>
                <a:cxn ang="0">
                  <a:pos x="6" y="0"/>
                </a:cxn>
                <a:cxn ang="0">
                  <a:pos x="0" y="0"/>
                </a:cxn>
                <a:cxn ang="0">
                  <a:pos x="0" y="6"/>
                </a:cxn>
                <a:cxn ang="0">
                  <a:pos x="0" y="11"/>
                </a:cxn>
                <a:cxn ang="0">
                  <a:pos x="6" y="11"/>
                </a:cxn>
                <a:cxn ang="0">
                  <a:pos x="12" y="11"/>
                </a:cxn>
                <a:cxn ang="0">
                  <a:pos x="12" y="6"/>
                </a:cxn>
                <a:cxn ang="0">
                  <a:pos x="12" y="0"/>
                </a:cxn>
                <a:cxn ang="0">
                  <a:pos x="6" y="0"/>
                </a:cxn>
              </a:cxnLst>
              <a:rect l="0" t="0" r="r" b="b"/>
              <a:pathLst>
                <a:path w="12" h="11">
                  <a:moveTo>
                    <a:pt x="6" y="0"/>
                  </a:moveTo>
                  <a:lnTo>
                    <a:pt x="0" y="0"/>
                  </a:lnTo>
                  <a:lnTo>
                    <a:pt x="0" y="6"/>
                  </a:lnTo>
                  <a:lnTo>
                    <a:pt x="0" y="11"/>
                  </a:lnTo>
                  <a:lnTo>
                    <a:pt x="6" y="11"/>
                  </a:lnTo>
                  <a:lnTo>
                    <a:pt x="12" y="11"/>
                  </a:lnTo>
                  <a:lnTo>
                    <a:pt x="12" y="6"/>
                  </a:lnTo>
                  <a:lnTo>
                    <a:pt x="12" y="0"/>
                  </a:lnTo>
                  <a:lnTo>
                    <a:pt x="6" y="0"/>
                  </a:lnTo>
                  <a:close/>
                </a:path>
              </a:pathLst>
            </a:custGeom>
            <a:solidFill>
              <a:srgbClr val="FB0000"/>
            </a:solidFill>
            <a:ln w="9525">
              <a:noFill/>
              <a:round/>
              <a:headEnd/>
              <a:tailEnd/>
            </a:ln>
          </p:spPr>
          <p:txBody>
            <a:bodyPr/>
            <a:lstStyle/>
            <a:p>
              <a:endParaRPr lang="es-MX"/>
            </a:p>
          </p:txBody>
        </p:sp>
      </p:grpSp>
      <p:sp>
        <p:nvSpPr>
          <p:cNvPr id="164880" name="Oval 16"/>
          <p:cNvSpPr>
            <a:spLocks noChangeArrowheads="1"/>
          </p:cNvSpPr>
          <p:nvPr/>
        </p:nvSpPr>
        <p:spPr bwMode="auto">
          <a:xfrm>
            <a:off x="3771900" y="3017838"/>
            <a:ext cx="1600200" cy="1608137"/>
          </a:xfrm>
          <a:prstGeom prst="ellipse">
            <a:avLst/>
          </a:prstGeom>
          <a:noFill/>
          <a:ln w="9525">
            <a:solidFill>
              <a:schemeClr val="accent1"/>
            </a:solidFill>
            <a:round/>
            <a:headEnd/>
            <a:tailEnd/>
          </a:ln>
          <a:effectLst/>
        </p:spPr>
        <p:txBody>
          <a:bodyPr wrap="none" anchor="ctr"/>
          <a:lstStyle/>
          <a:p>
            <a:endParaRPr lang="es-MX"/>
          </a:p>
        </p:txBody>
      </p:sp>
      <p:sp>
        <p:nvSpPr>
          <p:cNvPr id="164881" name="Oval 17"/>
          <p:cNvSpPr>
            <a:spLocks noChangeArrowheads="1"/>
          </p:cNvSpPr>
          <p:nvPr/>
        </p:nvSpPr>
        <p:spPr bwMode="auto">
          <a:xfrm>
            <a:off x="5191125" y="3321050"/>
            <a:ext cx="82550" cy="82550"/>
          </a:xfrm>
          <a:prstGeom prst="ellipse">
            <a:avLst/>
          </a:prstGeom>
          <a:solidFill>
            <a:srgbClr val="000000"/>
          </a:solidFill>
          <a:ln w="9525">
            <a:noFill/>
            <a:round/>
            <a:headEnd/>
            <a:tailEnd/>
          </a:ln>
        </p:spPr>
        <p:txBody>
          <a:bodyPr/>
          <a:lstStyle/>
          <a:p>
            <a:endParaRPr lang="es-MX"/>
          </a:p>
        </p:txBody>
      </p:sp>
      <p:sp>
        <p:nvSpPr>
          <p:cNvPr id="164882" name="Text Box 18"/>
          <p:cNvSpPr txBox="1">
            <a:spLocks noChangeArrowheads="1"/>
          </p:cNvSpPr>
          <p:nvPr/>
        </p:nvSpPr>
        <p:spPr bwMode="auto">
          <a:xfrm>
            <a:off x="4448175" y="4456113"/>
            <a:ext cx="296863" cy="327025"/>
          </a:xfrm>
          <a:prstGeom prst="rect">
            <a:avLst/>
          </a:prstGeom>
          <a:solidFill>
            <a:srgbClr val="FAFAD2"/>
          </a:solidFill>
          <a:ln w="9525">
            <a:noFill/>
            <a:miter lim="800000"/>
            <a:headEnd/>
            <a:tailEnd/>
          </a:ln>
          <a:effectLst/>
        </p:spPr>
        <p:txBody>
          <a:bodyPr wrap="none" lIns="18000" tIns="10800" rIns="18000" bIns="10800">
            <a:spAutoFit/>
          </a:bodyPr>
          <a:lstStyle/>
          <a:p>
            <a:r>
              <a:rPr lang="es-ES" sz="2000" b="1">
                <a:latin typeface="Arial" charset="0"/>
              </a:rPr>
              <a:t>E</a:t>
            </a:r>
            <a:r>
              <a:rPr lang="es-ES" sz="2000" b="1" baseline="-25000">
                <a:latin typeface="Arial" charset="0"/>
              </a:rPr>
              <a:t>1</a:t>
            </a:r>
          </a:p>
        </p:txBody>
      </p:sp>
      <p:sp>
        <p:nvSpPr>
          <p:cNvPr id="164883" name="Oval 19"/>
          <p:cNvSpPr>
            <a:spLocks noChangeArrowheads="1"/>
          </p:cNvSpPr>
          <p:nvPr/>
        </p:nvSpPr>
        <p:spPr bwMode="auto">
          <a:xfrm>
            <a:off x="3127375" y="2403475"/>
            <a:ext cx="2889250" cy="2889250"/>
          </a:xfrm>
          <a:prstGeom prst="ellipse">
            <a:avLst/>
          </a:prstGeom>
          <a:noFill/>
          <a:ln w="9525">
            <a:solidFill>
              <a:schemeClr val="accent1"/>
            </a:solidFill>
            <a:round/>
            <a:headEnd/>
            <a:tailEnd/>
          </a:ln>
          <a:effectLst/>
        </p:spPr>
        <p:txBody>
          <a:bodyPr wrap="none" anchor="ctr"/>
          <a:lstStyle/>
          <a:p>
            <a:endParaRPr lang="es-MX"/>
          </a:p>
        </p:txBody>
      </p:sp>
      <p:sp>
        <p:nvSpPr>
          <p:cNvPr id="164884" name="Text Box 20"/>
          <p:cNvSpPr txBox="1">
            <a:spLocks noChangeArrowheads="1"/>
          </p:cNvSpPr>
          <p:nvPr/>
        </p:nvSpPr>
        <p:spPr bwMode="auto">
          <a:xfrm>
            <a:off x="4448175" y="5141913"/>
            <a:ext cx="296863" cy="327025"/>
          </a:xfrm>
          <a:prstGeom prst="rect">
            <a:avLst/>
          </a:prstGeom>
          <a:solidFill>
            <a:srgbClr val="FAFAD2"/>
          </a:solidFill>
          <a:ln w="9525">
            <a:noFill/>
            <a:miter lim="800000"/>
            <a:headEnd/>
            <a:tailEnd/>
          </a:ln>
          <a:effectLst/>
        </p:spPr>
        <p:txBody>
          <a:bodyPr wrap="none" lIns="18000" tIns="10800" rIns="18000" bIns="10800">
            <a:spAutoFit/>
          </a:bodyPr>
          <a:lstStyle/>
          <a:p>
            <a:r>
              <a:rPr lang="es-ES" sz="2000" b="1">
                <a:latin typeface="Arial" charset="0"/>
              </a:rPr>
              <a:t>E</a:t>
            </a:r>
            <a:r>
              <a:rPr lang="es-ES" sz="2000" b="1" baseline="-25000">
                <a:latin typeface="Arial" charset="0"/>
              </a:rPr>
              <a:t>2</a:t>
            </a:r>
          </a:p>
        </p:txBody>
      </p:sp>
      <p:sp>
        <p:nvSpPr>
          <p:cNvPr id="164885" name="Freeform 21"/>
          <p:cNvSpPr>
            <a:spLocks/>
          </p:cNvSpPr>
          <p:nvPr/>
        </p:nvSpPr>
        <p:spPr bwMode="auto">
          <a:xfrm>
            <a:off x="6781800" y="4344988"/>
            <a:ext cx="319088" cy="336550"/>
          </a:xfrm>
          <a:custGeom>
            <a:avLst/>
            <a:gdLst/>
            <a:ahLst/>
            <a:cxnLst>
              <a:cxn ang="0">
                <a:pos x="0" y="35"/>
              </a:cxn>
              <a:cxn ang="0">
                <a:pos x="111" y="32"/>
              </a:cxn>
              <a:cxn ang="0">
                <a:pos x="87" y="230"/>
              </a:cxn>
              <a:cxn ang="0">
                <a:pos x="198" y="248"/>
              </a:cxn>
            </a:cxnLst>
            <a:rect l="0" t="0" r="r" b="b"/>
            <a:pathLst>
              <a:path w="198" h="266">
                <a:moveTo>
                  <a:pt x="0" y="35"/>
                </a:moveTo>
                <a:cubicBezTo>
                  <a:pt x="18" y="35"/>
                  <a:pt x="96" y="0"/>
                  <a:pt x="111" y="32"/>
                </a:cubicBezTo>
                <a:cubicBezTo>
                  <a:pt x="126" y="64"/>
                  <a:pt x="74" y="194"/>
                  <a:pt x="87" y="230"/>
                </a:cubicBezTo>
                <a:cubicBezTo>
                  <a:pt x="100" y="266"/>
                  <a:pt x="178" y="244"/>
                  <a:pt x="198" y="248"/>
                </a:cubicBezTo>
              </a:path>
            </a:pathLst>
          </a:custGeom>
          <a:noFill/>
          <a:ln w="15875" cap="flat" cmpd="sng">
            <a:solidFill>
              <a:schemeClr val="accent2"/>
            </a:solidFill>
            <a:prstDash val="solid"/>
            <a:round/>
            <a:headEnd type="none" w="sm" len="sm"/>
            <a:tailEnd type="stealth" w="med" len="sm"/>
          </a:ln>
          <a:effectLst/>
        </p:spPr>
        <p:txBody>
          <a:bodyPr wrap="none" anchor="ctr"/>
          <a:lstStyle/>
          <a:p>
            <a:endParaRPr lang="es-MX"/>
          </a:p>
        </p:txBody>
      </p:sp>
      <p:sp>
        <p:nvSpPr>
          <p:cNvPr id="164886" name="Freeform 22"/>
          <p:cNvSpPr>
            <a:spLocks/>
          </p:cNvSpPr>
          <p:nvPr/>
        </p:nvSpPr>
        <p:spPr bwMode="auto">
          <a:xfrm>
            <a:off x="6253163" y="4725988"/>
            <a:ext cx="319087" cy="336550"/>
          </a:xfrm>
          <a:custGeom>
            <a:avLst/>
            <a:gdLst/>
            <a:ahLst/>
            <a:cxnLst>
              <a:cxn ang="0">
                <a:pos x="0" y="35"/>
              </a:cxn>
              <a:cxn ang="0">
                <a:pos x="111" y="32"/>
              </a:cxn>
              <a:cxn ang="0">
                <a:pos x="87" y="230"/>
              </a:cxn>
              <a:cxn ang="0">
                <a:pos x="198" y="248"/>
              </a:cxn>
            </a:cxnLst>
            <a:rect l="0" t="0" r="r" b="b"/>
            <a:pathLst>
              <a:path w="198" h="266">
                <a:moveTo>
                  <a:pt x="0" y="35"/>
                </a:moveTo>
                <a:cubicBezTo>
                  <a:pt x="18" y="35"/>
                  <a:pt x="96" y="0"/>
                  <a:pt x="111" y="32"/>
                </a:cubicBezTo>
                <a:cubicBezTo>
                  <a:pt x="126" y="64"/>
                  <a:pt x="74" y="194"/>
                  <a:pt x="87" y="230"/>
                </a:cubicBezTo>
                <a:cubicBezTo>
                  <a:pt x="100" y="266"/>
                  <a:pt x="178" y="244"/>
                  <a:pt x="198" y="248"/>
                </a:cubicBezTo>
              </a:path>
            </a:pathLst>
          </a:custGeom>
          <a:noFill/>
          <a:ln w="15875" cap="flat" cmpd="sng">
            <a:solidFill>
              <a:schemeClr val="accent2"/>
            </a:solidFill>
            <a:prstDash val="solid"/>
            <a:round/>
            <a:headEnd type="stealth" w="med" len="sm"/>
            <a:tailEnd type="none" w="med" len="med"/>
          </a:ln>
          <a:effectLst/>
        </p:spPr>
        <p:txBody>
          <a:bodyPr wrap="none" anchor="ctr"/>
          <a:lstStyle/>
          <a:p>
            <a:endParaRPr lang="es-MX"/>
          </a:p>
        </p:txBody>
      </p:sp>
      <p:grpSp>
        <p:nvGrpSpPr>
          <p:cNvPr id="164889" name="Group 25"/>
          <p:cNvGrpSpPr>
            <a:grpSpLocks/>
          </p:cNvGrpSpPr>
          <p:nvPr/>
        </p:nvGrpSpPr>
        <p:grpSpPr bwMode="auto">
          <a:xfrm>
            <a:off x="6224588" y="3848100"/>
            <a:ext cx="1562100" cy="1252538"/>
            <a:chOff x="3921" y="2424"/>
            <a:chExt cx="984" cy="789"/>
          </a:xfrm>
        </p:grpSpPr>
        <p:sp>
          <p:nvSpPr>
            <p:cNvPr id="164887" name="Line 23"/>
            <p:cNvSpPr>
              <a:spLocks noChangeShapeType="1"/>
            </p:cNvSpPr>
            <p:nvPr/>
          </p:nvSpPr>
          <p:spPr bwMode="auto">
            <a:xfrm flipV="1">
              <a:off x="3921" y="2424"/>
              <a:ext cx="810" cy="588"/>
            </a:xfrm>
            <a:prstGeom prst="line">
              <a:avLst/>
            </a:prstGeom>
            <a:noFill/>
            <a:ln w="12700">
              <a:solidFill>
                <a:srgbClr val="00FF00"/>
              </a:solidFill>
              <a:prstDash val="dash"/>
              <a:round/>
              <a:headEnd/>
              <a:tailEnd/>
            </a:ln>
            <a:effectLst/>
          </p:spPr>
          <p:txBody>
            <a:bodyPr wrap="none" anchor="ctr"/>
            <a:lstStyle/>
            <a:p>
              <a:endParaRPr lang="es-MX"/>
            </a:p>
          </p:txBody>
        </p:sp>
        <p:sp>
          <p:nvSpPr>
            <p:cNvPr id="164888" name="Line 24"/>
            <p:cNvSpPr>
              <a:spLocks noChangeShapeType="1"/>
            </p:cNvSpPr>
            <p:nvPr/>
          </p:nvSpPr>
          <p:spPr bwMode="auto">
            <a:xfrm flipV="1">
              <a:off x="4095" y="2625"/>
              <a:ext cx="810" cy="588"/>
            </a:xfrm>
            <a:prstGeom prst="line">
              <a:avLst/>
            </a:prstGeom>
            <a:noFill/>
            <a:ln w="12700">
              <a:solidFill>
                <a:srgbClr val="00FF00"/>
              </a:solidFill>
              <a:prstDash val="dash"/>
              <a:round/>
              <a:headEnd/>
              <a:tailEnd/>
            </a:ln>
            <a:effectLst/>
          </p:spPr>
          <p:txBody>
            <a:bodyPr wrap="none" anchor="ctr"/>
            <a:lstStyle/>
            <a:p>
              <a:endParaRPr lang="es-MX"/>
            </a:p>
          </p:txBody>
        </p:sp>
      </p:grpSp>
      <p:grpSp>
        <p:nvGrpSpPr>
          <p:cNvPr id="164893" name="Group 29"/>
          <p:cNvGrpSpPr>
            <a:grpSpLocks/>
          </p:cNvGrpSpPr>
          <p:nvPr/>
        </p:nvGrpSpPr>
        <p:grpSpPr bwMode="auto">
          <a:xfrm>
            <a:off x="7475538" y="3875088"/>
            <a:ext cx="261937" cy="327025"/>
            <a:chOff x="4709" y="2441"/>
            <a:chExt cx="165" cy="206"/>
          </a:xfrm>
        </p:grpSpPr>
        <p:sp>
          <p:nvSpPr>
            <p:cNvPr id="164890" name="Line 26"/>
            <p:cNvSpPr>
              <a:spLocks noChangeShapeType="1"/>
            </p:cNvSpPr>
            <p:nvPr/>
          </p:nvSpPr>
          <p:spPr bwMode="auto">
            <a:xfrm rot="-121485">
              <a:off x="4709" y="2441"/>
              <a:ext cx="165" cy="206"/>
            </a:xfrm>
            <a:prstGeom prst="line">
              <a:avLst/>
            </a:prstGeom>
            <a:noFill/>
            <a:ln w="9525">
              <a:solidFill>
                <a:srgbClr val="00FF00"/>
              </a:solidFill>
              <a:prstDash val="dash"/>
              <a:round/>
              <a:headEnd/>
              <a:tailEnd/>
            </a:ln>
            <a:effectLst/>
          </p:spPr>
          <p:txBody>
            <a:bodyPr wrap="none" anchor="ctr"/>
            <a:lstStyle/>
            <a:p>
              <a:endParaRPr lang="es-MX"/>
            </a:p>
          </p:txBody>
        </p:sp>
        <p:sp>
          <p:nvSpPr>
            <p:cNvPr id="164891" name="Text Box 27"/>
            <p:cNvSpPr txBox="1">
              <a:spLocks noChangeArrowheads="1"/>
            </p:cNvSpPr>
            <p:nvPr/>
          </p:nvSpPr>
          <p:spPr bwMode="auto">
            <a:xfrm>
              <a:off x="4745" y="2449"/>
              <a:ext cx="92" cy="168"/>
            </a:xfrm>
            <a:prstGeom prst="rect">
              <a:avLst/>
            </a:prstGeom>
            <a:solidFill>
              <a:srgbClr val="FAFAD2"/>
            </a:solidFill>
            <a:ln w="9525">
              <a:noFill/>
              <a:miter lim="800000"/>
              <a:headEnd/>
              <a:tailEnd/>
            </a:ln>
            <a:effectLst/>
          </p:spPr>
          <p:txBody>
            <a:bodyPr wrap="none" lIns="18000" tIns="10800" rIns="18000" bIns="10800">
              <a:spAutoFit/>
            </a:bodyPr>
            <a:lstStyle/>
            <a:p>
              <a:r>
                <a:rPr lang="es-ES" sz="1600" b="1">
                  <a:solidFill>
                    <a:srgbClr val="FF0000"/>
                  </a:solidFill>
                  <a:latin typeface="Symbol" pitchFamily="18" charset="2"/>
                </a:rPr>
                <a:t>l</a:t>
              </a:r>
              <a:endParaRPr lang="es-ES" sz="1600" b="1" baseline="-25000">
                <a:solidFill>
                  <a:srgbClr val="FF0000"/>
                </a:solidFill>
                <a:latin typeface="Symbol" pitchFamily="18" charset="2"/>
              </a:endParaRPr>
            </a:p>
          </p:txBody>
        </p:sp>
      </p:grpSp>
      <p:sp>
        <p:nvSpPr>
          <p:cNvPr id="164894" name="Text Box 30"/>
          <p:cNvSpPr txBox="1">
            <a:spLocks noChangeArrowheads="1"/>
          </p:cNvSpPr>
          <p:nvPr/>
        </p:nvSpPr>
        <p:spPr bwMode="auto">
          <a:xfrm>
            <a:off x="566738" y="5657850"/>
            <a:ext cx="8010525" cy="581025"/>
          </a:xfrm>
          <a:prstGeom prst="rect">
            <a:avLst/>
          </a:prstGeom>
          <a:noFill/>
          <a:ln w="9525">
            <a:noFill/>
            <a:miter lim="800000"/>
            <a:headEnd/>
            <a:tailEnd/>
          </a:ln>
          <a:effectLst/>
        </p:spPr>
        <p:txBody>
          <a:bodyPr>
            <a:spAutoFit/>
            <a:flatTx/>
          </a:bodyPr>
          <a:lstStyle/>
          <a:p>
            <a:pPr algn="just">
              <a:spcBef>
                <a:spcPct val="50000"/>
              </a:spcBef>
            </a:pPr>
            <a:r>
              <a:rPr lang="es-ES" sz="1600">
                <a:solidFill>
                  <a:srgbClr val="000099"/>
                </a:solidFill>
                <a:latin typeface="Arial" charset="0"/>
              </a:rPr>
              <a:t>El fotón absorbido y el fotón emitido tienen la misma longitud de onda y por lo tanto la misma energía.</a:t>
            </a:r>
          </a:p>
        </p:txBody>
      </p:sp>
      <p:grpSp>
        <p:nvGrpSpPr>
          <p:cNvPr id="164899" name="Group 35"/>
          <p:cNvGrpSpPr>
            <a:grpSpLocks/>
          </p:cNvGrpSpPr>
          <p:nvPr/>
        </p:nvGrpSpPr>
        <p:grpSpPr bwMode="auto">
          <a:xfrm>
            <a:off x="7626350" y="4289425"/>
            <a:ext cx="915988" cy="542925"/>
            <a:chOff x="548" y="2710"/>
            <a:chExt cx="577" cy="342"/>
          </a:xfrm>
        </p:grpSpPr>
        <p:sp>
          <p:nvSpPr>
            <p:cNvPr id="164895" name="Text Box 31"/>
            <p:cNvSpPr txBox="1">
              <a:spLocks noChangeArrowheads="1"/>
            </p:cNvSpPr>
            <p:nvPr/>
          </p:nvSpPr>
          <p:spPr bwMode="auto">
            <a:xfrm>
              <a:off x="548" y="2798"/>
              <a:ext cx="283" cy="168"/>
            </a:xfrm>
            <a:prstGeom prst="rect">
              <a:avLst/>
            </a:prstGeom>
            <a:solidFill>
              <a:srgbClr val="FAFAD2"/>
            </a:solidFill>
            <a:ln w="9525">
              <a:noFill/>
              <a:miter lim="800000"/>
              <a:headEnd/>
              <a:tailEnd/>
            </a:ln>
            <a:effectLst/>
          </p:spPr>
          <p:txBody>
            <a:bodyPr wrap="none" lIns="18000" tIns="10800" rIns="18000" bIns="10800">
              <a:spAutoFit/>
            </a:bodyPr>
            <a:lstStyle/>
            <a:p>
              <a:r>
                <a:rPr lang="es-ES" sz="1600" b="1">
                  <a:latin typeface="Arial" charset="0"/>
                </a:rPr>
                <a:t>E</a:t>
              </a:r>
              <a:r>
                <a:rPr lang="es-ES" sz="1600" b="1" baseline="-25000">
                  <a:latin typeface="Arial" charset="0"/>
                </a:rPr>
                <a:t>f</a:t>
              </a:r>
              <a:r>
                <a:rPr lang="es-ES" sz="1600" b="1">
                  <a:latin typeface="Arial" charset="0"/>
                </a:rPr>
                <a:t> = </a:t>
              </a:r>
            </a:p>
          </p:txBody>
        </p:sp>
        <p:sp>
          <p:nvSpPr>
            <p:cNvPr id="164896" name="Text Box 32"/>
            <p:cNvSpPr txBox="1">
              <a:spLocks noChangeArrowheads="1"/>
            </p:cNvSpPr>
            <p:nvPr/>
          </p:nvSpPr>
          <p:spPr bwMode="auto">
            <a:xfrm>
              <a:off x="873" y="2710"/>
              <a:ext cx="207" cy="168"/>
            </a:xfrm>
            <a:prstGeom prst="rect">
              <a:avLst/>
            </a:prstGeom>
            <a:solidFill>
              <a:srgbClr val="FAFAD2"/>
            </a:solidFill>
            <a:ln w="9525">
              <a:noFill/>
              <a:miter lim="800000"/>
              <a:headEnd/>
              <a:tailEnd/>
            </a:ln>
            <a:effectLst/>
          </p:spPr>
          <p:txBody>
            <a:bodyPr wrap="none" lIns="18000" tIns="10800" rIns="18000" bIns="10800">
              <a:spAutoFit/>
            </a:bodyPr>
            <a:lstStyle/>
            <a:p>
              <a:r>
                <a:rPr lang="es-ES" sz="1600" b="1">
                  <a:latin typeface="Arial" charset="0"/>
                </a:rPr>
                <a:t>h·c</a:t>
              </a:r>
            </a:p>
          </p:txBody>
        </p:sp>
        <p:sp>
          <p:nvSpPr>
            <p:cNvPr id="164897" name="Text Box 33"/>
            <p:cNvSpPr txBox="1">
              <a:spLocks noChangeArrowheads="1"/>
            </p:cNvSpPr>
            <p:nvPr/>
          </p:nvSpPr>
          <p:spPr bwMode="auto">
            <a:xfrm>
              <a:off x="930" y="2884"/>
              <a:ext cx="92" cy="168"/>
            </a:xfrm>
            <a:prstGeom prst="rect">
              <a:avLst/>
            </a:prstGeom>
            <a:solidFill>
              <a:srgbClr val="FAFAD2"/>
            </a:solidFill>
            <a:ln w="9525">
              <a:noFill/>
              <a:miter lim="800000"/>
              <a:headEnd/>
              <a:tailEnd/>
            </a:ln>
            <a:effectLst/>
          </p:spPr>
          <p:txBody>
            <a:bodyPr wrap="none" lIns="18000" tIns="10800" rIns="18000" bIns="10800">
              <a:spAutoFit/>
            </a:bodyPr>
            <a:lstStyle/>
            <a:p>
              <a:r>
                <a:rPr lang="es-ES" sz="1600" b="1">
                  <a:solidFill>
                    <a:srgbClr val="FF0000"/>
                  </a:solidFill>
                  <a:latin typeface="Symbol" pitchFamily="18" charset="2"/>
                </a:rPr>
                <a:t>l</a:t>
              </a:r>
            </a:p>
          </p:txBody>
        </p:sp>
        <p:sp>
          <p:nvSpPr>
            <p:cNvPr id="164898" name="Line 34"/>
            <p:cNvSpPr>
              <a:spLocks noChangeShapeType="1"/>
            </p:cNvSpPr>
            <p:nvPr/>
          </p:nvSpPr>
          <p:spPr bwMode="auto">
            <a:xfrm>
              <a:off x="848" y="2872"/>
              <a:ext cx="277" cy="0"/>
            </a:xfrm>
            <a:prstGeom prst="line">
              <a:avLst/>
            </a:prstGeom>
            <a:noFill/>
            <a:ln w="25400">
              <a:solidFill>
                <a:schemeClr val="tx1"/>
              </a:solidFill>
              <a:round/>
              <a:headEnd/>
              <a:tailEnd/>
            </a:ln>
            <a:effectLst/>
          </p:spPr>
          <p:txBody>
            <a:bodyPr wrap="none" anchor="ctr"/>
            <a:lstStyle/>
            <a:p>
              <a:endParaRPr lang="es-MX"/>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164894"/>
                                        </p:tgtEl>
                                        <p:attrNameLst>
                                          <p:attrName>style.visibility</p:attrName>
                                        </p:attrNameLst>
                                      </p:cBhvr>
                                      <p:to>
                                        <p:strVal val="visible"/>
                                      </p:to>
                                    </p:set>
                                    <p:animEffect transition="in" filter="dissolve">
                                      <p:cBhvr>
                                        <p:cTn id="7" dur="500"/>
                                        <p:tgtEl>
                                          <p:spTgt spid="16489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64886"/>
                                        </p:tgtEl>
                                        <p:attrNameLst>
                                          <p:attrName>style.visibility</p:attrName>
                                        </p:attrNameLst>
                                      </p:cBhvr>
                                      <p:to>
                                        <p:strVal val="visible"/>
                                      </p:to>
                                    </p:set>
                                    <p:animEffect transition="in" filter="dissolve">
                                      <p:cBhvr>
                                        <p:cTn id="12" dur="500"/>
                                        <p:tgtEl>
                                          <p:spTgt spid="164886"/>
                                        </p:tgtEl>
                                      </p:cBhvr>
                                    </p:animEffect>
                                  </p:childTnLst>
                                </p:cTn>
                              </p:par>
                            </p:childTnLst>
                          </p:cTn>
                        </p:par>
                        <p:par>
                          <p:cTn id="13" fill="hold">
                            <p:stCondLst>
                              <p:cond delay="500"/>
                            </p:stCondLst>
                            <p:childTnLst>
                              <p:par>
                                <p:cTn id="14" presetID="18" presetClass="entr" presetSubtype="3" fill="hold" nodeType="afterEffect">
                                  <p:stCondLst>
                                    <p:cond delay="0"/>
                                  </p:stCondLst>
                                  <p:childTnLst>
                                    <p:set>
                                      <p:cBhvr>
                                        <p:cTn id="15" dur="1" fill="hold">
                                          <p:stCondLst>
                                            <p:cond delay="0"/>
                                          </p:stCondLst>
                                        </p:cTn>
                                        <p:tgtEl>
                                          <p:spTgt spid="164889"/>
                                        </p:tgtEl>
                                        <p:attrNameLst>
                                          <p:attrName>style.visibility</p:attrName>
                                        </p:attrNameLst>
                                      </p:cBhvr>
                                      <p:to>
                                        <p:strVal val="visible"/>
                                      </p:to>
                                    </p:set>
                                    <p:animEffect transition="in" filter="strips(upRight)">
                                      <p:cBhvr>
                                        <p:cTn id="16" dur="2000"/>
                                        <p:tgtEl>
                                          <p:spTgt spid="164889"/>
                                        </p:tgtEl>
                                      </p:cBhvr>
                                    </p:animEffect>
                                  </p:childTnLst>
                                </p:cTn>
                              </p:par>
                            </p:childTnLst>
                          </p:cTn>
                        </p:par>
                        <p:par>
                          <p:cTn id="17" fill="hold">
                            <p:stCondLst>
                              <p:cond delay="2500"/>
                            </p:stCondLst>
                            <p:childTnLst>
                              <p:par>
                                <p:cTn id="18" presetID="9" presetClass="entr" presetSubtype="0" fill="hold" nodeType="afterEffect">
                                  <p:stCondLst>
                                    <p:cond delay="0"/>
                                  </p:stCondLst>
                                  <p:childTnLst>
                                    <p:set>
                                      <p:cBhvr>
                                        <p:cTn id="19" dur="1" fill="hold">
                                          <p:stCondLst>
                                            <p:cond delay="0"/>
                                          </p:stCondLst>
                                        </p:cTn>
                                        <p:tgtEl>
                                          <p:spTgt spid="164893"/>
                                        </p:tgtEl>
                                        <p:attrNameLst>
                                          <p:attrName>style.visibility</p:attrName>
                                        </p:attrNameLst>
                                      </p:cBhvr>
                                      <p:to>
                                        <p:strVal val="visible"/>
                                      </p:to>
                                    </p:set>
                                    <p:animEffect transition="in" filter="dissolve">
                                      <p:cBhvr>
                                        <p:cTn id="20" dur="500"/>
                                        <p:tgtEl>
                                          <p:spTgt spid="164893"/>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164899"/>
                                        </p:tgtEl>
                                        <p:attrNameLst>
                                          <p:attrName>style.visibility</p:attrName>
                                        </p:attrNameLst>
                                      </p:cBhvr>
                                      <p:to>
                                        <p:strVal val="visible"/>
                                      </p:to>
                                    </p:set>
                                    <p:animEffect transition="in" filter="dissolve">
                                      <p:cBhvr>
                                        <p:cTn id="25" dur="500"/>
                                        <p:tgtEl>
                                          <p:spTgt spid="1648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86" grpId="0" animBg="1"/>
      <p:bldP spid="16489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Text Box 2"/>
          <p:cNvSpPr txBox="1">
            <a:spLocks noChangeArrowheads="1"/>
          </p:cNvSpPr>
          <p:nvPr/>
        </p:nvSpPr>
        <p:spPr bwMode="auto">
          <a:xfrm>
            <a:off x="306388" y="1273175"/>
            <a:ext cx="8529637" cy="963613"/>
          </a:xfrm>
          <a:prstGeom prst="rect">
            <a:avLst/>
          </a:prstGeom>
          <a:noFill/>
          <a:ln w="9525">
            <a:noFill/>
            <a:miter lim="800000"/>
            <a:headEnd/>
            <a:tailEnd/>
          </a:ln>
          <a:effectLst/>
        </p:spPr>
        <p:txBody>
          <a:bodyPr lIns="36000" tIns="36000" rIns="36000" bIns="36000">
            <a:flatTx/>
          </a:bodyPr>
          <a:lstStyle/>
          <a:p>
            <a:pPr algn="just">
              <a:lnSpc>
                <a:spcPct val="130000"/>
              </a:lnSpc>
            </a:pPr>
            <a:r>
              <a:rPr lang="es-ES" sz="2000" b="1">
                <a:solidFill>
                  <a:srgbClr val="000099"/>
                </a:solidFill>
                <a:latin typeface="Arial" charset="0"/>
              </a:rPr>
              <a:t>3.- Cuando un electrón pasa de una órbita a otra, dicha transición va acompañada de la absorción o emisión de una cantidad definida de energía.</a:t>
            </a:r>
            <a:endParaRPr lang="es-ES" sz="2000">
              <a:solidFill>
                <a:srgbClr val="000099"/>
              </a:solidFill>
              <a:latin typeface="Arial" charset="0"/>
            </a:endParaRPr>
          </a:p>
        </p:txBody>
      </p:sp>
      <p:sp>
        <p:nvSpPr>
          <p:cNvPr id="165891" name="Text Box 3"/>
          <p:cNvSpPr txBox="1">
            <a:spLocks noChangeArrowheads="1"/>
          </p:cNvSpPr>
          <p:nvPr/>
        </p:nvSpPr>
        <p:spPr bwMode="auto">
          <a:xfrm>
            <a:off x="2544763" y="641350"/>
            <a:ext cx="4051300" cy="473912"/>
          </a:xfrm>
          <a:prstGeom prst="rect">
            <a:avLst/>
          </a:prstGeom>
          <a:noFill/>
          <a:ln w="9525">
            <a:noFill/>
            <a:miter lim="800000"/>
            <a:headEnd/>
            <a:tailEnd/>
          </a:ln>
          <a:effectLst/>
        </p:spPr>
        <p:txBody>
          <a:bodyPr>
            <a:spAutoFit/>
            <a:flatTx/>
          </a:bodyPr>
          <a:lstStyle/>
          <a:p>
            <a:pPr>
              <a:lnSpc>
                <a:spcPct val="140000"/>
              </a:lnSpc>
            </a:pPr>
            <a:r>
              <a:rPr lang="es-ES" sz="2000" b="1" dirty="0">
                <a:solidFill>
                  <a:srgbClr val="000099"/>
                </a:solidFill>
                <a:latin typeface="Arial" charset="0"/>
              </a:rPr>
              <a:t>Postulados del Modelo de Bohr</a:t>
            </a:r>
          </a:p>
        </p:txBody>
      </p:sp>
      <p:grpSp>
        <p:nvGrpSpPr>
          <p:cNvPr id="165892" name="Group 4"/>
          <p:cNvGrpSpPr>
            <a:grpSpLocks/>
          </p:cNvGrpSpPr>
          <p:nvPr/>
        </p:nvGrpSpPr>
        <p:grpSpPr bwMode="auto">
          <a:xfrm>
            <a:off x="4470400" y="3738563"/>
            <a:ext cx="203200" cy="193675"/>
            <a:chOff x="2792" y="2294"/>
            <a:chExt cx="128" cy="122"/>
          </a:xfrm>
        </p:grpSpPr>
        <p:sp>
          <p:nvSpPr>
            <p:cNvPr id="165893" name="Freeform 5"/>
            <p:cNvSpPr>
              <a:spLocks/>
            </p:cNvSpPr>
            <p:nvPr/>
          </p:nvSpPr>
          <p:spPr bwMode="auto">
            <a:xfrm>
              <a:off x="2792" y="2294"/>
              <a:ext cx="128" cy="122"/>
            </a:xfrm>
            <a:custGeom>
              <a:avLst/>
              <a:gdLst/>
              <a:ahLst/>
              <a:cxnLst>
                <a:cxn ang="0">
                  <a:pos x="64" y="0"/>
                </a:cxn>
                <a:cxn ang="0">
                  <a:pos x="41" y="5"/>
                </a:cxn>
                <a:cxn ang="0">
                  <a:pos x="18" y="17"/>
                </a:cxn>
                <a:cxn ang="0">
                  <a:pos x="6" y="40"/>
                </a:cxn>
                <a:cxn ang="0">
                  <a:pos x="0" y="64"/>
                </a:cxn>
                <a:cxn ang="0">
                  <a:pos x="6" y="87"/>
                </a:cxn>
                <a:cxn ang="0">
                  <a:pos x="18" y="104"/>
                </a:cxn>
                <a:cxn ang="0">
                  <a:pos x="41" y="116"/>
                </a:cxn>
                <a:cxn ang="0">
                  <a:pos x="64" y="122"/>
                </a:cxn>
                <a:cxn ang="0">
                  <a:pos x="87" y="116"/>
                </a:cxn>
                <a:cxn ang="0">
                  <a:pos x="111" y="104"/>
                </a:cxn>
                <a:cxn ang="0">
                  <a:pos x="122" y="87"/>
                </a:cxn>
                <a:cxn ang="0">
                  <a:pos x="128" y="64"/>
                </a:cxn>
                <a:cxn ang="0">
                  <a:pos x="122" y="40"/>
                </a:cxn>
                <a:cxn ang="0">
                  <a:pos x="111" y="17"/>
                </a:cxn>
                <a:cxn ang="0">
                  <a:pos x="87" y="5"/>
                </a:cxn>
                <a:cxn ang="0">
                  <a:pos x="64" y="0"/>
                </a:cxn>
              </a:cxnLst>
              <a:rect l="0" t="0" r="r" b="b"/>
              <a:pathLst>
                <a:path w="128" h="122">
                  <a:moveTo>
                    <a:pt x="64" y="0"/>
                  </a:moveTo>
                  <a:lnTo>
                    <a:pt x="41" y="5"/>
                  </a:lnTo>
                  <a:lnTo>
                    <a:pt x="18" y="17"/>
                  </a:lnTo>
                  <a:lnTo>
                    <a:pt x="6" y="40"/>
                  </a:lnTo>
                  <a:lnTo>
                    <a:pt x="0" y="64"/>
                  </a:lnTo>
                  <a:lnTo>
                    <a:pt x="6" y="87"/>
                  </a:lnTo>
                  <a:lnTo>
                    <a:pt x="18" y="104"/>
                  </a:lnTo>
                  <a:lnTo>
                    <a:pt x="41" y="116"/>
                  </a:lnTo>
                  <a:lnTo>
                    <a:pt x="64" y="122"/>
                  </a:lnTo>
                  <a:lnTo>
                    <a:pt x="87" y="116"/>
                  </a:lnTo>
                  <a:lnTo>
                    <a:pt x="111" y="104"/>
                  </a:lnTo>
                  <a:lnTo>
                    <a:pt x="122" y="87"/>
                  </a:lnTo>
                  <a:lnTo>
                    <a:pt x="128" y="64"/>
                  </a:lnTo>
                  <a:lnTo>
                    <a:pt x="122" y="40"/>
                  </a:lnTo>
                  <a:lnTo>
                    <a:pt x="111" y="17"/>
                  </a:lnTo>
                  <a:lnTo>
                    <a:pt x="87" y="5"/>
                  </a:lnTo>
                  <a:lnTo>
                    <a:pt x="64" y="0"/>
                  </a:lnTo>
                  <a:close/>
                </a:path>
              </a:pathLst>
            </a:custGeom>
            <a:solidFill>
              <a:srgbClr val="FAFAD2"/>
            </a:solidFill>
            <a:ln w="9525">
              <a:noFill/>
              <a:round/>
              <a:headEnd/>
              <a:tailEnd/>
            </a:ln>
          </p:spPr>
          <p:txBody>
            <a:bodyPr/>
            <a:lstStyle/>
            <a:p>
              <a:endParaRPr lang="es-MX"/>
            </a:p>
          </p:txBody>
        </p:sp>
        <p:sp>
          <p:nvSpPr>
            <p:cNvPr id="165894" name="Freeform 6"/>
            <p:cNvSpPr>
              <a:spLocks/>
            </p:cNvSpPr>
            <p:nvPr/>
          </p:nvSpPr>
          <p:spPr bwMode="auto">
            <a:xfrm>
              <a:off x="2804" y="2299"/>
              <a:ext cx="104" cy="105"/>
            </a:xfrm>
            <a:custGeom>
              <a:avLst/>
              <a:gdLst/>
              <a:ahLst/>
              <a:cxnLst>
                <a:cxn ang="0">
                  <a:pos x="52" y="0"/>
                </a:cxn>
                <a:cxn ang="0">
                  <a:pos x="35" y="6"/>
                </a:cxn>
                <a:cxn ang="0">
                  <a:pos x="17" y="18"/>
                </a:cxn>
                <a:cxn ang="0">
                  <a:pos x="6" y="35"/>
                </a:cxn>
                <a:cxn ang="0">
                  <a:pos x="0" y="59"/>
                </a:cxn>
                <a:cxn ang="0">
                  <a:pos x="6" y="76"/>
                </a:cxn>
                <a:cxn ang="0">
                  <a:pos x="17" y="94"/>
                </a:cxn>
                <a:cxn ang="0">
                  <a:pos x="35" y="99"/>
                </a:cxn>
                <a:cxn ang="0">
                  <a:pos x="52" y="105"/>
                </a:cxn>
                <a:cxn ang="0">
                  <a:pos x="75" y="99"/>
                </a:cxn>
                <a:cxn ang="0">
                  <a:pos x="87" y="94"/>
                </a:cxn>
                <a:cxn ang="0">
                  <a:pos x="99" y="76"/>
                </a:cxn>
                <a:cxn ang="0">
                  <a:pos x="104" y="59"/>
                </a:cxn>
                <a:cxn ang="0">
                  <a:pos x="99" y="35"/>
                </a:cxn>
                <a:cxn ang="0">
                  <a:pos x="87" y="18"/>
                </a:cxn>
                <a:cxn ang="0">
                  <a:pos x="75" y="6"/>
                </a:cxn>
                <a:cxn ang="0">
                  <a:pos x="52" y="0"/>
                </a:cxn>
              </a:cxnLst>
              <a:rect l="0" t="0" r="r" b="b"/>
              <a:pathLst>
                <a:path w="104" h="105">
                  <a:moveTo>
                    <a:pt x="52" y="0"/>
                  </a:moveTo>
                  <a:lnTo>
                    <a:pt x="35" y="6"/>
                  </a:lnTo>
                  <a:lnTo>
                    <a:pt x="17" y="18"/>
                  </a:lnTo>
                  <a:lnTo>
                    <a:pt x="6" y="35"/>
                  </a:lnTo>
                  <a:lnTo>
                    <a:pt x="0" y="59"/>
                  </a:lnTo>
                  <a:lnTo>
                    <a:pt x="6" y="76"/>
                  </a:lnTo>
                  <a:lnTo>
                    <a:pt x="17" y="94"/>
                  </a:lnTo>
                  <a:lnTo>
                    <a:pt x="35" y="99"/>
                  </a:lnTo>
                  <a:lnTo>
                    <a:pt x="52" y="105"/>
                  </a:lnTo>
                  <a:lnTo>
                    <a:pt x="75" y="99"/>
                  </a:lnTo>
                  <a:lnTo>
                    <a:pt x="87" y="94"/>
                  </a:lnTo>
                  <a:lnTo>
                    <a:pt x="99" y="76"/>
                  </a:lnTo>
                  <a:lnTo>
                    <a:pt x="104" y="59"/>
                  </a:lnTo>
                  <a:lnTo>
                    <a:pt x="99" y="35"/>
                  </a:lnTo>
                  <a:lnTo>
                    <a:pt x="87" y="18"/>
                  </a:lnTo>
                  <a:lnTo>
                    <a:pt x="75" y="6"/>
                  </a:lnTo>
                  <a:lnTo>
                    <a:pt x="52" y="0"/>
                  </a:lnTo>
                  <a:close/>
                </a:path>
              </a:pathLst>
            </a:custGeom>
            <a:solidFill>
              <a:srgbClr val="FAFAD2"/>
            </a:solidFill>
            <a:ln w="9525">
              <a:noFill/>
              <a:round/>
              <a:headEnd/>
              <a:tailEnd/>
            </a:ln>
          </p:spPr>
          <p:txBody>
            <a:bodyPr/>
            <a:lstStyle/>
            <a:p>
              <a:endParaRPr lang="es-MX"/>
            </a:p>
          </p:txBody>
        </p:sp>
        <p:sp>
          <p:nvSpPr>
            <p:cNvPr id="165895" name="Freeform 7"/>
            <p:cNvSpPr>
              <a:spLocks/>
            </p:cNvSpPr>
            <p:nvPr/>
          </p:nvSpPr>
          <p:spPr bwMode="auto">
            <a:xfrm>
              <a:off x="2810" y="2305"/>
              <a:ext cx="98" cy="93"/>
            </a:xfrm>
            <a:custGeom>
              <a:avLst/>
              <a:gdLst/>
              <a:ahLst/>
              <a:cxnLst>
                <a:cxn ang="0">
                  <a:pos x="46" y="0"/>
                </a:cxn>
                <a:cxn ang="0">
                  <a:pos x="29" y="6"/>
                </a:cxn>
                <a:cxn ang="0">
                  <a:pos x="17" y="18"/>
                </a:cxn>
                <a:cxn ang="0">
                  <a:pos x="6" y="35"/>
                </a:cxn>
                <a:cxn ang="0">
                  <a:pos x="0" y="53"/>
                </a:cxn>
                <a:cxn ang="0">
                  <a:pos x="6" y="70"/>
                </a:cxn>
                <a:cxn ang="0">
                  <a:pos x="17" y="82"/>
                </a:cxn>
                <a:cxn ang="0">
                  <a:pos x="29" y="93"/>
                </a:cxn>
                <a:cxn ang="0">
                  <a:pos x="46" y="93"/>
                </a:cxn>
                <a:cxn ang="0">
                  <a:pos x="69" y="93"/>
                </a:cxn>
                <a:cxn ang="0">
                  <a:pos x="81" y="82"/>
                </a:cxn>
                <a:cxn ang="0">
                  <a:pos x="93" y="70"/>
                </a:cxn>
                <a:cxn ang="0">
                  <a:pos x="98" y="53"/>
                </a:cxn>
                <a:cxn ang="0">
                  <a:pos x="93" y="35"/>
                </a:cxn>
                <a:cxn ang="0">
                  <a:pos x="81" y="18"/>
                </a:cxn>
                <a:cxn ang="0">
                  <a:pos x="69" y="6"/>
                </a:cxn>
                <a:cxn ang="0">
                  <a:pos x="46" y="0"/>
                </a:cxn>
              </a:cxnLst>
              <a:rect l="0" t="0" r="r" b="b"/>
              <a:pathLst>
                <a:path w="98" h="93">
                  <a:moveTo>
                    <a:pt x="46" y="0"/>
                  </a:moveTo>
                  <a:lnTo>
                    <a:pt x="29" y="6"/>
                  </a:lnTo>
                  <a:lnTo>
                    <a:pt x="17" y="18"/>
                  </a:lnTo>
                  <a:lnTo>
                    <a:pt x="6" y="35"/>
                  </a:lnTo>
                  <a:lnTo>
                    <a:pt x="0" y="53"/>
                  </a:lnTo>
                  <a:lnTo>
                    <a:pt x="6" y="70"/>
                  </a:lnTo>
                  <a:lnTo>
                    <a:pt x="17" y="82"/>
                  </a:lnTo>
                  <a:lnTo>
                    <a:pt x="29" y="93"/>
                  </a:lnTo>
                  <a:lnTo>
                    <a:pt x="46" y="93"/>
                  </a:lnTo>
                  <a:lnTo>
                    <a:pt x="69" y="93"/>
                  </a:lnTo>
                  <a:lnTo>
                    <a:pt x="81" y="82"/>
                  </a:lnTo>
                  <a:lnTo>
                    <a:pt x="93" y="70"/>
                  </a:lnTo>
                  <a:lnTo>
                    <a:pt x="98" y="53"/>
                  </a:lnTo>
                  <a:lnTo>
                    <a:pt x="93" y="35"/>
                  </a:lnTo>
                  <a:lnTo>
                    <a:pt x="81" y="18"/>
                  </a:lnTo>
                  <a:lnTo>
                    <a:pt x="69" y="6"/>
                  </a:lnTo>
                  <a:lnTo>
                    <a:pt x="46" y="0"/>
                  </a:lnTo>
                  <a:close/>
                </a:path>
              </a:pathLst>
            </a:custGeom>
            <a:solidFill>
              <a:srgbClr val="FAFAD2"/>
            </a:solidFill>
            <a:ln w="9525">
              <a:noFill/>
              <a:round/>
              <a:headEnd/>
              <a:tailEnd/>
            </a:ln>
          </p:spPr>
          <p:txBody>
            <a:bodyPr/>
            <a:lstStyle/>
            <a:p>
              <a:endParaRPr lang="es-MX"/>
            </a:p>
          </p:txBody>
        </p:sp>
        <p:sp>
          <p:nvSpPr>
            <p:cNvPr id="165896" name="Freeform 8"/>
            <p:cNvSpPr>
              <a:spLocks/>
            </p:cNvSpPr>
            <p:nvPr/>
          </p:nvSpPr>
          <p:spPr bwMode="auto">
            <a:xfrm>
              <a:off x="2816" y="2311"/>
              <a:ext cx="87" cy="87"/>
            </a:xfrm>
            <a:custGeom>
              <a:avLst/>
              <a:gdLst/>
              <a:ahLst/>
              <a:cxnLst>
                <a:cxn ang="0">
                  <a:pos x="40" y="0"/>
                </a:cxn>
                <a:cxn ang="0">
                  <a:pos x="23" y="6"/>
                </a:cxn>
                <a:cxn ang="0">
                  <a:pos x="11" y="12"/>
                </a:cxn>
                <a:cxn ang="0">
                  <a:pos x="5" y="29"/>
                </a:cxn>
                <a:cxn ang="0">
                  <a:pos x="0" y="47"/>
                </a:cxn>
                <a:cxn ang="0">
                  <a:pos x="5" y="64"/>
                </a:cxn>
                <a:cxn ang="0">
                  <a:pos x="11" y="76"/>
                </a:cxn>
                <a:cxn ang="0">
                  <a:pos x="23" y="87"/>
                </a:cxn>
                <a:cxn ang="0">
                  <a:pos x="40" y="87"/>
                </a:cxn>
                <a:cxn ang="0">
                  <a:pos x="58" y="87"/>
                </a:cxn>
                <a:cxn ang="0">
                  <a:pos x="75" y="76"/>
                </a:cxn>
                <a:cxn ang="0">
                  <a:pos x="81" y="64"/>
                </a:cxn>
                <a:cxn ang="0">
                  <a:pos x="87" y="47"/>
                </a:cxn>
                <a:cxn ang="0">
                  <a:pos x="81" y="29"/>
                </a:cxn>
                <a:cxn ang="0">
                  <a:pos x="75" y="12"/>
                </a:cxn>
                <a:cxn ang="0">
                  <a:pos x="58" y="6"/>
                </a:cxn>
                <a:cxn ang="0">
                  <a:pos x="40" y="0"/>
                </a:cxn>
              </a:cxnLst>
              <a:rect l="0" t="0" r="r" b="b"/>
              <a:pathLst>
                <a:path w="87" h="87">
                  <a:moveTo>
                    <a:pt x="40" y="0"/>
                  </a:moveTo>
                  <a:lnTo>
                    <a:pt x="23" y="6"/>
                  </a:lnTo>
                  <a:lnTo>
                    <a:pt x="11" y="12"/>
                  </a:lnTo>
                  <a:lnTo>
                    <a:pt x="5" y="29"/>
                  </a:lnTo>
                  <a:lnTo>
                    <a:pt x="0" y="47"/>
                  </a:lnTo>
                  <a:lnTo>
                    <a:pt x="5" y="64"/>
                  </a:lnTo>
                  <a:lnTo>
                    <a:pt x="11" y="76"/>
                  </a:lnTo>
                  <a:lnTo>
                    <a:pt x="23" y="87"/>
                  </a:lnTo>
                  <a:lnTo>
                    <a:pt x="40" y="87"/>
                  </a:lnTo>
                  <a:lnTo>
                    <a:pt x="58" y="87"/>
                  </a:lnTo>
                  <a:lnTo>
                    <a:pt x="75" y="76"/>
                  </a:lnTo>
                  <a:lnTo>
                    <a:pt x="81" y="64"/>
                  </a:lnTo>
                  <a:lnTo>
                    <a:pt x="87" y="47"/>
                  </a:lnTo>
                  <a:lnTo>
                    <a:pt x="81" y="29"/>
                  </a:lnTo>
                  <a:lnTo>
                    <a:pt x="75" y="12"/>
                  </a:lnTo>
                  <a:lnTo>
                    <a:pt x="58" y="6"/>
                  </a:lnTo>
                  <a:lnTo>
                    <a:pt x="40" y="0"/>
                  </a:lnTo>
                  <a:close/>
                </a:path>
              </a:pathLst>
            </a:custGeom>
            <a:solidFill>
              <a:srgbClr val="FAFAD2"/>
            </a:solidFill>
            <a:ln w="9525">
              <a:noFill/>
              <a:round/>
              <a:headEnd/>
              <a:tailEnd/>
            </a:ln>
          </p:spPr>
          <p:txBody>
            <a:bodyPr/>
            <a:lstStyle/>
            <a:p>
              <a:endParaRPr lang="es-MX"/>
            </a:p>
          </p:txBody>
        </p:sp>
        <p:sp>
          <p:nvSpPr>
            <p:cNvPr id="165897" name="Freeform 9"/>
            <p:cNvSpPr>
              <a:spLocks/>
            </p:cNvSpPr>
            <p:nvPr/>
          </p:nvSpPr>
          <p:spPr bwMode="auto">
            <a:xfrm>
              <a:off x="2821" y="2317"/>
              <a:ext cx="76" cy="76"/>
            </a:xfrm>
            <a:custGeom>
              <a:avLst/>
              <a:gdLst/>
              <a:ahLst/>
              <a:cxnLst>
                <a:cxn ang="0">
                  <a:pos x="35" y="0"/>
                </a:cxn>
                <a:cxn ang="0">
                  <a:pos x="24" y="6"/>
                </a:cxn>
                <a:cxn ang="0">
                  <a:pos x="12" y="12"/>
                </a:cxn>
                <a:cxn ang="0">
                  <a:pos x="6" y="23"/>
                </a:cxn>
                <a:cxn ang="0">
                  <a:pos x="0" y="41"/>
                </a:cxn>
                <a:cxn ang="0">
                  <a:pos x="6" y="52"/>
                </a:cxn>
                <a:cxn ang="0">
                  <a:pos x="12" y="64"/>
                </a:cxn>
                <a:cxn ang="0">
                  <a:pos x="24" y="76"/>
                </a:cxn>
                <a:cxn ang="0">
                  <a:pos x="35" y="76"/>
                </a:cxn>
                <a:cxn ang="0">
                  <a:pos x="53" y="76"/>
                </a:cxn>
                <a:cxn ang="0">
                  <a:pos x="64" y="64"/>
                </a:cxn>
                <a:cxn ang="0">
                  <a:pos x="76" y="52"/>
                </a:cxn>
                <a:cxn ang="0">
                  <a:pos x="76" y="41"/>
                </a:cxn>
                <a:cxn ang="0">
                  <a:pos x="76" y="23"/>
                </a:cxn>
                <a:cxn ang="0">
                  <a:pos x="64" y="12"/>
                </a:cxn>
                <a:cxn ang="0">
                  <a:pos x="53" y="6"/>
                </a:cxn>
                <a:cxn ang="0">
                  <a:pos x="35" y="0"/>
                </a:cxn>
              </a:cxnLst>
              <a:rect l="0" t="0" r="r" b="b"/>
              <a:pathLst>
                <a:path w="76" h="76">
                  <a:moveTo>
                    <a:pt x="35" y="0"/>
                  </a:moveTo>
                  <a:lnTo>
                    <a:pt x="24" y="6"/>
                  </a:lnTo>
                  <a:lnTo>
                    <a:pt x="12" y="12"/>
                  </a:lnTo>
                  <a:lnTo>
                    <a:pt x="6" y="23"/>
                  </a:lnTo>
                  <a:lnTo>
                    <a:pt x="0" y="41"/>
                  </a:lnTo>
                  <a:lnTo>
                    <a:pt x="6" y="52"/>
                  </a:lnTo>
                  <a:lnTo>
                    <a:pt x="12" y="64"/>
                  </a:lnTo>
                  <a:lnTo>
                    <a:pt x="24" y="76"/>
                  </a:lnTo>
                  <a:lnTo>
                    <a:pt x="35" y="76"/>
                  </a:lnTo>
                  <a:lnTo>
                    <a:pt x="53" y="76"/>
                  </a:lnTo>
                  <a:lnTo>
                    <a:pt x="64" y="64"/>
                  </a:lnTo>
                  <a:lnTo>
                    <a:pt x="76" y="52"/>
                  </a:lnTo>
                  <a:lnTo>
                    <a:pt x="76" y="41"/>
                  </a:lnTo>
                  <a:lnTo>
                    <a:pt x="76" y="23"/>
                  </a:lnTo>
                  <a:lnTo>
                    <a:pt x="64" y="12"/>
                  </a:lnTo>
                  <a:lnTo>
                    <a:pt x="53" y="6"/>
                  </a:lnTo>
                  <a:lnTo>
                    <a:pt x="35" y="0"/>
                  </a:lnTo>
                  <a:close/>
                </a:path>
              </a:pathLst>
            </a:custGeom>
            <a:solidFill>
              <a:srgbClr val="FAFAD2"/>
            </a:solidFill>
            <a:ln w="9525">
              <a:noFill/>
              <a:round/>
              <a:headEnd/>
              <a:tailEnd/>
            </a:ln>
          </p:spPr>
          <p:txBody>
            <a:bodyPr/>
            <a:lstStyle/>
            <a:p>
              <a:endParaRPr lang="es-MX"/>
            </a:p>
          </p:txBody>
        </p:sp>
        <p:sp>
          <p:nvSpPr>
            <p:cNvPr id="165898" name="Freeform 10"/>
            <p:cNvSpPr>
              <a:spLocks/>
            </p:cNvSpPr>
            <p:nvPr/>
          </p:nvSpPr>
          <p:spPr bwMode="auto">
            <a:xfrm>
              <a:off x="2827" y="2323"/>
              <a:ext cx="64" cy="64"/>
            </a:xfrm>
            <a:custGeom>
              <a:avLst/>
              <a:gdLst/>
              <a:ahLst/>
              <a:cxnLst>
                <a:cxn ang="0">
                  <a:pos x="35" y="0"/>
                </a:cxn>
                <a:cxn ang="0">
                  <a:pos x="23" y="6"/>
                </a:cxn>
                <a:cxn ang="0">
                  <a:pos x="12" y="11"/>
                </a:cxn>
                <a:cxn ang="0">
                  <a:pos x="6" y="23"/>
                </a:cxn>
                <a:cxn ang="0">
                  <a:pos x="0" y="35"/>
                </a:cxn>
                <a:cxn ang="0">
                  <a:pos x="6" y="46"/>
                </a:cxn>
                <a:cxn ang="0">
                  <a:pos x="12" y="58"/>
                </a:cxn>
                <a:cxn ang="0">
                  <a:pos x="35" y="64"/>
                </a:cxn>
                <a:cxn ang="0">
                  <a:pos x="58" y="58"/>
                </a:cxn>
                <a:cxn ang="0">
                  <a:pos x="64" y="35"/>
                </a:cxn>
                <a:cxn ang="0">
                  <a:pos x="58" y="11"/>
                </a:cxn>
                <a:cxn ang="0">
                  <a:pos x="47" y="6"/>
                </a:cxn>
                <a:cxn ang="0">
                  <a:pos x="35" y="0"/>
                </a:cxn>
              </a:cxnLst>
              <a:rect l="0" t="0" r="r" b="b"/>
              <a:pathLst>
                <a:path w="64" h="64">
                  <a:moveTo>
                    <a:pt x="35" y="0"/>
                  </a:moveTo>
                  <a:lnTo>
                    <a:pt x="23" y="6"/>
                  </a:lnTo>
                  <a:lnTo>
                    <a:pt x="12" y="11"/>
                  </a:lnTo>
                  <a:lnTo>
                    <a:pt x="6" y="23"/>
                  </a:lnTo>
                  <a:lnTo>
                    <a:pt x="0" y="35"/>
                  </a:lnTo>
                  <a:lnTo>
                    <a:pt x="6" y="46"/>
                  </a:lnTo>
                  <a:lnTo>
                    <a:pt x="12" y="58"/>
                  </a:lnTo>
                  <a:lnTo>
                    <a:pt x="35" y="64"/>
                  </a:lnTo>
                  <a:lnTo>
                    <a:pt x="58" y="58"/>
                  </a:lnTo>
                  <a:lnTo>
                    <a:pt x="64" y="35"/>
                  </a:lnTo>
                  <a:lnTo>
                    <a:pt x="58" y="11"/>
                  </a:lnTo>
                  <a:lnTo>
                    <a:pt x="47" y="6"/>
                  </a:lnTo>
                  <a:lnTo>
                    <a:pt x="35" y="0"/>
                  </a:lnTo>
                  <a:close/>
                </a:path>
              </a:pathLst>
            </a:custGeom>
            <a:solidFill>
              <a:srgbClr val="FAFAD2"/>
            </a:solidFill>
            <a:ln w="9525">
              <a:noFill/>
              <a:round/>
              <a:headEnd/>
              <a:tailEnd/>
            </a:ln>
          </p:spPr>
          <p:txBody>
            <a:bodyPr/>
            <a:lstStyle/>
            <a:p>
              <a:endParaRPr lang="es-MX"/>
            </a:p>
          </p:txBody>
        </p:sp>
        <p:sp>
          <p:nvSpPr>
            <p:cNvPr id="165899" name="Freeform 11"/>
            <p:cNvSpPr>
              <a:spLocks/>
            </p:cNvSpPr>
            <p:nvPr/>
          </p:nvSpPr>
          <p:spPr bwMode="auto">
            <a:xfrm>
              <a:off x="2833" y="2329"/>
              <a:ext cx="52" cy="52"/>
            </a:xfrm>
            <a:custGeom>
              <a:avLst/>
              <a:gdLst/>
              <a:ahLst/>
              <a:cxnLst>
                <a:cxn ang="0">
                  <a:pos x="29" y="0"/>
                </a:cxn>
                <a:cxn ang="0">
                  <a:pos x="6" y="5"/>
                </a:cxn>
                <a:cxn ang="0">
                  <a:pos x="0" y="29"/>
                </a:cxn>
                <a:cxn ang="0">
                  <a:pos x="6" y="46"/>
                </a:cxn>
                <a:cxn ang="0">
                  <a:pos x="29" y="52"/>
                </a:cxn>
                <a:cxn ang="0">
                  <a:pos x="46" y="46"/>
                </a:cxn>
                <a:cxn ang="0">
                  <a:pos x="52" y="29"/>
                </a:cxn>
                <a:cxn ang="0">
                  <a:pos x="46" y="5"/>
                </a:cxn>
                <a:cxn ang="0">
                  <a:pos x="29" y="0"/>
                </a:cxn>
              </a:cxnLst>
              <a:rect l="0" t="0" r="r" b="b"/>
              <a:pathLst>
                <a:path w="52" h="52">
                  <a:moveTo>
                    <a:pt x="29" y="0"/>
                  </a:moveTo>
                  <a:lnTo>
                    <a:pt x="6" y="5"/>
                  </a:lnTo>
                  <a:lnTo>
                    <a:pt x="0" y="29"/>
                  </a:lnTo>
                  <a:lnTo>
                    <a:pt x="6" y="46"/>
                  </a:lnTo>
                  <a:lnTo>
                    <a:pt x="29" y="52"/>
                  </a:lnTo>
                  <a:lnTo>
                    <a:pt x="46" y="46"/>
                  </a:lnTo>
                  <a:lnTo>
                    <a:pt x="52" y="29"/>
                  </a:lnTo>
                  <a:lnTo>
                    <a:pt x="46" y="5"/>
                  </a:lnTo>
                  <a:lnTo>
                    <a:pt x="29" y="0"/>
                  </a:lnTo>
                  <a:close/>
                </a:path>
              </a:pathLst>
            </a:custGeom>
            <a:solidFill>
              <a:srgbClr val="FAFAD2"/>
            </a:solidFill>
            <a:ln w="9525">
              <a:noFill/>
              <a:round/>
              <a:headEnd/>
              <a:tailEnd/>
            </a:ln>
          </p:spPr>
          <p:txBody>
            <a:bodyPr/>
            <a:lstStyle/>
            <a:p>
              <a:endParaRPr lang="es-MX"/>
            </a:p>
          </p:txBody>
        </p:sp>
        <p:sp>
          <p:nvSpPr>
            <p:cNvPr id="165900" name="Freeform 12"/>
            <p:cNvSpPr>
              <a:spLocks/>
            </p:cNvSpPr>
            <p:nvPr/>
          </p:nvSpPr>
          <p:spPr bwMode="auto">
            <a:xfrm>
              <a:off x="2839" y="2334"/>
              <a:ext cx="40" cy="41"/>
            </a:xfrm>
            <a:custGeom>
              <a:avLst/>
              <a:gdLst/>
              <a:ahLst/>
              <a:cxnLst>
                <a:cxn ang="0">
                  <a:pos x="23" y="0"/>
                </a:cxn>
                <a:cxn ang="0">
                  <a:pos x="6" y="6"/>
                </a:cxn>
                <a:cxn ang="0">
                  <a:pos x="0" y="24"/>
                </a:cxn>
                <a:cxn ang="0">
                  <a:pos x="6" y="35"/>
                </a:cxn>
                <a:cxn ang="0">
                  <a:pos x="23" y="41"/>
                </a:cxn>
                <a:cxn ang="0">
                  <a:pos x="35" y="35"/>
                </a:cxn>
                <a:cxn ang="0">
                  <a:pos x="40" y="24"/>
                </a:cxn>
                <a:cxn ang="0">
                  <a:pos x="35" y="6"/>
                </a:cxn>
                <a:cxn ang="0">
                  <a:pos x="23" y="0"/>
                </a:cxn>
              </a:cxnLst>
              <a:rect l="0" t="0" r="r" b="b"/>
              <a:pathLst>
                <a:path w="40" h="41">
                  <a:moveTo>
                    <a:pt x="23" y="0"/>
                  </a:moveTo>
                  <a:lnTo>
                    <a:pt x="6" y="6"/>
                  </a:lnTo>
                  <a:lnTo>
                    <a:pt x="0" y="24"/>
                  </a:lnTo>
                  <a:lnTo>
                    <a:pt x="6" y="35"/>
                  </a:lnTo>
                  <a:lnTo>
                    <a:pt x="23" y="41"/>
                  </a:lnTo>
                  <a:lnTo>
                    <a:pt x="35" y="35"/>
                  </a:lnTo>
                  <a:lnTo>
                    <a:pt x="40" y="24"/>
                  </a:lnTo>
                  <a:lnTo>
                    <a:pt x="35" y="6"/>
                  </a:lnTo>
                  <a:lnTo>
                    <a:pt x="23" y="0"/>
                  </a:lnTo>
                  <a:close/>
                </a:path>
              </a:pathLst>
            </a:custGeom>
            <a:solidFill>
              <a:srgbClr val="FAFAD2"/>
            </a:solidFill>
            <a:ln w="9525">
              <a:noFill/>
              <a:round/>
              <a:headEnd/>
              <a:tailEnd/>
            </a:ln>
          </p:spPr>
          <p:txBody>
            <a:bodyPr/>
            <a:lstStyle/>
            <a:p>
              <a:endParaRPr lang="es-MX"/>
            </a:p>
          </p:txBody>
        </p:sp>
        <p:sp>
          <p:nvSpPr>
            <p:cNvPr id="165901" name="Freeform 13"/>
            <p:cNvSpPr>
              <a:spLocks/>
            </p:cNvSpPr>
            <p:nvPr/>
          </p:nvSpPr>
          <p:spPr bwMode="auto">
            <a:xfrm>
              <a:off x="2845" y="2340"/>
              <a:ext cx="34" cy="29"/>
            </a:xfrm>
            <a:custGeom>
              <a:avLst/>
              <a:gdLst/>
              <a:ahLst/>
              <a:cxnLst>
                <a:cxn ang="0">
                  <a:pos x="17" y="0"/>
                </a:cxn>
                <a:cxn ang="0">
                  <a:pos x="5" y="6"/>
                </a:cxn>
                <a:cxn ang="0">
                  <a:pos x="0" y="18"/>
                </a:cxn>
                <a:cxn ang="0">
                  <a:pos x="5" y="23"/>
                </a:cxn>
                <a:cxn ang="0">
                  <a:pos x="17" y="29"/>
                </a:cxn>
                <a:cxn ang="0">
                  <a:pos x="29" y="23"/>
                </a:cxn>
                <a:cxn ang="0">
                  <a:pos x="34" y="18"/>
                </a:cxn>
                <a:cxn ang="0">
                  <a:pos x="29" y="6"/>
                </a:cxn>
                <a:cxn ang="0">
                  <a:pos x="17" y="0"/>
                </a:cxn>
              </a:cxnLst>
              <a:rect l="0" t="0" r="r" b="b"/>
              <a:pathLst>
                <a:path w="34" h="29">
                  <a:moveTo>
                    <a:pt x="17" y="0"/>
                  </a:moveTo>
                  <a:lnTo>
                    <a:pt x="5" y="6"/>
                  </a:lnTo>
                  <a:lnTo>
                    <a:pt x="0" y="18"/>
                  </a:lnTo>
                  <a:lnTo>
                    <a:pt x="5" y="23"/>
                  </a:lnTo>
                  <a:lnTo>
                    <a:pt x="17" y="29"/>
                  </a:lnTo>
                  <a:lnTo>
                    <a:pt x="29" y="23"/>
                  </a:lnTo>
                  <a:lnTo>
                    <a:pt x="34" y="18"/>
                  </a:lnTo>
                  <a:lnTo>
                    <a:pt x="29" y="6"/>
                  </a:lnTo>
                  <a:lnTo>
                    <a:pt x="17" y="0"/>
                  </a:lnTo>
                  <a:close/>
                </a:path>
              </a:pathLst>
            </a:custGeom>
            <a:solidFill>
              <a:srgbClr val="FAFAD2"/>
            </a:solidFill>
            <a:ln w="9525">
              <a:noFill/>
              <a:round/>
              <a:headEnd/>
              <a:tailEnd/>
            </a:ln>
          </p:spPr>
          <p:txBody>
            <a:bodyPr/>
            <a:lstStyle/>
            <a:p>
              <a:endParaRPr lang="es-MX"/>
            </a:p>
          </p:txBody>
        </p:sp>
        <p:sp>
          <p:nvSpPr>
            <p:cNvPr id="165902" name="Freeform 14"/>
            <p:cNvSpPr>
              <a:spLocks/>
            </p:cNvSpPr>
            <p:nvPr/>
          </p:nvSpPr>
          <p:spPr bwMode="auto">
            <a:xfrm>
              <a:off x="2850" y="2346"/>
              <a:ext cx="24" cy="23"/>
            </a:xfrm>
            <a:custGeom>
              <a:avLst/>
              <a:gdLst/>
              <a:ahLst/>
              <a:cxnLst>
                <a:cxn ang="0">
                  <a:pos x="12" y="0"/>
                </a:cxn>
                <a:cxn ang="0">
                  <a:pos x="6" y="6"/>
                </a:cxn>
                <a:cxn ang="0">
                  <a:pos x="0" y="12"/>
                </a:cxn>
                <a:cxn ang="0">
                  <a:pos x="6" y="17"/>
                </a:cxn>
                <a:cxn ang="0">
                  <a:pos x="12" y="23"/>
                </a:cxn>
                <a:cxn ang="0">
                  <a:pos x="18" y="17"/>
                </a:cxn>
                <a:cxn ang="0">
                  <a:pos x="24" y="12"/>
                </a:cxn>
                <a:cxn ang="0">
                  <a:pos x="18" y="6"/>
                </a:cxn>
                <a:cxn ang="0">
                  <a:pos x="12" y="0"/>
                </a:cxn>
              </a:cxnLst>
              <a:rect l="0" t="0" r="r" b="b"/>
              <a:pathLst>
                <a:path w="24" h="23">
                  <a:moveTo>
                    <a:pt x="12" y="0"/>
                  </a:moveTo>
                  <a:lnTo>
                    <a:pt x="6" y="6"/>
                  </a:lnTo>
                  <a:lnTo>
                    <a:pt x="0" y="12"/>
                  </a:lnTo>
                  <a:lnTo>
                    <a:pt x="6" y="17"/>
                  </a:lnTo>
                  <a:lnTo>
                    <a:pt x="12" y="23"/>
                  </a:lnTo>
                  <a:lnTo>
                    <a:pt x="18" y="17"/>
                  </a:lnTo>
                  <a:lnTo>
                    <a:pt x="24" y="12"/>
                  </a:lnTo>
                  <a:lnTo>
                    <a:pt x="18" y="6"/>
                  </a:lnTo>
                  <a:lnTo>
                    <a:pt x="12" y="0"/>
                  </a:lnTo>
                  <a:close/>
                </a:path>
              </a:pathLst>
            </a:custGeom>
            <a:solidFill>
              <a:srgbClr val="FAFAD2"/>
            </a:solidFill>
            <a:ln w="9525">
              <a:noFill/>
              <a:round/>
              <a:headEnd/>
              <a:tailEnd/>
            </a:ln>
          </p:spPr>
          <p:txBody>
            <a:bodyPr/>
            <a:lstStyle/>
            <a:p>
              <a:endParaRPr lang="es-MX"/>
            </a:p>
          </p:txBody>
        </p:sp>
        <p:sp>
          <p:nvSpPr>
            <p:cNvPr id="165903" name="Freeform 15"/>
            <p:cNvSpPr>
              <a:spLocks/>
            </p:cNvSpPr>
            <p:nvPr/>
          </p:nvSpPr>
          <p:spPr bwMode="auto">
            <a:xfrm>
              <a:off x="2856" y="2352"/>
              <a:ext cx="12" cy="11"/>
            </a:xfrm>
            <a:custGeom>
              <a:avLst/>
              <a:gdLst/>
              <a:ahLst/>
              <a:cxnLst>
                <a:cxn ang="0">
                  <a:pos x="6" y="0"/>
                </a:cxn>
                <a:cxn ang="0">
                  <a:pos x="0" y="0"/>
                </a:cxn>
                <a:cxn ang="0">
                  <a:pos x="0" y="6"/>
                </a:cxn>
                <a:cxn ang="0">
                  <a:pos x="0" y="11"/>
                </a:cxn>
                <a:cxn ang="0">
                  <a:pos x="6" y="11"/>
                </a:cxn>
                <a:cxn ang="0">
                  <a:pos x="12" y="11"/>
                </a:cxn>
                <a:cxn ang="0">
                  <a:pos x="12" y="6"/>
                </a:cxn>
                <a:cxn ang="0">
                  <a:pos x="12" y="0"/>
                </a:cxn>
                <a:cxn ang="0">
                  <a:pos x="6" y="0"/>
                </a:cxn>
              </a:cxnLst>
              <a:rect l="0" t="0" r="r" b="b"/>
              <a:pathLst>
                <a:path w="12" h="11">
                  <a:moveTo>
                    <a:pt x="6" y="0"/>
                  </a:moveTo>
                  <a:lnTo>
                    <a:pt x="0" y="0"/>
                  </a:lnTo>
                  <a:lnTo>
                    <a:pt x="0" y="6"/>
                  </a:lnTo>
                  <a:lnTo>
                    <a:pt x="0" y="11"/>
                  </a:lnTo>
                  <a:lnTo>
                    <a:pt x="6" y="11"/>
                  </a:lnTo>
                  <a:lnTo>
                    <a:pt x="12" y="11"/>
                  </a:lnTo>
                  <a:lnTo>
                    <a:pt x="12" y="6"/>
                  </a:lnTo>
                  <a:lnTo>
                    <a:pt x="12" y="0"/>
                  </a:lnTo>
                  <a:lnTo>
                    <a:pt x="6" y="0"/>
                  </a:lnTo>
                  <a:close/>
                </a:path>
              </a:pathLst>
            </a:custGeom>
            <a:solidFill>
              <a:srgbClr val="FAFAD2"/>
            </a:solidFill>
            <a:ln w="9525">
              <a:noFill/>
              <a:round/>
              <a:headEnd/>
              <a:tailEnd/>
            </a:ln>
          </p:spPr>
          <p:txBody>
            <a:bodyPr/>
            <a:lstStyle/>
            <a:p>
              <a:endParaRPr lang="es-MX"/>
            </a:p>
          </p:txBody>
        </p:sp>
      </p:grpSp>
      <p:sp>
        <p:nvSpPr>
          <p:cNvPr id="165904" name="Oval 16"/>
          <p:cNvSpPr>
            <a:spLocks noChangeArrowheads="1"/>
          </p:cNvSpPr>
          <p:nvPr/>
        </p:nvSpPr>
        <p:spPr bwMode="auto">
          <a:xfrm>
            <a:off x="3771900" y="3017838"/>
            <a:ext cx="1600200" cy="1608137"/>
          </a:xfrm>
          <a:prstGeom prst="ellipse">
            <a:avLst/>
          </a:prstGeom>
          <a:noFill/>
          <a:ln w="9525">
            <a:solidFill>
              <a:schemeClr val="accent1"/>
            </a:solidFill>
            <a:round/>
            <a:headEnd/>
            <a:tailEnd/>
          </a:ln>
          <a:effectLst/>
        </p:spPr>
        <p:txBody>
          <a:bodyPr wrap="none" anchor="ctr"/>
          <a:lstStyle/>
          <a:p>
            <a:endParaRPr lang="es-MX"/>
          </a:p>
        </p:txBody>
      </p:sp>
      <p:sp>
        <p:nvSpPr>
          <p:cNvPr id="165905" name="Oval 17"/>
          <p:cNvSpPr>
            <a:spLocks noChangeArrowheads="1"/>
          </p:cNvSpPr>
          <p:nvPr/>
        </p:nvSpPr>
        <p:spPr bwMode="auto">
          <a:xfrm>
            <a:off x="5191125" y="3321050"/>
            <a:ext cx="82550" cy="82550"/>
          </a:xfrm>
          <a:prstGeom prst="ellipse">
            <a:avLst/>
          </a:prstGeom>
          <a:solidFill>
            <a:srgbClr val="000000"/>
          </a:solidFill>
          <a:ln w="9525">
            <a:noFill/>
            <a:round/>
            <a:headEnd/>
            <a:tailEnd/>
          </a:ln>
        </p:spPr>
        <p:txBody>
          <a:bodyPr/>
          <a:lstStyle/>
          <a:p>
            <a:endParaRPr lang="es-MX"/>
          </a:p>
        </p:txBody>
      </p:sp>
      <p:sp>
        <p:nvSpPr>
          <p:cNvPr id="165906" name="Text Box 18"/>
          <p:cNvSpPr txBox="1">
            <a:spLocks noChangeArrowheads="1"/>
          </p:cNvSpPr>
          <p:nvPr/>
        </p:nvSpPr>
        <p:spPr bwMode="auto">
          <a:xfrm>
            <a:off x="4448175" y="4456113"/>
            <a:ext cx="296863" cy="327025"/>
          </a:xfrm>
          <a:prstGeom prst="rect">
            <a:avLst/>
          </a:prstGeom>
          <a:solidFill>
            <a:srgbClr val="FAFAD2"/>
          </a:solidFill>
          <a:ln w="9525">
            <a:noFill/>
            <a:miter lim="800000"/>
            <a:headEnd/>
            <a:tailEnd/>
          </a:ln>
          <a:effectLst/>
        </p:spPr>
        <p:txBody>
          <a:bodyPr wrap="none" lIns="18000" tIns="10800" rIns="18000" bIns="10800">
            <a:spAutoFit/>
          </a:bodyPr>
          <a:lstStyle/>
          <a:p>
            <a:r>
              <a:rPr lang="es-ES" sz="2000" b="1">
                <a:latin typeface="Arial" charset="0"/>
              </a:rPr>
              <a:t>E</a:t>
            </a:r>
            <a:r>
              <a:rPr lang="es-ES" sz="2000" b="1" baseline="-25000">
                <a:latin typeface="Arial" charset="0"/>
              </a:rPr>
              <a:t>1</a:t>
            </a:r>
          </a:p>
        </p:txBody>
      </p:sp>
      <p:sp>
        <p:nvSpPr>
          <p:cNvPr id="165907" name="Oval 19"/>
          <p:cNvSpPr>
            <a:spLocks noChangeArrowheads="1"/>
          </p:cNvSpPr>
          <p:nvPr/>
        </p:nvSpPr>
        <p:spPr bwMode="auto">
          <a:xfrm>
            <a:off x="3127375" y="2403475"/>
            <a:ext cx="2889250" cy="2889250"/>
          </a:xfrm>
          <a:prstGeom prst="ellipse">
            <a:avLst/>
          </a:prstGeom>
          <a:noFill/>
          <a:ln w="9525">
            <a:solidFill>
              <a:schemeClr val="accent1"/>
            </a:solidFill>
            <a:round/>
            <a:headEnd/>
            <a:tailEnd/>
          </a:ln>
          <a:effectLst/>
        </p:spPr>
        <p:txBody>
          <a:bodyPr wrap="none" anchor="ctr"/>
          <a:lstStyle/>
          <a:p>
            <a:endParaRPr lang="es-MX"/>
          </a:p>
        </p:txBody>
      </p:sp>
      <p:sp>
        <p:nvSpPr>
          <p:cNvPr id="165908" name="Text Box 20"/>
          <p:cNvSpPr txBox="1">
            <a:spLocks noChangeArrowheads="1"/>
          </p:cNvSpPr>
          <p:nvPr/>
        </p:nvSpPr>
        <p:spPr bwMode="auto">
          <a:xfrm>
            <a:off x="4448175" y="5141913"/>
            <a:ext cx="296863" cy="327025"/>
          </a:xfrm>
          <a:prstGeom prst="rect">
            <a:avLst/>
          </a:prstGeom>
          <a:solidFill>
            <a:srgbClr val="FAFAD2"/>
          </a:solidFill>
          <a:ln w="9525">
            <a:noFill/>
            <a:miter lim="800000"/>
            <a:headEnd/>
            <a:tailEnd/>
          </a:ln>
          <a:effectLst/>
        </p:spPr>
        <p:txBody>
          <a:bodyPr wrap="none" lIns="18000" tIns="10800" rIns="18000" bIns="10800">
            <a:spAutoFit/>
          </a:bodyPr>
          <a:lstStyle/>
          <a:p>
            <a:r>
              <a:rPr lang="es-ES" sz="2000" b="1">
                <a:latin typeface="Arial" charset="0"/>
              </a:rPr>
              <a:t>E</a:t>
            </a:r>
            <a:r>
              <a:rPr lang="es-ES" sz="2000" b="1" baseline="-25000">
                <a:latin typeface="Arial" charset="0"/>
              </a:rPr>
              <a:t>2</a:t>
            </a:r>
          </a:p>
        </p:txBody>
      </p:sp>
      <p:sp>
        <p:nvSpPr>
          <p:cNvPr id="165909" name="Freeform 21"/>
          <p:cNvSpPr>
            <a:spLocks/>
          </p:cNvSpPr>
          <p:nvPr/>
        </p:nvSpPr>
        <p:spPr bwMode="auto">
          <a:xfrm>
            <a:off x="6781800" y="4344988"/>
            <a:ext cx="319088" cy="336550"/>
          </a:xfrm>
          <a:custGeom>
            <a:avLst/>
            <a:gdLst/>
            <a:ahLst/>
            <a:cxnLst>
              <a:cxn ang="0">
                <a:pos x="0" y="35"/>
              </a:cxn>
              <a:cxn ang="0">
                <a:pos x="111" y="32"/>
              </a:cxn>
              <a:cxn ang="0">
                <a:pos x="87" y="230"/>
              </a:cxn>
              <a:cxn ang="0">
                <a:pos x="198" y="248"/>
              </a:cxn>
            </a:cxnLst>
            <a:rect l="0" t="0" r="r" b="b"/>
            <a:pathLst>
              <a:path w="198" h="266">
                <a:moveTo>
                  <a:pt x="0" y="35"/>
                </a:moveTo>
                <a:cubicBezTo>
                  <a:pt x="18" y="35"/>
                  <a:pt x="96" y="0"/>
                  <a:pt x="111" y="32"/>
                </a:cubicBezTo>
                <a:cubicBezTo>
                  <a:pt x="126" y="64"/>
                  <a:pt x="74" y="194"/>
                  <a:pt x="87" y="230"/>
                </a:cubicBezTo>
                <a:cubicBezTo>
                  <a:pt x="100" y="266"/>
                  <a:pt x="178" y="244"/>
                  <a:pt x="198" y="248"/>
                </a:cubicBezTo>
              </a:path>
            </a:pathLst>
          </a:custGeom>
          <a:solidFill>
            <a:srgbClr val="FAFAD2"/>
          </a:solidFill>
          <a:ln w="15875" cap="flat" cmpd="sng">
            <a:solidFill>
              <a:schemeClr val="accent2"/>
            </a:solidFill>
            <a:prstDash val="solid"/>
            <a:round/>
            <a:headEnd type="none" w="sm" len="sm"/>
            <a:tailEnd type="stealth" w="med" len="sm"/>
          </a:ln>
          <a:effectLst/>
        </p:spPr>
        <p:txBody>
          <a:bodyPr wrap="none" anchor="ctr"/>
          <a:lstStyle/>
          <a:p>
            <a:endParaRPr lang="es-MX"/>
          </a:p>
        </p:txBody>
      </p:sp>
      <p:sp>
        <p:nvSpPr>
          <p:cNvPr id="165910" name="Freeform 22"/>
          <p:cNvSpPr>
            <a:spLocks/>
          </p:cNvSpPr>
          <p:nvPr/>
        </p:nvSpPr>
        <p:spPr bwMode="auto">
          <a:xfrm>
            <a:off x="6253163" y="4725988"/>
            <a:ext cx="319087" cy="336550"/>
          </a:xfrm>
          <a:custGeom>
            <a:avLst/>
            <a:gdLst/>
            <a:ahLst/>
            <a:cxnLst>
              <a:cxn ang="0">
                <a:pos x="0" y="35"/>
              </a:cxn>
              <a:cxn ang="0">
                <a:pos x="111" y="32"/>
              </a:cxn>
              <a:cxn ang="0">
                <a:pos x="87" y="230"/>
              </a:cxn>
              <a:cxn ang="0">
                <a:pos x="198" y="248"/>
              </a:cxn>
            </a:cxnLst>
            <a:rect l="0" t="0" r="r" b="b"/>
            <a:pathLst>
              <a:path w="198" h="266">
                <a:moveTo>
                  <a:pt x="0" y="35"/>
                </a:moveTo>
                <a:cubicBezTo>
                  <a:pt x="18" y="35"/>
                  <a:pt x="96" y="0"/>
                  <a:pt x="111" y="32"/>
                </a:cubicBezTo>
                <a:cubicBezTo>
                  <a:pt x="126" y="64"/>
                  <a:pt x="74" y="194"/>
                  <a:pt x="87" y="230"/>
                </a:cubicBezTo>
                <a:cubicBezTo>
                  <a:pt x="100" y="266"/>
                  <a:pt x="178" y="244"/>
                  <a:pt x="198" y="248"/>
                </a:cubicBezTo>
              </a:path>
            </a:pathLst>
          </a:custGeom>
          <a:solidFill>
            <a:srgbClr val="FAFAD2"/>
          </a:solidFill>
          <a:ln w="15875" cap="flat" cmpd="sng">
            <a:solidFill>
              <a:schemeClr val="accent2"/>
            </a:solidFill>
            <a:prstDash val="solid"/>
            <a:round/>
            <a:headEnd type="stealth" w="med" len="sm"/>
            <a:tailEnd type="none" w="med" len="med"/>
          </a:ln>
          <a:effectLst/>
        </p:spPr>
        <p:txBody>
          <a:bodyPr wrap="none" anchor="ctr"/>
          <a:lstStyle/>
          <a:p>
            <a:endParaRPr lang="es-MX"/>
          </a:p>
        </p:txBody>
      </p:sp>
      <p:grpSp>
        <p:nvGrpSpPr>
          <p:cNvPr id="165911" name="Group 23"/>
          <p:cNvGrpSpPr>
            <a:grpSpLocks/>
          </p:cNvGrpSpPr>
          <p:nvPr/>
        </p:nvGrpSpPr>
        <p:grpSpPr bwMode="auto">
          <a:xfrm>
            <a:off x="6224588" y="3848100"/>
            <a:ext cx="1562100" cy="1252538"/>
            <a:chOff x="3921" y="2424"/>
            <a:chExt cx="984" cy="789"/>
          </a:xfrm>
        </p:grpSpPr>
        <p:sp>
          <p:nvSpPr>
            <p:cNvPr id="165912" name="Line 24"/>
            <p:cNvSpPr>
              <a:spLocks noChangeShapeType="1"/>
            </p:cNvSpPr>
            <p:nvPr/>
          </p:nvSpPr>
          <p:spPr bwMode="auto">
            <a:xfrm flipV="1">
              <a:off x="3921" y="2424"/>
              <a:ext cx="810" cy="588"/>
            </a:xfrm>
            <a:prstGeom prst="line">
              <a:avLst/>
            </a:prstGeom>
            <a:noFill/>
            <a:ln w="12700">
              <a:solidFill>
                <a:srgbClr val="00FF00"/>
              </a:solidFill>
              <a:prstDash val="dash"/>
              <a:round/>
              <a:headEnd/>
              <a:tailEnd/>
            </a:ln>
            <a:effectLst/>
          </p:spPr>
          <p:txBody>
            <a:bodyPr wrap="none" anchor="ctr"/>
            <a:lstStyle/>
            <a:p>
              <a:endParaRPr lang="es-MX"/>
            </a:p>
          </p:txBody>
        </p:sp>
        <p:sp>
          <p:nvSpPr>
            <p:cNvPr id="165913" name="Line 25"/>
            <p:cNvSpPr>
              <a:spLocks noChangeShapeType="1"/>
            </p:cNvSpPr>
            <p:nvPr/>
          </p:nvSpPr>
          <p:spPr bwMode="auto">
            <a:xfrm flipV="1">
              <a:off x="4095" y="2625"/>
              <a:ext cx="810" cy="588"/>
            </a:xfrm>
            <a:prstGeom prst="line">
              <a:avLst/>
            </a:prstGeom>
            <a:noFill/>
            <a:ln w="12700">
              <a:solidFill>
                <a:srgbClr val="00FF00"/>
              </a:solidFill>
              <a:prstDash val="dash"/>
              <a:round/>
              <a:headEnd/>
              <a:tailEnd/>
            </a:ln>
            <a:effectLst/>
          </p:spPr>
          <p:txBody>
            <a:bodyPr wrap="none" anchor="ctr"/>
            <a:lstStyle/>
            <a:p>
              <a:endParaRPr lang="es-MX"/>
            </a:p>
          </p:txBody>
        </p:sp>
      </p:grpSp>
      <p:grpSp>
        <p:nvGrpSpPr>
          <p:cNvPr id="165914" name="Group 26"/>
          <p:cNvGrpSpPr>
            <a:grpSpLocks/>
          </p:cNvGrpSpPr>
          <p:nvPr/>
        </p:nvGrpSpPr>
        <p:grpSpPr bwMode="auto">
          <a:xfrm>
            <a:off x="7475538" y="3875088"/>
            <a:ext cx="261937" cy="327025"/>
            <a:chOff x="4709" y="2441"/>
            <a:chExt cx="165" cy="206"/>
          </a:xfrm>
        </p:grpSpPr>
        <p:sp>
          <p:nvSpPr>
            <p:cNvPr id="165915" name="Line 27"/>
            <p:cNvSpPr>
              <a:spLocks noChangeShapeType="1"/>
            </p:cNvSpPr>
            <p:nvPr/>
          </p:nvSpPr>
          <p:spPr bwMode="auto">
            <a:xfrm rot="-121485">
              <a:off x="4709" y="2441"/>
              <a:ext cx="165" cy="206"/>
            </a:xfrm>
            <a:prstGeom prst="line">
              <a:avLst/>
            </a:prstGeom>
            <a:noFill/>
            <a:ln w="9525">
              <a:solidFill>
                <a:srgbClr val="00FF00"/>
              </a:solidFill>
              <a:prstDash val="dash"/>
              <a:round/>
              <a:headEnd/>
              <a:tailEnd/>
            </a:ln>
            <a:effectLst/>
          </p:spPr>
          <p:txBody>
            <a:bodyPr wrap="none" anchor="ctr"/>
            <a:lstStyle/>
            <a:p>
              <a:endParaRPr lang="es-MX"/>
            </a:p>
          </p:txBody>
        </p:sp>
        <p:sp>
          <p:nvSpPr>
            <p:cNvPr id="165916" name="Text Box 28"/>
            <p:cNvSpPr txBox="1">
              <a:spLocks noChangeArrowheads="1"/>
            </p:cNvSpPr>
            <p:nvPr/>
          </p:nvSpPr>
          <p:spPr bwMode="auto">
            <a:xfrm>
              <a:off x="4745" y="2449"/>
              <a:ext cx="92" cy="168"/>
            </a:xfrm>
            <a:prstGeom prst="rect">
              <a:avLst/>
            </a:prstGeom>
            <a:solidFill>
              <a:srgbClr val="FAFAD2"/>
            </a:solidFill>
            <a:ln w="9525">
              <a:noFill/>
              <a:miter lim="800000"/>
              <a:headEnd/>
              <a:tailEnd/>
            </a:ln>
            <a:effectLst/>
          </p:spPr>
          <p:txBody>
            <a:bodyPr wrap="none" lIns="18000" tIns="10800" rIns="18000" bIns="10800">
              <a:spAutoFit/>
            </a:bodyPr>
            <a:lstStyle/>
            <a:p>
              <a:r>
                <a:rPr lang="es-ES" sz="1600" b="1">
                  <a:solidFill>
                    <a:srgbClr val="FF0000"/>
                  </a:solidFill>
                  <a:latin typeface="Symbol" pitchFamily="18" charset="2"/>
                </a:rPr>
                <a:t>l</a:t>
              </a:r>
              <a:endParaRPr lang="es-ES" sz="1600" b="1" baseline="-25000">
                <a:solidFill>
                  <a:srgbClr val="FF0000"/>
                </a:solidFill>
                <a:latin typeface="Symbol" pitchFamily="18" charset="2"/>
              </a:endParaRPr>
            </a:p>
          </p:txBody>
        </p:sp>
      </p:grpSp>
      <p:sp>
        <p:nvSpPr>
          <p:cNvPr id="165917" name="Text Box 29"/>
          <p:cNvSpPr txBox="1">
            <a:spLocks noChangeArrowheads="1"/>
          </p:cNvSpPr>
          <p:nvPr/>
        </p:nvSpPr>
        <p:spPr bwMode="auto">
          <a:xfrm>
            <a:off x="566738" y="5657850"/>
            <a:ext cx="7853362" cy="581025"/>
          </a:xfrm>
          <a:prstGeom prst="rect">
            <a:avLst/>
          </a:prstGeom>
          <a:noFill/>
          <a:ln w="9525">
            <a:noFill/>
            <a:miter lim="800000"/>
            <a:headEnd/>
            <a:tailEnd/>
          </a:ln>
          <a:effectLst/>
        </p:spPr>
        <p:txBody>
          <a:bodyPr>
            <a:spAutoFit/>
            <a:flatTx/>
          </a:bodyPr>
          <a:lstStyle/>
          <a:p>
            <a:pPr algn="just">
              <a:spcBef>
                <a:spcPct val="50000"/>
              </a:spcBef>
            </a:pPr>
            <a:r>
              <a:rPr lang="es-ES" sz="1600">
                <a:solidFill>
                  <a:srgbClr val="FF0000"/>
                </a:solidFill>
                <a:latin typeface="Arial" charset="0"/>
              </a:rPr>
              <a:t>La energía del fotón emitido o absorbido es igual a la diferencia de energía entre las dos órbitas.</a:t>
            </a:r>
          </a:p>
        </p:txBody>
      </p:sp>
      <p:grpSp>
        <p:nvGrpSpPr>
          <p:cNvPr id="165918" name="Group 30"/>
          <p:cNvGrpSpPr>
            <a:grpSpLocks/>
          </p:cNvGrpSpPr>
          <p:nvPr/>
        </p:nvGrpSpPr>
        <p:grpSpPr bwMode="auto">
          <a:xfrm>
            <a:off x="7626350" y="4289425"/>
            <a:ext cx="915988" cy="542925"/>
            <a:chOff x="548" y="2710"/>
            <a:chExt cx="577" cy="342"/>
          </a:xfrm>
        </p:grpSpPr>
        <p:sp>
          <p:nvSpPr>
            <p:cNvPr id="165919" name="Text Box 31"/>
            <p:cNvSpPr txBox="1">
              <a:spLocks noChangeArrowheads="1"/>
            </p:cNvSpPr>
            <p:nvPr/>
          </p:nvSpPr>
          <p:spPr bwMode="auto">
            <a:xfrm>
              <a:off x="548" y="2798"/>
              <a:ext cx="283" cy="168"/>
            </a:xfrm>
            <a:prstGeom prst="rect">
              <a:avLst/>
            </a:prstGeom>
            <a:solidFill>
              <a:srgbClr val="FAFAD2"/>
            </a:solidFill>
            <a:ln w="9525">
              <a:noFill/>
              <a:miter lim="800000"/>
              <a:headEnd/>
              <a:tailEnd/>
            </a:ln>
            <a:effectLst/>
          </p:spPr>
          <p:txBody>
            <a:bodyPr wrap="none" lIns="18000" tIns="10800" rIns="18000" bIns="10800">
              <a:spAutoFit/>
            </a:bodyPr>
            <a:lstStyle/>
            <a:p>
              <a:r>
                <a:rPr lang="es-ES" sz="1600" b="1">
                  <a:latin typeface="Arial" charset="0"/>
                </a:rPr>
                <a:t>E</a:t>
              </a:r>
              <a:r>
                <a:rPr lang="es-ES" sz="1600" b="1" baseline="-25000">
                  <a:latin typeface="Arial" charset="0"/>
                </a:rPr>
                <a:t>f</a:t>
              </a:r>
              <a:r>
                <a:rPr lang="es-ES" sz="1600" b="1">
                  <a:latin typeface="Arial" charset="0"/>
                </a:rPr>
                <a:t> = </a:t>
              </a:r>
            </a:p>
          </p:txBody>
        </p:sp>
        <p:sp>
          <p:nvSpPr>
            <p:cNvPr id="165920" name="Text Box 32"/>
            <p:cNvSpPr txBox="1">
              <a:spLocks noChangeArrowheads="1"/>
            </p:cNvSpPr>
            <p:nvPr/>
          </p:nvSpPr>
          <p:spPr bwMode="auto">
            <a:xfrm>
              <a:off x="873" y="2710"/>
              <a:ext cx="207" cy="168"/>
            </a:xfrm>
            <a:prstGeom prst="rect">
              <a:avLst/>
            </a:prstGeom>
            <a:solidFill>
              <a:srgbClr val="FAFAD2"/>
            </a:solidFill>
            <a:ln w="9525">
              <a:noFill/>
              <a:miter lim="800000"/>
              <a:headEnd/>
              <a:tailEnd/>
            </a:ln>
            <a:effectLst/>
          </p:spPr>
          <p:txBody>
            <a:bodyPr wrap="none" lIns="18000" tIns="10800" rIns="18000" bIns="10800">
              <a:spAutoFit/>
            </a:bodyPr>
            <a:lstStyle/>
            <a:p>
              <a:r>
                <a:rPr lang="es-ES" sz="1600" b="1">
                  <a:latin typeface="Arial" charset="0"/>
                </a:rPr>
                <a:t>h·c</a:t>
              </a:r>
            </a:p>
          </p:txBody>
        </p:sp>
        <p:sp>
          <p:nvSpPr>
            <p:cNvPr id="165921" name="Text Box 33"/>
            <p:cNvSpPr txBox="1">
              <a:spLocks noChangeArrowheads="1"/>
            </p:cNvSpPr>
            <p:nvPr/>
          </p:nvSpPr>
          <p:spPr bwMode="auto">
            <a:xfrm>
              <a:off x="930" y="2884"/>
              <a:ext cx="92" cy="168"/>
            </a:xfrm>
            <a:prstGeom prst="rect">
              <a:avLst/>
            </a:prstGeom>
            <a:solidFill>
              <a:srgbClr val="FAFAD2"/>
            </a:solidFill>
            <a:ln w="9525">
              <a:noFill/>
              <a:miter lim="800000"/>
              <a:headEnd/>
              <a:tailEnd/>
            </a:ln>
            <a:effectLst/>
          </p:spPr>
          <p:txBody>
            <a:bodyPr wrap="none" lIns="18000" tIns="10800" rIns="18000" bIns="10800">
              <a:spAutoFit/>
            </a:bodyPr>
            <a:lstStyle/>
            <a:p>
              <a:r>
                <a:rPr lang="es-ES" sz="1600" b="1">
                  <a:solidFill>
                    <a:srgbClr val="FF0000"/>
                  </a:solidFill>
                  <a:latin typeface="Symbol" pitchFamily="18" charset="2"/>
                </a:rPr>
                <a:t>l</a:t>
              </a:r>
            </a:p>
          </p:txBody>
        </p:sp>
        <p:sp>
          <p:nvSpPr>
            <p:cNvPr id="165922" name="Line 34"/>
            <p:cNvSpPr>
              <a:spLocks noChangeShapeType="1"/>
            </p:cNvSpPr>
            <p:nvPr/>
          </p:nvSpPr>
          <p:spPr bwMode="auto">
            <a:xfrm>
              <a:off x="848" y="2872"/>
              <a:ext cx="277" cy="0"/>
            </a:xfrm>
            <a:prstGeom prst="line">
              <a:avLst/>
            </a:prstGeom>
            <a:noFill/>
            <a:ln w="25400">
              <a:solidFill>
                <a:schemeClr val="tx1"/>
              </a:solidFill>
              <a:round/>
              <a:headEnd/>
              <a:tailEnd/>
            </a:ln>
            <a:effectLst/>
          </p:spPr>
          <p:txBody>
            <a:bodyPr wrap="none" anchor="ctr"/>
            <a:lstStyle/>
            <a:p>
              <a:endParaRPr lang="es-MX"/>
            </a:p>
          </p:txBody>
        </p:sp>
      </p:grpSp>
      <p:sp>
        <p:nvSpPr>
          <p:cNvPr id="165923" name="Text Box 35"/>
          <p:cNvSpPr txBox="1">
            <a:spLocks noChangeArrowheads="1"/>
          </p:cNvSpPr>
          <p:nvPr/>
        </p:nvSpPr>
        <p:spPr bwMode="auto">
          <a:xfrm>
            <a:off x="7529513" y="4946650"/>
            <a:ext cx="1127125" cy="361950"/>
          </a:xfrm>
          <a:prstGeom prst="rect">
            <a:avLst/>
          </a:prstGeom>
          <a:solidFill>
            <a:srgbClr val="FAFAD2"/>
          </a:solidFill>
          <a:ln w="25400" algn="ctr">
            <a:solidFill>
              <a:srgbClr val="FF0000"/>
            </a:solidFill>
            <a:miter lim="800000"/>
            <a:headEnd/>
            <a:tailEnd/>
          </a:ln>
          <a:effectLst/>
        </p:spPr>
        <p:txBody>
          <a:bodyPr>
            <a:spAutoFit/>
          </a:bodyPr>
          <a:lstStyle/>
          <a:p>
            <a:r>
              <a:rPr lang="es-ES" sz="1600" b="1">
                <a:solidFill>
                  <a:srgbClr val="FF0000"/>
                </a:solidFill>
                <a:latin typeface="Arial" charset="0"/>
              </a:rPr>
              <a:t>E</a:t>
            </a:r>
            <a:r>
              <a:rPr lang="es-ES" sz="1600" b="1" baseline="-25000">
                <a:solidFill>
                  <a:srgbClr val="FF0000"/>
                </a:solidFill>
                <a:latin typeface="Arial" charset="0"/>
              </a:rPr>
              <a:t>f</a:t>
            </a:r>
            <a:r>
              <a:rPr lang="es-ES" sz="1600" b="1">
                <a:solidFill>
                  <a:srgbClr val="FF0000"/>
                </a:solidFill>
                <a:latin typeface="Arial" charset="0"/>
              </a:rPr>
              <a:t> = </a:t>
            </a:r>
            <a:r>
              <a:rPr lang="es-ES" sz="1600" b="1">
                <a:solidFill>
                  <a:srgbClr val="FF0000"/>
                </a:solidFill>
                <a:latin typeface="Symbol" pitchFamily="18" charset="2"/>
              </a:rPr>
              <a:t>D</a:t>
            </a:r>
            <a:r>
              <a:rPr lang="es-ES" sz="1600" b="1">
                <a:solidFill>
                  <a:srgbClr val="FF0000"/>
                </a:solidFill>
                <a:latin typeface="Arial" charset="0"/>
              </a:rPr>
              <a:t>E</a:t>
            </a:r>
            <a:r>
              <a:rPr lang="es-ES" sz="1600" b="1" baseline="-25000">
                <a:solidFill>
                  <a:srgbClr val="FF0000"/>
                </a:solidFill>
                <a:latin typeface="Arial" charset="0"/>
              </a:rPr>
              <a:t>1,2</a:t>
            </a:r>
            <a:endParaRPr lang="es-ES" b="1" baseline="-25000">
              <a:solidFill>
                <a:srgbClr val="FF0000"/>
              </a:solidFill>
            </a:endParaRPr>
          </a:p>
        </p:txBody>
      </p:sp>
      <p:grpSp>
        <p:nvGrpSpPr>
          <p:cNvPr id="165924" name="Group 36"/>
          <p:cNvGrpSpPr>
            <a:grpSpLocks/>
          </p:cNvGrpSpPr>
          <p:nvPr/>
        </p:nvGrpSpPr>
        <p:grpSpPr bwMode="auto">
          <a:xfrm>
            <a:off x="7626350" y="4289425"/>
            <a:ext cx="915988" cy="542925"/>
            <a:chOff x="548" y="2710"/>
            <a:chExt cx="577" cy="342"/>
          </a:xfrm>
        </p:grpSpPr>
        <p:sp>
          <p:nvSpPr>
            <p:cNvPr id="165925" name="Text Box 37"/>
            <p:cNvSpPr txBox="1">
              <a:spLocks noChangeArrowheads="1"/>
            </p:cNvSpPr>
            <p:nvPr/>
          </p:nvSpPr>
          <p:spPr bwMode="auto">
            <a:xfrm>
              <a:off x="548" y="2798"/>
              <a:ext cx="283" cy="168"/>
            </a:xfrm>
            <a:prstGeom prst="rect">
              <a:avLst/>
            </a:prstGeom>
            <a:solidFill>
              <a:srgbClr val="FAFAD2"/>
            </a:solidFill>
            <a:ln w="9525">
              <a:noFill/>
              <a:miter lim="800000"/>
              <a:headEnd/>
              <a:tailEnd/>
            </a:ln>
            <a:effectLst/>
          </p:spPr>
          <p:txBody>
            <a:bodyPr wrap="none" lIns="18000" tIns="10800" rIns="18000" bIns="10800">
              <a:spAutoFit/>
            </a:bodyPr>
            <a:lstStyle/>
            <a:p>
              <a:r>
                <a:rPr lang="es-ES" sz="1600" b="1">
                  <a:latin typeface="Arial" charset="0"/>
                </a:rPr>
                <a:t>E</a:t>
              </a:r>
              <a:r>
                <a:rPr lang="es-ES" sz="1600" b="1" baseline="-25000">
                  <a:latin typeface="Arial" charset="0"/>
                </a:rPr>
                <a:t>f</a:t>
              </a:r>
              <a:r>
                <a:rPr lang="es-ES" sz="1600" b="1">
                  <a:latin typeface="Arial" charset="0"/>
                </a:rPr>
                <a:t> = </a:t>
              </a:r>
            </a:p>
          </p:txBody>
        </p:sp>
        <p:sp>
          <p:nvSpPr>
            <p:cNvPr id="165926" name="Text Box 38"/>
            <p:cNvSpPr txBox="1">
              <a:spLocks noChangeArrowheads="1"/>
            </p:cNvSpPr>
            <p:nvPr/>
          </p:nvSpPr>
          <p:spPr bwMode="auto">
            <a:xfrm>
              <a:off x="873" y="2710"/>
              <a:ext cx="207" cy="168"/>
            </a:xfrm>
            <a:prstGeom prst="rect">
              <a:avLst/>
            </a:prstGeom>
            <a:solidFill>
              <a:srgbClr val="FAFAD2"/>
            </a:solidFill>
            <a:ln w="9525">
              <a:noFill/>
              <a:miter lim="800000"/>
              <a:headEnd/>
              <a:tailEnd/>
            </a:ln>
            <a:effectLst/>
          </p:spPr>
          <p:txBody>
            <a:bodyPr wrap="none" lIns="18000" tIns="10800" rIns="18000" bIns="10800">
              <a:spAutoFit/>
            </a:bodyPr>
            <a:lstStyle/>
            <a:p>
              <a:r>
                <a:rPr lang="es-ES" sz="1600" b="1">
                  <a:latin typeface="Arial" charset="0"/>
                </a:rPr>
                <a:t>h·c</a:t>
              </a:r>
            </a:p>
          </p:txBody>
        </p:sp>
        <p:sp>
          <p:nvSpPr>
            <p:cNvPr id="165927" name="Text Box 39"/>
            <p:cNvSpPr txBox="1">
              <a:spLocks noChangeArrowheads="1"/>
            </p:cNvSpPr>
            <p:nvPr/>
          </p:nvSpPr>
          <p:spPr bwMode="auto">
            <a:xfrm>
              <a:off x="930" y="2884"/>
              <a:ext cx="92" cy="168"/>
            </a:xfrm>
            <a:prstGeom prst="rect">
              <a:avLst/>
            </a:prstGeom>
            <a:solidFill>
              <a:srgbClr val="FAFAD2"/>
            </a:solidFill>
            <a:ln w="9525">
              <a:noFill/>
              <a:miter lim="800000"/>
              <a:headEnd/>
              <a:tailEnd/>
            </a:ln>
            <a:effectLst/>
          </p:spPr>
          <p:txBody>
            <a:bodyPr wrap="none" lIns="18000" tIns="10800" rIns="18000" bIns="10800">
              <a:spAutoFit/>
            </a:bodyPr>
            <a:lstStyle/>
            <a:p>
              <a:r>
                <a:rPr lang="es-ES" sz="1600" b="1">
                  <a:solidFill>
                    <a:srgbClr val="FF0000"/>
                  </a:solidFill>
                  <a:latin typeface="Symbol" pitchFamily="18" charset="2"/>
                </a:rPr>
                <a:t>l</a:t>
              </a:r>
            </a:p>
          </p:txBody>
        </p:sp>
        <p:sp>
          <p:nvSpPr>
            <p:cNvPr id="165928" name="Line 40"/>
            <p:cNvSpPr>
              <a:spLocks noChangeShapeType="1"/>
            </p:cNvSpPr>
            <p:nvPr/>
          </p:nvSpPr>
          <p:spPr bwMode="auto">
            <a:xfrm>
              <a:off x="848" y="2872"/>
              <a:ext cx="277" cy="0"/>
            </a:xfrm>
            <a:prstGeom prst="line">
              <a:avLst/>
            </a:prstGeom>
            <a:noFill/>
            <a:ln w="25400">
              <a:solidFill>
                <a:schemeClr val="tx1"/>
              </a:solidFill>
              <a:round/>
              <a:headEnd/>
              <a:tailEnd/>
            </a:ln>
            <a:effectLst/>
          </p:spPr>
          <p:txBody>
            <a:bodyPr wrap="none" anchor="ctr"/>
            <a:lstStyle/>
            <a:p>
              <a:endParaRPr lang="es-MX"/>
            </a:p>
          </p:txBody>
        </p:sp>
      </p:grpSp>
      <p:grpSp>
        <p:nvGrpSpPr>
          <p:cNvPr id="41" name="Group 4"/>
          <p:cNvGrpSpPr>
            <a:grpSpLocks/>
          </p:cNvGrpSpPr>
          <p:nvPr/>
        </p:nvGrpSpPr>
        <p:grpSpPr bwMode="auto">
          <a:xfrm>
            <a:off x="4468562" y="3736725"/>
            <a:ext cx="203200" cy="193675"/>
            <a:chOff x="2792" y="2294"/>
            <a:chExt cx="128" cy="122"/>
          </a:xfrm>
        </p:grpSpPr>
        <p:sp>
          <p:nvSpPr>
            <p:cNvPr id="42" name="Freeform 5"/>
            <p:cNvSpPr>
              <a:spLocks/>
            </p:cNvSpPr>
            <p:nvPr/>
          </p:nvSpPr>
          <p:spPr bwMode="auto">
            <a:xfrm>
              <a:off x="2792" y="2294"/>
              <a:ext cx="128" cy="122"/>
            </a:xfrm>
            <a:custGeom>
              <a:avLst/>
              <a:gdLst/>
              <a:ahLst/>
              <a:cxnLst>
                <a:cxn ang="0">
                  <a:pos x="64" y="0"/>
                </a:cxn>
                <a:cxn ang="0">
                  <a:pos x="41" y="5"/>
                </a:cxn>
                <a:cxn ang="0">
                  <a:pos x="18" y="17"/>
                </a:cxn>
                <a:cxn ang="0">
                  <a:pos x="6" y="40"/>
                </a:cxn>
                <a:cxn ang="0">
                  <a:pos x="0" y="64"/>
                </a:cxn>
                <a:cxn ang="0">
                  <a:pos x="6" y="87"/>
                </a:cxn>
                <a:cxn ang="0">
                  <a:pos x="18" y="104"/>
                </a:cxn>
                <a:cxn ang="0">
                  <a:pos x="41" y="116"/>
                </a:cxn>
                <a:cxn ang="0">
                  <a:pos x="64" y="122"/>
                </a:cxn>
                <a:cxn ang="0">
                  <a:pos x="87" y="116"/>
                </a:cxn>
                <a:cxn ang="0">
                  <a:pos x="111" y="104"/>
                </a:cxn>
                <a:cxn ang="0">
                  <a:pos x="122" y="87"/>
                </a:cxn>
                <a:cxn ang="0">
                  <a:pos x="128" y="64"/>
                </a:cxn>
                <a:cxn ang="0">
                  <a:pos x="122" y="40"/>
                </a:cxn>
                <a:cxn ang="0">
                  <a:pos x="111" y="17"/>
                </a:cxn>
                <a:cxn ang="0">
                  <a:pos x="87" y="5"/>
                </a:cxn>
                <a:cxn ang="0">
                  <a:pos x="64" y="0"/>
                </a:cxn>
              </a:cxnLst>
              <a:rect l="0" t="0" r="r" b="b"/>
              <a:pathLst>
                <a:path w="128" h="122">
                  <a:moveTo>
                    <a:pt x="64" y="0"/>
                  </a:moveTo>
                  <a:lnTo>
                    <a:pt x="41" y="5"/>
                  </a:lnTo>
                  <a:lnTo>
                    <a:pt x="18" y="17"/>
                  </a:lnTo>
                  <a:lnTo>
                    <a:pt x="6" y="40"/>
                  </a:lnTo>
                  <a:lnTo>
                    <a:pt x="0" y="64"/>
                  </a:lnTo>
                  <a:lnTo>
                    <a:pt x="6" y="87"/>
                  </a:lnTo>
                  <a:lnTo>
                    <a:pt x="18" y="104"/>
                  </a:lnTo>
                  <a:lnTo>
                    <a:pt x="41" y="116"/>
                  </a:lnTo>
                  <a:lnTo>
                    <a:pt x="64" y="122"/>
                  </a:lnTo>
                  <a:lnTo>
                    <a:pt x="87" y="116"/>
                  </a:lnTo>
                  <a:lnTo>
                    <a:pt x="111" y="104"/>
                  </a:lnTo>
                  <a:lnTo>
                    <a:pt x="122" y="87"/>
                  </a:lnTo>
                  <a:lnTo>
                    <a:pt x="128" y="64"/>
                  </a:lnTo>
                  <a:lnTo>
                    <a:pt x="122" y="40"/>
                  </a:lnTo>
                  <a:lnTo>
                    <a:pt x="111" y="17"/>
                  </a:lnTo>
                  <a:lnTo>
                    <a:pt x="87" y="5"/>
                  </a:lnTo>
                  <a:lnTo>
                    <a:pt x="64" y="0"/>
                  </a:lnTo>
                  <a:close/>
                </a:path>
              </a:pathLst>
            </a:custGeom>
            <a:solidFill>
              <a:srgbClr val="A60000"/>
            </a:solidFill>
            <a:ln w="9525">
              <a:noFill/>
              <a:round/>
              <a:headEnd/>
              <a:tailEnd/>
            </a:ln>
          </p:spPr>
          <p:txBody>
            <a:bodyPr/>
            <a:lstStyle/>
            <a:p>
              <a:endParaRPr lang="es-MX"/>
            </a:p>
          </p:txBody>
        </p:sp>
        <p:sp>
          <p:nvSpPr>
            <p:cNvPr id="43" name="Freeform 6"/>
            <p:cNvSpPr>
              <a:spLocks/>
            </p:cNvSpPr>
            <p:nvPr/>
          </p:nvSpPr>
          <p:spPr bwMode="auto">
            <a:xfrm>
              <a:off x="2804" y="2299"/>
              <a:ext cx="104" cy="105"/>
            </a:xfrm>
            <a:custGeom>
              <a:avLst/>
              <a:gdLst/>
              <a:ahLst/>
              <a:cxnLst>
                <a:cxn ang="0">
                  <a:pos x="52" y="0"/>
                </a:cxn>
                <a:cxn ang="0">
                  <a:pos x="35" y="6"/>
                </a:cxn>
                <a:cxn ang="0">
                  <a:pos x="17" y="18"/>
                </a:cxn>
                <a:cxn ang="0">
                  <a:pos x="6" y="35"/>
                </a:cxn>
                <a:cxn ang="0">
                  <a:pos x="0" y="59"/>
                </a:cxn>
                <a:cxn ang="0">
                  <a:pos x="6" y="76"/>
                </a:cxn>
                <a:cxn ang="0">
                  <a:pos x="17" y="94"/>
                </a:cxn>
                <a:cxn ang="0">
                  <a:pos x="35" y="99"/>
                </a:cxn>
                <a:cxn ang="0">
                  <a:pos x="52" y="105"/>
                </a:cxn>
                <a:cxn ang="0">
                  <a:pos x="75" y="99"/>
                </a:cxn>
                <a:cxn ang="0">
                  <a:pos x="87" y="94"/>
                </a:cxn>
                <a:cxn ang="0">
                  <a:pos x="99" y="76"/>
                </a:cxn>
                <a:cxn ang="0">
                  <a:pos x="104" y="59"/>
                </a:cxn>
                <a:cxn ang="0">
                  <a:pos x="99" y="35"/>
                </a:cxn>
                <a:cxn ang="0">
                  <a:pos x="87" y="18"/>
                </a:cxn>
                <a:cxn ang="0">
                  <a:pos x="75" y="6"/>
                </a:cxn>
                <a:cxn ang="0">
                  <a:pos x="52" y="0"/>
                </a:cxn>
              </a:cxnLst>
              <a:rect l="0" t="0" r="r" b="b"/>
              <a:pathLst>
                <a:path w="104" h="105">
                  <a:moveTo>
                    <a:pt x="52" y="0"/>
                  </a:moveTo>
                  <a:lnTo>
                    <a:pt x="35" y="6"/>
                  </a:lnTo>
                  <a:lnTo>
                    <a:pt x="17" y="18"/>
                  </a:lnTo>
                  <a:lnTo>
                    <a:pt x="6" y="35"/>
                  </a:lnTo>
                  <a:lnTo>
                    <a:pt x="0" y="59"/>
                  </a:lnTo>
                  <a:lnTo>
                    <a:pt x="6" y="76"/>
                  </a:lnTo>
                  <a:lnTo>
                    <a:pt x="17" y="94"/>
                  </a:lnTo>
                  <a:lnTo>
                    <a:pt x="35" y="99"/>
                  </a:lnTo>
                  <a:lnTo>
                    <a:pt x="52" y="105"/>
                  </a:lnTo>
                  <a:lnTo>
                    <a:pt x="75" y="99"/>
                  </a:lnTo>
                  <a:lnTo>
                    <a:pt x="87" y="94"/>
                  </a:lnTo>
                  <a:lnTo>
                    <a:pt x="99" y="76"/>
                  </a:lnTo>
                  <a:lnTo>
                    <a:pt x="104" y="59"/>
                  </a:lnTo>
                  <a:lnTo>
                    <a:pt x="99" y="35"/>
                  </a:lnTo>
                  <a:lnTo>
                    <a:pt x="87" y="18"/>
                  </a:lnTo>
                  <a:lnTo>
                    <a:pt x="75" y="6"/>
                  </a:lnTo>
                  <a:lnTo>
                    <a:pt x="52" y="0"/>
                  </a:lnTo>
                  <a:close/>
                </a:path>
              </a:pathLst>
            </a:custGeom>
            <a:solidFill>
              <a:srgbClr val="AA0000"/>
            </a:solidFill>
            <a:ln w="9525">
              <a:noFill/>
              <a:round/>
              <a:headEnd/>
              <a:tailEnd/>
            </a:ln>
          </p:spPr>
          <p:txBody>
            <a:bodyPr/>
            <a:lstStyle/>
            <a:p>
              <a:endParaRPr lang="es-MX"/>
            </a:p>
          </p:txBody>
        </p:sp>
        <p:sp>
          <p:nvSpPr>
            <p:cNvPr id="44" name="Freeform 7"/>
            <p:cNvSpPr>
              <a:spLocks/>
            </p:cNvSpPr>
            <p:nvPr/>
          </p:nvSpPr>
          <p:spPr bwMode="auto">
            <a:xfrm>
              <a:off x="2810" y="2305"/>
              <a:ext cx="98" cy="93"/>
            </a:xfrm>
            <a:custGeom>
              <a:avLst/>
              <a:gdLst/>
              <a:ahLst/>
              <a:cxnLst>
                <a:cxn ang="0">
                  <a:pos x="46" y="0"/>
                </a:cxn>
                <a:cxn ang="0">
                  <a:pos x="29" y="6"/>
                </a:cxn>
                <a:cxn ang="0">
                  <a:pos x="17" y="18"/>
                </a:cxn>
                <a:cxn ang="0">
                  <a:pos x="6" y="35"/>
                </a:cxn>
                <a:cxn ang="0">
                  <a:pos x="0" y="53"/>
                </a:cxn>
                <a:cxn ang="0">
                  <a:pos x="6" y="70"/>
                </a:cxn>
                <a:cxn ang="0">
                  <a:pos x="17" y="82"/>
                </a:cxn>
                <a:cxn ang="0">
                  <a:pos x="29" y="93"/>
                </a:cxn>
                <a:cxn ang="0">
                  <a:pos x="46" y="93"/>
                </a:cxn>
                <a:cxn ang="0">
                  <a:pos x="69" y="93"/>
                </a:cxn>
                <a:cxn ang="0">
                  <a:pos x="81" y="82"/>
                </a:cxn>
                <a:cxn ang="0">
                  <a:pos x="93" y="70"/>
                </a:cxn>
                <a:cxn ang="0">
                  <a:pos x="98" y="53"/>
                </a:cxn>
                <a:cxn ang="0">
                  <a:pos x="93" y="35"/>
                </a:cxn>
                <a:cxn ang="0">
                  <a:pos x="81" y="18"/>
                </a:cxn>
                <a:cxn ang="0">
                  <a:pos x="69" y="6"/>
                </a:cxn>
                <a:cxn ang="0">
                  <a:pos x="46" y="0"/>
                </a:cxn>
              </a:cxnLst>
              <a:rect l="0" t="0" r="r" b="b"/>
              <a:pathLst>
                <a:path w="98" h="93">
                  <a:moveTo>
                    <a:pt x="46" y="0"/>
                  </a:moveTo>
                  <a:lnTo>
                    <a:pt x="29" y="6"/>
                  </a:lnTo>
                  <a:lnTo>
                    <a:pt x="17" y="18"/>
                  </a:lnTo>
                  <a:lnTo>
                    <a:pt x="6" y="35"/>
                  </a:lnTo>
                  <a:lnTo>
                    <a:pt x="0" y="53"/>
                  </a:lnTo>
                  <a:lnTo>
                    <a:pt x="6" y="70"/>
                  </a:lnTo>
                  <a:lnTo>
                    <a:pt x="17" y="82"/>
                  </a:lnTo>
                  <a:lnTo>
                    <a:pt x="29" y="93"/>
                  </a:lnTo>
                  <a:lnTo>
                    <a:pt x="46" y="93"/>
                  </a:lnTo>
                  <a:lnTo>
                    <a:pt x="69" y="93"/>
                  </a:lnTo>
                  <a:lnTo>
                    <a:pt x="81" y="82"/>
                  </a:lnTo>
                  <a:lnTo>
                    <a:pt x="93" y="70"/>
                  </a:lnTo>
                  <a:lnTo>
                    <a:pt x="98" y="53"/>
                  </a:lnTo>
                  <a:lnTo>
                    <a:pt x="93" y="35"/>
                  </a:lnTo>
                  <a:lnTo>
                    <a:pt x="81" y="18"/>
                  </a:lnTo>
                  <a:lnTo>
                    <a:pt x="69" y="6"/>
                  </a:lnTo>
                  <a:lnTo>
                    <a:pt x="46" y="0"/>
                  </a:lnTo>
                  <a:close/>
                </a:path>
              </a:pathLst>
            </a:custGeom>
            <a:solidFill>
              <a:srgbClr val="B00000"/>
            </a:solidFill>
            <a:ln w="9525">
              <a:noFill/>
              <a:round/>
              <a:headEnd/>
              <a:tailEnd/>
            </a:ln>
          </p:spPr>
          <p:txBody>
            <a:bodyPr/>
            <a:lstStyle/>
            <a:p>
              <a:endParaRPr lang="es-MX"/>
            </a:p>
          </p:txBody>
        </p:sp>
        <p:sp>
          <p:nvSpPr>
            <p:cNvPr id="45" name="Freeform 8"/>
            <p:cNvSpPr>
              <a:spLocks/>
            </p:cNvSpPr>
            <p:nvPr/>
          </p:nvSpPr>
          <p:spPr bwMode="auto">
            <a:xfrm>
              <a:off x="2816" y="2311"/>
              <a:ext cx="87" cy="87"/>
            </a:xfrm>
            <a:custGeom>
              <a:avLst/>
              <a:gdLst/>
              <a:ahLst/>
              <a:cxnLst>
                <a:cxn ang="0">
                  <a:pos x="40" y="0"/>
                </a:cxn>
                <a:cxn ang="0">
                  <a:pos x="23" y="6"/>
                </a:cxn>
                <a:cxn ang="0">
                  <a:pos x="11" y="12"/>
                </a:cxn>
                <a:cxn ang="0">
                  <a:pos x="5" y="29"/>
                </a:cxn>
                <a:cxn ang="0">
                  <a:pos x="0" y="47"/>
                </a:cxn>
                <a:cxn ang="0">
                  <a:pos x="5" y="64"/>
                </a:cxn>
                <a:cxn ang="0">
                  <a:pos x="11" y="76"/>
                </a:cxn>
                <a:cxn ang="0">
                  <a:pos x="23" y="87"/>
                </a:cxn>
                <a:cxn ang="0">
                  <a:pos x="40" y="87"/>
                </a:cxn>
                <a:cxn ang="0">
                  <a:pos x="58" y="87"/>
                </a:cxn>
                <a:cxn ang="0">
                  <a:pos x="75" y="76"/>
                </a:cxn>
                <a:cxn ang="0">
                  <a:pos x="81" y="64"/>
                </a:cxn>
                <a:cxn ang="0">
                  <a:pos x="87" y="47"/>
                </a:cxn>
                <a:cxn ang="0">
                  <a:pos x="81" y="29"/>
                </a:cxn>
                <a:cxn ang="0">
                  <a:pos x="75" y="12"/>
                </a:cxn>
                <a:cxn ang="0">
                  <a:pos x="58" y="6"/>
                </a:cxn>
                <a:cxn ang="0">
                  <a:pos x="40" y="0"/>
                </a:cxn>
              </a:cxnLst>
              <a:rect l="0" t="0" r="r" b="b"/>
              <a:pathLst>
                <a:path w="87" h="87">
                  <a:moveTo>
                    <a:pt x="40" y="0"/>
                  </a:moveTo>
                  <a:lnTo>
                    <a:pt x="23" y="6"/>
                  </a:lnTo>
                  <a:lnTo>
                    <a:pt x="11" y="12"/>
                  </a:lnTo>
                  <a:lnTo>
                    <a:pt x="5" y="29"/>
                  </a:lnTo>
                  <a:lnTo>
                    <a:pt x="0" y="47"/>
                  </a:lnTo>
                  <a:lnTo>
                    <a:pt x="5" y="64"/>
                  </a:lnTo>
                  <a:lnTo>
                    <a:pt x="11" y="76"/>
                  </a:lnTo>
                  <a:lnTo>
                    <a:pt x="23" y="87"/>
                  </a:lnTo>
                  <a:lnTo>
                    <a:pt x="40" y="87"/>
                  </a:lnTo>
                  <a:lnTo>
                    <a:pt x="58" y="87"/>
                  </a:lnTo>
                  <a:lnTo>
                    <a:pt x="75" y="76"/>
                  </a:lnTo>
                  <a:lnTo>
                    <a:pt x="81" y="64"/>
                  </a:lnTo>
                  <a:lnTo>
                    <a:pt x="87" y="47"/>
                  </a:lnTo>
                  <a:lnTo>
                    <a:pt x="81" y="29"/>
                  </a:lnTo>
                  <a:lnTo>
                    <a:pt x="75" y="12"/>
                  </a:lnTo>
                  <a:lnTo>
                    <a:pt x="58" y="6"/>
                  </a:lnTo>
                  <a:lnTo>
                    <a:pt x="40" y="0"/>
                  </a:lnTo>
                  <a:close/>
                </a:path>
              </a:pathLst>
            </a:custGeom>
            <a:solidFill>
              <a:srgbClr val="B90000"/>
            </a:solidFill>
            <a:ln w="9525">
              <a:noFill/>
              <a:round/>
              <a:headEnd/>
              <a:tailEnd/>
            </a:ln>
          </p:spPr>
          <p:txBody>
            <a:bodyPr/>
            <a:lstStyle/>
            <a:p>
              <a:endParaRPr lang="es-MX"/>
            </a:p>
          </p:txBody>
        </p:sp>
        <p:sp>
          <p:nvSpPr>
            <p:cNvPr id="46" name="Freeform 9"/>
            <p:cNvSpPr>
              <a:spLocks/>
            </p:cNvSpPr>
            <p:nvPr/>
          </p:nvSpPr>
          <p:spPr bwMode="auto">
            <a:xfrm>
              <a:off x="2821" y="2317"/>
              <a:ext cx="76" cy="76"/>
            </a:xfrm>
            <a:custGeom>
              <a:avLst/>
              <a:gdLst/>
              <a:ahLst/>
              <a:cxnLst>
                <a:cxn ang="0">
                  <a:pos x="35" y="0"/>
                </a:cxn>
                <a:cxn ang="0">
                  <a:pos x="24" y="6"/>
                </a:cxn>
                <a:cxn ang="0">
                  <a:pos x="12" y="12"/>
                </a:cxn>
                <a:cxn ang="0">
                  <a:pos x="6" y="23"/>
                </a:cxn>
                <a:cxn ang="0">
                  <a:pos x="0" y="41"/>
                </a:cxn>
                <a:cxn ang="0">
                  <a:pos x="6" y="52"/>
                </a:cxn>
                <a:cxn ang="0">
                  <a:pos x="12" y="64"/>
                </a:cxn>
                <a:cxn ang="0">
                  <a:pos x="24" y="76"/>
                </a:cxn>
                <a:cxn ang="0">
                  <a:pos x="35" y="76"/>
                </a:cxn>
                <a:cxn ang="0">
                  <a:pos x="53" y="76"/>
                </a:cxn>
                <a:cxn ang="0">
                  <a:pos x="64" y="64"/>
                </a:cxn>
                <a:cxn ang="0">
                  <a:pos x="76" y="52"/>
                </a:cxn>
                <a:cxn ang="0">
                  <a:pos x="76" y="41"/>
                </a:cxn>
                <a:cxn ang="0">
                  <a:pos x="76" y="23"/>
                </a:cxn>
                <a:cxn ang="0">
                  <a:pos x="64" y="12"/>
                </a:cxn>
                <a:cxn ang="0">
                  <a:pos x="53" y="6"/>
                </a:cxn>
                <a:cxn ang="0">
                  <a:pos x="35" y="0"/>
                </a:cxn>
              </a:cxnLst>
              <a:rect l="0" t="0" r="r" b="b"/>
              <a:pathLst>
                <a:path w="76" h="76">
                  <a:moveTo>
                    <a:pt x="35" y="0"/>
                  </a:moveTo>
                  <a:lnTo>
                    <a:pt x="24" y="6"/>
                  </a:lnTo>
                  <a:lnTo>
                    <a:pt x="12" y="12"/>
                  </a:lnTo>
                  <a:lnTo>
                    <a:pt x="6" y="23"/>
                  </a:lnTo>
                  <a:lnTo>
                    <a:pt x="0" y="41"/>
                  </a:lnTo>
                  <a:lnTo>
                    <a:pt x="6" y="52"/>
                  </a:lnTo>
                  <a:lnTo>
                    <a:pt x="12" y="64"/>
                  </a:lnTo>
                  <a:lnTo>
                    <a:pt x="24" y="76"/>
                  </a:lnTo>
                  <a:lnTo>
                    <a:pt x="35" y="76"/>
                  </a:lnTo>
                  <a:lnTo>
                    <a:pt x="53" y="76"/>
                  </a:lnTo>
                  <a:lnTo>
                    <a:pt x="64" y="64"/>
                  </a:lnTo>
                  <a:lnTo>
                    <a:pt x="76" y="52"/>
                  </a:lnTo>
                  <a:lnTo>
                    <a:pt x="76" y="41"/>
                  </a:lnTo>
                  <a:lnTo>
                    <a:pt x="76" y="23"/>
                  </a:lnTo>
                  <a:lnTo>
                    <a:pt x="64" y="12"/>
                  </a:lnTo>
                  <a:lnTo>
                    <a:pt x="53" y="6"/>
                  </a:lnTo>
                  <a:lnTo>
                    <a:pt x="35" y="0"/>
                  </a:lnTo>
                  <a:close/>
                </a:path>
              </a:pathLst>
            </a:custGeom>
            <a:solidFill>
              <a:srgbClr val="C40000"/>
            </a:solidFill>
            <a:ln w="9525">
              <a:noFill/>
              <a:round/>
              <a:headEnd/>
              <a:tailEnd/>
            </a:ln>
          </p:spPr>
          <p:txBody>
            <a:bodyPr/>
            <a:lstStyle/>
            <a:p>
              <a:endParaRPr lang="es-MX"/>
            </a:p>
          </p:txBody>
        </p:sp>
        <p:sp>
          <p:nvSpPr>
            <p:cNvPr id="47" name="Freeform 10"/>
            <p:cNvSpPr>
              <a:spLocks/>
            </p:cNvSpPr>
            <p:nvPr/>
          </p:nvSpPr>
          <p:spPr bwMode="auto">
            <a:xfrm>
              <a:off x="2827" y="2323"/>
              <a:ext cx="64" cy="64"/>
            </a:xfrm>
            <a:custGeom>
              <a:avLst/>
              <a:gdLst/>
              <a:ahLst/>
              <a:cxnLst>
                <a:cxn ang="0">
                  <a:pos x="35" y="0"/>
                </a:cxn>
                <a:cxn ang="0">
                  <a:pos x="23" y="6"/>
                </a:cxn>
                <a:cxn ang="0">
                  <a:pos x="12" y="11"/>
                </a:cxn>
                <a:cxn ang="0">
                  <a:pos x="6" y="23"/>
                </a:cxn>
                <a:cxn ang="0">
                  <a:pos x="0" y="35"/>
                </a:cxn>
                <a:cxn ang="0">
                  <a:pos x="6" y="46"/>
                </a:cxn>
                <a:cxn ang="0">
                  <a:pos x="12" y="58"/>
                </a:cxn>
                <a:cxn ang="0">
                  <a:pos x="35" y="64"/>
                </a:cxn>
                <a:cxn ang="0">
                  <a:pos x="58" y="58"/>
                </a:cxn>
                <a:cxn ang="0">
                  <a:pos x="64" y="35"/>
                </a:cxn>
                <a:cxn ang="0">
                  <a:pos x="58" y="11"/>
                </a:cxn>
                <a:cxn ang="0">
                  <a:pos x="47" y="6"/>
                </a:cxn>
                <a:cxn ang="0">
                  <a:pos x="35" y="0"/>
                </a:cxn>
              </a:cxnLst>
              <a:rect l="0" t="0" r="r" b="b"/>
              <a:pathLst>
                <a:path w="64" h="64">
                  <a:moveTo>
                    <a:pt x="35" y="0"/>
                  </a:moveTo>
                  <a:lnTo>
                    <a:pt x="23" y="6"/>
                  </a:lnTo>
                  <a:lnTo>
                    <a:pt x="12" y="11"/>
                  </a:lnTo>
                  <a:lnTo>
                    <a:pt x="6" y="23"/>
                  </a:lnTo>
                  <a:lnTo>
                    <a:pt x="0" y="35"/>
                  </a:lnTo>
                  <a:lnTo>
                    <a:pt x="6" y="46"/>
                  </a:lnTo>
                  <a:lnTo>
                    <a:pt x="12" y="58"/>
                  </a:lnTo>
                  <a:lnTo>
                    <a:pt x="35" y="64"/>
                  </a:lnTo>
                  <a:lnTo>
                    <a:pt x="58" y="58"/>
                  </a:lnTo>
                  <a:lnTo>
                    <a:pt x="64" y="35"/>
                  </a:lnTo>
                  <a:lnTo>
                    <a:pt x="58" y="11"/>
                  </a:lnTo>
                  <a:lnTo>
                    <a:pt x="47" y="6"/>
                  </a:lnTo>
                  <a:lnTo>
                    <a:pt x="35" y="0"/>
                  </a:lnTo>
                  <a:close/>
                </a:path>
              </a:pathLst>
            </a:custGeom>
            <a:solidFill>
              <a:srgbClr val="D00000"/>
            </a:solidFill>
            <a:ln w="9525">
              <a:noFill/>
              <a:round/>
              <a:headEnd/>
              <a:tailEnd/>
            </a:ln>
          </p:spPr>
          <p:txBody>
            <a:bodyPr/>
            <a:lstStyle/>
            <a:p>
              <a:endParaRPr lang="es-MX"/>
            </a:p>
          </p:txBody>
        </p:sp>
        <p:sp>
          <p:nvSpPr>
            <p:cNvPr id="48" name="Freeform 11"/>
            <p:cNvSpPr>
              <a:spLocks/>
            </p:cNvSpPr>
            <p:nvPr/>
          </p:nvSpPr>
          <p:spPr bwMode="auto">
            <a:xfrm>
              <a:off x="2833" y="2329"/>
              <a:ext cx="52" cy="52"/>
            </a:xfrm>
            <a:custGeom>
              <a:avLst/>
              <a:gdLst/>
              <a:ahLst/>
              <a:cxnLst>
                <a:cxn ang="0">
                  <a:pos x="29" y="0"/>
                </a:cxn>
                <a:cxn ang="0">
                  <a:pos x="6" y="5"/>
                </a:cxn>
                <a:cxn ang="0">
                  <a:pos x="0" y="29"/>
                </a:cxn>
                <a:cxn ang="0">
                  <a:pos x="6" y="46"/>
                </a:cxn>
                <a:cxn ang="0">
                  <a:pos x="29" y="52"/>
                </a:cxn>
                <a:cxn ang="0">
                  <a:pos x="46" y="46"/>
                </a:cxn>
                <a:cxn ang="0">
                  <a:pos x="52" y="29"/>
                </a:cxn>
                <a:cxn ang="0">
                  <a:pos x="46" y="5"/>
                </a:cxn>
                <a:cxn ang="0">
                  <a:pos x="29" y="0"/>
                </a:cxn>
              </a:cxnLst>
              <a:rect l="0" t="0" r="r" b="b"/>
              <a:pathLst>
                <a:path w="52" h="52">
                  <a:moveTo>
                    <a:pt x="29" y="0"/>
                  </a:moveTo>
                  <a:lnTo>
                    <a:pt x="6" y="5"/>
                  </a:lnTo>
                  <a:lnTo>
                    <a:pt x="0" y="29"/>
                  </a:lnTo>
                  <a:lnTo>
                    <a:pt x="6" y="46"/>
                  </a:lnTo>
                  <a:lnTo>
                    <a:pt x="29" y="52"/>
                  </a:lnTo>
                  <a:lnTo>
                    <a:pt x="46" y="46"/>
                  </a:lnTo>
                  <a:lnTo>
                    <a:pt x="52" y="29"/>
                  </a:lnTo>
                  <a:lnTo>
                    <a:pt x="46" y="5"/>
                  </a:lnTo>
                  <a:lnTo>
                    <a:pt x="29" y="0"/>
                  </a:lnTo>
                  <a:close/>
                </a:path>
              </a:pathLst>
            </a:custGeom>
            <a:solidFill>
              <a:srgbClr val="DC0000"/>
            </a:solidFill>
            <a:ln w="9525">
              <a:noFill/>
              <a:round/>
              <a:headEnd/>
              <a:tailEnd/>
            </a:ln>
          </p:spPr>
          <p:txBody>
            <a:bodyPr/>
            <a:lstStyle/>
            <a:p>
              <a:endParaRPr lang="es-MX"/>
            </a:p>
          </p:txBody>
        </p:sp>
        <p:sp>
          <p:nvSpPr>
            <p:cNvPr id="49" name="Freeform 12"/>
            <p:cNvSpPr>
              <a:spLocks/>
            </p:cNvSpPr>
            <p:nvPr/>
          </p:nvSpPr>
          <p:spPr bwMode="auto">
            <a:xfrm>
              <a:off x="2839" y="2334"/>
              <a:ext cx="40" cy="41"/>
            </a:xfrm>
            <a:custGeom>
              <a:avLst/>
              <a:gdLst/>
              <a:ahLst/>
              <a:cxnLst>
                <a:cxn ang="0">
                  <a:pos x="23" y="0"/>
                </a:cxn>
                <a:cxn ang="0">
                  <a:pos x="6" y="6"/>
                </a:cxn>
                <a:cxn ang="0">
                  <a:pos x="0" y="24"/>
                </a:cxn>
                <a:cxn ang="0">
                  <a:pos x="6" y="35"/>
                </a:cxn>
                <a:cxn ang="0">
                  <a:pos x="23" y="41"/>
                </a:cxn>
                <a:cxn ang="0">
                  <a:pos x="35" y="35"/>
                </a:cxn>
                <a:cxn ang="0">
                  <a:pos x="40" y="24"/>
                </a:cxn>
                <a:cxn ang="0">
                  <a:pos x="35" y="6"/>
                </a:cxn>
                <a:cxn ang="0">
                  <a:pos x="23" y="0"/>
                </a:cxn>
              </a:cxnLst>
              <a:rect l="0" t="0" r="r" b="b"/>
              <a:pathLst>
                <a:path w="40" h="41">
                  <a:moveTo>
                    <a:pt x="23" y="0"/>
                  </a:moveTo>
                  <a:lnTo>
                    <a:pt x="6" y="6"/>
                  </a:lnTo>
                  <a:lnTo>
                    <a:pt x="0" y="24"/>
                  </a:lnTo>
                  <a:lnTo>
                    <a:pt x="6" y="35"/>
                  </a:lnTo>
                  <a:lnTo>
                    <a:pt x="23" y="41"/>
                  </a:lnTo>
                  <a:lnTo>
                    <a:pt x="35" y="35"/>
                  </a:lnTo>
                  <a:lnTo>
                    <a:pt x="40" y="24"/>
                  </a:lnTo>
                  <a:lnTo>
                    <a:pt x="35" y="6"/>
                  </a:lnTo>
                  <a:lnTo>
                    <a:pt x="23" y="0"/>
                  </a:lnTo>
                  <a:close/>
                </a:path>
              </a:pathLst>
            </a:custGeom>
            <a:solidFill>
              <a:srgbClr val="E80000"/>
            </a:solidFill>
            <a:ln w="9525">
              <a:noFill/>
              <a:round/>
              <a:headEnd/>
              <a:tailEnd/>
            </a:ln>
          </p:spPr>
          <p:txBody>
            <a:bodyPr/>
            <a:lstStyle/>
            <a:p>
              <a:endParaRPr lang="es-MX"/>
            </a:p>
          </p:txBody>
        </p:sp>
        <p:sp>
          <p:nvSpPr>
            <p:cNvPr id="50" name="Freeform 13"/>
            <p:cNvSpPr>
              <a:spLocks/>
            </p:cNvSpPr>
            <p:nvPr/>
          </p:nvSpPr>
          <p:spPr bwMode="auto">
            <a:xfrm>
              <a:off x="2845" y="2340"/>
              <a:ext cx="34" cy="29"/>
            </a:xfrm>
            <a:custGeom>
              <a:avLst/>
              <a:gdLst/>
              <a:ahLst/>
              <a:cxnLst>
                <a:cxn ang="0">
                  <a:pos x="17" y="0"/>
                </a:cxn>
                <a:cxn ang="0">
                  <a:pos x="5" y="6"/>
                </a:cxn>
                <a:cxn ang="0">
                  <a:pos x="0" y="18"/>
                </a:cxn>
                <a:cxn ang="0">
                  <a:pos x="5" y="23"/>
                </a:cxn>
                <a:cxn ang="0">
                  <a:pos x="17" y="29"/>
                </a:cxn>
                <a:cxn ang="0">
                  <a:pos x="29" y="23"/>
                </a:cxn>
                <a:cxn ang="0">
                  <a:pos x="34" y="18"/>
                </a:cxn>
                <a:cxn ang="0">
                  <a:pos x="29" y="6"/>
                </a:cxn>
                <a:cxn ang="0">
                  <a:pos x="17" y="0"/>
                </a:cxn>
              </a:cxnLst>
              <a:rect l="0" t="0" r="r" b="b"/>
              <a:pathLst>
                <a:path w="34" h="29">
                  <a:moveTo>
                    <a:pt x="17" y="0"/>
                  </a:moveTo>
                  <a:lnTo>
                    <a:pt x="5" y="6"/>
                  </a:lnTo>
                  <a:lnTo>
                    <a:pt x="0" y="18"/>
                  </a:lnTo>
                  <a:lnTo>
                    <a:pt x="5" y="23"/>
                  </a:lnTo>
                  <a:lnTo>
                    <a:pt x="17" y="29"/>
                  </a:lnTo>
                  <a:lnTo>
                    <a:pt x="29" y="23"/>
                  </a:lnTo>
                  <a:lnTo>
                    <a:pt x="34" y="18"/>
                  </a:lnTo>
                  <a:lnTo>
                    <a:pt x="29" y="6"/>
                  </a:lnTo>
                  <a:lnTo>
                    <a:pt x="17" y="0"/>
                  </a:lnTo>
                  <a:close/>
                </a:path>
              </a:pathLst>
            </a:custGeom>
            <a:solidFill>
              <a:srgbClr val="F00000"/>
            </a:solidFill>
            <a:ln w="9525">
              <a:noFill/>
              <a:round/>
              <a:headEnd/>
              <a:tailEnd/>
            </a:ln>
          </p:spPr>
          <p:txBody>
            <a:bodyPr/>
            <a:lstStyle/>
            <a:p>
              <a:endParaRPr lang="es-MX"/>
            </a:p>
          </p:txBody>
        </p:sp>
        <p:sp>
          <p:nvSpPr>
            <p:cNvPr id="51" name="Freeform 14"/>
            <p:cNvSpPr>
              <a:spLocks/>
            </p:cNvSpPr>
            <p:nvPr/>
          </p:nvSpPr>
          <p:spPr bwMode="auto">
            <a:xfrm>
              <a:off x="2850" y="2346"/>
              <a:ext cx="24" cy="23"/>
            </a:xfrm>
            <a:custGeom>
              <a:avLst/>
              <a:gdLst/>
              <a:ahLst/>
              <a:cxnLst>
                <a:cxn ang="0">
                  <a:pos x="12" y="0"/>
                </a:cxn>
                <a:cxn ang="0">
                  <a:pos x="6" y="6"/>
                </a:cxn>
                <a:cxn ang="0">
                  <a:pos x="0" y="12"/>
                </a:cxn>
                <a:cxn ang="0">
                  <a:pos x="6" y="17"/>
                </a:cxn>
                <a:cxn ang="0">
                  <a:pos x="12" y="23"/>
                </a:cxn>
                <a:cxn ang="0">
                  <a:pos x="18" y="17"/>
                </a:cxn>
                <a:cxn ang="0">
                  <a:pos x="24" y="12"/>
                </a:cxn>
                <a:cxn ang="0">
                  <a:pos x="18" y="6"/>
                </a:cxn>
                <a:cxn ang="0">
                  <a:pos x="12" y="0"/>
                </a:cxn>
              </a:cxnLst>
              <a:rect l="0" t="0" r="r" b="b"/>
              <a:pathLst>
                <a:path w="24" h="23">
                  <a:moveTo>
                    <a:pt x="12" y="0"/>
                  </a:moveTo>
                  <a:lnTo>
                    <a:pt x="6" y="6"/>
                  </a:lnTo>
                  <a:lnTo>
                    <a:pt x="0" y="12"/>
                  </a:lnTo>
                  <a:lnTo>
                    <a:pt x="6" y="17"/>
                  </a:lnTo>
                  <a:lnTo>
                    <a:pt x="12" y="23"/>
                  </a:lnTo>
                  <a:lnTo>
                    <a:pt x="18" y="17"/>
                  </a:lnTo>
                  <a:lnTo>
                    <a:pt x="24" y="12"/>
                  </a:lnTo>
                  <a:lnTo>
                    <a:pt x="18" y="6"/>
                  </a:lnTo>
                  <a:lnTo>
                    <a:pt x="12" y="0"/>
                  </a:lnTo>
                  <a:close/>
                </a:path>
              </a:pathLst>
            </a:custGeom>
            <a:solidFill>
              <a:srgbClr val="F70000"/>
            </a:solidFill>
            <a:ln w="9525">
              <a:noFill/>
              <a:round/>
              <a:headEnd/>
              <a:tailEnd/>
            </a:ln>
          </p:spPr>
          <p:txBody>
            <a:bodyPr/>
            <a:lstStyle/>
            <a:p>
              <a:endParaRPr lang="es-MX"/>
            </a:p>
          </p:txBody>
        </p:sp>
        <p:sp>
          <p:nvSpPr>
            <p:cNvPr id="52" name="Freeform 15"/>
            <p:cNvSpPr>
              <a:spLocks/>
            </p:cNvSpPr>
            <p:nvPr/>
          </p:nvSpPr>
          <p:spPr bwMode="auto">
            <a:xfrm>
              <a:off x="2856" y="2352"/>
              <a:ext cx="12" cy="11"/>
            </a:xfrm>
            <a:custGeom>
              <a:avLst/>
              <a:gdLst/>
              <a:ahLst/>
              <a:cxnLst>
                <a:cxn ang="0">
                  <a:pos x="6" y="0"/>
                </a:cxn>
                <a:cxn ang="0">
                  <a:pos x="0" y="0"/>
                </a:cxn>
                <a:cxn ang="0">
                  <a:pos x="0" y="6"/>
                </a:cxn>
                <a:cxn ang="0">
                  <a:pos x="0" y="11"/>
                </a:cxn>
                <a:cxn ang="0">
                  <a:pos x="6" y="11"/>
                </a:cxn>
                <a:cxn ang="0">
                  <a:pos x="12" y="11"/>
                </a:cxn>
                <a:cxn ang="0">
                  <a:pos x="12" y="6"/>
                </a:cxn>
                <a:cxn ang="0">
                  <a:pos x="12" y="0"/>
                </a:cxn>
                <a:cxn ang="0">
                  <a:pos x="6" y="0"/>
                </a:cxn>
              </a:cxnLst>
              <a:rect l="0" t="0" r="r" b="b"/>
              <a:pathLst>
                <a:path w="12" h="11">
                  <a:moveTo>
                    <a:pt x="6" y="0"/>
                  </a:moveTo>
                  <a:lnTo>
                    <a:pt x="0" y="0"/>
                  </a:lnTo>
                  <a:lnTo>
                    <a:pt x="0" y="6"/>
                  </a:lnTo>
                  <a:lnTo>
                    <a:pt x="0" y="11"/>
                  </a:lnTo>
                  <a:lnTo>
                    <a:pt x="6" y="11"/>
                  </a:lnTo>
                  <a:lnTo>
                    <a:pt x="12" y="11"/>
                  </a:lnTo>
                  <a:lnTo>
                    <a:pt x="12" y="6"/>
                  </a:lnTo>
                  <a:lnTo>
                    <a:pt x="12" y="0"/>
                  </a:lnTo>
                  <a:lnTo>
                    <a:pt x="6" y="0"/>
                  </a:lnTo>
                  <a:close/>
                </a:path>
              </a:pathLst>
            </a:custGeom>
            <a:solidFill>
              <a:srgbClr val="FB0000"/>
            </a:solidFill>
            <a:ln w="9525">
              <a:noFill/>
              <a:round/>
              <a:headEnd/>
              <a:tailEnd/>
            </a:ln>
          </p:spPr>
          <p:txBody>
            <a:bodyPr/>
            <a:lstStyle/>
            <a:p>
              <a:endParaRPr lang="es-MX"/>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5923"/>
                                        </p:tgtEl>
                                        <p:attrNameLst>
                                          <p:attrName>style.visibility</p:attrName>
                                        </p:attrNameLst>
                                      </p:cBhvr>
                                      <p:to>
                                        <p:strVal val="visible"/>
                                      </p:to>
                                    </p:set>
                                    <p:animEffect transition="in" filter="dissolve">
                                      <p:cBhvr>
                                        <p:cTn id="7" dur="500"/>
                                        <p:tgtEl>
                                          <p:spTgt spid="1659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92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Text Box 2"/>
          <p:cNvSpPr txBox="1">
            <a:spLocks noChangeArrowheads="1"/>
          </p:cNvSpPr>
          <p:nvPr/>
        </p:nvSpPr>
        <p:spPr bwMode="auto">
          <a:xfrm>
            <a:off x="2546350" y="615950"/>
            <a:ext cx="4051300" cy="473912"/>
          </a:xfrm>
          <a:prstGeom prst="rect">
            <a:avLst/>
          </a:prstGeom>
          <a:noFill/>
          <a:ln w="9525">
            <a:noFill/>
            <a:miter lim="800000"/>
            <a:headEnd/>
            <a:tailEnd/>
          </a:ln>
          <a:effectLst/>
        </p:spPr>
        <p:txBody>
          <a:bodyPr>
            <a:spAutoFit/>
            <a:flatTx/>
          </a:bodyPr>
          <a:lstStyle/>
          <a:p>
            <a:pPr>
              <a:lnSpc>
                <a:spcPct val="140000"/>
              </a:lnSpc>
            </a:pPr>
            <a:r>
              <a:rPr lang="es-ES" sz="2000" b="1" dirty="0">
                <a:solidFill>
                  <a:srgbClr val="000099"/>
                </a:solidFill>
                <a:latin typeface="Arial" charset="0"/>
              </a:rPr>
              <a:t>Desarrollo Matemático de Bohr</a:t>
            </a:r>
          </a:p>
        </p:txBody>
      </p:sp>
      <p:sp>
        <p:nvSpPr>
          <p:cNvPr id="169987" name="Text Box 3"/>
          <p:cNvSpPr txBox="1">
            <a:spLocks noChangeArrowheads="1"/>
          </p:cNvSpPr>
          <p:nvPr/>
        </p:nvSpPr>
        <p:spPr bwMode="auto">
          <a:xfrm>
            <a:off x="179388" y="1298575"/>
            <a:ext cx="3059112" cy="542925"/>
          </a:xfrm>
          <a:prstGeom prst="rect">
            <a:avLst/>
          </a:prstGeom>
          <a:solidFill>
            <a:srgbClr val="FDFBB7"/>
          </a:solidFill>
          <a:ln w="9525">
            <a:solidFill>
              <a:srgbClr val="FFFF00"/>
            </a:solidFill>
            <a:miter lim="800000"/>
            <a:headEnd/>
            <a:tailEnd/>
          </a:ln>
          <a:effectLst/>
        </p:spPr>
        <p:txBody>
          <a:bodyPr lIns="36000" tIns="36000" rIns="36000" bIns="36000"/>
          <a:lstStyle/>
          <a:p>
            <a:pPr algn="just"/>
            <a:r>
              <a:rPr lang="es-ES" sz="800">
                <a:solidFill>
                  <a:schemeClr val="accent2"/>
                </a:solidFill>
                <a:latin typeface="Arial" charset="0"/>
              </a:rPr>
              <a:t>Cuando un electrón gira alrededor del núcleo describiendo una órbita, se ejerce sobre él una fuerza eléctrica (</a:t>
            </a:r>
            <a:r>
              <a:rPr lang="es-ES" sz="800" b="1">
                <a:latin typeface="Arial" charset="0"/>
              </a:rPr>
              <a:t>F</a:t>
            </a:r>
            <a:r>
              <a:rPr lang="es-ES" sz="800" b="1" baseline="-25000">
                <a:latin typeface="Arial" charset="0"/>
              </a:rPr>
              <a:t>e</a:t>
            </a:r>
            <a:r>
              <a:rPr lang="es-ES" sz="800">
                <a:solidFill>
                  <a:schemeClr val="accent2"/>
                </a:solidFill>
                <a:latin typeface="Arial" charset="0"/>
              </a:rPr>
              <a:t>), que por convención se considera negativa y que de acuerdo a la ley de Coulomb se obtendría con la expresión siguiente:</a:t>
            </a:r>
          </a:p>
        </p:txBody>
      </p:sp>
      <p:grpSp>
        <p:nvGrpSpPr>
          <p:cNvPr id="170017" name="Group 33"/>
          <p:cNvGrpSpPr>
            <a:grpSpLocks/>
          </p:cNvGrpSpPr>
          <p:nvPr/>
        </p:nvGrpSpPr>
        <p:grpSpPr bwMode="auto">
          <a:xfrm>
            <a:off x="800100" y="1301750"/>
            <a:ext cx="1296988" cy="539750"/>
            <a:chOff x="256" y="1476"/>
            <a:chExt cx="817" cy="340"/>
          </a:xfrm>
        </p:grpSpPr>
        <p:sp>
          <p:nvSpPr>
            <p:cNvPr id="169989" name="Text Box 5"/>
            <p:cNvSpPr txBox="1">
              <a:spLocks noChangeArrowheads="1"/>
            </p:cNvSpPr>
            <p:nvPr/>
          </p:nvSpPr>
          <p:spPr bwMode="auto">
            <a:xfrm>
              <a:off x="256" y="1572"/>
              <a:ext cx="257" cy="148"/>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F</a:t>
              </a:r>
              <a:r>
                <a:rPr lang="es-ES" sz="1400" b="1" baseline="-25000">
                  <a:latin typeface="Arial" charset="0"/>
                </a:rPr>
                <a:t>e</a:t>
              </a:r>
              <a:r>
                <a:rPr lang="es-ES" sz="1400" b="1">
                  <a:latin typeface="Arial" charset="0"/>
                </a:rPr>
                <a:t> = </a:t>
              </a:r>
            </a:p>
          </p:txBody>
        </p:sp>
        <p:sp>
          <p:nvSpPr>
            <p:cNvPr id="169990" name="Text Box 6"/>
            <p:cNvSpPr txBox="1">
              <a:spLocks noChangeArrowheads="1"/>
            </p:cNvSpPr>
            <p:nvPr/>
          </p:nvSpPr>
          <p:spPr bwMode="auto">
            <a:xfrm>
              <a:off x="642" y="1476"/>
              <a:ext cx="400" cy="148"/>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Q</a:t>
              </a:r>
              <a:r>
                <a:rPr lang="es-ES" sz="1400" b="1" baseline="-25000">
                  <a:latin typeface="Arial" charset="0"/>
                </a:rPr>
                <a:t>1</a:t>
              </a:r>
              <a:r>
                <a:rPr lang="es-ES" sz="1400" b="1">
                  <a:latin typeface="Arial" charset="0"/>
                </a:rPr>
                <a:t>·Q</a:t>
              </a:r>
              <a:r>
                <a:rPr lang="es-ES" sz="1400" b="1" baseline="-25000">
                  <a:latin typeface="Arial" charset="0"/>
                </a:rPr>
                <a:t>2</a:t>
              </a:r>
              <a:r>
                <a:rPr lang="es-ES" sz="1400" b="1">
                  <a:latin typeface="Arial" charset="0"/>
                </a:rPr>
                <a:t>·k</a:t>
              </a:r>
            </a:p>
          </p:txBody>
        </p:sp>
        <p:sp>
          <p:nvSpPr>
            <p:cNvPr id="169991" name="Text Box 7"/>
            <p:cNvSpPr txBox="1">
              <a:spLocks noChangeArrowheads="1"/>
            </p:cNvSpPr>
            <p:nvPr/>
          </p:nvSpPr>
          <p:spPr bwMode="auto">
            <a:xfrm>
              <a:off x="777" y="1668"/>
              <a:ext cx="130" cy="148"/>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d</a:t>
              </a:r>
              <a:r>
                <a:rPr lang="es-ES" sz="1400" b="1" baseline="30000">
                  <a:latin typeface="Arial" charset="0"/>
                </a:rPr>
                <a:t>2</a:t>
              </a:r>
            </a:p>
          </p:txBody>
        </p:sp>
        <p:sp>
          <p:nvSpPr>
            <p:cNvPr id="169992" name="Line 8"/>
            <p:cNvSpPr>
              <a:spLocks noChangeShapeType="1"/>
            </p:cNvSpPr>
            <p:nvPr/>
          </p:nvSpPr>
          <p:spPr bwMode="auto">
            <a:xfrm>
              <a:off x="612" y="1653"/>
              <a:ext cx="461" cy="0"/>
            </a:xfrm>
            <a:prstGeom prst="line">
              <a:avLst/>
            </a:prstGeom>
            <a:noFill/>
            <a:ln w="25400">
              <a:solidFill>
                <a:schemeClr val="tx1"/>
              </a:solidFill>
              <a:round/>
              <a:headEnd/>
              <a:tailEnd/>
            </a:ln>
            <a:effectLst/>
          </p:spPr>
          <p:txBody>
            <a:bodyPr wrap="none" anchor="ctr"/>
            <a:lstStyle/>
            <a:p>
              <a:endParaRPr lang="es-MX"/>
            </a:p>
          </p:txBody>
        </p:sp>
        <p:sp>
          <p:nvSpPr>
            <p:cNvPr id="170016" name="Line 32"/>
            <p:cNvSpPr>
              <a:spLocks noChangeShapeType="1"/>
            </p:cNvSpPr>
            <p:nvPr/>
          </p:nvSpPr>
          <p:spPr bwMode="auto">
            <a:xfrm>
              <a:off x="504" y="1653"/>
              <a:ext cx="77" cy="0"/>
            </a:xfrm>
            <a:prstGeom prst="line">
              <a:avLst/>
            </a:prstGeom>
            <a:noFill/>
            <a:ln w="25400">
              <a:solidFill>
                <a:schemeClr val="tx1"/>
              </a:solidFill>
              <a:round/>
              <a:headEnd/>
              <a:tailEnd/>
            </a:ln>
            <a:effectLst/>
          </p:spPr>
          <p:txBody>
            <a:bodyPr wrap="none" anchor="ctr"/>
            <a:lstStyle/>
            <a:p>
              <a:endParaRPr lang="es-MX"/>
            </a:p>
          </p:txBody>
        </p:sp>
      </p:grpSp>
      <p:sp>
        <p:nvSpPr>
          <p:cNvPr id="170019" name="Text Box 35"/>
          <p:cNvSpPr txBox="1">
            <a:spLocks noChangeArrowheads="1"/>
          </p:cNvSpPr>
          <p:nvPr/>
        </p:nvSpPr>
        <p:spPr bwMode="auto">
          <a:xfrm>
            <a:off x="179388" y="1952625"/>
            <a:ext cx="3059112" cy="544513"/>
          </a:xfrm>
          <a:prstGeom prst="rect">
            <a:avLst/>
          </a:prstGeom>
          <a:solidFill>
            <a:srgbClr val="FDFBB7"/>
          </a:solidFill>
          <a:ln w="9525">
            <a:solidFill>
              <a:srgbClr val="FFFF00"/>
            </a:solidFill>
            <a:miter lim="800000"/>
            <a:headEnd/>
            <a:tailEnd/>
          </a:ln>
          <a:effectLst/>
        </p:spPr>
        <p:txBody>
          <a:bodyPr lIns="36000" tIns="36000" rIns="36000" bIns="36000"/>
          <a:lstStyle/>
          <a:p>
            <a:pPr algn="just"/>
            <a:r>
              <a:rPr lang="es-ES" sz="800">
                <a:solidFill>
                  <a:schemeClr val="accent2"/>
                </a:solidFill>
                <a:latin typeface="Arial" charset="0"/>
              </a:rPr>
              <a:t>Si se consideran negativas las fuerzas que jalan al electrón hacía el núcleo,</a:t>
            </a:r>
            <a:r>
              <a:rPr lang="es-ES" sz="800" b="1">
                <a:latin typeface="Arial" charset="0"/>
              </a:rPr>
              <a:t> Q</a:t>
            </a:r>
            <a:r>
              <a:rPr lang="es-ES" sz="800" b="1" baseline="-25000">
                <a:latin typeface="Arial" charset="0"/>
              </a:rPr>
              <a:t>1</a:t>
            </a:r>
            <a:r>
              <a:rPr lang="es-ES" sz="800">
                <a:solidFill>
                  <a:schemeClr val="accent2"/>
                </a:solidFill>
                <a:latin typeface="Arial" charset="0"/>
              </a:rPr>
              <a:t> sería la carga del electrón (</a:t>
            </a:r>
            <a:r>
              <a:rPr lang="es-ES" sz="800" b="1">
                <a:latin typeface="Arial" charset="0"/>
              </a:rPr>
              <a:t>e</a:t>
            </a:r>
            <a:r>
              <a:rPr lang="es-ES" sz="800">
                <a:solidFill>
                  <a:schemeClr val="accent2"/>
                </a:solidFill>
                <a:latin typeface="Arial" charset="0"/>
              </a:rPr>
              <a:t>), </a:t>
            </a:r>
            <a:r>
              <a:rPr lang="es-ES" sz="800" b="1">
                <a:latin typeface="Arial" charset="0"/>
              </a:rPr>
              <a:t>Q</a:t>
            </a:r>
            <a:r>
              <a:rPr lang="es-ES" sz="800" b="1" baseline="-25000">
                <a:latin typeface="Arial" charset="0"/>
              </a:rPr>
              <a:t>2</a:t>
            </a:r>
            <a:r>
              <a:rPr lang="es-ES" sz="800">
                <a:solidFill>
                  <a:schemeClr val="accent2"/>
                </a:solidFill>
                <a:latin typeface="Arial" charset="0"/>
              </a:rPr>
              <a:t> la carga del núcleo (</a:t>
            </a:r>
            <a:r>
              <a:rPr lang="es-ES" sz="800" b="1">
                <a:latin typeface="Arial" charset="0"/>
              </a:rPr>
              <a:t>Ze</a:t>
            </a:r>
            <a:r>
              <a:rPr lang="es-ES" sz="800">
                <a:solidFill>
                  <a:schemeClr val="accent2"/>
                </a:solidFill>
                <a:latin typeface="Arial" charset="0"/>
              </a:rPr>
              <a:t>), </a:t>
            </a:r>
            <a:r>
              <a:rPr lang="es-ES" sz="800" b="1">
                <a:latin typeface="Arial" charset="0"/>
              </a:rPr>
              <a:t>k</a:t>
            </a:r>
            <a:r>
              <a:rPr lang="es-ES" sz="800">
                <a:solidFill>
                  <a:schemeClr val="accent2"/>
                </a:solidFill>
                <a:latin typeface="Arial" charset="0"/>
              </a:rPr>
              <a:t> la constante de Coulomb y </a:t>
            </a:r>
            <a:r>
              <a:rPr lang="es-ES" sz="800" b="1">
                <a:latin typeface="Arial" charset="0"/>
              </a:rPr>
              <a:t>d</a:t>
            </a:r>
            <a:r>
              <a:rPr lang="es-ES" sz="800">
                <a:solidFill>
                  <a:schemeClr val="accent2"/>
                </a:solidFill>
                <a:latin typeface="Arial" charset="0"/>
              </a:rPr>
              <a:t> la distancia entre las cargas (</a:t>
            </a:r>
            <a:r>
              <a:rPr lang="es-ES" sz="800" b="1">
                <a:latin typeface="Arial" charset="0"/>
              </a:rPr>
              <a:t>r</a:t>
            </a:r>
            <a:r>
              <a:rPr lang="es-ES" sz="800">
                <a:solidFill>
                  <a:schemeClr val="accent2"/>
                </a:solidFill>
                <a:latin typeface="Arial" charset="0"/>
              </a:rPr>
              <a:t>); por lo tanto, se obtendría la ecuación </a:t>
            </a:r>
            <a:r>
              <a:rPr lang="es-ES" sz="800" b="1">
                <a:solidFill>
                  <a:srgbClr val="FF0000"/>
                </a:solidFill>
                <a:latin typeface="Arial" charset="0"/>
              </a:rPr>
              <a:t>1</a:t>
            </a:r>
            <a:r>
              <a:rPr lang="es-ES" sz="800">
                <a:solidFill>
                  <a:schemeClr val="accent2"/>
                </a:solidFill>
                <a:latin typeface="Arial" charset="0"/>
              </a:rPr>
              <a:t> siguiente:</a:t>
            </a:r>
          </a:p>
        </p:txBody>
      </p:sp>
      <p:grpSp>
        <p:nvGrpSpPr>
          <p:cNvPr id="170027" name="Group 43"/>
          <p:cNvGrpSpPr>
            <a:grpSpLocks/>
          </p:cNvGrpSpPr>
          <p:nvPr/>
        </p:nvGrpSpPr>
        <p:grpSpPr bwMode="auto">
          <a:xfrm>
            <a:off x="603250" y="1965325"/>
            <a:ext cx="1366838" cy="508000"/>
            <a:chOff x="716" y="1896"/>
            <a:chExt cx="861" cy="320"/>
          </a:xfrm>
        </p:grpSpPr>
        <p:sp>
          <p:nvSpPr>
            <p:cNvPr id="170021" name="Text Box 37"/>
            <p:cNvSpPr txBox="1">
              <a:spLocks noChangeArrowheads="1"/>
            </p:cNvSpPr>
            <p:nvPr/>
          </p:nvSpPr>
          <p:spPr bwMode="auto">
            <a:xfrm>
              <a:off x="840" y="1984"/>
              <a:ext cx="257" cy="148"/>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F</a:t>
              </a:r>
              <a:r>
                <a:rPr lang="es-ES" sz="1400" b="1" baseline="-25000">
                  <a:latin typeface="Arial" charset="0"/>
                </a:rPr>
                <a:t>e</a:t>
              </a:r>
              <a:r>
                <a:rPr lang="es-ES" sz="1400" b="1">
                  <a:latin typeface="Arial" charset="0"/>
                </a:rPr>
                <a:t> = </a:t>
              </a:r>
            </a:p>
          </p:txBody>
        </p:sp>
        <p:sp>
          <p:nvSpPr>
            <p:cNvPr id="170022" name="Text Box 38"/>
            <p:cNvSpPr txBox="1">
              <a:spLocks noChangeArrowheads="1"/>
            </p:cNvSpPr>
            <p:nvPr/>
          </p:nvSpPr>
          <p:spPr bwMode="auto">
            <a:xfrm>
              <a:off x="1223" y="1896"/>
              <a:ext cx="316" cy="148"/>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Z·e</a:t>
              </a:r>
              <a:r>
                <a:rPr lang="es-ES" sz="1400" b="1" baseline="30000">
                  <a:latin typeface="Arial" charset="0"/>
                </a:rPr>
                <a:t>2</a:t>
              </a:r>
              <a:r>
                <a:rPr lang="es-ES" sz="1400" b="1">
                  <a:latin typeface="Arial" charset="0"/>
                </a:rPr>
                <a:t>·k</a:t>
              </a:r>
            </a:p>
          </p:txBody>
        </p:sp>
        <p:sp>
          <p:nvSpPr>
            <p:cNvPr id="170023" name="Text Box 39"/>
            <p:cNvSpPr txBox="1">
              <a:spLocks noChangeArrowheads="1"/>
            </p:cNvSpPr>
            <p:nvPr/>
          </p:nvSpPr>
          <p:spPr bwMode="auto">
            <a:xfrm>
              <a:off x="1325" y="2068"/>
              <a:ext cx="106" cy="148"/>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r</a:t>
              </a:r>
              <a:r>
                <a:rPr lang="es-ES" sz="1400" b="1" baseline="30000">
                  <a:latin typeface="Arial" charset="0"/>
                </a:rPr>
                <a:t>2</a:t>
              </a:r>
            </a:p>
          </p:txBody>
        </p:sp>
        <p:sp>
          <p:nvSpPr>
            <p:cNvPr id="170024" name="Line 40"/>
            <p:cNvSpPr>
              <a:spLocks noChangeShapeType="1"/>
            </p:cNvSpPr>
            <p:nvPr/>
          </p:nvSpPr>
          <p:spPr bwMode="auto">
            <a:xfrm>
              <a:off x="1192" y="2057"/>
              <a:ext cx="385" cy="0"/>
            </a:xfrm>
            <a:prstGeom prst="line">
              <a:avLst/>
            </a:prstGeom>
            <a:noFill/>
            <a:ln w="25400">
              <a:solidFill>
                <a:schemeClr val="tx1"/>
              </a:solidFill>
              <a:round/>
              <a:headEnd/>
              <a:tailEnd/>
            </a:ln>
            <a:effectLst/>
          </p:spPr>
          <p:txBody>
            <a:bodyPr wrap="none" anchor="ctr"/>
            <a:lstStyle/>
            <a:p>
              <a:endParaRPr lang="es-MX"/>
            </a:p>
          </p:txBody>
        </p:sp>
        <p:sp>
          <p:nvSpPr>
            <p:cNvPr id="170025" name="Text Box 41"/>
            <p:cNvSpPr txBox="1">
              <a:spLocks noChangeArrowheads="1"/>
            </p:cNvSpPr>
            <p:nvPr/>
          </p:nvSpPr>
          <p:spPr bwMode="auto">
            <a:xfrm>
              <a:off x="1080" y="1907"/>
              <a:ext cx="93" cy="168"/>
            </a:xfrm>
            <a:prstGeom prst="rect">
              <a:avLst/>
            </a:prstGeom>
            <a:noFill/>
            <a:ln w="9525">
              <a:noFill/>
              <a:miter lim="800000"/>
              <a:headEnd/>
              <a:tailEnd/>
            </a:ln>
            <a:effectLst/>
          </p:spPr>
          <p:txBody>
            <a:bodyPr wrap="none" lIns="18000" tIns="10800" rIns="18000" bIns="10800">
              <a:spAutoFit/>
            </a:bodyPr>
            <a:lstStyle/>
            <a:p>
              <a:r>
                <a:rPr lang="es-ES" sz="1600" b="1">
                  <a:latin typeface="Arial" charset="0"/>
                </a:rPr>
                <a:t>_</a:t>
              </a:r>
              <a:endParaRPr lang="es-ES" sz="1600" b="1" baseline="30000">
                <a:latin typeface="Arial" charset="0"/>
              </a:endParaRPr>
            </a:p>
          </p:txBody>
        </p:sp>
        <p:sp>
          <p:nvSpPr>
            <p:cNvPr id="170026" name="Text Box 42"/>
            <p:cNvSpPr txBox="1">
              <a:spLocks noChangeArrowheads="1"/>
            </p:cNvSpPr>
            <p:nvPr/>
          </p:nvSpPr>
          <p:spPr bwMode="auto">
            <a:xfrm>
              <a:off x="716" y="1984"/>
              <a:ext cx="84" cy="148"/>
            </a:xfrm>
            <a:prstGeom prst="rect">
              <a:avLst/>
            </a:prstGeom>
            <a:noFill/>
            <a:ln w="9525">
              <a:noFill/>
              <a:miter lim="800000"/>
              <a:headEnd/>
              <a:tailEnd/>
            </a:ln>
            <a:effectLst/>
          </p:spPr>
          <p:txBody>
            <a:bodyPr wrap="none" lIns="18000" tIns="10800" rIns="18000" bIns="10800">
              <a:spAutoFit/>
            </a:bodyPr>
            <a:lstStyle/>
            <a:p>
              <a:r>
                <a:rPr lang="es-ES" sz="1400" b="1">
                  <a:solidFill>
                    <a:srgbClr val="FF0000"/>
                  </a:solidFill>
                  <a:latin typeface="Arial" charset="0"/>
                </a:rPr>
                <a:t>1</a:t>
              </a:r>
              <a:endParaRPr lang="es-ES" sz="1400" b="1" baseline="30000">
                <a:solidFill>
                  <a:srgbClr val="FF0000"/>
                </a:solidFill>
                <a:latin typeface="Arial" charset="0"/>
              </a:endParaRPr>
            </a:p>
          </p:txBody>
        </p:sp>
      </p:grpSp>
      <p:sp>
        <p:nvSpPr>
          <p:cNvPr id="170028" name="Text Box 44"/>
          <p:cNvSpPr txBox="1">
            <a:spLocks noChangeArrowheads="1"/>
          </p:cNvSpPr>
          <p:nvPr/>
        </p:nvSpPr>
        <p:spPr bwMode="auto">
          <a:xfrm>
            <a:off x="179388" y="2562225"/>
            <a:ext cx="3059112" cy="544513"/>
          </a:xfrm>
          <a:prstGeom prst="rect">
            <a:avLst/>
          </a:prstGeom>
          <a:solidFill>
            <a:srgbClr val="FDFBB7"/>
          </a:solidFill>
          <a:ln w="9525">
            <a:solidFill>
              <a:srgbClr val="FFFF00"/>
            </a:solidFill>
            <a:miter lim="800000"/>
            <a:headEnd/>
            <a:tailEnd/>
          </a:ln>
          <a:effectLst/>
        </p:spPr>
        <p:txBody>
          <a:bodyPr lIns="36000" tIns="36000" rIns="36000" bIns="36000"/>
          <a:lstStyle/>
          <a:p>
            <a:pPr algn="just"/>
            <a:r>
              <a:rPr lang="es-ES" sz="800">
                <a:solidFill>
                  <a:schemeClr val="accent2"/>
                </a:solidFill>
                <a:latin typeface="Arial" charset="0"/>
              </a:rPr>
              <a:t>Dado que el electrón describe un movimiento circular, se ejerce sobre él una fuerza centrípeta, la cual sería negativa y cuya ecuación </a:t>
            </a:r>
            <a:r>
              <a:rPr lang="es-ES" sz="800" b="1">
                <a:solidFill>
                  <a:srgbClr val="FF0000"/>
                </a:solidFill>
                <a:latin typeface="Arial" charset="0"/>
              </a:rPr>
              <a:t>2</a:t>
            </a:r>
            <a:r>
              <a:rPr lang="es-ES" sz="800">
                <a:solidFill>
                  <a:schemeClr val="accent2"/>
                </a:solidFill>
                <a:latin typeface="Arial" charset="0"/>
              </a:rPr>
              <a:t> sería la siguiente:</a:t>
            </a:r>
          </a:p>
        </p:txBody>
      </p:sp>
      <p:grpSp>
        <p:nvGrpSpPr>
          <p:cNvPr id="170030" name="Group 46"/>
          <p:cNvGrpSpPr>
            <a:grpSpLocks/>
          </p:cNvGrpSpPr>
          <p:nvPr/>
        </p:nvGrpSpPr>
        <p:grpSpPr bwMode="auto">
          <a:xfrm>
            <a:off x="596900" y="2605088"/>
            <a:ext cx="1195388" cy="433387"/>
            <a:chOff x="424" y="2659"/>
            <a:chExt cx="753" cy="273"/>
          </a:xfrm>
        </p:grpSpPr>
        <p:sp>
          <p:nvSpPr>
            <p:cNvPr id="170031" name="Text Box 47"/>
            <p:cNvSpPr txBox="1">
              <a:spLocks noChangeArrowheads="1"/>
            </p:cNvSpPr>
            <p:nvPr/>
          </p:nvSpPr>
          <p:spPr bwMode="auto">
            <a:xfrm>
              <a:off x="556" y="2740"/>
              <a:ext cx="257" cy="148"/>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F</a:t>
              </a:r>
              <a:r>
                <a:rPr lang="es-ES" sz="1400" b="1" baseline="-25000">
                  <a:latin typeface="Arial" charset="0"/>
                </a:rPr>
                <a:t>c</a:t>
              </a:r>
              <a:r>
                <a:rPr lang="es-ES" sz="1400" b="1">
                  <a:latin typeface="Arial" charset="0"/>
                </a:rPr>
                <a:t> = </a:t>
              </a:r>
            </a:p>
          </p:txBody>
        </p:sp>
        <p:sp>
          <p:nvSpPr>
            <p:cNvPr id="170032" name="Text Box 48"/>
            <p:cNvSpPr txBox="1">
              <a:spLocks noChangeArrowheads="1"/>
            </p:cNvSpPr>
            <p:nvPr/>
          </p:nvSpPr>
          <p:spPr bwMode="auto">
            <a:xfrm>
              <a:off x="917" y="2660"/>
              <a:ext cx="255" cy="148"/>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m·v</a:t>
              </a:r>
              <a:r>
                <a:rPr lang="es-ES" sz="1400" b="1" baseline="30000">
                  <a:latin typeface="Arial" charset="0"/>
                </a:rPr>
                <a:t>2</a:t>
              </a:r>
            </a:p>
          </p:txBody>
        </p:sp>
        <p:sp>
          <p:nvSpPr>
            <p:cNvPr id="170033" name="Text Box 49"/>
            <p:cNvSpPr txBox="1">
              <a:spLocks noChangeArrowheads="1"/>
            </p:cNvSpPr>
            <p:nvPr/>
          </p:nvSpPr>
          <p:spPr bwMode="auto">
            <a:xfrm>
              <a:off x="1013" y="2784"/>
              <a:ext cx="66" cy="148"/>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r</a:t>
              </a:r>
              <a:endParaRPr lang="es-ES" sz="1400" b="1" baseline="30000">
                <a:latin typeface="Arial" charset="0"/>
              </a:endParaRPr>
            </a:p>
          </p:txBody>
        </p:sp>
        <p:sp>
          <p:nvSpPr>
            <p:cNvPr id="170034" name="Line 50"/>
            <p:cNvSpPr>
              <a:spLocks noChangeShapeType="1"/>
            </p:cNvSpPr>
            <p:nvPr/>
          </p:nvSpPr>
          <p:spPr bwMode="auto">
            <a:xfrm>
              <a:off x="908" y="2805"/>
              <a:ext cx="269" cy="0"/>
            </a:xfrm>
            <a:prstGeom prst="line">
              <a:avLst/>
            </a:prstGeom>
            <a:noFill/>
            <a:ln w="25400">
              <a:solidFill>
                <a:schemeClr val="tx1"/>
              </a:solidFill>
              <a:round/>
              <a:headEnd/>
              <a:tailEnd/>
            </a:ln>
            <a:effectLst/>
          </p:spPr>
          <p:txBody>
            <a:bodyPr wrap="none" anchor="ctr"/>
            <a:lstStyle/>
            <a:p>
              <a:endParaRPr lang="es-MX"/>
            </a:p>
          </p:txBody>
        </p:sp>
        <p:sp>
          <p:nvSpPr>
            <p:cNvPr id="170035" name="Text Box 51"/>
            <p:cNvSpPr txBox="1">
              <a:spLocks noChangeArrowheads="1"/>
            </p:cNvSpPr>
            <p:nvPr/>
          </p:nvSpPr>
          <p:spPr bwMode="auto">
            <a:xfrm>
              <a:off x="796" y="2659"/>
              <a:ext cx="93" cy="168"/>
            </a:xfrm>
            <a:prstGeom prst="rect">
              <a:avLst/>
            </a:prstGeom>
            <a:noFill/>
            <a:ln w="9525">
              <a:noFill/>
              <a:miter lim="800000"/>
              <a:headEnd/>
              <a:tailEnd/>
            </a:ln>
            <a:effectLst/>
          </p:spPr>
          <p:txBody>
            <a:bodyPr wrap="none" lIns="18000" tIns="10800" rIns="18000" bIns="10800">
              <a:spAutoFit/>
            </a:bodyPr>
            <a:lstStyle/>
            <a:p>
              <a:r>
                <a:rPr lang="es-ES" sz="1600" b="1">
                  <a:latin typeface="Arial" charset="0"/>
                </a:rPr>
                <a:t>_</a:t>
              </a:r>
              <a:endParaRPr lang="es-ES" sz="1600" b="1" baseline="30000">
                <a:latin typeface="Arial" charset="0"/>
              </a:endParaRPr>
            </a:p>
          </p:txBody>
        </p:sp>
        <p:sp>
          <p:nvSpPr>
            <p:cNvPr id="170036" name="Text Box 52"/>
            <p:cNvSpPr txBox="1">
              <a:spLocks noChangeArrowheads="1"/>
            </p:cNvSpPr>
            <p:nvPr/>
          </p:nvSpPr>
          <p:spPr bwMode="auto">
            <a:xfrm>
              <a:off x="424" y="2740"/>
              <a:ext cx="84" cy="148"/>
            </a:xfrm>
            <a:prstGeom prst="rect">
              <a:avLst/>
            </a:prstGeom>
            <a:noFill/>
            <a:ln w="9525">
              <a:noFill/>
              <a:miter lim="800000"/>
              <a:headEnd/>
              <a:tailEnd/>
            </a:ln>
            <a:effectLst/>
          </p:spPr>
          <p:txBody>
            <a:bodyPr wrap="none" lIns="18000" tIns="10800" rIns="18000" bIns="10800">
              <a:spAutoFit/>
            </a:bodyPr>
            <a:lstStyle/>
            <a:p>
              <a:r>
                <a:rPr lang="es-ES" sz="1400" b="1">
                  <a:solidFill>
                    <a:srgbClr val="FF0000"/>
                  </a:solidFill>
                  <a:latin typeface="Arial" charset="0"/>
                </a:rPr>
                <a:t>2</a:t>
              </a:r>
              <a:endParaRPr lang="es-ES" sz="1400" b="1" baseline="30000">
                <a:solidFill>
                  <a:srgbClr val="FF0000"/>
                </a:solidFill>
                <a:latin typeface="Arial" charset="0"/>
              </a:endParaRPr>
            </a:p>
          </p:txBody>
        </p:sp>
      </p:grpSp>
      <p:sp>
        <p:nvSpPr>
          <p:cNvPr id="170043" name="Text Box 59"/>
          <p:cNvSpPr txBox="1">
            <a:spLocks noChangeArrowheads="1"/>
          </p:cNvSpPr>
          <p:nvPr/>
        </p:nvSpPr>
        <p:spPr bwMode="auto">
          <a:xfrm>
            <a:off x="179388" y="3148013"/>
            <a:ext cx="3059112" cy="544512"/>
          </a:xfrm>
          <a:prstGeom prst="rect">
            <a:avLst/>
          </a:prstGeom>
          <a:solidFill>
            <a:srgbClr val="FDFBB7"/>
          </a:solidFill>
          <a:ln w="9525">
            <a:solidFill>
              <a:srgbClr val="FFFF00"/>
            </a:solidFill>
            <a:miter lim="800000"/>
            <a:headEnd/>
            <a:tailEnd/>
          </a:ln>
          <a:effectLst/>
        </p:spPr>
        <p:txBody>
          <a:bodyPr lIns="36000" tIns="36000" rIns="36000" bIns="36000"/>
          <a:lstStyle/>
          <a:p>
            <a:pPr algn="just"/>
            <a:r>
              <a:rPr lang="es-ES" sz="800">
                <a:solidFill>
                  <a:schemeClr val="accent2"/>
                </a:solidFill>
                <a:latin typeface="Arial" charset="0"/>
              </a:rPr>
              <a:t>En este caso, como las fuerzas eléctrica y centrípeta tratan de jalar al electrón hacia el núcleo, se puede decir que se trata de la misma fuerza; por lo tanto, las expresiones </a:t>
            </a:r>
            <a:r>
              <a:rPr lang="es-ES" sz="800" b="1">
                <a:solidFill>
                  <a:srgbClr val="FF0000"/>
                </a:solidFill>
                <a:latin typeface="Arial" charset="0"/>
              </a:rPr>
              <a:t>1</a:t>
            </a:r>
            <a:r>
              <a:rPr lang="es-ES" sz="800">
                <a:solidFill>
                  <a:schemeClr val="accent2"/>
                </a:solidFill>
                <a:latin typeface="Arial" charset="0"/>
              </a:rPr>
              <a:t> y </a:t>
            </a:r>
            <a:r>
              <a:rPr lang="es-ES" sz="800" b="1">
                <a:solidFill>
                  <a:srgbClr val="FF0000"/>
                </a:solidFill>
                <a:latin typeface="Arial" charset="0"/>
              </a:rPr>
              <a:t>2</a:t>
            </a:r>
            <a:r>
              <a:rPr lang="es-ES" sz="800">
                <a:solidFill>
                  <a:schemeClr val="accent2"/>
                </a:solidFill>
                <a:latin typeface="Arial" charset="0"/>
              </a:rPr>
              <a:t> se pueden igualar para obtener la ecuación </a:t>
            </a:r>
            <a:r>
              <a:rPr lang="es-ES" sz="800" b="1">
                <a:solidFill>
                  <a:srgbClr val="FF0000"/>
                </a:solidFill>
                <a:latin typeface="Arial" charset="0"/>
              </a:rPr>
              <a:t>3</a:t>
            </a:r>
            <a:r>
              <a:rPr lang="es-ES" sz="800">
                <a:solidFill>
                  <a:schemeClr val="accent2"/>
                </a:solidFill>
                <a:latin typeface="Arial" charset="0"/>
              </a:rPr>
              <a:t>:</a:t>
            </a:r>
          </a:p>
        </p:txBody>
      </p:sp>
      <p:grpSp>
        <p:nvGrpSpPr>
          <p:cNvPr id="170052" name="Group 68"/>
          <p:cNvGrpSpPr>
            <a:grpSpLocks/>
          </p:cNvGrpSpPr>
          <p:nvPr/>
        </p:nvGrpSpPr>
        <p:grpSpPr bwMode="auto">
          <a:xfrm>
            <a:off x="596900" y="3176588"/>
            <a:ext cx="1454150" cy="501650"/>
            <a:chOff x="792" y="2399"/>
            <a:chExt cx="916" cy="316"/>
          </a:xfrm>
        </p:grpSpPr>
        <p:sp>
          <p:nvSpPr>
            <p:cNvPr id="170037" name="Text Box 53"/>
            <p:cNvSpPr txBox="1">
              <a:spLocks noChangeArrowheads="1"/>
            </p:cNvSpPr>
            <p:nvPr/>
          </p:nvSpPr>
          <p:spPr bwMode="auto">
            <a:xfrm>
              <a:off x="975" y="2399"/>
              <a:ext cx="316" cy="148"/>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Z·e</a:t>
              </a:r>
              <a:r>
                <a:rPr lang="es-ES" sz="1400" b="1" baseline="30000">
                  <a:latin typeface="Arial" charset="0"/>
                </a:rPr>
                <a:t>2</a:t>
              </a:r>
              <a:r>
                <a:rPr lang="es-ES" sz="1400" b="1">
                  <a:latin typeface="Arial" charset="0"/>
                </a:rPr>
                <a:t>·k</a:t>
              </a:r>
            </a:p>
          </p:txBody>
        </p:sp>
        <p:sp>
          <p:nvSpPr>
            <p:cNvPr id="170038" name="Text Box 54"/>
            <p:cNvSpPr txBox="1">
              <a:spLocks noChangeArrowheads="1"/>
            </p:cNvSpPr>
            <p:nvPr/>
          </p:nvSpPr>
          <p:spPr bwMode="auto">
            <a:xfrm>
              <a:off x="1101" y="2567"/>
              <a:ext cx="66" cy="148"/>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r</a:t>
              </a:r>
              <a:endParaRPr lang="es-ES" sz="1400" b="1" baseline="30000">
                <a:latin typeface="Arial" charset="0"/>
              </a:endParaRPr>
            </a:p>
          </p:txBody>
        </p:sp>
        <p:sp>
          <p:nvSpPr>
            <p:cNvPr id="170039" name="Line 55"/>
            <p:cNvSpPr>
              <a:spLocks noChangeShapeType="1"/>
            </p:cNvSpPr>
            <p:nvPr/>
          </p:nvSpPr>
          <p:spPr bwMode="auto">
            <a:xfrm>
              <a:off x="943" y="2560"/>
              <a:ext cx="382" cy="0"/>
            </a:xfrm>
            <a:prstGeom prst="line">
              <a:avLst/>
            </a:prstGeom>
            <a:noFill/>
            <a:ln w="25400">
              <a:solidFill>
                <a:schemeClr val="tx1"/>
              </a:solidFill>
              <a:round/>
              <a:headEnd/>
              <a:tailEnd/>
            </a:ln>
            <a:effectLst/>
          </p:spPr>
          <p:txBody>
            <a:bodyPr wrap="none" anchor="ctr"/>
            <a:lstStyle/>
            <a:p>
              <a:endParaRPr lang="es-MX"/>
            </a:p>
          </p:txBody>
        </p:sp>
        <p:sp>
          <p:nvSpPr>
            <p:cNvPr id="170040" name="Text Box 56"/>
            <p:cNvSpPr txBox="1">
              <a:spLocks noChangeArrowheads="1"/>
            </p:cNvSpPr>
            <p:nvPr/>
          </p:nvSpPr>
          <p:spPr bwMode="auto">
            <a:xfrm>
              <a:off x="1352" y="2484"/>
              <a:ext cx="87" cy="148"/>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a:t>
              </a:r>
            </a:p>
          </p:txBody>
        </p:sp>
        <p:sp>
          <p:nvSpPr>
            <p:cNvPr id="170041" name="Text Box 57"/>
            <p:cNvSpPr txBox="1">
              <a:spLocks noChangeArrowheads="1"/>
            </p:cNvSpPr>
            <p:nvPr/>
          </p:nvSpPr>
          <p:spPr bwMode="auto">
            <a:xfrm>
              <a:off x="1453" y="2476"/>
              <a:ext cx="255" cy="148"/>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m·v</a:t>
              </a:r>
              <a:r>
                <a:rPr lang="es-ES" sz="1400" b="1" baseline="30000">
                  <a:latin typeface="Arial" charset="0"/>
                </a:rPr>
                <a:t>2</a:t>
              </a:r>
            </a:p>
          </p:txBody>
        </p:sp>
        <p:sp>
          <p:nvSpPr>
            <p:cNvPr id="170050" name="Text Box 66"/>
            <p:cNvSpPr txBox="1">
              <a:spLocks noChangeArrowheads="1"/>
            </p:cNvSpPr>
            <p:nvPr/>
          </p:nvSpPr>
          <p:spPr bwMode="auto">
            <a:xfrm>
              <a:off x="792" y="2491"/>
              <a:ext cx="84" cy="148"/>
            </a:xfrm>
            <a:prstGeom prst="rect">
              <a:avLst/>
            </a:prstGeom>
            <a:noFill/>
            <a:ln w="9525">
              <a:noFill/>
              <a:miter lim="800000"/>
              <a:headEnd/>
              <a:tailEnd/>
            </a:ln>
            <a:effectLst/>
          </p:spPr>
          <p:txBody>
            <a:bodyPr wrap="none" lIns="18000" tIns="10800" rIns="18000" bIns="10800">
              <a:spAutoFit/>
            </a:bodyPr>
            <a:lstStyle/>
            <a:p>
              <a:r>
                <a:rPr lang="es-ES" sz="1400" b="1">
                  <a:solidFill>
                    <a:srgbClr val="FF0000"/>
                  </a:solidFill>
                  <a:latin typeface="Arial" charset="0"/>
                </a:rPr>
                <a:t>3</a:t>
              </a:r>
              <a:endParaRPr lang="es-ES" sz="1400" b="1" baseline="30000">
                <a:solidFill>
                  <a:srgbClr val="FF0000"/>
                </a:solidFill>
                <a:latin typeface="Arial" charset="0"/>
              </a:endParaRPr>
            </a:p>
          </p:txBody>
        </p:sp>
      </p:grpSp>
      <p:sp>
        <p:nvSpPr>
          <p:cNvPr id="170055" name="Text Box 71"/>
          <p:cNvSpPr txBox="1">
            <a:spLocks noChangeArrowheads="1"/>
          </p:cNvSpPr>
          <p:nvPr/>
        </p:nvSpPr>
        <p:spPr bwMode="auto">
          <a:xfrm>
            <a:off x="179388" y="3789363"/>
            <a:ext cx="3059112" cy="423862"/>
          </a:xfrm>
          <a:prstGeom prst="rect">
            <a:avLst/>
          </a:prstGeom>
          <a:solidFill>
            <a:srgbClr val="FDFBB7"/>
          </a:solidFill>
          <a:ln w="9525">
            <a:solidFill>
              <a:srgbClr val="FFFF00"/>
            </a:solidFill>
            <a:miter lim="800000"/>
            <a:headEnd/>
            <a:tailEnd/>
          </a:ln>
          <a:effectLst/>
        </p:spPr>
        <p:txBody>
          <a:bodyPr lIns="36000" tIns="36000" rIns="36000" bIns="36000"/>
          <a:lstStyle/>
          <a:p>
            <a:pPr algn="just"/>
            <a:r>
              <a:rPr lang="es-ES" sz="800">
                <a:solidFill>
                  <a:schemeClr val="accent2"/>
                </a:solidFill>
                <a:latin typeface="Arial" charset="0"/>
              </a:rPr>
              <a:t>Por otro lado, la energía total (</a:t>
            </a:r>
            <a:r>
              <a:rPr lang="es-ES" sz="800" b="1">
                <a:latin typeface="Arial" charset="0"/>
              </a:rPr>
              <a:t>E</a:t>
            </a:r>
            <a:r>
              <a:rPr lang="es-ES" sz="800" b="1" baseline="-25000">
                <a:latin typeface="Arial" charset="0"/>
              </a:rPr>
              <a:t>T</a:t>
            </a:r>
            <a:r>
              <a:rPr lang="es-ES" sz="800">
                <a:solidFill>
                  <a:schemeClr val="accent2"/>
                </a:solidFill>
                <a:latin typeface="Arial" charset="0"/>
              </a:rPr>
              <a:t>) que posee un electrón en una órbita, es la suma de las energías potencial (</a:t>
            </a:r>
            <a:r>
              <a:rPr lang="es-ES" sz="800" b="1">
                <a:latin typeface="Arial" charset="0"/>
              </a:rPr>
              <a:t>E</a:t>
            </a:r>
            <a:r>
              <a:rPr lang="es-ES" sz="800" b="1" baseline="-25000">
                <a:latin typeface="Arial" charset="0"/>
              </a:rPr>
              <a:t>P</a:t>
            </a:r>
            <a:r>
              <a:rPr lang="es-ES" sz="800">
                <a:solidFill>
                  <a:schemeClr val="accent2"/>
                </a:solidFill>
                <a:latin typeface="Arial" charset="0"/>
              </a:rPr>
              <a:t>) y cinética (</a:t>
            </a:r>
            <a:r>
              <a:rPr lang="es-ES" sz="800" b="1">
                <a:latin typeface="Arial" charset="0"/>
              </a:rPr>
              <a:t>E</a:t>
            </a:r>
            <a:r>
              <a:rPr lang="es-ES" sz="800" b="1" baseline="-25000">
                <a:latin typeface="Arial" charset="0"/>
              </a:rPr>
              <a:t>C</a:t>
            </a:r>
            <a:r>
              <a:rPr lang="es-ES" sz="800">
                <a:solidFill>
                  <a:schemeClr val="accent2"/>
                </a:solidFill>
                <a:latin typeface="Arial" charset="0"/>
              </a:rPr>
              <a:t>), como se muestra en la ecuación </a:t>
            </a:r>
            <a:r>
              <a:rPr lang="es-ES" sz="800" b="1">
                <a:solidFill>
                  <a:srgbClr val="FF0000"/>
                </a:solidFill>
                <a:latin typeface="Arial" charset="0"/>
              </a:rPr>
              <a:t>4</a:t>
            </a:r>
            <a:r>
              <a:rPr lang="es-ES" sz="800">
                <a:solidFill>
                  <a:schemeClr val="accent2"/>
                </a:solidFill>
                <a:latin typeface="Arial" charset="0"/>
              </a:rPr>
              <a:t> siguiente:</a:t>
            </a:r>
          </a:p>
        </p:txBody>
      </p:sp>
      <p:grpSp>
        <p:nvGrpSpPr>
          <p:cNvPr id="170061" name="Group 77"/>
          <p:cNvGrpSpPr>
            <a:grpSpLocks/>
          </p:cNvGrpSpPr>
          <p:nvPr/>
        </p:nvGrpSpPr>
        <p:grpSpPr bwMode="auto">
          <a:xfrm>
            <a:off x="596900" y="3813175"/>
            <a:ext cx="1233488" cy="234950"/>
            <a:chOff x="956" y="2631"/>
            <a:chExt cx="777" cy="148"/>
          </a:xfrm>
        </p:grpSpPr>
        <p:sp>
          <p:nvSpPr>
            <p:cNvPr id="170056" name="Text Box 72"/>
            <p:cNvSpPr txBox="1">
              <a:spLocks noChangeArrowheads="1"/>
            </p:cNvSpPr>
            <p:nvPr/>
          </p:nvSpPr>
          <p:spPr bwMode="auto">
            <a:xfrm>
              <a:off x="956" y="2631"/>
              <a:ext cx="84" cy="148"/>
            </a:xfrm>
            <a:prstGeom prst="rect">
              <a:avLst/>
            </a:prstGeom>
            <a:noFill/>
            <a:ln w="9525">
              <a:noFill/>
              <a:miter lim="800000"/>
              <a:headEnd/>
              <a:tailEnd/>
            </a:ln>
            <a:effectLst/>
          </p:spPr>
          <p:txBody>
            <a:bodyPr wrap="none" lIns="18000" tIns="10800" rIns="18000" bIns="10800">
              <a:spAutoFit/>
            </a:bodyPr>
            <a:lstStyle/>
            <a:p>
              <a:r>
                <a:rPr lang="es-ES" sz="1400" b="1">
                  <a:solidFill>
                    <a:srgbClr val="FF0000"/>
                  </a:solidFill>
                  <a:latin typeface="Arial" charset="0"/>
                </a:rPr>
                <a:t>4</a:t>
              </a:r>
              <a:endParaRPr lang="es-ES" sz="1400" b="1" baseline="-25000">
                <a:solidFill>
                  <a:srgbClr val="FF0000"/>
                </a:solidFill>
                <a:latin typeface="Arial" charset="0"/>
              </a:endParaRPr>
            </a:p>
          </p:txBody>
        </p:sp>
        <p:sp>
          <p:nvSpPr>
            <p:cNvPr id="170057" name="Text Box 73"/>
            <p:cNvSpPr txBox="1">
              <a:spLocks noChangeArrowheads="1"/>
            </p:cNvSpPr>
            <p:nvPr/>
          </p:nvSpPr>
          <p:spPr bwMode="auto">
            <a:xfrm>
              <a:off x="1088" y="2631"/>
              <a:ext cx="645" cy="148"/>
            </a:xfrm>
            <a:prstGeom prst="rect">
              <a:avLst/>
            </a:prstGeom>
            <a:noFill/>
            <a:ln w="9525">
              <a:noFill/>
              <a:miter lim="800000"/>
              <a:headEnd/>
              <a:tailEnd/>
            </a:ln>
            <a:effectLst/>
          </p:spPr>
          <p:txBody>
            <a:bodyPr wrap="none" lIns="18000" tIns="10800" rIns="18000" bIns="10800">
              <a:spAutoFit/>
            </a:bodyPr>
            <a:lstStyle/>
            <a:p>
              <a:r>
                <a:rPr lang="es-ES" sz="1400" b="1" dirty="0">
                  <a:latin typeface="Arial" charset="0"/>
                </a:rPr>
                <a:t>E</a:t>
              </a:r>
              <a:r>
                <a:rPr lang="es-ES" sz="1400" b="1" baseline="-25000" dirty="0">
                  <a:latin typeface="Arial" charset="0"/>
                </a:rPr>
                <a:t>T</a:t>
              </a:r>
              <a:r>
                <a:rPr lang="es-ES" sz="1400" b="1" dirty="0">
                  <a:latin typeface="Arial" charset="0"/>
                </a:rPr>
                <a:t> = E</a:t>
              </a:r>
              <a:r>
                <a:rPr lang="es-ES" sz="1400" b="1" baseline="-25000" dirty="0">
                  <a:latin typeface="Arial" charset="0"/>
                </a:rPr>
                <a:t>P</a:t>
              </a:r>
              <a:r>
                <a:rPr lang="es-ES" sz="1400" b="1" dirty="0">
                  <a:latin typeface="Arial" charset="0"/>
                </a:rPr>
                <a:t> + E</a:t>
              </a:r>
              <a:r>
                <a:rPr lang="es-ES" sz="1400" b="1" baseline="-25000" dirty="0">
                  <a:latin typeface="Arial" charset="0"/>
                </a:rPr>
                <a:t>C</a:t>
              </a:r>
            </a:p>
          </p:txBody>
        </p:sp>
      </p:grpSp>
      <p:sp>
        <p:nvSpPr>
          <p:cNvPr id="170062" name="Text Box 78"/>
          <p:cNvSpPr txBox="1">
            <a:spLocks noChangeArrowheads="1"/>
          </p:cNvSpPr>
          <p:nvPr/>
        </p:nvSpPr>
        <p:spPr bwMode="auto">
          <a:xfrm>
            <a:off x="179388" y="4271963"/>
            <a:ext cx="3059112" cy="296862"/>
          </a:xfrm>
          <a:prstGeom prst="rect">
            <a:avLst/>
          </a:prstGeom>
          <a:solidFill>
            <a:srgbClr val="FDFBB7"/>
          </a:solidFill>
          <a:ln w="9525">
            <a:solidFill>
              <a:srgbClr val="FFFF00"/>
            </a:solidFill>
            <a:miter lim="800000"/>
            <a:headEnd/>
            <a:tailEnd/>
          </a:ln>
          <a:effectLst/>
        </p:spPr>
        <p:txBody>
          <a:bodyPr lIns="36000" tIns="36000" rIns="36000" bIns="36000"/>
          <a:lstStyle/>
          <a:p>
            <a:pPr algn="just"/>
            <a:r>
              <a:rPr lang="es-ES" sz="800">
                <a:solidFill>
                  <a:schemeClr val="accent2"/>
                </a:solidFill>
                <a:latin typeface="Arial" charset="0"/>
              </a:rPr>
              <a:t>En este caso, la energía potencial (</a:t>
            </a:r>
            <a:r>
              <a:rPr lang="es-ES" sz="800" b="1">
                <a:latin typeface="Arial" charset="0"/>
              </a:rPr>
              <a:t>E</a:t>
            </a:r>
            <a:r>
              <a:rPr lang="es-ES" sz="800" b="1" baseline="-25000">
                <a:latin typeface="Arial" charset="0"/>
              </a:rPr>
              <a:t>P</a:t>
            </a:r>
            <a:r>
              <a:rPr lang="es-ES" sz="800">
                <a:solidFill>
                  <a:schemeClr val="accent2"/>
                </a:solidFill>
                <a:latin typeface="Arial" charset="0"/>
              </a:rPr>
              <a:t>), corresponde al trabajo necesario para llevar al electrón desde la órbita hasta el núcleo.</a:t>
            </a:r>
          </a:p>
        </p:txBody>
      </p:sp>
      <p:sp>
        <p:nvSpPr>
          <p:cNvPr id="170065" name="Text Box 81"/>
          <p:cNvSpPr txBox="1">
            <a:spLocks noChangeArrowheads="1"/>
          </p:cNvSpPr>
          <p:nvPr/>
        </p:nvSpPr>
        <p:spPr bwMode="auto">
          <a:xfrm>
            <a:off x="789514" y="4295775"/>
            <a:ext cx="1079329" cy="237255"/>
          </a:xfrm>
          <a:prstGeom prst="rect">
            <a:avLst/>
          </a:prstGeom>
          <a:noFill/>
          <a:ln w="9525">
            <a:noFill/>
            <a:miter lim="800000"/>
            <a:headEnd/>
            <a:tailEnd/>
          </a:ln>
          <a:effectLst/>
        </p:spPr>
        <p:txBody>
          <a:bodyPr wrap="none" lIns="18000" tIns="10800" rIns="18000" bIns="10800">
            <a:spAutoFit/>
          </a:bodyPr>
          <a:lstStyle/>
          <a:p>
            <a:r>
              <a:rPr lang="es-ES" sz="1400" b="1" dirty="0">
                <a:latin typeface="Arial" charset="0"/>
              </a:rPr>
              <a:t>E</a:t>
            </a:r>
            <a:r>
              <a:rPr lang="es-ES" sz="1400" b="1" baseline="-25000" dirty="0">
                <a:latin typeface="Arial" charset="0"/>
              </a:rPr>
              <a:t>P</a:t>
            </a:r>
            <a:r>
              <a:rPr lang="es-ES" sz="1400" b="1" dirty="0">
                <a:latin typeface="Arial" charset="0"/>
              </a:rPr>
              <a:t> = </a:t>
            </a:r>
            <a:r>
              <a:rPr lang="es-ES" sz="1400" b="1" dirty="0" smtClean="0">
                <a:latin typeface="Arial" charset="0"/>
              </a:rPr>
              <a:t>W = </a:t>
            </a:r>
            <a:r>
              <a:rPr lang="es-ES" sz="1400" b="1" dirty="0" err="1" smtClean="0">
                <a:latin typeface="Arial" charset="0"/>
              </a:rPr>
              <a:t>F∙d</a:t>
            </a:r>
            <a:endParaRPr lang="es-ES" sz="1400" b="1" baseline="-25000" dirty="0">
              <a:latin typeface="Arial" charset="0"/>
            </a:endParaRPr>
          </a:p>
        </p:txBody>
      </p:sp>
      <p:sp>
        <p:nvSpPr>
          <p:cNvPr id="170066" name="Text Box 82"/>
          <p:cNvSpPr txBox="1">
            <a:spLocks noChangeArrowheads="1"/>
          </p:cNvSpPr>
          <p:nvPr/>
        </p:nvSpPr>
        <p:spPr bwMode="auto">
          <a:xfrm>
            <a:off x="179388" y="4627563"/>
            <a:ext cx="3059112" cy="538162"/>
          </a:xfrm>
          <a:prstGeom prst="rect">
            <a:avLst/>
          </a:prstGeom>
          <a:solidFill>
            <a:srgbClr val="FDFBB7"/>
          </a:solidFill>
          <a:ln w="9525">
            <a:solidFill>
              <a:srgbClr val="FFFF00"/>
            </a:solidFill>
            <a:miter lim="800000"/>
            <a:headEnd/>
            <a:tailEnd/>
          </a:ln>
          <a:effectLst/>
        </p:spPr>
        <p:txBody>
          <a:bodyPr lIns="36000" tIns="36000" rIns="36000" bIns="36000"/>
          <a:lstStyle/>
          <a:p>
            <a:pPr algn="just"/>
            <a:r>
              <a:rPr lang="es-ES" sz="800">
                <a:solidFill>
                  <a:schemeClr val="accent2"/>
                </a:solidFill>
                <a:latin typeface="Arial" charset="0"/>
              </a:rPr>
              <a:t>El trabajo se define como el producto de la fuerza por la distancia, pero en este caso la fuerza es la fuerza eléctrica (</a:t>
            </a:r>
            <a:r>
              <a:rPr lang="es-ES" sz="800" b="1">
                <a:latin typeface="Arial" charset="0"/>
              </a:rPr>
              <a:t>F</a:t>
            </a:r>
            <a:r>
              <a:rPr lang="es-ES" sz="800" b="1" baseline="-25000">
                <a:latin typeface="Arial" charset="0"/>
              </a:rPr>
              <a:t>e</a:t>
            </a:r>
            <a:r>
              <a:rPr lang="es-ES" sz="800">
                <a:solidFill>
                  <a:schemeClr val="accent2"/>
                </a:solidFill>
                <a:latin typeface="Arial" charset="0"/>
              </a:rPr>
              <a:t>) y la distancia es el radio de la órbita (</a:t>
            </a:r>
            <a:r>
              <a:rPr lang="es-ES" sz="800" b="1">
                <a:latin typeface="Arial" charset="0"/>
              </a:rPr>
              <a:t>r</a:t>
            </a:r>
            <a:r>
              <a:rPr lang="es-ES" sz="800">
                <a:solidFill>
                  <a:schemeClr val="accent2"/>
                </a:solidFill>
                <a:latin typeface="Arial" charset="0"/>
              </a:rPr>
              <a:t>); de tal forma que, se obtendría la ecuación </a:t>
            </a:r>
            <a:r>
              <a:rPr lang="es-ES" sz="800" b="1">
                <a:solidFill>
                  <a:srgbClr val="FF0000"/>
                </a:solidFill>
                <a:latin typeface="Arial" charset="0"/>
              </a:rPr>
              <a:t>5</a:t>
            </a:r>
            <a:r>
              <a:rPr lang="es-ES" sz="800">
                <a:solidFill>
                  <a:schemeClr val="accent2"/>
                </a:solidFill>
                <a:latin typeface="Arial" charset="0"/>
              </a:rPr>
              <a:t> siguiente:</a:t>
            </a:r>
          </a:p>
        </p:txBody>
      </p:sp>
      <p:grpSp>
        <p:nvGrpSpPr>
          <p:cNvPr id="170077" name="Group 93"/>
          <p:cNvGrpSpPr>
            <a:grpSpLocks/>
          </p:cNvGrpSpPr>
          <p:nvPr/>
        </p:nvGrpSpPr>
        <p:grpSpPr bwMode="auto">
          <a:xfrm>
            <a:off x="596900" y="4649788"/>
            <a:ext cx="1398588" cy="501650"/>
            <a:chOff x="604" y="3003"/>
            <a:chExt cx="881" cy="316"/>
          </a:xfrm>
        </p:grpSpPr>
        <p:sp>
          <p:nvSpPr>
            <p:cNvPr id="170067" name="Text Box 83"/>
            <p:cNvSpPr txBox="1">
              <a:spLocks noChangeArrowheads="1"/>
            </p:cNvSpPr>
            <p:nvPr/>
          </p:nvSpPr>
          <p:spPr bwMode="auto">
            <a:xfrm>
              <a:off x="736" y="3088"/>
              <a:ext cx="272" cy="148"/>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E</a:t>
              </a:r>
              <a:r>
                <a:rPr lang="es-ES" sz="1400" b="1" baseline="-25000">
                  <a:latin typeface="Arial" charset="0"/>
                </a:rPr>
                <a:t>P</a:t>
              </a:r>
              <a:r>
                <a:rPr lang="es-ES" sz="1400" b="1">
                  <a:latin typeface="Arial" charset="0"/>
                </a:rPr>
                <a:t> = </a:t>
              </a:r>
              <a:endParaRPr lang="es-ES" sz="1400" b="1" baseline="-25000">
                <a:latin typeface="Arial" charset="0"/>
              </a:endParaRPr>
            </a:p>
          </p:txBody>
        </p:sp>
        <p:sp>
          <p:nvSpPr>
            <p:cNvPr id="170069" name="Text Box 85"/>
            <p:cNvSpPr txBox="1">
              <a:spLocks noChangeArrowheads="1"/>
            </p:cNvSpPr>
            <p:nvPr/>
          </p:nvSpPr>
          <p:spPr bwMode="auto">
            <a:xfrm>
              <a:off x="1135" y="3003"/>
              <a:ext cx="316" cy="148"/>
            </a:xfrm>
            <a:prstGeom prst="rect">
              <a:avLst/>
            </a:prstGeom>
            <a:noFill/>
            <a:ln w="9525">
              <a:noFill/>
              <a:miter lim="800000"/>
              <a:headEnd/>
              <a:tailEnd/>
            </a:ln>
            <a:effectLst/>
          </p:spPr>
          <p:txBody>
            <a:bodyPr wrap="none" lIns="18000" tIns="10800" rIns="18000" bIns="10800">
              <a:spAutoFit/>
            </a:bodyPr>
            <a:lstStyle/>
            <a:p>
              <a:r>
                <a:rPr lang="es-ES" sz="1400" b="1" dirty="0">
                  <a:latin typeface="Arial" charset="0"/>
                </a:rPr>
                <a:t>Z·e</a:t>
              </a:r>
              <a:r>
                <a:rPr lang="es-ES" sz="1400" b="1" baseline="30000" dirty="0">
                  <a:latin typeface="Arial" charset="0"/>
                </a:rPr>
                <a:t>2</a:t>
              </a:r>
              <a:r>
                <a:rPr lang="es-ES" sz="1400" b="1" dirty="0">
                  <a:latin typeface="Arial" charset="0"/>
                </a:rPr>
                <a:t>·k</a:t>
              </a:r>
            </a:p>
          </p:txBody>
        </p:sp>
        <p:sp>
          <p:nvSpPr>
            <p:cNvPr id="170070" name="Text Box 86"/>
            <p:cNvSpPr txBox="1">
              <a:spLocks noChangeArrowheads="1"/>
            </p:cNvSpPr>
            <p:nvPr/>
          </p:nvSpPr>
          <p:spPr bwMode="auto">
            <a:xfrm>
              <a:off x="1261" y="3171"/>
              <a:ext cx="66" cy="148"/>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r</a:t>
              </a:r>
              <a:endParaRPr lang="es-ES" sz="1400" b="1" baseline="30000">
                <a:latin typeface="Arial" charset="0"/>
              </a:endParaRPr>
            </a:p>
          </p:txBody>
        </p:sp>
        <p:sp>
          <p:nvSpPr>
            <p:cNvPr id="170071" name="Line 87"/>
            <p:cNvSpPr>
              <a:spLocks noChangeShapeType="1"/>
            </p:cNvSpPr>
            <p:nvPr/>
          </p:nvSpPr>
          <p:spPr bwMode="auto">
            <a:xfrm>
              <a:off x="1103" y="3164"/>
              <a:ext cx="382" cy="0"/>
            </a:xfrm>
            <a:prstGeom prst="line">
              <a:avLst/>
            </a:prstGeom>
            <a:noFill/>
            <a:ln w="25400">
              <a:solidFill>
                <a:schemeClr val="tx1"/>
              </a:solidFill>
              <a:round/>
              <a:headEnd/>
              <a:tailEnd/>
            </a:ln>
            <a:effectLst/>
          </p:spPr>
          <p:txBody>
            <a:bodyPr wrap="none" anchor="ctr"/>
            <a:lstStyle/>
            <a:p>
              <a:endParaRPr lang="es-MX"/>
            </a:p>
          </p:txBody>
        </p:sp>
        <p:sp>
          <p:nvSpPr>
            <p:cNvPr id="170074" name="Text Box 90"/>
            <p:cNvSpPr txBox="1">
              <a:spLocks noChangeArrowheads="1"/>
            </p:cNvSpPr>
            <p:nvPr/>
          </p:nvSpPr>
          <p:spPr bwMode="auto">
            <a:xfrm>
              <a:off x="604" y="3087"/>
              <a:ext cx="84" cy="148"/>
            </a:xfrm>
            <a:prstGeom prst="rect">
              <a:avLst/>
            </a:prstGeom>
            <a:noFill/>
            <a:ln w="9525">
              <a:noFill/>
              <a:miter lim="800000"/>
              <a:headEnd/>
              <a:tailEnd/>
            </a:ln>
            <a:effectLst/>
          </p:spPr>
          <p:txBody>
            <a:bodyPr wrap="none" lIns="18000" tIns="10800" rIns="18000" bIns="10800">
              <a:spAutoFit/>
            </a:bodyPr>
            <a:lstStyle/>
            <a:p>
              <a:r>
                <a:rPr lang="es-ES" sz="1400" b="1">
                  <a:solidFill>
                    <a:srgbClr val="FF0000"/>
                  </a:solidFill>
                  <a:latin typeface="Arial" charset="0"/>
                </a:rPr>
                <a:t>5</a:t>
              </a:r>
              <a:endParaRPr lang="es-ES" sz="1400" b="1" baseline="30000">
                <a:solidFill>
                  <a:srgbClr val="FF0000"/>
                </a:solidFill>
                <a:latin typeface="Arial" charset="0"/>
              </a:endParaRPr>
            </a:p>
          </p:txBody>
        </p:sp>
        <p:sp>
          <p:nvSpPr>
            <p:cNvPr id="170076" name="Line 92"/>
            <p:cNvSpPr>
              <a:spLocks noChangeShapeType="1"/>
            </p:cNvSpPr>
            <p:nvPr/>
          </p:nvSpPr>
          <p:spPr bwMode="auto">
            <a:xfrm flipV="1">
              <a:off x="999" y="3164"/>
              <a:ext cx="68" cy="0"/>
            </a:xfrm>
            <a:prstGeom prst="line">
              <a:avLst/>
            </a:prstGeom>
            <a:noFill/>
            <a:ln w="25400">
              <a:solidFill>
                <a:schemeClr val="tx1"/>
              </a:solidFill>
              <a:round/>
              <a:headEnd/>
              <a:tailEnd/>
            </a:ln>
            <a:effectLst/>
          </p:spPr>
          <p:txBody>
            <a:bodyPr wrap="none" anchor="ctr"/>
            <a:lstStyle/>
            <a:p>
              <a:endParaRPr lang="es-MX"/>
            </a:p>
          </p:txBody>
        </p:sp>
      </p:grpSp>
      <p:sp>
        <p:nvSpPr>
          <p:cNvPr id="170080" name="Text Box 96"/>
          <p:cNvSpPr txBox="1">
            <a:spLocks noChangeArrowheads="1"/>
          </p:cNvSpPr>
          <p:nvPr/>
        </p:nvSpPr>
        <p:spPr bwMode="auto">
          <a:xfrm>
            <a:off x="180975" y="5303838"/>
            <a:ext cx="3059113" cy="300037"/>
          </a:xfrm>
          <a:prstGeom prst="rect">
            <a:avLst/>
          </a:prstGeom>
          <a:solidFill>
            <a:srgbClr val="FDFBB7"/>
          </a:solidFill>
          <a:ln w="9525">
            <a:solidFill>
              <a:srgbClr val="FFFF00"/>
            </a:solidFill>
            <a:miter lim="800000"/>
            <a:headEnd/>
            <a:tailEnd/>
          </a:ln>
          <a:effectLst/>
        </p:spPr>
        <p:txBody>
          <a:bodyPr lIns="36000" tIns="36000" rIns="36000" bIns="36000"/>
          <a:lstStyle/>
          <a:p>
            <a:pPr algn="just"/>
            <a:r>
              <a:rPr lang="es-ES" sz="800">
                <a:solidFill>
                  <a:schemeClr val="accent2"/>
                </a:solidFill>
                <a:latin typeface="Arial" charset="0"/>
              </a:rPr>
              <a:t>Por otro lado, la energía cinética ( </a:t>
            </a:r>
            <a:r>
              <a:rPr lang="es-ES" sz="800" b="1">
                <a:latin typeface="Arial" charset="0"/>
              </a:rPr>
              <a:t>E</a:t>
            </a:r>
            <a:r>
              <a:rPr lang="es-ES" sz="800" b="1" baseline="-25000">
                <a:latin typeface="Arial" charset="0"/>
              </a:rPr>
              <a:t>C</a:t>
            </a:r>
            <a:r>
              <a:rPr lang="es-ES" sz="800">
                <a:solidFill>
                  <a:schemeClr val="accent2"/>
                </a:solidFill>
                <a:latin typeface="Arial" charset="0"/>
              </a:rPr>
              <a:t>) que posee el electrón, se obtendría con la ecuación </a:t>
            </a:r>
            <a:r>
              <a:rPr lang="es-ES" sz="800" b="1">
                <a:solidFill>
                  <a:srgbClr val="FF0000"/>
                </a:solidFill>
                <a:latin typeface="Arial" charset="0"/>
              </a:rPr>
              <a:t>6</a:t>
            </a:r>
            <a:r>
              <a:rPr lang="es-ES" sz="800">
                <a:solidFill>
                  <a:schemeClr val="accent2"/>
                </a:solidFill>
                <a:latin typeface="Arial" charset="0"/>
              </a:rPr>
              <a:t> siguiente:</a:t>
            </a:r>
          </a:p>
        </p:txBody>
      </p:sp>
      <p:grpSp>
        <p:nvGrpSpPr>
          <p:cNvPr id="170091" name="Group 107"/>
          <p:cNvGrpSpPr>
            <a:grpSpLocks/>
          </p:cNvGrpSpPr>
          <p:nvPr/>
        </p:nvGrpSpPr>
        <p:grpSpPr bwMode="auto">
          <a:xfrm>
            <a:off x="569273" y="5199804"/>
            <a:ext cx="1260476" cy="476254"/>
            <a:chOff x="3126" y="2510"/>
            <a:chExt cx="794" cy="300"/>
          </a:xfrm>
        </p:grpSpPr>
        <p:sp>
          <p:nvSpPr>
            <p:cNvPr id="170082" name="Text Box 98"/>
            <p:cNvSpPr txBox="1">
              <a:spLocks noChangeArrowheads="1"/>
            </p:cNvSpPr>
            <p:nvPr/>
          </p:nvSpPr>
          <p:spPr bwMode="auto">
            <a:xfrm>
              <a:off x="3256" y="2588"/>
              <a:ext cx="276" cy="148"/>
            </a:xfrm>
            <a:prstGeom prst="rect">
              <a:avLst/>
            </a:prstGeom>
            <a:noFill/>
            <a:ln w="9525">
              <a:noFill/>
              <a:miter lim="800000"/>
              <a:headEnd/>
              <a:tailEnd/>
            </a:ln>
            <a:effectLst/>
          </p:spPr>
          <p:txBody>
            <a:bodyPr wrap="none" lIns="18000" tIns="10800" rIns="18000" bIns="10800">
              <a:spAutoFit/>
            </a:bodyPr>
            <a:lstStyle/>
            <a:p>
              <a:r>
                <a:rPr lang="es-ES" sz="1400" b="1" dirty="0">
                  <a:latin typeface="Arial" charset="0"/>
                </a:rPr>
                <a:t>E</a:t>
              </a:r>
              <a:r>
                <a:rPr lang="es-ES" sz="1400" b="1" baseline="-25000" dirty="0">
                  <a:latin typeface="Arial" charset="0"/>
                </a:rPr>
                <a:t>C</a:t>
              </a:r>
              <a:r>
                <a:rPr lang="es-ES" sz="1400" b="1" dirty="0">
                  <a:latin typeface="Arial" charset="0"/>
                </a:rPr>
                <a:t> = </a:t>
              </a:r>
              <a:endParaRPr lang="es-ES" sz="1400" b="1" baseline="-25000" dirty="0">
                <a:latin typeface="Arial" charset="0"/>
              </a:endParaRPr>
            </a:p>
          </p:txBody>
        </p:sp>
        <p:sp>
          <p:nvSpPr>
            <p:cNvPr id="170085" name="Line 101"/>
            <p:cNvSpPr>
              <a:spLocks noChangeShapeType="1"/>
            </p:cNvSpPr>
            <p:nvPr/>
          </p:nvSpPr>
          <p:spPr bwMode="auto">
            <a:xfrm>
              <a:off x="3529" y="2658"/>
              <a:ext cx="363" cy="1"/>
            </a:xfrm>
            <a:prstGeom prst="line">
              <a:avLst/>
            </a:prstGeom>
            <a:noFill/>
            <a:ln w="25400">
              <a:solidFill>
                <a:schemeClr val="tx1"/>
              </a:solidFill>
              <a:round/>
              <a:headEnd/>
              <a:tailEnd/>
            </a:ln>
            <a:effectLst/>
          </p:spPr>
          <p:txBody>
            <a:bodyPr wrap="none" anchor="ctr"/>
            <a:lstStyle/>
            <a:p>
              <a:endParaRPr lang="es-MX"/>
            </a:p>
          </p:txBody>
        </p:sp>
        <p:sp>
          <p:nvSpPr>
            <p:cNvPr id="170086" name="Text Box 102"/>
            <p:cNvSpPr txBox="1">
              <a:spLocks noChangeArrowheads="1"/>
            </p:cNvSpPr>
            <p:nvPr/>
          </p:nvSpPr>
          <p:spPr bwMode="auto">
            <a:xfrm>
              <a:off x="3126" y="2587"/>
              <a:ext cx="84" cy="148"/>
            </a:xfrm>
            <a:prstGeom prst="rect">
              <a:avLst/>
            </a:prstGeom>
            <a:noFill/>
            <a:ln w="9525">
              <a:noFill/>
              <a:miter lim="800000"/>
              <a:headEnd/>
              <a:tailEnd/>
            </a:ln>
            <a:effectLst/>
          </p:spPr>
          <p:txBody>
            <a:bodyPr wrap="none" lIns="18000" tIns="10800" rIns="18000" bIns="10800">
              <a:spAutoFit/>
            </a:bodyPr>
            <a:lstStyle/>
            <a:p>
              <a:r>
                <a:rPr lang="es-ES" sz="1400" b="1">
                  <a:solidFill>
                    <a:srgbClr val="FF0000"/>
                  </a:solidFill>
                  <a:latin typeface="Arial" charset="0"/>
                </a:rPr>
                <a:t>6</a:t>
              </a:r>
              <a:endParaRPr lang="es-ES" sz="1400" b="1" baseline="30000">
                <a:solidFill>
                  <a:srgbClr val="FF0000"/>
                </a:solidFill>
                <a:latin typeface="Arial" charset="0"/>
              </a:endParaRPr>
            </a:p>
          </p:txBody>
        </p:sp>
        <p:sp>
          <p:nvSpPr>
            <p:cNvPr id="170089" name="Text Box 105"/>
            <p:cNvSpPr txBox="1">
              <a:spLocks noChangeArrowheads="1"/>
            </p:cNvSpPr>
            <p:nvPr/>
          </p:nvSpPr>
          <p:spPr bwMode="auto">
            <a:xfrm>
              <a:off x="3536" y="2510"/>
              <a:ext cx="384" cy="149"/>
            </a:xfrm>
            <a:prstGeom prst="rect">
              <a:avLst/>
            </a:prstGeom>
            <a:noFill/>
            <a:ln w="9525">
              <a:noFill/>
              <a:miter lim="800000"/>
              <a:headEnd/>
              <a:tailEnd/>
            </a:ln>
            <a:effectLst/>
          </p:spPr>
          <p:txBody>
            <a:bodyPr wrap="square" lIns="18000" tIns="10800" rIns="18000" bIns="10800">
              <a:spAutoFit/>
            </a:bodyPr>
            <a:lstStyle/>
            <a:p>
              <a:r>
                <a:rPr lang="es-ES" sz="1400" b="1" dirty="0" smtClean="0">
                  <a:latin typeface="Arial" charset="0"/>
                </a:rPr>
                <a:t>Z·e</a:t>
              </a:r>
              <a:r>
                <a:rPr lang="es-ES" sz="1400" b="1" baseline="30000" dirty="0" smtClean="0">
                  <a:latin typeface="Arial" charset="0"/>
                </a:rPr>
                <a:t>2</a:t>
              </a:r>
              <a:r>
                <a:rPr lang="es-ES" sz="1400" b="1" dirty="0" smtClean="0">
                  <a:latin typeface="Arial" charset="0"/>
                </a:rPr>
                <a:t>·k</a:t>
              </a:r>
            </a:p>
          </p:txBody>
        </p:sp>
        <p:sp>
          <p:nvSpPr>
            <p:cNvPr id="170090" name="Text Box 106"/>
            <p:cNvSpPr txBox="1">
              <a:spLocks noChangeArrowheads="1"/>
            </p:cNvSpPr>
            <p:nvPr/>
          </p:nvSpPr>
          <p:spPr bwMode="auto">
            <a:xfrm>
              <a:off x="3597" y="2661"/>
              <a:ext cx="226" cy="149"/>
            </a:xfrm>
            <a:prstGeom prst="rect">
              <a:avLst/>
            </a:prstGeom>
            <a:noFill/>
            <a:ln w="9525">
              <a:noFill/>
              <a:miter lim="800000"/>
              <a:headEnd/>
              <a:tailEnd/>
            </a:ln>
            <a:effectLst/>
          </p:spPr>
          <p:txBody>
            <a:bodyPr wrap="square" lIns="18000" tIns="10800" rIns="18000" bIns="10800">
              <a:spAutoFit/>
            </a:bodyPr>
            <a:lstStyle/>
            <a:p>
              <a:r>
                <a:rPr lang="es-ES" sz="1400" b="1" dirty="0" smtClean="0">
                  <a:latin typeface="Arial" charset="0"/>
                </a:rPr>
                <a:t>2·r</a:t>
              </a:r>
              <a:endParaRPr lang="es-ES" sz="1400" b="1" baseline="30000" dirty="0">
                <a:latin typeface="Arial" charset="0"/>
              </a:endParaRPr>
            </a:p>
          </p:txBody>
        </p:sp>
      </p:grpSp>
      <p:sp>
        <p:nvSpPr>
          <p:cNvPr id="170092" name="Text Box 108"/>
          <p:cNvSpPr txBox="1">
            <a:spLocks noChangeArrowheads="1"/>
          </p:cNvSpPr>
          <p:nvPr/>
        </p:nvSpPr>
        <p:spPr bwMode="auto">
          <a:xfrm>
            <a:off x="180975" y="5783263"/>
            <a:ext cx="3059113" cy="417512"/>
          </a:xfrm>
          <a:prstGeom prst="rect">
            <a:avLst/>
          </a:prstGeom>
          <a:solidFill>
            <a:srgbClr val="FDFBB7"/>
          </a:solidFill>
          <a:ln w="9525">
            <a:solidFill>
              <a:srgbClr val="FFFF00"/>
            </a:solidFill>
            <a:miter lim="800000"/>
            <a:headEnd/>
            <a:tailEnd/>
          </a:ln>
          <a:effectLst/>
        </p:spPr>
        <p:txBody>
          <a:bodyPr lIns="36000" tIns="36000" rIns="36000" bIns="36000"/>
          <a:lstStyle/>
          <a:p>
            <a:pPr algn="just"/>
            <a:r>
              <a:rPr lang="es-ES" sz="800">
                <a:solidFill>
                  <a:schemeClr val="accent2"/>
                </a:solidFill>
                <a:latin typeface="Arial" charset="0"/>
              </a:rPr>
              <a:t>Si se sustituyen las expresiones de la energía potencial (</a:t>
            </a:r>
            <a:r>
              <a:rPr lang="es-ES" sz="800" b="1">
                <a:solidFill>
                  <a:srgbClr val="FF0000"/>
                </a:solidFill>
                <a:latin typeface="Arial" charset="0"/>
              </a:rPr>
              <a:t>5</a:t>
            </a:r>
            <a:r>
              <a:rPr lang="es-ES" sz="800">
                <a:solidFill>
                  <a:schemeClr val="accent2"/>
                </a:solidFill>
                <a:latin typeface="Arial" charset="0"/>
              </a:rPr>
              <a:t>) y de la energía cinética (</a:t>
            </a:r>
            <a:r>
              <a:rPr lang="es-ES" sz="800" b="1">
                <a:solidFill>
                  <a:srgbClr val="FF0000"/>
                </a:solidFill>
                <a:latin typeface="Arial" charset="0"/>
              </a:rPr>
              <a:t>6</a:t>
            </a:r>
            <a:r>
              <a:rPr lang="es-ES" sz="800">
                <a:solidFill>
                  <a:schemeClr val="accent2"/>
                </a:solidFill>
                <a:latin typeface="Arial" charset="0"/>
              </a:rPr>
              <a:t>) en la expresión de la energía total (</a:t>
            </a:r>
            <a:r>
              <a:rPr lang="es-ES" sz="800" b="1">
                <a:solidFill>
                  <a:srgbClr val="FF0000"/>
                </a:solidFill>
                <a:latin typeface="Arial" charset="0"/>
              </a:rPr>
              <a:t>4</a:t>
            </a:r>
            <a:r>
              <a:rPr lang="es-ES" sz="800">
                <a:solidFill>
                  <a:schemeClr val="accent2"/>
                </a:solidFill>
                <a:latin typeface="Arial" charset="0"/>
              </a:rPr>
              <a:t>), se obtiene la expresión (</a:t>
            </a:r>
            <a:r>
              <a:rPr lang="es-ES" sz="800" b="1">
                <a:solidFill>
                  <a:srgbClr val="FF0000"/>
                </a:solidFill>
                <a:latin typeface="Arial" charset="0"/>
              </a:rPr>
              <a:t>7</a:t>
            </a:r>
            <a:r>
              <a:rPr lang="es-ES" sz="800">
                <a:solidFill>
                  <a:schemeClr val="accent2"/>
                </a:solidFill>
                <a:latin typeface="Arial" charset="0"/>
              </a:rPr>
              <a:t>) siguiente:</a:t>
            </a:r>
          </a:p>
        </p:txBody>
      </p:sp>
      <p:grpSp>
        <p:nvGrpSpPr>
          <p:cNvPr id="170093" name="Group 109"/>
          <p:cNvGrpSpPr>
            <a:grpSpLocks/>
          </p:cNvGrpSpPr>
          <p:nvPr/>
        </p:nvGrpSpPr>
        <p:grpSpPr bwMode="auto">
          <a:xfrm>
            <a:off x="598488" y="5724525"/>
            <a:ext cx="1398587" cy="501650"/>
            <a:chOff x="604" y="3003"/>
            <a:chExt cx="881" cy="316"/>
          </a:xfrm>
        </p:grpSpPr>
        <p:sp>
          <p:nvSpPr>
            <p:cNvPr id="170094" name="Text Box 110"/>
            <p:cNvSpPr txBox="1">
              <a:spLocks noChangeArrowheads="1"/>
            </p:cNvSpPr>
            <p:nvPr/>
          </p:nvSpPr>
          <p:spPr bwMode="auto">
            <a:xfrm>
              <a:off x="738" y="3088"/>
              <a:ext cx="268" cy="148"/>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E</a:t>
              </a:r>
              <a:r>
                <a:rPr lang="es-ES" sz="1400" b="1" baseline="-25000">
                  <a:latin typeface="Arial" charset="0"/>
                </a:rPr>
                <a:t>T</a:t>
              </a:r>
              <a:r>
                <a:rPr lang="es-ES" sz="1400" b="1">
                  <a:latin typeface="Arial" charset="0"/>
                </a:rPr>
                <a:t> = </a:t>
              </a:r>
              <a:endParaRPr lang="es-ES" sz="1400" b="1" baseline="-25000">
                <a:latin typeface="Arial" charset="0"/>
              </a:endParaRPr>
            </a:p>
          </p:txBody>
        </p:sp>
        <p:sp>
          <p:nvSpPr>
            <p:cNvPr id="170095" name="Text Box 111"/>
            <p:cNvSpPr txBox="1">
              <a:spLocks noChangeArrowheads="1"/>
            </p:cNvSpPr>
            <p:nvPr/>
          </p:nvSpPr>
          <p:spPr bwMode="auto">
            <a:xfrm>
              <a:off x="1135" y="3003"/>
              <a:ext cx="316" cy="148"/>
            </a:xfrm>
            <a:prstGeom prst="rect">
              <a:avLst/>
            </a:prstGeom>
            <a:noFill/>
            <a:ln w="9525">
              <a:noFill/>
              <a:miter lim="800000"/>
              <a:headEnd/>
              <a:tailEnd/>
            </a:ln>
            <a:effectLst/>
          </p:spPr>
          <p:txBody>
            <a:bodyPr wrap="none" lIns="18000" tIns="10800" rIns="18000" bIns="10800">
              <a:spAutoFit/>
            </a:bodyPr>
            <a:lstStyle/>
            <a:p>
              <a:r>
                <a:rPr lang="es-ES" sz="1400" b="1" dirty="0">
                  <a:latin typeface="Arial" charset="0"/>
                </a:rPr>
                <a:t>Z·e</a:t>
              </a:r>
              <a:r>
                <a:rPr lang="es-ES" sz="1400" b="1" baseline="30000" dirty="0">
                  <a:latin typeface="Arial" charset="0"/>
                </a:rPr>
                <a:t>2</a:t>
              </a:r>
              <a:r>
                <a:rPr lang="es-ES" sz="1400" b="1" dirty="0">
                  <a:latin typeface="Arial" charset="0"/>
                </a:rPr>
                <a:t>·k</a:t>
              </a:r>
            </a:p>
          </p:txBody>
        </p:sp>
        <p:sp>
          <p:nvSpPr>
            <p:cNvPr id="170096" name="Text Box 112"/>
            <p:cNvSpPr txBox="1">
              <a:spLocks noChangeArrowheads="1"/>
            </p:cNvSpPr>
            <p:nvPr/>
          </p:nvSpPr>
          <p:spPr bwMode="auto">
            <a:xfrm>
              <a:off x="1215" y="3171"/>
              <a:ext cx="159" cy="148"/>
            </a:xfrm>
            <a:prstGeom prst="rect">
              <a:avLst/>
            </a:prstGeom>
            <a:noFill/>
            <a:ln w="9525">
              <a:noFill/>
              <a:miter lim="800000"/>
              <a:headEnd/>
              <a:tailEnd/>
            </a:ln>
            <a:effectLst/>
          </p:spPr>
          <p:txBody>
            <a:bodyPr wrap="none" lIns="18000" tIns="10800" rIns="18000" bIns="10800">
              <a:spAutoFit/>
            </a:bodyPr>
            <a:lstStyle/>
            <a:p>
              <a:r>
                <a:rPr lang="es-ES" sz="1400" b="1" dirty="0">
                  <a:latin typeface="Arial" charset="0"/>
                </a:rPr>
                <a:t>2·r</a:t>
              </a:r>
              <a:endParaRPr lang="es-ES" sz="1400" b="1" baseline="30000" dirty="0">
                <a:latin typeface="Arial" charset="0"/>
              </a:endParaRPr>
            </a:p>
          </p:txBody>
        </p:sp>
        <p:sp>
          <p:nvSpPr>
            <p:cNvPr id="170097" name="Line 113"/>
            <p:cNvSpPr>
              <a:spLocks noChangeShapeType="1"/>
            </p:cNvSpPr>
            <p:nvPr/>
          </p:nvSpPr>
          <p:spPr bwMode="auto">
            <a:xfrm>
              <a:off x="1103" y="3164"/>
              <a:ext cx="382" cy="0"/>
            </a:xfrm>
            <a:prstGeom prst="line">
              <a:avLst/>
            </a:prstGeom>
            <a:noFill/>
            <a:ln w="25400">
              <a:solidFill>
                <a:schemeClr val="tx1"/>
              </a:solidFill>
              <a:round/>
              <a:headEnd/>
              <a:tailEnd/>
            </a:ln>
            <a:effectLst/>
          </p:spPr>
          <p:txBody>
            <a:bodyPr wrap="none" anchor="ctr"/>
            <a:lstStyle/>
            <a:p>
              <a:endParaRPr lang="es-MX"/>
            </a:p>
          </p:txBody>
        </p:sp>
        <p:sp>
          <p:nvSpPr>
            <p:cNvPr id="170098" name="Text Box 114"/>
            <p:cNvSpPr txBox="1">
              <a:spLocks noChangeArrowheads="1"/>
            </p:cNvSpPr>
            <p:nvPr/>
          </p:nvSpPr>
          <p:spPr bwMode="auto">
            <a:xfrm>
              <a:off x="604" y="3087"/>
              <a:ext cx="84" cy="148"/>
            </a:xfrm>
            <a:prstGeom prst="rect">
              <a:avLst/>
            </a:prstGeom>
            <a:noFill/>
            <a:ln w="9525">
              <a:noFill/>
              <a:miter lim="800000"/>
              <a:headEnd/>
              <a:tailEnd/>
            </a:ln>
            <a:effectLst/>
          </p:spPr>
          <p:txBody>
            <a:bodyPr wrap="none" lIns="18000" tIns="10800" rIns="18000" bIns="10800">
              <a:spAutoFit/>
            </a:bodyPr>
            <a:lstStyle/>
            <a:p>
              <a:r>
                <a:rPr lang="es-ES" sz="1400" b="1">
                  <a:solidFill>
                    <a:srgbClr val="FF0000"/>
                  </a:solidFill>
                  <a:latin typeface="Arial" charset="0"/>
                </a:rPr>
                <a:t>7</a:t>
              </a:r>
              <a:endParaRPr lang="es-ES" sz="1400" b="1" baseline="30000">
                <a:solidFill>
                  <a:srgbClr val="FF0000"/>
                </a:solidFill>
                <a:latin typeface="Arial" charset="0"/>
              </a:endParaRPr>
            </a:p>
          </p:txBody>
        </p:sp>
        <p:sp>
          <p:nvSpPr>
            <p:cNvPr id="170099" name="Line 115"/>
            <p:cNvSpPr>
              <a:spLocks noChangeShapeType="1"/>
            </p:cNvSpPr>
            <p:nvPr/>
          </p:nvSpPr>
          <p:spPr bwMode="auto">
            <a:xfrm flipV="1">
              <a:off x="999" y="3164"/>
              <a:ext cx="68" cy="0"/>
            </a:xfrm>
            <a:prstGeom prst="line">
              <a:avLst/>
            </a:prstGeom>
            <a:noFill/>
            <a:ln w="25400">
              <a:solidFill>
                <a:schemeClr val="tx1"/>
              </a:solidFill>
              <a:round/>
              <a:headEnd/>
              <a:tailEnd/>
            </a:ln>
            <a:effectLst/>
          </p:spPr>
          <p:txBody>
            <a:bodyPr wrap="none" anchor="ctr"/>
            <a:lstStyle/>
            <a:p>
              <a:endParaRPr lang="es-MX"/>
            </a:p>
          </p:txBody>
        </p:sp>
      </p:grpSp>
      <p:sp>
        <p:nvSpPr>
          <p:cNvPr id="170114" name="Text Box 130"/>
          <p:cNvSpPr txBox="1">
            <a:spLocks noChangeArrowheads="1"/>
          </p:cNvSpPr>
          <p:nvPr/>
        </p:nvSpPr>
        <p:spPr bwMode="auto">
          <a:xfrm>
            <a:off x="2606675" y="1376363"/>
            <a:ext cx="3059113" cy="423862"/>
          </a:xfrm>
          <a:prstGeom prst="rect">
            <a:avLst/>
          </a:prstGeom>
          <a:solidFill>
            <a:srgbClr val="FDFBB7"/>
          </a:solidFill>
          <a:ln w="9525">
            <a:solidFill>
              <a:srgbClr val="FFFF00"/>
            </a:solidFill>
            <a:miter lim="800000"/>
            <a:headEnd/>
            <a:tailEnd/>
          </a:ln>
          <a:effectLst/>
        </p:spPr>
        <p:txBody>
          <a:bodyPr lIns="36000" tIns="36000" rIns="36000" bIns="36000"/>
          <a:lstStyle/>
          <a:p>
            <a:pPr algn="just"/>
            <a:r>
              <a:rPr lang="es-ES" sz="800">
                <a:solidFill>
                  <a:schemeClr val="accent2"/>
                </a:solidFill>
                <a:latin typeface="Arial" charset="0"/>
              </a:rPr>
              <a:t>De acuerdo al segundo postulado, el momento angular del electrón esta cuantizado como se muestra en la expresión (</a:t>
            </a:r>
            <a:r>
              <a:rPr lang="es-ES" sz="800" b="1">
                <a:solidFill>
                  <a:srgbClr val="FF0000"/>
                </a:solidFill>
                <a:latin typeface="Arial" charset="0"/>
              </a:rPr>
              <a:t>8</a:t>
            </a:r>
            <a:r>
              <a:rPr lang="es-ES" sz="800">
                <a:solidFill>
                  <a:schemeClr val="accent2"/>
                </a:solidFill>
                <a:latin typeface="Arial" charset="0"/>
              </a:rPr>
              <a:t>) siguiente:</a:t>
            </a:r>
          </a:p>
        </p:txBody>
      </p:sp>
      <p:grpSp>
        <p:nvGrpSpPr>
          <p:cNvPr id="170117" name="Group 133"/>
          <p:cNvGrpSpPr>
            <a:grpSpLocks/>
          </p:cNvGrpSpPr>
          <p:nvPr/>
        </p:nvGrpSpPr>
        <p:grpSpPr bwMode="auto">
          <a:xfrm>
            <a:off x="3001963" y="1317625"/>
            <a:ext cx="1350962" cy="501650"/>
            <a:chOff x="3132" y="1640"/>
            <a:chExt cx="851" cy="316"/>
          </a:xfrm>
        </p:grpSpPr>
        <p:sp>
          <p:nvSpPr>
            <p:cNvPr id="170103" name="Text Box 119"/>
            <p:cNvSpPr txBox="1">
              <a:spLocks noChangeArrowheads="1"/>
            </p:cNvSpPr>
            <p:nvPr/>
          </p:nvSpPr>
          <p:spPr bwMode="auto">
            <a:xfrm>
              <a:off x="3132" y="1723"/>
              <a:ext cx="84" cy="148"/>
            </a:xfrm>
            <a:prstGeom prst="rect">
              <a:avLst/>
            </a:prstGeom>
            <a:noFill/>
            <a:ln w="9525">
              <a:noFill/>
              <a:miter lim="800000"/>
              <a:headEnd/>
              <a:tailEnd/>
            </a:ln>
            <a:effectLst/>
          </p:spPr>
          <p:txBody>
            <a:bodyPr wrap="none" lIns="18000" tIns="10800" rIns="18000" bIns="10800">
              <a:spAutoFit/>
            </a:bodyPr>
            <a:lstStyle/>
            <a:p>
              <a:r>
                <a:rPr lang="es-ES" sz="1400" b="1">
                  <a:solidFill>
                    <a:srgbClr val="FF0000"/>
                  </a:solidFill>
                  <a:latin typeface="Arial" charset="0"/>
                </a:rPr>
                <a:t>8</a:t>
              </a:r>
              <a:endParaRPr lang="es-ES" sz="1400" b="1" baseline="30000">
                <a:solidFill>
                  <a:srgbClr val="FF0000"/>
                </a:solidFill>
                <a:latin typeface="Arial" charset="0"/>
              </a:endParaRPr>
            </a:p>
          </p:txBody>
        </p:sp>
        <p:grpSp>
          <p:nvGrpSpPr>
            <p:cNvPr id="170116" name="Group 132"/>
            <p:cNvGrpSpPr>
              <a:grpSpLocks/>
            </p:cNvGrpSpPr>
            <p:nvPr/>
          </p:nvGrpSpPr>
          <p:grpSpPr bwMode="auto">
            <a:xfrm>
              <a:off x="3322" y="1640"/>
              <a:ext cx="661" cy="316"/>
              <a:chOff x="3145" y="1786"/>
              <a:chExt cx="661" cy="316"/>
            </a:xfrm>
          </p:grpSpPr>
          <p:sp>
            <p:nvSpPr>
              <p:cNvPr id="170109" name="Text Box 125"/>
              <p:cNvSpPr txBox="1">
                <a:spLocks noChangeArrowheads="1"/>
              </p:cNvSpPr>
              <p:nvPr/>
            </p:nvSpPr>
            <p:spPr bwMode="auto">
              <a:xfrm>
                <a:off x="3594" y="1786"/>
                <a:ext cx="189" cy="148"/>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n·h</a:t>
                </a:r>
              </a:p>
            </p:txBody>
          </p:sp>
          <p:sp>
            <p:nvSpPr>
              <p:cNvPr id="170110" name="Text Box 126"/>
              <p:cNvSpPr txBox="1">
                <a:spLocks noChangeArrowheads="1"/>
              </p:cNvSpPr>
              <p:nvPr/>
            </p:nvSpPr>
            <p:spPr bwMode="auto">
              <a:xfrm>
                <a:off x="3577" y="1954"/>
                <a:ext cx="208" cy="148"/>
              </a:xfrm>
              <a:prstGeom prst="rect">
                <a:avLst/>
              </a:prstGeom>
              <a:noFill/>
              <a:ln w="9525">
                <a:noFill/>
                <a:miter lim="800000"/>
                <a:headEnd/>
                <a:tailEnd/>
              </a:ln>
              <a:effectLst/>
            </p:spPr>
            <p:txBody>
              <a:bodyPr lIns="18000" tIns="10800" rIns="18000" bIns="10800">
                <a:spAutoFit/>
              </a:bodyPr>
              <a:lstStyle/>
              <a:p>
                <a:r>
                  <a:rPr lang="es-ES" sz="1400" b="1">
                    <a:latin typeface="Arial" charset="0"/>
                  </a:rPr>
                  <a:t>2·</a:t>
                </a:r>
                <a:r>
                  <a:rPr lang="es-ES" sz="1400" b="1" i="1">
                    <a:latin typeface="Symbol" pitchFamily="18" charset="2"/>
                  </a:rPr>
                  <a:t>p</a:t>
                </a:r>
                <a:endParaRPr lang="es-ES" sz="1400" b="1" i="1" baseline="30000">
                  <a:latin typeface="Symbol" pitchFamily="18" charset="2"/>
                </a:endParaRPr>
              </a:p>
            </p:txBody>
          </p:sp>
          <p:sp>
            <p:nvSpPr>
              <p:cNvPr id="170111" name="Line 127"/>
              <p:cNvSpPr>
                <a:spLocks noChangeShapeType="1"/>
              </p:cNvSpPr>
              <p:nvPr/>
            </p:nvSpPr>
            <p:spPr bwMode="auto">
              <a:xfrm>
                <a:off x="3559" y="1947"/>
                <a:ext cx="247" cy="0"/>
              </a:xfrm>
              <a:prstGeom prst="line">
                <a:avLst/>
              </a:prstGeom>
              <a:noFill/>
              <a:ln w="25400">
                <a:solidFill>
                  <a:schemeClr val="tx1"/>
                </a:solidFill>
                <a:round/>
                <a:headEnd/>
                <a:tailEnd/>
              </a:ln>
              <a:effectLst/>
            </p:spPr>
            <p:txBody>
              <a:bodyPr wrap="none" anchor="ctr"/>
              <a:lstStyle/>
              <a:p>
                <a:endParaRPr lang="es-MX"/>
              </a:p>
            </p:txBody>
          </p:sp>
          <p:sp>
            <p:nvSpPr>
              <p:cNvPr id="170115" name="Text Box 131"/>
              <p:cNvSpPr txBox="1">
                <a:spLocks noChangeArrowheads="1"/>
              </p:cNvSpPr>
              <p:nvPr/>
            </p:nvSpPr>
            <p:spPr bwMode="auto">
              <a:xfrm>
                <a:off x="3145" y="1868"/>
                <a:ext cx="386" cy="148"/>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m·v·r =</a:t>
                </a:r>
              </a:p>
            </p:txBody>
          </p:sp>
        </p:grpSp>
      </p:grpSp>
      <p:sp>
        <p:nvSpPr>
          <p:cNvPr id="170118" name="Text Box 134"/>
          <p:cNvSpPr txBox="1">
            <a:spLocks noChangeArrowheads="1"/>
          </p:cNvSpPr>
          <p:nvPr/>
        </p:nvSpPr>
        <p:spPr bwMode="auto">
          <a:xfrm>
            <a:off x="2606675" y="2028825"/>
            <a:ext cx="3059113" cy="423863"/>
          </a:xfrm>
          <a:prstGeom prst="rect">
            <a:avLst/>
          </a:prstGeom>
          <a:solidFill>
            <a:srgbClr val="FDFBB7"/>
          </a:solidFill>
          <a:ln w="9525">
            <a:solidFill>
              <a:srgbClr val="FFFF00"/>
            </a:solidFill>
            <a:miter lim="800000"/>
            <a:headEnd/>
            <a:tailEnd/>
          </a:ln>
          <a:effectLst/>
        </p:spPr>
        <p:txBody>
          <a:bodyPr lIns="36000" tIns="36000" rIns="36000" bIns="36000"/>
          <a:lstStyle/>
          <a:p>
            <a:pPr algn="just"/>
            <a:r>
              <a:rPr lang="es-ES" sz="800" dirty="0">
                <a:solidFill>
                  <a:schemeClr val="accent2"/>
                </a:solidFill>
                <a:latin typeface="Arial" charset="0"/>
              </a:rPr>
              <a:t>De la expresión anterior se puede despejar la velocidad (</a:t>
            </a:r>
            <a:r>
              <a:rPr lang="es-ES" sz="800" b="1" dirty="0">
                <a:solidFill>
                  <a:schemeClr val="accent2"/>
                </a:solidFill>
                <a:latin typeface="Arial" charset="0"/>
              </a:rPr>
              <a:t>v</a:t>
            </a:r>
            <a:r>
              <a:rPr lang="es-ES" sz="800" dirty="0">
                <a:solidFill>
                  <a:schemeClr val="accent2"/>
                </a:solidFill>
                <a:latin typeface="Arial" charset="0"/>
              </a:rPr>
              <a:t>) y sustituir en la expresión </a:t>
            </a:r>
            <a:r>
              <a:rPr lang="es-ES" sz="800" dirty="0" smtClean="0">
                <a:solidFill>
                  <a:schemeClr val="accent2"/>
                </a:solidFill>
                <a:latin typeface="Arial" charset="0"/>
              </a:rPr>
              <a:t>(</a:t>
            </a:r>
            <a:r>
              <a:rPr lang="es-ES" sz="800" b="1" dirty="0" smtClean="0">
                <a:solidFill>
                  <a:srgbClr val="FF0000"/>
                </a:solidFill>
                <a:latin typeface="Arial" charset="0"/>
              </a:rPr>
              <a:t>3</a:t>
            </a:r>
            <a:r>
              <a:rPr lang="es-ES" sz="800" dirty="0" smtClean="0">
                <a:solidFill>
                  <a:schemeClr val="accent2"/>
                </a:solidFill>
                <a:latin typeface="Arial" charset="0"/>
              </a:rPr>
              <a:t>). </a:t>
            </a:r>
            <a:r>
              <a:rPr lang="es-ES" sz="800" dirty="0">
                <a:solidFill>
                  <a:schemeClr val="accent2"/>
                </a:solidFill>
                <a:latin typeface="Arial" charset="0"/>
              </a:rPr>
              <a:t>Posteriormente se simplifica y se despeja el radio (</a:t>
            </a:r>
            <a:r>
              <a:rPr lang="es-ES" sz="800" b="1" dirty="0">
                <a:solidFill>
                  <a:schemeClr val="accent2"/>
                </a:solidFill>
                <a:latin typeface="Arial" charset="0"/>
              </a:rPr>
              <a:t>r</a:t>
            </a:r>
            <a:r>
              <a:rPr lang="es-ES" sz="800" dirty="0">
                <a:solidFill>
                  <a:schemeClr val="accent2"/>
                </a:solidFill>
                <a:latin typeface="Arial" charset="0"/>
              </a:rPr>
              <a:t>) para obtener la expresión (</a:t>
            </a:r>
            <a:r>
              <a:rPr lang="es-ES" sz="800" b="1" dirty="0">
                <a:solidFill>
                  <a:srgbClr val="FF0000"/>
                </a:solidFill>
                <a:latin typeface="Arial" charset="0"/>
              </a:rPr>
              <a:t>9</a:t>
            </a:r>
            <a:r>
              <a:rPr lang="es-ES" sz="800" dirty="0">
                <a:solidFill>
                  <a:schemeClr val="accent2"/>
                </a:solidFill>
                <a:latin typeface="Arial" charset="0"/>
              </a:rPr>
              <a:t>) siguiente:</a:t>
            </a:r>
          </a:p>
        </p:txBody>
      </p:sp>
      <p:grpSp>
        <p:nvGrpSpPr>
          <p:cNvPr id="170138" name="Group 154"/>
          <p:cNvGrpSpPr>
            <a:grpSpLocks/>
          </p:cNvGrpSpPr>
          <p:nvPr/>
        </p:nvGrpSpPr>
        <p:grpSpPr bwMode="auto">
          <a:xfrm>
            <a:off x="3001963" y="1971675"/>
            <a:ext cx="1838325" cy="484188"/>
            <a:chOff x="3087" y="1735"/>
            <a:chExt cx="1158" cy="305"/>
          </a:xfrm>
        </p:grpSpPr>
        <p:sp>
          <p:nvSpPr>
            <p:cNvPr id="170127" name="Text Box 143"/>
            <p:cNvSpPr txBox="1">
              <a:spLocks noChangeArrowheads="1"/>
            </p:cNvSpPr>
            <p:nvPr/>
          </p:nvSpPr>
          <p:spPr bwMode="auto">
            <a:xfrm>
              <a:off x="3087" y="1820"/>
              <a:ext cx="84" cy="148"/>
            </a:xfrm>
            <a:prstGeom prst="rect">
              <a:avLst/>
            </a:prstGeom>
            <a:noFill/>
            <a:ln w="9525">
              <a:noFill/>
              <a:miter lim="800000"/>
              <a:headEnd/>
              <a:tailEnd/>
            </a:ln>
            <a:effectLst/>
          </p:spPr>
          <p:txBody>
            <a:bodyPr wrap="none" lIns="18000" tIns="10800" rIns="18000" bIns="10800">
              <a:spAutoFit/>
            </a:bodyPr>
            <a:lstStyle/>
            <a:p>
              <a:r>
                <a:rPr lang="es-ES" sz="1400" b="1">
                  <a:solidFill>
                    <a:srgbClr val="FF0000"/>
                  </a:solidFill>
                  <a:latin typeface="Arial" charset="0"/>
                </a:rPr>
                <a:t>9</a:t>
              </a:r>
              <a:endParaRPr lang="es-ES" sz="1400" b="1" baseline="30000">
                <a:solidFill>
                  <a:srgbClr val="FF0000"/>
                </a:solidFill>
                <a:latin typeface="Arial" charset="0"/>
              </a:endParaRPr>
            </a:p>
          </p:txBody>
        </p:sp>
        <p:sp>
          <p:nvSpPr>
            <p:cNvPr id="170129" name="Text Box 145"/>
            <p:cNvSpPr txBox="1">
              <a:spLocks noChangeArrowheads="1"/>
            </p:cNvSpPr>
            <p:nvPr/>
          </p:nvSpPr>
          <p:spPr bwMode="auto">
            <a:xfrm>
              <a:off x="3735" y="1735"/>
              <a:ext cx="269" cy="148"/>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n</a:t>
              </a:r>
              <a:r>
                <a:rPr lang="es-ES" sz="1400" b="1" baseline="30000">
                  <a:latin typeface="Arial" charset="0"/>
                </a:rPr>
                <a:t>2</a:t>
              </a:r>
              <a:r>
                <a:rPr lang="es-ES" sz="1400" b="1">
                  <a:latin typeface="Arial" charset="0"/>
                </a:rPr>
                <a:t>·h</a:t>
              </a:r>
              <a:r>
                <a:rPr lang="es-ES" sz="1400" b="1" baseline="30000">
                  <a:latin typeface="Arial" charset="0"/>
                </a:rPr>
                <a:t>2</a:t>
              </a:r>
            </a:p>
          </p:txBody>
        </p:sp>
        <p:sp>
          <p:nvSpPr>
            <p:cNvPr id="170131" name="Line 147"/>
            <p:cNvSpPr>
              <a:spLocks noChangeShapeType="1"/>
            </p:cNvSpPr>
            <p:nvPr/>
          </p:nvSpPr>
          <p:spPr bwMode="auto">
            <a:xfrm>
              <a:off x="3498" y="1891"/>
              <a:ext cx="723" cy="0"/>
            </a:xfrm>
            <a:prstGeom prst="line">
              <a:avLst/>
            </a:prstGeom>
            <a:noFill/>
            <a:ln w="25400">
              <a:solidFill>
                <a:schemeClr val="tx1"/>
              </a:solidFill>
              <a:round/>
              <a:headEnd/>
              <a:tailEnd/>
            </a:ln>
            <a:effectLst/>
          </p:spPr>
          <p:txBody>
            <a:bodyPr wrap="none" anchor="ctr"/>
            <a:lstStyle/>
            <a:p>
              <a:endParaRPr lang="es-MX"/>
            </a:p>
          </p:txBody>
        </p:sp>
        <p:sp>
          <p:nvSpPr>
            <p:cNvPr id="170134" name="Text Box 150"/>
            <p:cNvSpPr txBox="1">
              <a:spLocks noChangeArrowheads="1"/>
            </p:cNvSpPr>
            <p:nvPr/>
          </p:nvSpPr>
          <p:spPr bwMode="auto">
            <a:xfrm>
              <a:off x="3302" y="1818"/>
              <a:ext cx="162" cy="148"/>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r =</a:t>
              </a:r>
            </a:p>
          </p:txBody>
        </p:sp>
        <p:sp>
          <p:nvSpPr>
            <p:cNvPr id="170135" name="Text Box 151"/>
            <p:cNvSpPr txBox="1">
              <a:spLocks noChangeArrowheads="1"/>
            </p:cNvSpPr>
            <p:nvPr/>
          </p:nvSpPr>
          <p:spPr bwMode="auto">
            <a:xfrm>
              <a:off x="3505" y="1892"/>
              <a:ext cx="740" cy="148"/>
            </a:xfrm>
            <a:prstGeom prst="rect">
              <a:avLst/>
            </a:prstGeom>
            <a:noFill/>
            <a:ln w="9525">
              <a:noFill/>
              <a:miter lim="800000"/>
              <a:headEnd/>
              <a:tailEnd/>
            </a:ln>
            <a:effectLst/>
          </p:spPr>
          <p:txBody>
            <a:bodyPr lIns="18000" tIns="10800" rIns="18000" bIns="10800">
              <a:spAutoFit/>
            </a:bodyPr>
            <a:lstStyle/>
            <a:p>
              <a:r>
                <a:rPr lang="es-ES" sz="1400" b="1" dirty="0">
                  <a:latin typeface="Arial" charset="0"/>
                </a:rPr>
                <a:t>4·</a:t>
              </a:r>
              <a:r>
                <a:rPr lang="es-ES" sz="1400" b="1" i="1" dirty="0">
                  <a:latin typeface="Symbol" pitchFamily="18" charset="2"/>
                </a:rPr>
                <a:t>p</a:t>
              </a:r>
              <a:r>
                <a:rPr lang="es-ES" sz="1400" b="1" baseline="30000" dirty="0">
                  <a:latin typeface="Arial" charset="0"/>
                </a:rPr>
                <a:t>2</a:t>
              </a:r>
              <a:r>
                <a:rPr lang="es-ES" sz="1400" b="1" dirty="0">
                  <a:latin typeface="Arial" charset="0"/>
                </a:rPr>
                <a:t>·m·Z·e</a:t>
              </a:r>
              <a:r>
                <a:rPr lang="es-ES" sz="1400" b="1" baseline="30000" dirty="0">
                  <a:latin typeface="Arial" charset="0"/>
                </a:rPr>
                <a:t>2</a:t>
              </a:r>
              <a:r>
                <a:rPr lang="es-ES" sz="1400" b="1" dirty="0">
                  <a:latin typeface="Arial" charset="0"/>
                </a:rPr>
                <a:t>·k</a:t>
              </a:r>
            </a:p>
          </p:txBody>
        </p:sp>
      </p:grpSp>
      <p:sp>
        <p:nvSpPr>
          <p:cNvPr id="170139" name="Text Box 155"/>
          <p:cNvSpPr txBox="1">
            <a:spLocks noChangeArrowheads="1"/>
          </p:cNvSpPr>
          <p:nvPr/>
        </p:nvSpPr>
        <p:spPr bwMode="auto">
          <a:xfrm>
            <a:off x="2606675" y="2611438"/>
            <a:ext cx="3059113" cy="423862"/>
          </a:xfrm>
          <a:prstGeom prst="rect">
            <a:avLst/>
          </a:prstGeom>
          <a:solidFill>
            <a:srgbClr val="FDFBB7"/>
          </a:solidFill>
          <a:ln w="9525">
            <a:solidFill>
              <a:srgbClr val="FFFF00"/>
            </a:solidFill>
            <a:miter lim="800000"/>
            <a:headEnd/>
            <a:tailEnd/>
          </a:ln>
          <a:effectLst/>
        </p:spPr>
        <p:txBody>
          <a:bodyPr lIns="36000" tIns="36000" rIns="36000" bIns="36000"/>
          <a:lstStyle/>
          <a:p>
            <a:pPr algn="just"/>
            <a:r>
              <a:rPr lang="es-ES" sz="800">
                <a:solidFill>
                  <a:schemeClr val="accent2"/>
                </a:solidFill>
                <a:latin typeface="Arial" charset="0"/>
              </a:rPr>
              <a:t>En la expresión anterior se tienen muchas constantes las cuales se pueden agrupar en un solo termino, obteniéndose la expresión (</a:t>
            </a:r>
            <a:r>
              <a:rPr lang="es-ES" sz="800" b="1">
                <a:solidFill>
                  <a:schemeClr val="accent2"/>
                </a:solidFill>
                <a:latin typeface="Arial" charset="0"/>
              </a:rPr>
              <a:t>10</a:t>
            </a:r>
            <a:r>
              <a:rPr lang="es-ES" sz="800">
                <a:solidFill>
                  <a:schemeClr val="accent2"/>
                </a:solidFill>
                <a:latin typeface="Arial" charset="0"/>
              </a:rPr>
              <a:t>) siguiente:</a:t>
            </a:r>
          </a:p>
        </p:txBody>
      </p:sp>
      <p:grpSp>
        <p:nvGrpSpPr>
          <p:cNvPr id="170146" name="Group 162"/>
          <p:cNvGrpSpPr>
            <a:grpSpLocks/>
          </p:cNvGrpSpPr>
          <p:nvPr/>
        </p:nvGrpSpPr>
        <p:grpSpPr bwMode="auto">
          <a:xfrm>
            <a:off x="2878138" y="2706688"/>
            <a:ext cx="1460500" cy="239712"/>
            <a:chOff x="3429" y="1827"/>
            <a:chExt cx="920" cy="151"/>
          </a:xfrm>
        </p:grpSpPr>
        <p:sp>
          <p:nvSpPr>
            <p:cNvPr id="170141" name="Text Box 157"/>
            <p:cNvSpPr txBox="1">
              <a:spLocks noChangeArrowheads="1"/>
            </p:cNvSpPr>
            <p:nvPr/>
          </p:nvSpPr>
          <p:spPr bwMode="auto">
            <a:xfrm>
              <a:off x="3429" y="1827"/>
              <a:ext cx="146" cy="148"/>
            </a:xfrm>
            <a:prstGeom prst="rect">
              <a:avLst/>
            </a:prstGeom>
            <a:noFill/>
            <a:ln w="9525">
              <a:noFill/>
              <a:miter lim="800000"/>
              <a:headEnd/>
              <a:tailEnd/>
            </a:ln>
            <a:effectLst/>
          </p:spPr>
          <p:txBody>
            <a:bodyPr wrap="none" lIns="18000" tIns="10800" rIns="18000" bIns="10800">
              <a:spAutoFit/>
            </a:bodyPr>
            <a:lstStyle/>
            <a:p>
              <a:r>
                <a:rPr lang="es-ES" sz="1400" b="1">
                  <a:solidFill>
                    <a:srgbClr val="FF0000"/>
                  </a:solidFill>
                  <a:latin typeface="Arial" charset="0"/>
                </a:rPr>
                <a:t>10</a:t>
              </a:r>
              <a:endParaRPr lang="es-ES" sz="1400" b="1" baseline="30000">
                <a:solidFill>
                  <a:srgbClr val="FF0000"/>
                </a:solidFill>
                <a:latin typeface="Arial" charset="0"/>
              </a:endParaRPr>
            </a:p>
          </p:txBody>
        </p:sp>
        <p:sp>
          <p:nvSpPr>
            <p:cNvPr id="170144" name="Text Box 160"/>
            <p:cNvSpPr txBox="1">
              <a:spLocks noChangeArrowheads="1"/>
            </p:cNvSpPr>
            <p:nvPr/>
          </p:nvSpPr>
          <p:spPr bwMode="auto">
            <a:xfrm>
              <a:off x="3721" y="1830"/>
              <a:ext cx="628" cy="148"/>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r = R</a:t>
              </a:r>
              <a:r>
                <a:rPr lang="es-ES" sz="1400" b="1" baseline="-25000">
                  <a:latin typeface="Arial" charset="0"/>
                </a:rPr>
                <a:t>B</a:t>
              </a:r>
              <a:r>
                <a:rPr lang="es-ES" sz="1400" b="1">
                  <a:latin typeface="Arial" charset="0"/>
                </a:rPr>
                <a:t>·n</a:t>
              </a:r>
              <a:r>
                <a:rPr lang="es-ES" sz="1400" b="1" baseline="30000">
                  <a:latin typeface="Arial" charset="0"/>
                </a:rPr>
                <a:t>2</a:t>
              </a:r>
              <a:r>
                <a:rPr lang="es-ES" sz="1400" b="1">
                  <a:latin typeface="Arial" charset="0"/>
                </a:rPr>
                <a:t>·Z</a:t>
              </a:r>
              <a:r>
                <a:rPr lang="es-ES" sz="1400" b="1" baseline="30000">
                  <a:latin typeface="Arial" charset="0"/>
                </a:rPr>
                <a:t>-1</a:t>
              </a:r>
            </a:p>
          </p:txBody>
        </p:sp>
      </p:grpSp>
      <p:sp>
        <p:nvSpPr>
          <p:cNvPr id="170147" name="Text Box 163"/>
          <p:cNvSpPr txBox="1">
            <a:spLocks noChangeArrowheads="1"/>
          </p:cNvSpPr>
          <p:nvPr/>
        </p:nvSpPr>
        <p:spPr bwMode="auto">
          <a:xfrm>
            <a:off x="2636838" y="3197225"/>
            <a:ext cx="3059112" cy="333375"/>
          </a:xfrm>
          <a:prstGeom prst="rect">
            <a:avLst/>
          </a:prstGeom>
          <a:solidFill>
            <a:srgbClr val="FDFBB7"/>
          </a:solidFill>
          <a:ln w="9525">
            <a:solidFill>
              <a:srgbClr val="FFFF00"/>
            </a:solidFill>
            <a:miter lim="800000"/>
            <a:headEnd/>
            <a:tailEnd/>
          </a:ln>
          <a:effectLst/>
        </p:spPr>
        <p:txBody>
          <a:bodyPr lIns="36000" tIns="36000" rIns="36000" bIns="36000"/>
          <a:lstStyle/>
          <a:p>
            <a:pPr algn="just"/>
            <a:r>
              <a:rPr lang="es-ES" sz="800">
                <a:solidFill>
                  <a:schemeClr val="accent2"/>
                </a:solidFill>
                <a:latin typeface="Arial" charset="0"/>
              </a:rPr>
              <a:t>Donde </a:t>
            </a:r>
            <a:r>
              <a:rPr lang="es-ES" sz="800" b="1">
                <a:latin typeface="Arial" charset="0"/>
              </a:rPr>
              <a:t>R</a:t>
            </a:r>
            <a:r>
              <a:rPr lang="es-ES" sz="800" b="1" baseline="-25000">
                <a:latin typeface="Arial" charset="0"/>
              </a:rPr>
              <a:t>B</a:t>
            </a:r>
            <a:r>
              <a:rPr lang="es-ES" sz="800">
                <a:solidFill>
                  <a:schemeClr val="accent2"/>
                </a:solidFill>
                <a:latin typeface="Arial" charset="0"/>
              </a:rPr>
              <a:t> es una constante llamada radio de Bohr cuyo valor es 5.2917x10</a:t>
            </a:r>
            <a:r>
              <a:rPr lang="es-ES" sz="800" baseline="30000">
                <a:solidFill>
                  <a:schemeClr val="accent2"/>
                </a:solidFill>
                <a:latin typeface="Arial" charset="0"/>
              </a:rPr>
              <a:t>-11</a:t>
            </a:r>
            <a:r>
              <a:rPr lang="es-ES" sz="800">
                <a:solidFill>
                  <a:schemeClr val="accent2"/>
                </a:solidFill>
                <a:latin typeface="Arial" charset="0"/>
              </a:rPr>
              <a:t> [m] y equivale a:</a:t>
            </a:r>
          </a:p>
        </p:txBody>
      </p:sp>
      <p:grpSp>
        <p:nvGrpSpPr>
          <p:cNvPr id="170159" name="Group 175"/>
          <p:cNvGrpSpPr>
            <a:grpSpLocks/>
          </p:cNvGrpSpPr>
          <p:nvPr/>
        </p:nvGrpSpPr>
        <p:grpSpPr bwMode="auto">
          <a:xfrm>
            <a:off x="2992438" y="3119438"/>
            <a:ext cx="1855787" cy="484187"/>
            <a:chOff x="1669" y="2007"/>
            <a:chExt cx="1169" cy="305"/>
          </a:xfrm>
        </p:grpSpPr>
        <p:sp>
          <p:nvSpPr>
            <p:cNvPr id="170152" name="Text Box 168"/>
            <p:cNvSpPr txBox="1">
              <a:spLocks noChangeArrowheads="1"/>
            </p:cNvSpPr>
            <p:nvPr/>
          </p:nvSpPr>
          <p:spPr bwMode="auto">
            <a:xfrm>
              <a:off x="1669" y="2130"/>
              <a:ext cx="22" cy="100"/>
            </a:xfrm>
            <a:prstGeom prst="rect">
              <a:avLst/>
            </a:prstGeom>
            <a:noFill/>
            <a:ln w="9525">
              <a:noFill/>
              <a:miter lim="800000"/>
              <a:headEnd/>
              <a:tailEnd/>
            </a:ln>
            <a:effectLst/>
          </p:spPr>
          <p:txBody>
            <a:bodyPr wrap="none" lIns="18000" tIns="10800" rIns="18000" bIns="10800">
              <a:spAutoFit/>
            </a:bodyPr>
            <a:lstStyle/>
            <a:p>
              <a:endParaRPr lang="es-MX" sz="1400" b="1" baseline="30000">
                <a:solidFill>
                  <a:srgbClr val="FF0000"/>
                </a:solidFill>
                <a:latin typeface="Arial" charset="0"/>
              </a:endParaRPr>
            </a:p>
          </p:txBody>
        </p:sp>
        <p:grpSp>
          <p:nvGrpSpPr>
            <p:cNvPr id="170158" name="Group 174"/>
            <p:cNvGrpSpPr>
              <a:grpSpLocks/>
            </p:cNvGrpSpPr>
            <p:nvPr/>
          </p:nvGrpSpPr>
          <p:grpSpPr bwMode="auto">
            <a:xfrm>
              <a:off x="1893" y="2007"/>
              <a:ext cx="945" cy="305"/>
              <a:chOff x="3617" y="2450"/>
              <a:chExt cx="945" cy="305"/>
            </a:xfrm>
          </p:grpSpPr>
          <p:grpSp>
            <p:nvGrpSpPr>
              <p:cNvPr id="170157" name="Group 173"/>
              <p:cNvGrpSpPr>
                <a:grpSpLocks/>
              </p:cNvGrpSpPr>
              <p:nvPr/>
            </p:nvGrpSpPr>
            <p:grpSpPr bwMode="auto">
              <a:xfrm>
                <a:off x="3617" y="2450"/>
                <a:ext cx="863" cy="231"/>
                <a:chOff x="3617" y="2450"/>
                <a:chExt cx="863" cy="231"/>
              </a:xfrm>
            </p:grpSpPr>
            <p:sp>
              <p:nvSpPr>
                <p:cNvPr id="170153" name="Text Box 169"/>
                <p:cNvSpPr txBox="1">
                  <a:spLocks noChangeArrowheads="1"/>
                </p:cNvSpPr>
                <p:nvPr/>
              </p:nvSpPr>
              <p:spPr bwMode="auto">
                <a:xfrm>
                  <a:off x="4115" y="2450"/>
                  <a:ext cx="130" cy="148"/>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h</a:t>
                  </a:r>
                  <a:r>
                    <a:rPr lang="es-ES" sz="1400" b="1" baseline="30000">
                      <a:latin typeface="Arial" charset="0"/>
                    </a:rPr>
                    <a:t>2</a:t>
                  </a:r>
                </a:p>
              </p:txBody>
            </p:sp>
            <p:sp>
              <p:nvSpPr>
                <p:cNvPr id="170154" name="Line 170"/>
                <p:cNvSpPr>
                  <a:spLocks noChangeShapeType="1"/>
                </p:cNvSpPr>
                <p:nvPr/>
              </p:nvSpPr>
              <p:spPr bwMode="auto">
                <a:xfrm>
                  <a:off x="3893" y="2606"/>
                  <a:ext cx="587" cy="0"/>
                </a:xfrm>
                <a:prstGeom prst="line">
                  <a:avLst/>
                </a:prstGeom>
                <a:noFill/>
                <a:ln w="25400">
                  <a:solidFill>
                    <a:schemeClr val="tx1"/>
                  </a:solidFill>
                  <a:round/>
                  <a:headEnd/>
                  <a:tailEnd/>
                </a:ln>
                <a:effectLst/>
              </p:spPr>
              <p:txBody>
                <a:bodyPr wrap="none" anchor="ctr"/>
                <a:lstStyle/>
                <a:p>
                  <a:endParaRPr lang="es-MX"/>
                </a:p>
              </p:txBody>
            </p:sp>
            <p:sp>
              <p:nvSpPr>
                <p:cNvPr id="170155" name="Text Box 171"/>
                <p:cNvSpPr txBox="1">
                  <a:spLocks noChangeArrowheads="1"/>
                </p:cNvSpPr>
                <p:nvPr/>
              </p:nvSpPr>
              <p:spPr bwMode="auto">
                <a:xfrm>
                  <a:off x="3617" y="2533"/>
                  <a:ext cx="251" cy="148"/>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R</a:t>
                  </a:r>
                  <a:r>
                    <a:rPr lang="es-ES" sz="1400" b="1" baseline="-25000">
                      <a:latin typeface="Arial" charset="0"/>
                    </a:rPr>
                    <a:t>B</a:t>
                  </a:r>
                  <a:r>
                    <a:rPr lang="es-ES" sz="1400" b="1">
                      <a:latin typeface="Arial" charset="0"/>
                    </a:rPr>
                    <a:t> =</a:t>
                  </a:r>
                </a:p>
              </p:txBody>
            </p:sp>
          </p:grpSp>
          <p:sp>
            <p:nvSpPr>
              <p:cNvPr id="170156" name="Text Box 172"/>
              <p:cNvSpPr txBox="1">
                <a:spLocks noChangeArrowheads="1"/>
              </p:cNvSpPr>
              <p:nvPr/>
            </p:nvSpPr>
            <p:spPr bwMode="auto">
              <a:xfrm>
                <a:off x="3822" y="2607"/>
                <a:ext cx="740" cy="148"/>
              </a:xfrm>
              <a:prstGeom prst="rect">
                <a:avLst/>
              </a:prstGeom>
              <a:noFill/>
              <a:ln w="9525">
                <a:noFill/>
                <a:miter lim="800000"/>
                <a:headEnd/>
                <a:tailEnd/>
              </a:ln>
              <a:effectLst/>
            </p:spPr>
            <p:txBody>
              <a:bodyPr lIns="18000" tIns="10800" rIns="18000" bIns="10800">
                <a:spAutoFit/>
              </a:bodyPr>
              <a:lstStyle/>
              <a:p>
                <a:r>
                  <a:rPr lang="es-ES" sz="1400" b="1">
                    <a:latin typeface="Arial" charset="0"/>
                  </a:rPr>
                  <a:t>4·</a:t>
                </a:r>
                <a:r>
                  <a:rPr lang="es-ES" sz="1400" b="1" i="1">
                    <a:latin typeface="Symbol" pitchFamily="18" charset="2"/>
                  </a:rPr>
                  <a:t>p</a:t>
                </a:r>
                <a:r>
                  <a:rPr lang="es-ES" sz="1400" b="1" baseline="30000">
                    <a:latin typeface="Arial" charset="0"/>
                  </a:rPr>
                  <a:t>2</a:t>
                </a:r>
                <a:r>
                  <a:rPr lang="es-ES" sz="1400" b="1">
                    <a:latin typeface="Arial" charset="0"/>
                  </a:rPr>
                  <a:t>·m·e</a:t>
                </a:r>
                <a:r>
                  <a:rPr lang="es-ES" sz="1400" b="1" baseline="30000">
                    <a:latin typeface="Arial" charset="0"/>
                  </a:rPr>
                  <a:t>2</a:t>
                </a:r>
                <a:r>
                  <a:rPr lang="es-ES" sz="1400" b="1">
                    <a:latin typeface="Arial" charset="0"/>
                  </a:rPr>
                  <a:t>·k</a:t>
                </a:r>
              </a:p>
            </p:txBody>
          </p:sp>
        </p:grpSp>
      </p:grpSp>
      <p:sp>
        <p:nvSpPr>
          <p:cNvPr id="170160" name="Text Box 176"/>
          <p:cNvSpPr txBox="1">
            <a:spLocks noChangeArrowheads="1"/>
          </p:cNvSpPr>
          <p:nvPr/>
        </p:nvSpPr>
        <p:spPr bwMode="auto">
          <a:xfrm>
            <a:off x="2627313" y="3941763"/>
            <a:ext cx="3059112" cy="333375"/>
          </a:xfrm>
          <a:prstGeom prst="rect">
            <a:avLst/>
          </a:prstGeom>
          <a:solidFill>
            <a:srgbClr val="FDFBB7"/>
          </a:solidFill>
          <a:ln w="9525">
            <a:solidFill>
              <a:srgbClr val="FFFF00"/>
            </a:solidFill>
            <a:miter lim="800000"/>
            <a:headEnd/>
            <a:tailEnd/>
          </a:ln>
          <a:effectLst/>
        </p:spPr>
        <p:txBody>
          <a:bodyPr lIns="36000" tIns="36000" rIns="36000" bIns="36000"/>
          <a:lstStyle/>
          <a:p>
            <a:pPr algn="just"/>
            <a:r>
              <a:rPr lang="es-ES" sz="800">
                <a:solidFill>
                  <a:schemeClr val="accent2"/>
                </a:solidFill>
                <a:latin typeface="Arial" charset="0"/>
              </a:rPr>
              <a:t>Si se sustituye la ecuación (</a:t>
            </a:r>
            <a:r>
              <a:rPr lang="es-ES" sz="800" b="1">
                <a:solidFill>
                  <a:srgbClr val="FF0000"/>
                </a:solidFill>
                <a:latin typeface="Arial" charset="0"/>
              </a:rPr>
              <a:t>9</a:t>
            </a:r>
            <a:r>
              <a:rPr lang="es-ES" sz="800">
                <a:solidFill>
                  <a:schemeClr val="accent2"/>
                </a:solidFill>
                <a:latin typeface="Arial" charset="0"/>
              </a:rPr>
              <a:t>) en la ecuación (</a:t>
            </a:r>
            <a:r>
              <a:rPr lang="es-ES" sz="800" b="1">
                <a:solidFill>
                  <a:srgbClr val="FF0000"/>
                </a:solidFill>
                <a:latin typeface="Arial" charset="0"/>
              </a:rPr>
              <a:t>7</a:t>
            </a:r>
            <a:r>
              <a:rPr lang="es-ES" sz="800">
                <a:solidFill>
                  <a:schemeClr val="accent2"/>
                </a:solidFill>
                <a:latin typeface="Arial" charset="0"/>
              </a:rPr>
              <a:t>), se obtendría la expresión (</a:t>
            </a:r>
            <a:r>
              <a:rPr lang="es-ES" sz="800" b="1">
                <a:solidFill>
                  <a:srgbClr val="FF0000"/>
                </a:solidFill>
                <a:latin typeface="Arial" charset="0"/>
              </a:rPr>
              <a:t>11</a:t>
            </a:r>
            <a:r>
              <a:rPr lang="es-ES" sz="800">
                <a:solidFill>
                  <a:schemeClr val="accent2"/>
                </a:solidFill>
                <a:latin typeface="Arial" charset="0"/>
              </a:rPr>
              <a:t>) siguiente:</a:t>
            </a:r>
          </a:p>
        </p:txBody>
      </p:sp>
      <p:grpSp>
        <p:nvGrpSpPr>
          <p:cNvPr id="170182" name="Group 198"/>
          <p:cNvGrpSpPr>
            <a:grpSpLocks/>
          </p:cNvGrpSpPr>
          <p:nvPr/>
        </p:nvGrpSpPr>
        <p:grpSpPr bwMode="auto">
          <a:xfrm>
            <a:off x="2936877" y="3844925"/>
            <a:ext cx="2333626" cy="520700"/>
            <a:chOff x="2515" y="3045"/>
            <a:chExt cx="1470" cy="328"/>
          </a:xfrm>
        </p:grpSpPr>
        <p:sp>
          <p:nvSpPr>
            <p:cNvPr id="170166" name="Line 182"/>
            <p:cNvSpPr>
              <a:spLocks noChangeShapeType="1"/>
            </p:cNvSpPr>
            <p:nvPr/>
          </p:nvSpPr>
          <p:spPr bwMode="auto">
            <a:xfrm>
              <a:off x="3144" y="3210"/>
              <a:ext cx="841" cy="6"/>
            </a:xfrm>
            <a:prstGeom prst="line">
              <a:avLst/>
            </a:prstGeom>
            <a:noFill/>
            <a:ln w="25400">
              <a:solidFill>
                <a:schemeClr val="tx1"/>
              </a:solidFill>
              <a:round/>
              <a:headEnd/>
              <a:tailEnd/>
            </a:ln>
            <a:effectLst/>
          </p:spPr>
          <p:txBody>
            <a:bodyPr wrap="none" anchor="ctr"/>
            <a:lstStyle/>
            <a:p>
              <a:endParaRPr lang="es-MX"/>
            </a:p>
          </p:txBody>
        </p:sp>
        <p:sp>
          <p:nvSpPr>
            <p:cNvPr id="170167" name="Text Box 183"/>
            <p:cNvSpPr txBox="1">
              <a:spLocks noChangeArrowheads="1"/>
            </p:cNvSpPr>
            <p:nvPr/>
          </p:nvSpPr>
          <p:spPr bwMode="auto">
            <a:xfrm>
              <a:off x="2767" y="3137"/>
              <a:ext cx="237" cy="148"/>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E</a:t>
              </a:r>
              <a:r>
                <a:rPr lang="es-ES" sz="1400" b="1" baseline="-25000">
                  <a:latin typeface="Arial" charset="0"/>
                </a:rPr>
                <a:t>T</a:t>
              </a:r>
              <a:r>
                <a:rPr lang="es-ES" sz="1400" b="1">
                  <a:latin typeface="Arial" charset="0"/>
                </a:rPr>
                <a:t> =</a:t>
              </a:r>
            </a:p>
          </p:txBody>
        </p:sp>
        <p:sp>
          <p:nvSpPr>
            <p:cNvPr id="170168" name="Text Box 184"/>
            <p:cNvSpPr txBox="1">
              <a:spLocks noChangeArrowheads="1"/>
            </p:cNvSpPr>
            <p:nvPr/>
          </p:nvSpPr>
          <p:spPr bwMode="auto">
            <a:xfrm>
              <a:off x="3154" y="3045"/>
              <a:ext cx="831" cy="149"/>
            </a:xfrm>
            <a:prstGeom prst="rect">
              <a:avLst/>
            </a:prstGeom>
            <a:noFill/>
            <a:ln w="9525">
              <a:noFill/>
              <a:miter lim="800000"/>
              <a:headEnd/>
              <a:tailEnd/>
            </a:ln>
            <a:effectLst/>
          </p:spPr>
          <p:txBody>
            <a:bodyPr wrap="square" lIns="18000" tIns="10800" rIns="18000" bIns="10800">
              <a:spAutoFit/>
            </a:bodyPr>
            <a:lstStyle/>
            <a:p>
              <a:r>
                <a:rPr lang="es-ES" sz="1400" b="1" dirty="0" smtClean="0">
                  <a:latin typeface="Arial" charset="0"/>
                </a:rPr>
                <a:t>2·</a:t>
              </a:r>
              <a:r>
                <a:rPr lang="es-ES" sz="1400" b="1" i="1" dirty="0" smtClean="0">
                  <a:latin typeface="Symbol" pitchFamily="18" charset="2"/>
                </a:rPr>
                <a:t>p</a:t>
              </a:r>
              <a:r>
                <a:rPr lang="es-ES" sz="1400" b="1" baseline="30000" dirty="0" smtClean="0">
                  <a:latin typeface="Arial" charset="0"/>
                </a:rPr>
                <a:t>2</a:t>
              </a:r>
              <a:r>
                <a:rPr lang="es-ES" sz="1400" b="1" dirty="0" smtClean="0">
                  <a:latin typeface="Arial" charset="0"/>
                </a:rPr>
                <a:t>·m·Z</a:t>
              </a:r>
              <a:r>
                <a:rPr lang="es-ES" sz="1400" b="1" baseline="30000" dirty="0" smtClean="0">
                  <a:latin typeface="Arial" charset="0"/>
                </a:rPr>
                <a:t>2</a:t>
              </a:r>
              <a:r>
                <a:rPr lang="es-ES" sz="1400" b="1" dirty="0" smtClean="0">
                  <a:latin typeface="Arial" charset="0"/>
                </a:rPr>
                <a:t>·e</a:t>
              </a:r>
              <a:r>
                <a:rPr lang="es-ES" sz="1400" b="1" baseline="30000" dirty="0" smtClean="0">
                  <a:latin typeface="Arial" charset="0"/>
                </a:rPr>
                <a:t>4</a:t>
              </a:r>
              <a:r>
                <a:rPr lang="es-ES" sz="1400" b="1" dirty="0" smtClean="0">
                  <a:latin typeface="Arial" charset="0"/>
                </a:rPr>
                <a:t>·k</a:t>
              </a:r>
              <a:r>
                <a:rPr lang="es-ES" sz="1400" b="1" baseline="30000" dirty="0" smtClean="0">
                  <a:latin typeface="Arial" charset="0"/>
                </a:rPr>
                <a:t>2</a:t>
              </a:r>
              <a:endParaRPr lang="es-ES" sz="1400" b="1" baseline="30000" dirty="0">
                <a:latin typeface="Arial" charset="0"/>
              </a:endParaRPr>
            </a:p>
          </p:txBody>
        </p:sp>
        <p:sp>
          <p:nvSpPr>
            <p:cNvPr id="170169" name="Text Box 185"/>
            <p:cNvSpPr txBox="1">
              <a:spLocks noChangeArrowheads="1"/>
            </p:cNvSpPr>
            <p:nvPr/>
          </p:nvSpPr>
          <p:spPr bwMode="auto">
            <a:xfrm>
              <a:off x="3381" y="3225"/>
              <a:ext cx="269" cy="148"/>
            </a:xfrm>
            <a:prstGeom prst="rect">
              <a:avLst/>
            </a:prstGeom>
            <a:noFill/>
            <a:ln w="9525">
              <a:noFill/>
              <a:miter lim="800000"/>
              <a:headEnd/>
              <a:tailEnd/>
            </a:ln>
            <a:effectLst/>
          </p:spPr>
          <p:txBody>
            <a:bodyPr wrap="none" lIns="18000" tIns="10800" rIns="18000" bIns="10800">
              <a:spAutoFit/>
            </a:bodyPr>
            <a:lstStyle/>
            <a:p>
              <a:r>
                <a:rPr lang="es-ES" sz="1400" b="1" dirty="0">
                  <a:latin typeface="Arial" charset="0"/>
                </a:rPr>
                <a:t>n</a:t>
              </a:r>
              <a:r>
                <a:rPr lang="es-ES" sz="1400" b="1" baseline="30000" dirty="0">
                  <a:latin typeface="Arial" charset="0"/>
                </a:rPr>
                <a:t>2</a:t>
              </a:r>
              <a:r>
                <a:rPr lang="es-ES" sz="1400" b="1" dirty="0">
                  <a:latin typeface="Arial" charset="0"/>
                </a:rPr>
                <a:t>·h</a:t>
              </a:r>
              <a:r>
                <a:rPr lang="es-ES" sz="1400" b="1" baseline="30000" dirty="0">
                  <a:latin typeface="Arial" charset="0"/>
                </a:rPr>
                <a:t>2</a:t>
              </a:r>
            </a:p>
          </p:txBody>
        </p:sp>
        <p:sp>
          <p:nvSpPr>
            <p:cNvPr id="170171" name="Text Box 187"/>
            <p:cNvSpPr txBox="1">
              <a:spLocks noChangeArrowheads="1"/>
            </p:cNvSpPr>
            <p:nvPr/>
          </p:nvSpPr>
          <p:spPr bwMode="auto">
            <a:xfrm>
              <a:off x="2515" y="3142"/>
              <a:ext cx="146" cy="148"/>
            </a:xfrm>
            <a:prstGeom prst="rect">
              <a:avLst/>
            </a:prstGeom>
            <a:noFill/>
            <a:ln w="9525">
              <a:noFill/>
              <a:miter lim="800000"/>
              <a:headEnd/>
              <a:tailEnd/>
            </a:ln>
            <a:effectLst/>
          </p:spPr>
          <p:txBody>
            <a:bodyPr wrap="none" lIns="18000" tIns="10800" rIns="18000" bIns="10800">
              <a:spAutoFit/>
            </a:bodyPr>
            <a:lstStyle/>
            <a:p>
              <a:r>
                <a:rPr lang="es-ES" sz="1400" b="1" dirty="0">
                  <a:solidFill>
                    <a:srgbClr val="FF0000"/>
                  </a:solidFill>
                  <a:latin typeface="Arial" charset="0"/>
                </a:rPr>
                <a:t>11</a:t>
              </a:r>
              <a:endParaRPr lang="es-ES" sz="1400" b="1" baseline="30000" dirty="0">
                <a:solidFill>
                  <a:srgbClr val="FF0000"/>
                </a:solidFill>
                <a:latin typeface="Arial" charset="0"/>
              </a:endParaRPr>
            </a:p>
          </p:txBody>
        </p:sp>
        <p:sp>
          <p:nvSpPr>
            <p:cNvPr id="170181" name="Line 197"/>
            <p:cNvSpPr>
              <a:spLocks noChangeShapeType="1"/>
            </p:cNvSpPr>
            <p:nvPr/>
          </p:nvSpPr>
          <p:spPr bwMode="auto">
            <a:xfrm>
              <a:off x="3034" y="3213"/>
              <a:ext cx="68" cy="0"/>
            </a:xfrm>
            <a:prstGeom prst="line">
              <a:avLst/>
            </a:prstGeom>
            <a:noFill/>
            <a:ln w="25400">
              <a:solidFill>
                <a:schemeClr val="tx1"/>
              </a:solidFill>
              <a:round/>
              <a:headEnd/>
              <a:tailEnd/>
            </a:ln>
            <a:effectLst/>
          </p:spPr>
          <p:txBody>
            <a:bodyPr wrap="none" anchor="ctr"/>
            <a:lstStyle/>
            <a:p>
              <a:endParaRPr lang="es-MX"/>
            </a:p>
          </p:txBody>
        </p:sp>
      </p:grpSp>
      <p:sp>
        <p:nvSpPr>
          <p:cNvPr id="170183" name="Text Box 199"/>
          <p:cNvSpPr txBox="1">
            <a:spLocks noChangeArrowheads="1"/>
          </p:cNvSpPr>
          <p:nvPr/>
        </p:nvSpPr>
        <p:spPr bwMode="auto">
          <a:xfrm>
            <a:off x="2606675" y="4625975"/>
            <a:ext cx="3059113" cy="422275"/>
          </a:xfrm>
          <a:prstGeom prst="rect">
            <a:avLst/>
          </a:prstGeom>
          <a:solidFill>
            <a:srgbClr val="FDFBB7"/>
          </a:solidFill>
          <a:ln w="9525">
            <a:solidFill>
              <a:srgbClr val="FFFF00"/>
            </a:solidFill>
            <a:miter lim="800000"/>
            <a:headEnd/>
            <a:tailEnd/>
          </a:ln>
          <a:effectLst/>
        </p:spPr>
        <p:txBody>
          <a:bodyPr lIns="36000" tIns="36000" rIns="36000" bIns="36000"/>
          <a:lstStyle/>
          <a:p>
            <a:pPr algn="just"/>
            <a:r>
              <a:rPr lang="es-ES" sz="800">
                <a:solidFill>
                  <a:schemeClr val="accent2"/>
                </a:solidFill>
                <a:latin typeface="Arial" charset="0"/>
              </a:rPr>
              <a:t>En un salto cuántico están involucradas dos órbitas, una de alta energía y una de baja energía; de tal forma que, las expresiones para determinar dichas energías son las siguientes:</a:t>
            </a:r>
          </a:p>
        </p:txBody>
      </p:sp>
      <p:grpSp>
        <p:nvGrpSpPr>
          <p:cNvPr id="170207" name="Group 223"/>
          <p:cNvGrpSpPr>
            <a:grpSpLocks/>
          </p:cNvGrpSpPr>
          <p:nvPr/>
        </p:nvGrpSpPr>
        <p:grpSpPr bwMode="auto">
          <a:xfrm>
            <a:off x="3336926" y="4587879"/>
            <a:ext cx="1933575" cy="579438"/>
            <a:chOff x="1886" y="2854"/>
            <a:chExt cx="1218" cy="365"/>
          </a:xfrm>
        </p:grpSpPr>
        <p:sp>
          <p:nvSpPr>
            <p:cNvPr id="170185" name="Line 201"/>
            <p:cNvSpPr>
              <a:spLocks noChangeShapeType="1"/>
            </p:cNvSpPr>
            <p:nvPr/>
          </p:nvSpPr>
          <p:spPr bwMode="auto">
            <a:xfrm>
              <a:off x="2268" y="3019"/>
              <a:ext cx="836" cy="0"/>
            </a:xfrm>
            <a:prstGeom prst="line">
              <a:avLst/>
            </a:prstGeom>
            <a:noFill/>
            <a:ln w="25400">
              <a:solidFill>
                <a:schemeClr val="tx1"/>
              </a:solidFill>
              <a:round/>
              <a:headEnd/>
              <a:tailEnd/>
            </a:ln>
            <a:effectLst/>
          </p:spPr>
          <p:txBody>
            <a:bodyPr wrap="none" anchor="ctr"/>
            <a:lstStyle/>
            <a:p>
              <a:endParaRPr lang="es-MX"/>
            </a:p>
          </p:txBody>
        </p:sp>
        <p:sp>
          <p:nvSpPr>
            <p:cNvPr id="170186" name="Text Box 202"/>
            <p:cNvSpPr txBox="1">
              <a:spLocks noChangeArrowheads="1"/>
            </p:cNvSpPr>
            <p:nvPr/>
          </p:nvSpPr>
          <p:spPr bwMode="auto">
            <a:xfrm>
              <a:off x="1886" y="2946"/>
              <a:ext cx="247" cy="149"/>
            </a:xfrm>
            <a:prstGeom prst="rect">
              <a:avLst/>
            </a:prstGeom>
            <a:noFill/>
            <a:ln w="9525">
              <a:noFill/>
              <a:miter lim="800000"/>
              <a:headEnd/>
              <a:tailEnd/>
            </a:ln>
            <a:effectLst/>
          </p:spPr>
          <p:txBody>
            <a:bodyPr wrap="none" lIns="18000" tIns="10800" rIns="18000" bIns="10800">
              <a:spAutoFit/>
            </a:bodyPr>
            <a:lstStyle/>
            <a:p>
              <a:r>
                <a:rPr lang="es-ES" sz="1400" b="1" dirty="0" smtClean="0">
                  <a:latin typeface="Arial" charset="0"/>
                </a:rPr>
                <a:t>E</a:t>
              </a:r>
              <a:r>
                <a:rPr lang="es-ES" sz="1400" b="1" baseline="-25000" dirty="0">
                  <a:latin typeface="Arial" charset="0"/>
                </a:rPr>
                <a:t>A</a:t>
              </a:r>
              <a:r>
                <a:rPr lang="es-ES" sz="1400" b="1" dirty="0" smtClean="0">
                  <a:latin typeface="Arial" charset="0"/>
                </a:rPr>
                <a:t> </a:t>
              </a:r>
              <a:r>
                <a:rPr lang="es-ES" sz="1400" b="1" dirty="0">
                  <a:latin typeface="Arial" charset="0"/>
                </a:rPr>
                <a:t>=</a:t>
              </a:r>
            </a:p>
          </p:txBody>
        </p:sp>
        <p:sp>
          <p:nvSpPr>
            <p:cNvPr id="170187" name="Text Box 203"/>
            <p:cNvSpPr txBox="1">
              <a:spLocks noChangeArrowheads="1"/>
            </p:cNvSpPr>
            <p:nvPr/>
          </p:nvSpPr>
          <p:spPr bwMode="auto">
            <a:xfrm>
              <a:off x="2278" y="2854"/>
              <a:ext cx="826" cy="149"/>
            </a:xfrm>
            <a:prstGeom prst="rect">
              <a:avLst/>
            </a:prstGeom>
            <a:noFill/>
            <a:ln w="9525">
              <a:noFill/>
              <a:miter lim="800000"/>
              <a:headEnd/>
              <a:tailEnd/>
            </a:ln>
            <a:effectLst/>
          </p:spPr>
          <p:txBody>
            <a:bodyPr wrap="square" lIns="18000" tIns="10800" rIns="18000" bIns="10800">
              <a:spAutoFit/>
            </a:bodyPr>
            <a:lstStyle/>
            <a:p>
              <a:r>
                <a:rPr lang="es-ES" sz="1400" b="1" dirty="0">
                  <a:latin typeface="Arial" charset="0"/>
                </a:rPr>
                <a:t>2·</a:t>
              </a:r>
              <a:r>
                <a:rPr lang="es-ES" sz="1400" b="1" i="1" dirty="0">
                  <a:latin typeface="Symbol" pitchFamily="18" charset="2"/>
                </a:rPr>
                <a:t>p</a:t>
              </a:r>
              <a:r>
                <a:rPr lang="es-ES" sz="1400" b="1" baseline="30000" dirty="0">
                  <a:latin typeface="Arial" charset="0"/>
                </a:rPr>
                <a:t>2</a:t>
              </a:r>
              <a:r>
                <a:rPr lang="es-ES" sz="1400" b="1" dirty="0">
                  <a:latin typeface="Arial" charset="0"/>
                </a:rPr>
                <a:t>·m·Z</a:t>
              </a:r>
              <a:r>
                <a:rPr lang="es-ES" sz="1400" b="1" baseline="30000" dirty="0">
                  <a:latin typeface="Arial" charset="0"/>
                </a:rPr>
                <a:t>2</a:t>
              </a:r>
              <a:r>
                <a:rPr lang="es-ES" sz="1400" b="1" dirty="0">
                  <a:latin typeface="Arial" charset="0"/>
                </a:rPr>
                <a:t>·e</a:t>
              </a:r>
              <a:r>
                <a:rPr lang="es-ES" sz="1400" b="1" baseline="30000" dirty="0">
                  <a:latin typeface="Arial" charset="0"/>
                </a:rPr>
                <a:t>4</a:t>
              </a:r>
              <a:r>
                <a:rPr lang="es-ES" sz="1400" b="1" dirty="0">
                  <a:latin typeface="Arial" charset="0"/>
                </a:rPr>
                <a:t>·k</a:t>
              </a:r>
              <a:r>
                <a:rPr lang="es-ES" sz="1400" b="1" baseline="30000" dirty="0">
                  <a:latin typeface="Arial" charset="0"/>
                </a:rPr>
                <a:t>2</a:t>
              </a:r>
            </a:p>
          </p:txBody>
        </p:sp>
        <p:sp>
          <p:nvSpPr>
            <p:cNvPr id="170188" name="Text Box 204"/>
            <p:cNvSpPr txBox="1">
              <a:spLocks noChangeArrowheads="1"/>
            </p:cNvSpPr>
            <p:nvPr/>
          </p:nvSpPr>
          <p:spPr bwMode="auto">
            <a:xfrm>
              <a:off x="2500" y="3034"/>
              <a:ext cx="291" cy="148"/>
            </a:xfrm>
            <a:prstGeom prst="rect">
              <a:avLst/>
            </a:prstGeom>
            <a:noFill/>
            <a:ln w="9525">
              <a:noFill/>
              <a:miter lim="800000"/>
              <a:headEnd/>
              <a:tailEnd/>
            </a:ln>
            <a:effectLst/>
          </p:spPr>
          <p:txBody>
            <a:bodyPr wrap="none" lIns="18000" tIns="10800" rIns="18000" bIns="10800">
              <a:spAutoFit/>
            </a:bodyPr>
            <a:lstStyle/>
            <a:p>
              <a:r>
                <a:rPr lang="es-ES" sz="1400" b="1" dirty="0">
                  <a:latin typeface="Arial" charset="0"/>
                </a:rPr>
                <a:t>n  ·h</a:t>
              </a:r>
              <a:r>
                <a:rPr lang="es-ES" sz="1400" b="1" baseline="30000" dirty="0">
                  <a:latin typeface="Arial" charset="0"/>
                </a:rPr>
                <a:t>2</a:t>
              </a:r>
            </a:p>
          </p:txBody>
        </p:sp>
        <p:sp>
          <p:nvSpPr>
            <p:cNvPr id="170190" name="Line 206"/>
            <p:cNvSpPr>
              <a:spLocks noChangeShapeType="1"/>
            </p:cNvSpPr>
            <p:nvPr/>
          </p:nvSpPr>
          <p:spPr bwMode="auto">
            <a:xfrm>
              <a:off x="2158" y="3022"/>
              <a:ext cx="68" cy="0"/>
            </a:xfrm>
            <a:prstGeom prst="line">
              <a:avLst/>
            </a:prstGeom>
            <a:noFill/>
            <a:ln w="25400">
              <a:solidFill>
                <a:schemeClr val="tx1"/>
              </a:solidFill>
              <a:round/>
              <a:headEnd/>
              <a:tailEnd/>
            </a:ln>
            <a:effectLst/>
          </p:spPr>
          <p:txBody>
            <a:bodyPr wrap="none" anchor="ctr"/>
            <a:lstStyle/>
            <a:p>
              <a:endParaRPr lang="es-MX"/>
            </a:p>
          </p:txBody>
        </p:sp>
        <p:sp>
          <p:nvSpPr>
            <p:cNvPr id="170198" name="Text Box 214"/>
            <p:cNvSpPr txBox="1">
              <a:spLocks noChangeArrowheads="1"/>
            </p:cNvSpPr>
            <p:nvPr/>
          </p:nvSpPr>
          <p:spPr bwMode="auto">
            <a:xfrm>
              <a:off x="2570" y="3022"/>
              <a:ext cx="62" cy="100"/>
            </a:xfrm>
            <a:prstGeom prst="rect">
              <a:avLst/>
            </a:prstGeom>
            <a:noFill/>
            <a:ln w="9525">
              <a:noFill/>
              <a:miter lim="800000"/>
              <a:headEnd/>
              <a:tailEnd/>
            </a:ln>
            <a:effectLst/>
          </p:spPr>
          <p:txBody>
            <a:bodyPr wrap="none" lIns="18000" tIns="10800" rIns="18000" bIns="10800">
              <a:spAutoFit/>
            </a:bodyPr>
            <a:lstStyle/>
            <a:p>
              <a:r>
                <a:rPr lang="es-ES" sz="900" b="1">
                  <a:latin typeface="Arial" charset="0"/>
                </a:rPr>
                <a:t>2</a:t>
              </a:r>
            </a:p>
          </p:txBody>
        </p:sp>
        <p:sp>
          <p:nvSpPr>
            <p:cNvPr id="170199" name="Text Box 215"/>
            <p:cNvSpPr txBox="1">
              <a:spLocks noChangeArrowheads="1"/>
            </p:cNvSpPr>
            <p:nvPr/>
          </p:nvSpPr>
          <p:spPr bwMode="auto">
            <a:xfrm>
              <a:off x="2570" y="3118"/>
              <a:ext cx="75" cy="101"/>
            </a:xfrm>
            <a:prstGeom prst="rect">
              <a:avLst/>
            </a:prstGeom>
            <a:noFill/>
            <a:ln w="9525">
              <a:noFill/>
              <a:miter lim="800000"/>
              <a:headEnd/>
              <a:tailEnd/>
            </a:ln>
            <a:effectLst/>
          </p:spPr>
          <p:txBody>
            <a:bodyPr wrap="none" lIns="18000" tIns="10800" rIns="18000" bIns="10800">
              <a:spAutoFit/>
            </a:bodyPr>
            <a:lstStyle/>
            <a:p>
              <a:r>
                <a:rPr lang="es-ES" sz="900" b="1" dirty="0">
                  <a:latin typeface="Arial" charset="0"/>
                </a:rPr>
                <a:t>A</a:t>
              </a:r>
            </a:p>
          </p:txBody>
        </p:sp>
      </p:grpSp>
      <p:grpSp>
        <p:nvGrpSpPr>
          <p:cNvPr id="170208" name="Group 224"/>
          <p:cNvGrpSpPr>
            <a:grpSpLocks/>
          </p:cNvGrpSpPr>
          <p:nvPr/>
        </p:nvGrpSpPr>
        <p:grpSpPr bwMode="auto">
          <a:xfrm>
            <a:off x="3327401" y="5459417"/>
            <a:ext cx="1943101" cy="579438"/>
            <a:chOff x="1898" y="3265"/>
            <a:chExt cx="1224" cy="365"/>
          </a:xfrm>
        </p:grpSpPr>
        <p:sp>
          <p:nvSpPr>
            <p:cNvPr id="170200" name="Line 216"/>
            <p:cNvSpPr>
              <a:spLocks noChangeShapeType="1"/>
            </p:cNvSpPr>
            <p:nvPr/>
          </p:nvSpPr>
          <p:spPr bwMode="auto">
            <a:xfrm>
              <a:off x="2281" y="3430"/>
              <a:ext cx="839" cy="0"/>
            </a:xfrm>
            <a:prstGeom prst="line">
              <a:avLst/>
            </a:prstGeom>
            <a:noFill/>
            <a:ln w="25400">
              <a:solidFill>
                <a:schemeClr val="tx1"/>
              </a:solidFill>
              <a:round/>
              <a:headEnd/>
              <a:tailEnd/>
            </a:ln>
            <a:effectLst/>
          </p:spPr>
          <p:txBody>
            <a:bodyPr wrap="none" anchor="ctr"/>
            <a:lstStyle/>
            <a:p>
              <a:endParaRPr lang="es-MX"/>
            </a:p>
          </p:txBody>
        </p:sp>
        <p:sp>
          <p:nvSpPr>
            <p:cNvPr id="170201" name="Text Box 217"/>
            <p:cNvSpPr txBox="1">
              <a:spLocks noChangeArrowheads="1"/>
            </p:cNvSpPr>
            <p:nvPr/>
          </p:nvSpPr>
          <p:spPr bwMode="auto">
            <a:xfrm>
              <a:off x="1898" y="3357"/>
              <a:ext cx="250" cy="149"/>
            </a:xfrm>
            <a:prstGeom prst="rect">
              <a:avLst/>
            </a:prstGeom>
            <a:noFill/>
            <a:ln w="9525">
              <a:noFill/>
              <a:miter lim="800000"/>
              <a:headEnd/>
              <a:tailEnd/>
            </a:ln>
            <a:effectLst/>
          </p:spPr>
          <p:txBody>
            <a:bodyPr wrap="none" lIns="18000" tIns="10800" rIns="18000" bIns="10800">
              <a:spAutoFit/>
            </a:bodyPr>
            <a:lstStyle/>
            <a:p>
              <a:r>
                <a:rPr lang="es-ES" sz="1400" b="1" dirty="0" smtClean="0">
                  <a:latin typeface="Arial" charset="0"/>
                </a:rPr>
                <a:t>E</a:t>
              </a:r>
              <a:r>
                <a:rPr lang="es-ES" sz="1400" b="1" baseline="-25000" dirty="0">
                  <a:latin typeface="Arial" charset="0"/>
                </a:rPr>
                <a:t>B</a:t>
              </a:r>
              <a:r>
                <a:rPr lang="es-ES" sz="1400" b="1" dirty="0" smtClean="0">
                  <a:latin typeface="Arial" charset="0"/>
                </a:rPr>
                <a:t> </a:t>
              </a:r>
              <a:r>
                <a:rPr lang="es-ES" sz="1400" b="1" dirty="0">
                  <a:latin typeface="Arial" charset="0"/>
                </a:rPr>
                <a:t>=</a:t>
              </a:r>
            </a:p>
          </p:txBody>
        </p:sp>
        <p:sp>
          <p:nvSpPr>
            <p:cNvPr id="170202" name="Text Box 218"/>
            <p:cNvSpPr txBox="1">
              <a:spLocks noChangeArrowheads="1"/>
            </p:cNvSpPr>
            <p:nvPr/>
          </p:nvSpPr>
          <p:spPr bwMode="auto">
            <a:xfrm>
              <a:off x="2291" y="3265"/>
              <a:ext cx="831" cy="149"/>
            </a:xfrm>
            <a:prstGeom prst="rect">
              <a:avLst/>
            </a:prstGeom>
            <a:noFill/>
            <a:ln w="9525">
              <a:noFill/>
              <a:miter lim="800000"/>
              <a:headEnd/>
              <a:tailEnd/>
            </a:ln>
            <a:effectLst/>
          </p:spPr>
          <p:txBody>
            <a:bodyPr wrap="square" lIns="18000" tIns="10800" rIns="18000" bIns="10800">
              <a:spAutoFit/>
            </a:bodyPr>
            <a:lstStyle/>
            <a:p>
              <a:r>
                <a:rPr lang="es-ES" sz="1400" b="1" dirty="0">
                  <a:latin typeface="Arial" charset="0"/>
                </a:rPr>
                <a:t>2·</a:t>
              </a:r>
              <a:r>
                <a:rPr lang="es-ES" sz="1400" b="1" i="1" dirty="0">
                  <a:latin typeface="Symbol" pitchFamily="18" charset="2"/>
                </a:rPr>
                <a:t>p</a:t>
              </a:r>
              <a:r>
                <a:rPr lang="es-ES" sz="1400" b="1" baseline="30000" dirty="0">
                  <a:latin typeface="Arial" charset="0"/>
                </a:rPr>
                <a:t>2</a:t>
              </a:r>
              <a:r>
                <a:rPr lang="es-ES" sz="1400" b="1" dirty="0">
                  <a:latin typeface="Arial" charset="0"/>
                </a:rPr>
                <a:t>·m·Z</a:t>
              </a:r>
              <a:r>
                <a:rPr lang="es-ES" sz="1400" b="1" baseline="30000" dirty="0">
                  <a:latin typeface="Arial" charset="0"/>
                </a:rPr>
                <a:t>2</a:t>
              </a:r>
              <a:r>
                <a:rPr lang="es-ES" sz="1400" b="1" dirty="0">
                  <a:latin typeface="Arial" charset="0"/>
                </a:rPr>
                <a:t>·e</a:t>
              </a:r>
              <a:r>
                <a:rPr lang="es-ES" sz="1400" b="1" baseline="30000" dirty="0">
                  <a:latin typeface="Arial" charset="0"/>
                </a:rPr>
                <a:t>4</a:t>
              </a:r>
              <a:r>
                <a:rPr lang="es-ES" sz="1400" b="1" dirty="0">
                  <a:latin typeface="Arial" charset="0"/>
                </a:rPr>
                <a:t>·k</a:t>
              </a:r>
              <a:r>
                <a:rPr lang="es-ES" sz="1400" b="1" baseline="30000" dirty="0">
                  <a:latin typeface="Arial" charset="0"/>
                </a:rPr>
                <a:t>2</a:t>
              </a:r>
            </a:p>
          </p:txBody>
        </p:sp>
        <p:sp>
          <p:nvSpPr>
            <p:cNvPr id="170203" name="Text Box 219"/>
            <p:cNvSpPr txBox="1">
              <a:spLocks noChangeArrowheads="1"/>
            </p:cNvSpPr>
            <p:nvPr/>
          </p:nvSpPr>
          <p:spPr bwMode="auto">
            <a:xfrm>
              <a:off x="2513" y="3445"/>
              <a:ext cx="291" cy="148"/>
            </a:xfrm>
            <a:prstGeom prst="rect">
              <a:avLst/>
            </a:prstGeom>
            <a:noFill/>
            <a:ln w="9525">
              <a:noFill/>
              <a:miter lim="800000"/>
              <a:headEnd/>
              <a:tailEnd/>
            </a:ln>
            <a:effectLst/>
          </p:spPr>
          <p:txBody>
            <a:bodyPr wrap="none" lIns="18000" tIns="10800" rIns="18000" bIns="10800">
              <a:spAutoFit/>
            </a:bodyPr>
            <a:lstStyle/>
            <a:p>
              <a:r>
                <a:rPr lang="es-ES" sz="1400" b="1" dirty="0">
                  <a:latin typeface="Arial" charset="0"/>
                </a:rPr>
                <a:t>n  ·h</a:t>
              </a:r>
              <a:r>
                <a:rPr lang="es-ES" sz="1400" b="1" baseline="30000" dirty="0">
                  <a:latin typeface="Arial" charset="0"/>
                </a:rPr>
                <a:t>2</a:t>
              </a:r>
            </a:p>
          </p:txBody>
        </p:sp>
        <p:sp>
          <p:nvSpPr>
            <p:cNvPr id="170204" name="Line 220"/>
            <p:cNvSpPr>
              <a:spLocks noChangeShapeType="1"/>
            </p:cNvSpPr>
            <p:nvPr/>
          </p:nvSpPr>
          <p:spPr bwMode="auto">
            <a:xfrm>
              <a:off x="2171" y="3433"/>
              <a:ext cx="68" cy="0"/>
            </a:xfrm>
            <a:prstGeom prst="line">
              <a:avLst/>
            </a:prstGeom>
            <a:noFill/>
            <a:ln w="25400">
              <a:solidFill>
                <a:schemeClr val="tx1"/>
              </a:solidFill>
              <a:round/>
              <a:headEnd/>
              <a:tailEnd/>
            </a:ln>
            <a:effectLst/>
          </p:spPr>
          <p:txBody>
            <a:bodyPr wrap="none" anchor="ctr"/>
            <a:lstStyle/>
            <a:p>
              <a:endParaRPr lang="es-MX"/>
            </a:p>
          </p:txBody>
        </p:sp>
        <p:sp>
          <p:nvSpPr>
            <p:cNvPr id="170205" name="Text Box 221"/>
            <p:cNvSpPr txBox="1">
              <a:spLocks noChangeArrowheads="1"/>
            </p:cNvSpPr>
            <p:nvPr/>
          </p:nvSpPr>
          <p:spPr bwMode="auto">
            <a:xfrm>
              <a:off x="2588" y="3433"/>
              <a:ext cx="62" cy="100"/>
            </a:xfrm>
            <a:prstGeom prst="rect">
              <a:avLst/>
            </a:prstGeom>
            <a:noFill/>
            <a:ln w="9525">
              <a:noFill/>
              <a:miter lim="800000"/>
              <a:headEnd/>
              <a:tailEnd/>
            </a:ln>
            <a:effectLst/>
          </p:spPr>
          <p:txBody>
            <a:bodyPr wrap="none" lIns="18000" tIns="10800" rIns="18000" bIns="10800">
              <a:spAutoFit/>
            </a:bodyPr>
            <a:lstStyle/>
            <a:p>
              <a:r>
                <a:rPr lang="es-ES" sz="900" b="1" dirty="0">
                  <a:latin typeface="Arial" charset="0"/>
                </a:rPr>
                <a:t>2</a:t>
              </a:r>
            </a:p>
          </p:txBody>
        </p:sp>
        <p:sp>
          <p:nvSpPr>
            <p:cNvPr id="170206" name="Text Box 222"/>
            <p:cNvSpPr txBox="1">
              <a:spLocks noChangeArrowheads="1"/>
            </p:cNvSpPr>
            <p:nvPr/>
          </p:nvSpPr>
          <p:spPr bwMode="auto">
            <a:xfrm>
              <a:off x="2587" y="3529"/>
              <a:ext cx="75" cy="101"/>
            </a:xfrm>
            <a:prstGeom prst="rect">
              <a:avLst/>
            </a:prstGeom>
            <a:noFill/>
            <a:ln w="9525">
              <a:noFill/>
              <a:miter lim="800000"/>
              <a:headEnd/>
              <a:tailEnd/>
            </a:ln>
            <a:effectLst/>
          </p:spPr>
          <p:txBody>
            <a:bodyPr wrap="none" lIns="18000" tIns="10800" rIns="18000" bIns="10800">
              <a:spAutoFit/>
            </a:bodyPr>
            <a:lstStyle/>
            <a:p>
              <a:r>
                <a:rPr lang="es-ES" sz="900" b="1" dirty="0" smtClean="0">
                  <a:latin typeface="Arial" charset="0"/>
                </a:rPr>
                <a:t>B</a:t>
              </a:r>
              <a:endParaRPr lang="es-ES" sz="900" b="1" dirty="0">
                <a:latin typeface="Arial" charset="0"/>
              </a:endParaRPr>
            </a:p>
          </p:txBody>
        </p:sp>
      </p:grpSp>
      <p:sp>
        <p:nvSpPr>
          <p:cNvPr id="170209" name="Text Box 225"/>
          <p:cNvSpPr txBox="1">
            <a:spLocks noChangeArrowheads="1"/>
          </p:cNvSpPr>
          <p:nvPr/>
        </p:nvSpPr>
        <p:spPr bwMode="auto">
          <a:xfrm>
            <a:off x="5768975" y="1381125"/>
            <a:ext cx="3059113" cy="298450"/>
          </a:xfrm>
          <a:prstGeom prst="rect">
            <a:avLst/>
          </a:prstGeom>
          <a:solidFill>
            <a:srgbClr val="FDFBB7"/>
          </a:solidFill>
          <a:ln w="9525">
            <a:solidFill>
              <a:srgbClr val="FFFF00"/>
            </a:solidFill>
            <a:miter lim="800000"/>
            <a:headEnd/>
            <a:tailEnd/>
          </a:ln>
          <a:effectLst/>
        </p:spPr>
        <p:txBody>
          <a:bodyPr lIns="36000" tIns="36000" rIns="36000" bIns="36000"/>
          <a:lstStyle/>
          <a:p>
            <a:pPr algn="just"/>
            <a:r>
              <a:rPr lang="es-ES" sz="800" dirty="0">
                <a:solidFill>
                  <a:schemeClr val="accent2"/>
                </a:solidFill>
                <a:latin typeface="Arial" charset="0"/>
              </a:rPr>
              <a:t>De acuerdo al tercer postulado, la energía del fotón absorbido o emitido es igual a la diferencia de energía entre las dos órbitas.</a:t>
            </a:r>
          </a:p>
        </p:txBody>
      </p:sp>
      <p:sp>
        <p:nvSpPr>
          <p:cNvPr id="170220" name="Text Box 236"/>
          <p:cNvSpPr txBox="1">
            <a:spLocks noChangeArrowheads="1"/>
          </p:cNvSpPr>
          <p:nvPr/>
        </p:nvSpPr>
        <p:spPr bwMode="auto">
          <a:xfrm>
            <a:off x="6056995" y="1427163"/>
            <a:ext cx="1678212" cy="237255"/>
          </a:xfrm>
          <a:prstGeom prst="rect">
            <a:avLst/>
          </a:prstGeom>
          <a:noFill/>
          <a:ln w="9525">
            <a:noFill/>
            <a:miter lim="800000"/>
            <a:headEnd/>
            <a:tailEnd/>
          </a:ln>
          <a:effectLst/>
        </p:spPr>
        <p:txBody>
          <a:bodyPr wrap="none" lIns="18000" tIns="10800" rIns="18000" bIns="10800">
            <a:spAutoFit/>
          </a:bodyPr>
          <a:lstStyle/>
          <a:p>
            <a:r>
              <a:rPr lang="es-ES" sz="1400" b="1" dirty="0">
                <a:latin typeface="Arial" charset="0"/>
              </a:rPr>
              <a:t>E</a:t>
            </a:r>
            <a:r>
              <a:rPr lang="es-ES" sz="1400" b="1" baseline="-25000" dirty="0">
                <a:latin typeface="Arial" charset="0"/>
              </a:rPr>
              <a:t>F</a:t>
            </a:r>
            <a:r>
              <a:rPr lang="es-ES" sz="1400" b="1" dirty="0">
                <a:latin typeface="Arial" charset="0"/>
              </a:rPr>
              <a:t> = </a:t>
            </a:r>
            <a:r>
              <a:rPr lang="es-ES" sz="1400" b="1" dirty="0" smtClean="0">
                <a:latin typeface="Symbol" pitchFamily="18" charset="2"/>
              </a:rPr>
              <a:t>D</a:t>
            </a:r>
            <a:r>
              <a:rPr lang="es-ES" sz="1400" b="1" dirty="0" smtClean="0">
                <a:latin typeface="Arial" charset="0"/>
              </a:rPr>
              <a:t>E</a:t>
            </a:r>
            <a:r>
              <a:rPr lang="es-ES" sz="1400" b="1" baseline="-25000" dirty="0" smtClean="0">
                <a:latin typeface="Arial" charset="0"/>
              </a:rPr>
              <a:t>A,B </a:t>
            </a:r>
            <a:r>
              <a:rPr lang="es-ES" sz="1400" b="1" dirty="0">
                <a:latin typeface="Arial" charset="0"/>
              </a:rPr>
              <a:t>= </a:t>
            </a:r>
            <a:r>
              <a:rPr lang="es-ES" sz="1400" b="1" dirty="0" smtClean="0">
                <a:latin typeface="Arial" charset="0"/>
              </a:rPr>
              <a:t>E</a:t>
            </a:r>
            <a:r>
              <a:rPr lang="es-ES" sz="1400" b="1" baseline="-25000" dirty="0">
                <a:latin typeface="Arial" charset="0"/>
              </a:rPr>
              <a:t>A</a:t>
            </a:r>
            <a:r>
              <a:rPr lang="es-ES" sz="1400" b="1" baseline="-25000" dirty="0" smtClean="0">
                <a:latin typeface="Arial" charset="0"/>
              </a:rPr>
              <a:t> </a:t>
            </a:r>
            <a:r>
              <a:rPr lang="es-ES" sz="1400" b="1" dirty="0">
                <a:latin typeface="Arial" charset="0"/>
                <a:cs typeface="Arial" charset="0"/>
              </a:rPr>
              <a:t>─</a:t>
            </a:r>
            <a:r>
              <a:rPr lang="es-ES" sz="1400" b="1" dirty="0">
                <a:latin typeface="Arial" charset="0"/>
              </a:rPr>
              <a:t> </a:t>
            </a:r>
            <a:r>
              <a:rPr lang="es-ES" sz="1400" b="1" dirty="0" smtClean="0">
                <a:latin typeface="Arial" charset="0"/>
              </a:rPr>
              <a:t>E</a:t>
            </a:r>
            <a:r>
              <a:rPr lang="es-ES" sz="1400" b="1" baseline="-25000" dirty="0">
                <a:latin typeface="Arial" charset="0"/>
              </a:rPr>
              <a:t>B</a:t>
            </a:r>
          </a:p>
        </p:txBody>
      </p:sp>
      <p:sp>
        <p:nvSpPr>
          <p:cNvPr id="139" name="Text Box 225"/>
          <p:cNvSpPr txBox="1">
            <a:spLocks noChangeArrowheads="1"/>
          </p:cNvSpPr>
          <p:nvPr/>
        </p:nvSpPr>
        <p:spPr bwMode="auto">
          <a:xfrm>
            <a:off x="5765364" y="1963100"/>
            <a:ext cx="3059113" cy="298450"/>
          </a:xfrm>
          <a:prstGeom prst="rect">
            <a:avLst/>
          </a:prstGeom>
          <a:solidFill>
            <a:srgbClr val="FDFBB7"/>
          </a:solidFill>
          <a:ln w="9525">
            <a:solidFill>
              <a:srgbClr val="FFFF00"/>
            </a:solidFill>
            <a:miter lim="800000"/>
            <a:headEnd/>
            <a:tailEnd/>
          </a:ln>
          <a:effectLst/>
        </p:spPr>
        <p:txBody>
          <a:bodyPr lIns="36000" tIns="36000" rIns="36000" bIns="36000"/>
          <a:lstStyle/>
          <a:p>
            <a:pPr algn="just"/>
            <a:r>
              <a:rPr lang="es-ES" sz="800" dirty="0" smtClean="0">
                <a:solidFill>
                  <a:schemeClr val="accent2"/>
                </a:solidFill>
                <a:latin typeface="Arial" charset="0"/>
              </a:rPr>
              <a:t>Sustituyendo las expresiones de E</a:t>
            </a:r>
            <a:r>
              <a:rPr lang="es-ES" sz="800" baseline="-25000" dirty="0" smtClean="0">
                <a:solidFill>
                  <a:schemeClr val="accent2"/>
                </a:solidFill>
                <a:latin typeface="Arial" charset="0"/>
              </a:rPr>
              <a:t>H</a:t>
            </a:r>
            <a:r>
              <a:rPr lang="es-ES" sz="800" dirty="0" smtClean="0">
                <a:solidFill>
                  <a:schemeClr val="accent2"/>
                </a:solidFill>
                <a:latin typeface="Arial" charset="0"/>
              </a:rPr>
              <a:t> y E</a:t>
            </a:r>
            <a:r>
              <a:rPr lang="es-ES" sz="800" baseline="-25000" dirty="0" smtClean="0">
                <a:solidFill>
                  <a:schemeClr val="accent2"/>
                </a:solidFill>
                <a:latin typeface="Arial" charset="0"/>
              </a:rPr>
              <a:t>L</a:t>
            </a:r>
            <a:r>
              <a:rPr lang="es-ES" sz="800" dirty="0" smtClean="0">
                <a:solidFill>
                  <a:schemeClr val="accent2"/>
                </a:solidFill>
                <a:latin typeface="Arial" charset="0"/>
              </a:rPr>
              <a:t> en ésta ultima expresión se obtendría:</a:t>
            </a:r>
            <a:endParaRPr lang="es-ES" sz="800" dirty="0">
              <a:solidFill>
                <a:schemeClr val="accent2"/>
              </a:solidFill>
              <a:latin typeface="Arial" charset="0"/>
            </a:endParaRPr>
          </a:p>
        </p:txBody>
      </p:sp>
      <p:grpSp>
        <p:nvGrpSpPr>
          <p:cNvPr id="170255" name="Group 271"/>
          <p:cNvGrpSpPr>
            <a:grpSpLocks/>
          </p:cNvGrpSpPr>
          <p:nvPr/>
        </p:nvGrpSpPr>
        <p:grpSpPr bwMode="auto">
          <a:xfrm>
            <a:off x="6081713" y="1833907"/>
            <a:ext cx="2709862" cy="601663"/>
            <a:chOff x="3921" y="1536"/>
            <a:chExt cx="1707" cy="379"/>
          </a:xfrm>
        </p:grpSpPr>
        <p:sp>
          <p:nvSpPr>
            <p:cNvPr id="170227" name="Line 243"/>
            <p:cNvSpPr>
              <a:spLocks noChangeShapeType="1"/>
            </p:cNvSpPr>
            <p:nvPr/>
          </p:nvSpPr>
          <p:spPr bwMode="auto">
            <a:xfrm>
              <a:off x="4187" y="1715"/>
              <a:ext cx="814" cy="3"/>
            </a:xfrm>
            <a:prstGeom prst="line">
              <a:avLst/>
            </a:prstGeom>
            <a:noFill/>
            <a:ln w="25400">
              <a:solidFill>
                <a:schemeClr val="tx1"/>
              </a:solidFill>
              <a:round/>
              <a:headEnd/>
              <a:tailEnd/>
            </a:ln>
            <a:effectLst/>
          </p:spPr>
          <p:txBody>
            <a:bodyPr wrap="none" anchor="ctr"/>
            <a:lstStyle/>
            <a:p>
              <a:endParaRPr lang="es-MX"/>
            </a:p>
          </p:txBody>
        </p:sp>
        <p:sp>
          <p:nvSpPr>
            <p:cNvPr id="170229" name="Text Box 245"/>
            <p:cNvSpPr txBox="1">
              <a:spLocks noChangeArrowheads="1"/>
            </p:cNvSpPr>
            <p:nvPr/>
          </p:nvSpPr>
          <p:spPr bwMode="auto">
            <a:xfrm>
              <a:off x="4197" y="1550"/>
              <a:ext cx="809" cy="149"/>
            </a:xfrm>
            <a:prstGeom prst="rect">
              <a:avLst/>
            </a:prstGeom>
            <a:noFill/>
            <a:ln w="9525">
              <a:noFill/>
              <a:miter lim="800000"/>
              <a:headEnd/>
              <a:tailEnd/>
            </a:ln>
            <a:effectLst/>
          </p:spPr>
          <p:txBody>
            <a:bodyPr wrap="square" lIns="18000" tIns="10800" rIns="18000" bIns="10800">
              <a:spAutoFit/>
            </a:bodyPr>
            <a:lstStyle/>
            <a:p>
              <a:r>
                <a:rPr lang="es-ES" sz="1400" b="1" dirty="0">
                  <a:latin typeface="Arial" charset="0"/>
                </a:rPr>
                <a:t>2·</a:t>
              </a:r>
              <a:r>
                <a:rPr lang="es-ES" sz="1400" b="1" i="1" dirty="0">
                  <a:latin typeface="Symbol" pitchFamily="18" charset="2"/>
                </a:rPr>
                <a:t>p</a:t>
              </a:r>
              <a:r>
                <a:rPr lang="es-ES" sz="1400" b="1" baseline="30000" dirty="0">
                  <a:latin typeface="Arial" charset="0"/>
                </a:rPr>
                <a:t>2</a:t>
              </a:r>
              <a:r>
                <a:rPr lang="es-ES" sz="1400" b="1" dirty="0">
                  <a:latin typeface="Arial" charset="0"/>
                </a:rPr>
                <a:t>·m·Z</a:t>
              </a:r>
              <a:r>
                <a:rPr lang="es-ES" sz="1400" b="1" baseline="30000" dirty="0">
                  <a:latin typeface="Arial" charset="0"/>
                </a:rPr>
                <a:t>2</a:t>
              </a:r>
              <a:r>
                <a:rPr lang="es-ES" sz="1400" b="1" dirty="0">
                  <a:latin typeface="Arial" charset="0"/>
                </a:rPr>
                <a:t>·e</a:t>
              </a:r>
              <a:r>
                <a:rPr lang="es-ES" sz="1400" b="1" baseline="30000" dirty="0">
                  <a:latin typeface="Arial" charset="0"/>
                </a:rPr>
                <a:t>4</a:t>
              </a:r>
              <a:r>
                <a:rPr lang="es-ES" sz="1400" b="1" dirty="0">
                  <a:latin typeface="Arial" charset="0"/>
                </a:rPr>
                <a:t>·k</a:t>
              </a:r>
              <a:r>
                <a:rPr lang="es-ES" sz="1400" b="1" baseline="30000" dirty="0">
                  <a:latin typeface="Arial" charset="0"/>
                </a:rPr>
                <a:t>2</a:t>
              </a:r>
            </a:p>
          </p:txBody>
        </p:sp>
        <p:sp>
          <p:nvSpPr>
            <p:cNvPr id="170230" name="Text Box 246"/>
            <p:cNvSpPr txBox="1">
              <a:spLocks noChangeArrowheads="1"/>
            </p:cNvSpPr>
            <p:nvPr/>
          </p:nvSpPr>
          <p:spPr bwMode="auto">
            <a:xfrm>
              <a:off x="4498" y="1730"/>
              <a:ext cx="130" cy="148"/>
            </a:xfrm>
            <a:prstGeom prst="rect">
              <a:avLst/>
            </a:prstGeom>
            <a:noFill/>
            <a:ln w="9525">
              <a:noFill/>
              <a:miter lim="800000"/>
              <a:headEnd/>
              <a:tailEnd/>
            </a:ln>
            <a:effectLst/>
          </p:spPr>
          <p:txBody>
            <a:bodyPr wrap="none" lIns="18000" tIns="10800" rIns="18000" bIns="10800">
              <a:spAutoFit/>
            </a:bodyPr>
            <a:lstStyle/>
            <a:p>
              <a:r>
                <a:rPr lang="es-ES" sz="1400" b="1" dirty="0">
                  <a:latin typeface="Arial" charset="0"/>
                </a:rPr>
                <a:t>h</a:t>
              </a:r>
              <a:r>
                <a:rPr lang="es-ES" sz="1400" b="1" baseline="30000" dirty="0">
                  <a:latin typeface="Arial" charset="0"/>
                </a:rPr>
                <a:t>2</a:t>
              </a:r>
            </a:p>
          </p:txBody>
        </p:sp>
        <p:grpSp>
          <p:nvGrpSpPr>
            <p:cNvPr id="170253" name="Group 269"/>
            <p:cNvGrpSpPr>
              <a:grpSpLocks/>
            </p:cNvGrpSpPr>
            <p:nvPr/>
          </p:nvGrpSpPr>
          <p:grpSpPr bwMode="auto">
            <a:xfrm>
              <a:off x="5022" y="1536"/>
              <a:ext cx="606" cy="379"/>
              <a:chOff x="4428" y="1536"/>
              <a:chExt cx="606" cy="379"/>
            </a:xfrm>
          </p:grpSpPr>
          <p:grpSp>
            <p:nvGrpSpPr>
              <p:cNvPr id="170244" name="Group 260"/>
              <p:cNvGrpSpPr>
                <a:grpSpLocks/>
              </p:cNvGrpSpPr>
              <p:nvPr/>
            </p:nvGrpSpPr>
            <p:grpSpPr bwMode="auto">
              <a:xfrm>
                <a:off x="4488" y="1718"/>
                <a:ext cx="152" cy="197"/>
                <a:chOff x="4578" y="1730"/>
                <a:chExt cx="152" cy="197"/>
              </a:xfrm>
            </p:grpSpPr>
            <p:sp>
              <p:nvSpPr>
                <p:cNvPr id="170234" name="Text Box 250"/>
                <p:cNvSpPr txBox="1">
                  <a:spLocks noChangeArrowheads="1"/>
                </p:cNvSpPr>
                <p:nvPr/>
              </p:nvSpPr>
              <p:spPr bwMode="auto">
                <a:xfrm>
                  <a:off x="4578" y="1742"/>
                  <a:ext cx="90" cy="148"/>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n</a:t>
                  </a:r>
                  <a:endParaRPr lang="es-ES" sz="1400" b="1" baseline="30000">
                    <a:latin typeface="Arial" charset="0"/>
                  </a:endParaRPr>
                </a:p>
              </p:txBody>
            </p:sp>
            <p:sp>
              <p:nvSpPr>
                <p:cNvPr id="170235" name="Text Box 251"/>
                <p:cNvSpPr txBox="1">
                  <a:spLocks noChangeArrowheads="1"/>
                </p:cNvSpPr>
                <p:nvPr/>
              </p:nvSpPr>
              <p:spPr bwMode="auto">
                <a:xfrm>
                  <a:off x="4656" y="1730"/>
                  <a:ext cx="62" cy="100"/>
                </a:xfrm>
                <a:prstGeom prst="rect">
                  <a:avLst/>
                </a:prstGeom>
                <a:noFill/>
                <a:ln w="9525">
                  <a:noFill/>
                  <a:miter lim="800000"/>
                  <a:headEnd/>
                  <a:tailEnd/>
                </a:ln>
                <a:effectLst/>
              </p:spPr>
              <p:txBody>
                <a:bodyPr wrap="none" lIns="18000" tIns="10800" rIns="18000" bIns="10800">
                  <a:spAutoFit/>
                </a:bodyPr>
                <a:lstStyle/>
                <a:p>
                  <a:r>
                    <a:rPr lang="es-ES" sz="900" b="1">
                      <a:latin typeface="Arial" charset="0"/>
                    </a:rPr>
                    <a:t>2</a:t>
                  </a:r>
                </a:p>
              </p:txBody>
            </p:sp>
            <p:sp>
              <p:nvSpPr>
                <p:cNvPr id="170236" name="Text Box 252"/>
                <p:cNvSpPr txBox="1">
                  <a:spLocks noChangeArrowheads="1"/>
                </p:cNvSpPr>
                <p:nvPr/>
              </p:nvSpPr>
              <p:spPr bwMode="auto">
                <a:xfrm>
                  <a:off x="4655" y="1826"/>
                  <a:ext cx="75" cy="101"/>
                </a:xfrm>
                <a:prstGeom prst="rect">
                  <a:avLst/>
                </a:prstGeom>
                <a:noFill/>
                <a:ln w="9525">
                  <a:noFill/>
                  <a:miter lim="800000"/>
                  <a:headEnd/>
                  <a:tailEnd/>
                </a:ln>
                <a:effectLst/>
              </p:spPr>
              <p:txBody>
                <a:bodyPr wrap="none" lIns="18000" tIns="10800" rIns="18000" bIns="10800">
                  <a:spAutoFit/>
                </a:bodyPr>
                <a:lstStyle/>
                <a:p>
                  <a:r>
                    <a:rPr lang="es-ES" sz="900" b="1" dirty="0" smtClean="0">
                      <a:latin typeface="Arial" charset="0"/>
                    </a:rPr>
                    <a:t>B</a:t>
                  </a:r>
                  <a:endParaRPr lang="es-ES" sz="900" b="1" dirty="0">
                    <a:latin typeface="Arial" charset="0"/>
                  </a:endParaRPr>
                </a:p>
              </p:txBody>
            </p:sp>
          </p:grpSp>
          <p:grpSp>
            <p:nvGrpSpPr>
              <p:cNvPr id="170243" name="Group 259"/>
              <p:cNvGrpSpPr>
                <a:grpSpLocks/>
              </p:cNvGrpSpPr>
              <p:nvPr/>
            </p:nvGrpSpPr>
            <p:grpSpPr bwMode="auto">
              <a:xfrm>
                <a:off x="4824" y="1718"/>
                <a:ext cx="152" cy="197"/>
                <a:chOff x="4920" y="1736"/>
                <a:chExt cx="152" cy="197"/>
              </a:xfrm>
            </p:grpSpPr>
            <p:sp>
              <p:nvSpPr>
                <p:cNvPr id="170237" name="Text Box 253"/>
                <p:cNvSpPr txBox="1">
                  <a:spLocks noChangeArrowheads="1"/>
                </p:cNvSpPr>
                <p:nvPr/>
              </p:nvSpPr>
              <p:spPr bwMode="auto">
                <a:xfrm>
                  <a:off x="4920" y="1748"/>
                  <a:ext cx="90" cy="148"/>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n</a:t>
                  </a:r>
                  <a:endParaRPr lang="es-ES" sz="1400" b="1" baseline="30000">
                    <a:latin typeface="Arial" charset="0"/>
                  </a:endParaRPr>
                </a:p>
              </p:txBody>
            </p:sp>
            <p:sp>
              <p:nvSpPr>
                <p:cNvPr id="170238" name="Text Box 254"/>
                <p:cNvSpPr txBox="1">
                  <a:spLocks noChangeArrowheads="1"/>
                </p:cNvSpPr>
                <p:nvPr/>
              </p:nvSpPr>
              <p:spPr bwMode="auto">
                <a:xfrm>
                  <a:off x="4998" y="1736"/>
                  <a:ext cx="62" cy="100"/>
                </a:xfrm>
                <a:prstGeom prst="rect">
                  <a:avLst/>
                </a:prstGeom>
                <a:noFill/>
                <a:ln w="9525">
                  <a:noFill/>
                  <a:miter lim="800000"/>
                  <a:headEnd/>
                  <a:tailEnd/>
                </a:ln>
                <a:effectLst/>
              </p:spPr>
              <p:txBody>
                <a:bodyPr wrap="none" lIns="18000" tIns="10800" rIns="18000" bIns="10800">
                  <a:spAutoFit/>
                </a:bodyPr>
                <a:lstStyle/>
                <a:p>
                  <a:r>
                    <a:rPr lang="es-ES" sz="900" b="1">
                      <a:latin typeface="Arial" charset="0"/>
                    </a:rPr>
                    <a:t>2</a:t>
                  </a:r>
                </a:p>
              </p:txBody>
            </p:sp>
            <p:sp>
              <p:nvSpPr>
                <p:cNvPr id="170239" name="Text Box 255"/>
                <p:cNvSpPr txBox="1">
                  <a:spLocks noChangeArrowheads="1"/>
                </p:cNvSpPr>
                <p:nvPr/>
              </p:nvSpPr>
              <p:spPr bwMode="auto">
                <a:xfrm>
                  <a:off x="4997" y="1832"/>
                  <a:ext cx="75" cy="101"/>
                </a:xfrm>
                <a:prstGeom prst="rect">
                  <a:avLst/>
                </a:prstGeom>
                <a:noFill/>
                <a:ln w="9525">
                  <a:noFill/>
                  <a:miter lim="800000"/>
                  <a:headEnd/>
                  <a:tailEnd/>
                </a:ln>
                <a:effectLst/>
              </p:spPr>
              <p:txBody>
                <a:bodyPr wrap="none" lIns="18000" tIns="10800" rIns="18000" bIns="10800">
                  <a:spAutoFit/>
                </a:bodyPr>
                <a:lstStyle/>
                <a:p>
                  <a:r>
                    <a:rPr lang="es-ES" sz="900" b="1" dirty="0" smtClean="0">
                      <a:latin typeface="Arial" charset="0"/>
                    </a:rPr>
                    <a:t>A</a:t>
                  </a:r>
                  <a:endParaRPr lang="es-ES" sz="900" b="1" dirty="0">
                    <a:latin typeface="Arial" charset="0"/>
                  </a:endParaRPr>
                </a:p>
              </p:txBody>
            </p:sp>
          </p:grpSp>
          <p:sp>
            <p:nvSpPr>
              <p:cNvPr id="170242" name="Line 258"/>
              <p:cNvSpPr>
                <a:spLocks noChangeShapeType="1"/>
              </p:cNvSpPr>
              <p:nvPr/>
            </p:nvSpPr>
            <p:spPr bwMode="auto">
              <a:xfrm>
                <a:off x="4461" y="1713"/>
                <a:ext cx="179" cy="0"/>
              </a:xfrm>
              <a:prstGeom prst="line">
                <a:avLst/>
              </a:prstGeom>
              <a:noFill/>
              <a:ln w="25400">
                <a:solidFill>
                  <a:schemeClr val="tx1"/>
                </a:solidFill>
                <a:round/>
                <a:headEnd/>
                <a:tailEnd/>
              </a:ln>
              <a:effectLst/>
            </p:spPr>
            <p:txBody>
              <a:bodyPr wrap="none" anchor="ctr"/>
              <a:lstStyle/>
              <a:p>
                <a:endParaRPr lang="es-MX"/>
              </a:p>
            </p:txBody>
          </p:sp>
          <p:sp>
            <p:nvSpPr>
              <p:cNvPr id="170246" name="Text Box 262"/>
              <p:cNvSpPr txBox="1">
                <a:spLocks noChangeArrowheads="1"/>
              </p:cNvSpPr>
              <p:nvPr/>
            </p:nvSpPr>
            <p:spPr bwMode="auto">
              <a:xfrm>
                <a:off x="4497" y="1550"/>
                <a:ext cx="84" cy="148"/>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1</a:t>
                </a:r>
                <a:endParaRPr lang="es-ES" sz="1400" b="1" baseline="30000">
                  <a:latin typeface="Arial" charset="0"/>
                </a:endParaRPr>
              </a:p>
            </p:txBody>
          </p:sp>
          <p:sp>
            <p:nvSpPr>
              <p:cNvPr id="170249" name="Line 265"/>
              <p:cNvSpPr>
                <a:spLocks noChangeShapeType="1"/>
              </p:cNvSpPr>
              <p:nvPr/>
            </p:nvSpPr>
            <p:spPr bwMode="auto">
              <a:xfrm>
                <a:off x="4809" y="1713"/>
                <a:ext cx="179" cy="0"/>
              </a:xfrm>
              <a:prstGeom prst="line">
                <a:avLst/>
              </a:prstGeom>
              <a:noFill/>
              <a:ln w="25400">
                <a:solidFill>
                  <a:schemeClr val="tx1"/>
                </a:solidFill>
                <a:round/>
                <a:headEnd/>
                <a:tailEnd/>
              </a:ln>
              <a:effectLst/>
            </p:spPr>
            <p:txBody>
              <a:bodyPr wrap="none" anchor="ctr"/>
              <a:lstStyle/>
              <a:p>
                <a:endParaRPr lang="es-MX"/>
              </a:p>
            </p:txBody>
          </p:sp>
          <p:sp>
            <p:nvSpPr>
              <p:cNvPr id="170250" name="Text Box 266"/>
              <p:cNvSpPr txBox="1">
                <a:spLocks noChangeArrowheads="1"/>
              </p:cNvSpPr>
              <p:nvPr/>
            </p:nvSpPr>
            <p:spPr bwMode="auto">
              <a:xfrm>
                <a:off x="4845" y="1550"/>
                <a:ext cx="84" cy="148"/>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1</a:t>
                </a:r>
                <a:endParaRPr lang="es-ES" sz="1400" b="1" baseline="30000">
                  <a:latin typeface="Arial" charset="0"/>
                </a:endParaRPr>
              </a:p>
            </p:txBody>
          </p:sp>
          <p:sp>
            <p:nvSpPr>
              <p:cNvPr id="170251" name="Line 267"/>
              <p:cNvSpPr>
                <a:spLocks noChangeShapeType="1"/>
              </p:cNvSpPr>
              <p:nvPr/>
            </p:nvSpPr>
            <p:spPr bwMode="auto">
              <a:xfrm>
                <a:off x="4695" y="1712"/>
                <a:ext cx="68" cy="0"/>
              </a:xfrm>
              <a:prstGeom prst="line">
                <a:avLst/>
              </a:prstGeom>
              <a:noFill/>
              <a:ln w="25400">
                <a:solidFill>
                  <a:schemeClr val="tx1"/>
                </a:solidFill>
                <a:round/>
                <a:headEnd/>
                <a:tailEnd/>
              </a:ln>
              <a:effectLst/>
            </p:spPr>
            <p:txBody>
              <a:bodyPr wrap="none" anchor="ctr"/>
              <a:lstStyle/>
              <a:p>
                <a:endParaRPr lang="es-MX"/>
              </a:p>
            </p:txBody>
          </p:sp>
          <p:sp>
            <p:nvSpPr>
              <p:cNvPr id="170252" name="AutoShape 268"/>
              <p:cNvSpPr>
                <a:spLocks noChangeArrowheads="1"/>
              </p:cNvSpPr>
              <p:nvPr/>
            </p:nvSpPr>
            <p:spPr bwMode="auto">
              <a:xfrm>
                <a:off x="4428" y="1536"/>
                <a:ext cx="606" cy="360"/>
              </a:xfrm>
              <a:prstGeom prst="bracketPair">
                <a:avLst>
                  <a:gd name="adj" fmla="val 16667"/>
                </a:avLst>
              </a:prstGeom>
              <a:noFill/>
              <a:ln w="25400">
                <a:solidFill>
                  <a:schemeClr val="tx1"/>
                </a:solidFill>
                <a:round/>
                <a:headEnd/>
                <a:tailEnd/>
              </a:ln>
              <a:effectLst/>
            </p:spPr>
            <p:txBody>
              <a:bodyPr wrap="none" anchor="ctr"/>
              <a:lstStyle/>
              <a:p>
                <a:endParaRPr lang="es-MX"/>
              </a:p>
            </p:txBody>
          </p:sp>
        </p:grpSp>
        <p:sp>
          <p:nvSpPr>
            <p:cNvPr id="170254" name="Text Box 270"/>
            <p:cNvSpPr txBox="1">
              <a:spLocks noChangeArrowheads="1"/>
            </p:cNvSpPr>
            <p:nvPr/>
          </p:nvSpPr>
          <p:spPr bwMode="auto">
            <a:xfrm>
              <a:off x="3921" y="1633"/>
              <a:ext cx="237" cy="148"/>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E</a:t>
              </a:r>
              <a:r>
                <a:rPr lang="es-ES" sz="1400" b="1" baseline="-25000">
                  <a:latin typeface="Arial" charset="0"/>
                </a:rPr>
                <a:t>F</a:t>
              </a:r>
              <a:r>
                <a:rPr lang="es-ES" sz="1400" b="1">
                  <a:latin typeface="Arial" charset="0"/>
                </a:rPr>
                <a:t> =</a:t>
              </a:r>
              <a:endParaRPr lang="es-ES" sz="1400" b="1" baseline="-25000">
                <a:latin typeface="Arial" charset="0"/>
              </a:endParaRPr>
            </a:p>
          </p:txBody>
        </p:sp>
      </p:grpSp>
      <p:sp>
        <p:nvSpPr>
          <p:cNvPr id="140" name="Text Box 225"/>
          <p:cNvSpPr txBox="1">
            <a:spLocks noChangeArrowheads="1"/>
          </p:cNvSpPr>
          <p:nvPr/>
        </p:nvSpPr>
        <p:spPr bwMode="auto">
          <a:xfrm>
            <a:off x="5765365" y="2621465"/>
            <a:ext cx="3059113" cy="298450"/>
          </a:xfrm>
          <a:prstGeom prst="rect">
            <a:avLst/>
          </a:prstGeom>
          <a:solidFill>
            <a:srgbClr val="FDFBB7"/>
          </a:solidFill>
          <a:ln w="9525">
            <a:solidFill>
              <a:srgbClr val="FFFF00"/>
            </a:solidFill>
            <a:miter lim="800000"/>
            <a:headEnd/>
            <a:tailEnd/>
          </a:ln>
          <a:effectLst/>
        </p:spPr>
        <p:txBody>
          <a:bodyPr lIns="36000" tIns="36000" rIns="36000" bIns="36000"/>
          <a:lstStyle/>
          <a:p>
            <a:pPr algn="just"/>
            <a:r>
              <a:rPr lang="es-ES" sz="800" dirty="0" smtClean="0">
                <a:solidFill>
                  <a:schemeClr val="accent2"/>
                </a:solidFill>
                <a:latin typeface="Arial" charset="0"/>
              </a:rPr>
              <a:t>De acuerdo a </a:t>
            </a:r>
            <a:r>
              <a:rPr lang="es-ES" sz="800" dirty="0" err="1" smtClean="0">
                <a:solidFill>
                  <a:schemeClr val="accent2"/>
                </a:solidFill>
                <a:latin typeface="Arial" charset="0"/>
              </a:rPr>
              <a:t>Planck</a:t>
            </a:r>
            <a:r>
              <a:rPr lang="es-ES" sz="800" dirty="0" smtClean="0">
                <a:solidFill>
                  <a:schemeClr val="accent2"/>
                </a:solidFill>
                <a:latin typeface="Arial" charset="0"/>
              </a:rPr>
              <a:t>, la energía de un fotón se puede calcular conociendo la longitud de la onda electromagnética.</a:t>
            </a:r>
            <a:endParaRPr lang="es-ES" sz="800" dirty="0">
              <a:solidFill>
                <a:schemeClr val="accent2"/>
              </a:solidFill>
              <a:latin typeface="Arial" charset="0"/>
            </a:endParaRPr>
          </a:p>
        </p:txBody>
      </p:sp>
      <p:grpSp>
        <p:nvGrpSpPr>
          <p:cNvPr id="141" name="Group 271"/>
          <p:cNvGrpSpPr>
            <a:grpSpLocks/>
          </p:cNvGrpSpPr>
          <p:nvPr/>
        </p:nvGrpSpPr>
        <p:grpSpPr bwMode="auto">
          <a:xfrm>
            <a:off x="6081719" y="2528785"/>
            <a:ext cx="782638" cy="500063"/>
            <a:chOff x="3921" y="1559"/>
            <a:chExt cx="493" cy="315"/>
          </a:xfrm>
        </p:grpSpPr>
        <p:sp>
          <p:nvSpPr>
            <p:cNvPr id="142" name="Line 243"/>
            <p:cNvSpPr>
              <a:spLocks noChangeShapeType="1"/>
            </p:cNvSpPr>
            <p:nvPr/>
          </p:nvSpPr>
          <p:spPr bwMode="auto">
            <a:xfrm>
              <a:off x="4187" y="1715"/>
              <a:ext cx="227" cy="0"/>
            </a:xfrm>
            <a:prstGeom prst="line">
              <a:avLst/>
            </a:prstGeom>
            <a:noFill/>
            <a:ln w="25400">
              <a:solidFill>
                <a:schemeClr val="tx1"/>
              </a:solidFill>
              <a:round/>
              <a:headEnd/>
              <a:tailEnd/>
            </a:ln>
            <a:effectLst/>
          </p:spPr>
          <p:txBody>
            <a:bodyPr wrap="none" anchor="ctr"/>
            <a:lstStyle/>
            <a:p>
              <a:endParaRPr lang="es-MX"/>
            </a:p>
          </p:txBody>
        </p:sp>
        <p:sp>
          <p:nvSpPr>
            <p:cNvPr id="143" name="Text Box 245"/>
            <p:cNvSpPr txBox="1">
              <a:spLocks noChangeArrowheads="1"/>
            </p:cNvSpPr>
            <p:nvPr/>
          </p:nvSpPr>
          <p:spPr bwMode="auto">
            <a:xfrm>
              <a:off x="4197" y="1559"/>
              <a:ext cx="197" cy="149"/>
            </a:xfrm>
            <a:prstGeom prst="rect">
              <a:avLst/>
            </a:prstGeom>
            <a:noFill/>
            <a:ln w="9525">
              <a:noFill/>
              <a:miter lim="800000"/>
              <a:headEnd/>
              <a:tailEnd/>
            </a:ln>
            <a:effectLst/>
          </p:spPr>
          <p:txBody>
            <a:bodyPr wrap="square" lIns="18000" tIns="10800" rIns="18000" bIns="10800">
              <a:spAutoFit/>
            </a:bodyPr>
            <a:lstStyle/>
            <a:p>
              <a:r>
                <a:rPr lang="es-ES" sz="1400" b="1" dirty="0" err="1" smtClean="0">
                  <a:latin typeface="Arial" charset="0"/>
                </a:rPr>
                <a:t>h·c</a:t>
              </a:r>
              <a:endParaRPr lang="es-ES" sz="1400" b="1" baseline="30000" dirty="0">
                <a:latin typeface="Arial" charset="0"/>
              </a:endParaRPr>
            </a:p>
          </p:txBody>
        </p:sp>
        <p:sp>
          <p:nvSpPr>
            <p:cNvPr id="144" name="Text Box 246"/>
            <p:cNvSpPr txBox="1">
              <a:spLocks noChangeArrowheads="1"/>
            </p:cNvSpPr>
            <p:nvPr/>
          </p:nvSpPr>
          <p:spPr bwMode="auto">
            <a:xfrm>
              <a:off x="4247" y="1725"/>
              <a:ext cx="86" cy="149"/>
            </a:xfrm>
            <a:prstGeom prst="rect">
              <a:avLst/>
            </a:prstGeom>
            <a:noFill/>
            <a:ln w="9525">
              <a:noFill/>
              <a:miter lim="800000"/>
              <a:headEnd/>
              <a:tailEnd/>
            </a:ln>
            <a:effectLst/>
          </p:spPr>
          <p:txBody>
            <a:bodyPr wrap="none" lIns="18000" tIns="10800" rIns="18000" bIns="10800">
              <a:spAutoFit/>
            </a:bodyPr>
            <a:lstStyle/>
            <a:p>
              <a:r>
                <a:rPr lang="es-ES" sz="1400" b="1" dirty="0" smtClean="0">
                  <a:latin typeface="Symbol" pitchFamily="18" charset="2"/>
                </a:rPr>
                <a:t>l</a:t>
              </a:r>
              <a:endParaRPr lang="es-ES" sz="1400" b="1" baseline="30000" dirty="0">
                <a:latin typeface="Symbol" pitchFamily="18" charset="2"/>
              </a:endParaRPr>
            </a:p>
          </p:txBody>
        </p:sp>
        <p:sp>
          <p:nvSpPr>
            <p:cNvPr id="146" name="Text Box 270"/>
            <p:cNvSpPr txBox="1">
              <a:spLocks noChangeArrowheads="1"/>
            </p:cNvSpPr>
            <p:nvPr/>
          </p:nvSpPr>
          <p:spPr bwMode="auto">
            <a:xfrm>
              <a:off x="3921" y="1633"/>
              <a:ext cx="237" cy="148"/>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E</a:t>
              </a:r>
              <a:r>
                <a:rPr lang="es-ES" sz="1400" b="1" baseline="-25000">
                  <a:latin typeface="Arial" charset="0"/>
                </a:rPr>
                <a:t>F</a:t>
              </a:r>
              <a:r>
                <a:rPr lang="es-ES" sz="1400" b="1">
                  <a:latin typeface="Arial" charset="0"/>
                </a:rPr>
                <a:t> =</a:t>
              </a:r>
              <a:endParaRPr lang="es-ES" sz="1400" b="1" baseline="-25000">
                <a:latin typeface="Arial" charset="0"/>
              </a:endParaRPr>
            </a:p>
          </p:txBody>
        </p:sp>
      </p:grpSp>
      <p:sp>
        <p:nvSpPr>
          <p:cNvPr id="161" name="Text Box 225"/>
          <p:cNvSpPr txBox="1">
            <a:spLocks noChangeArrowheads="1"/>
          </p:cNvSpPr>
          <p:nvPr/>
        </p:nvSpPr>
        <p:spPr bwMode="auto">
          <a:xfrm>
            <a:off x="5779994" y="3257830"/>
            <a:ext cx="3059113" cy="298450"/>
          </a:xfrm>
          <a:prstGeom prst="rect">
            <a:avLst/>
          </a:prstGeom>
          <a:solidFill>
            <a:srgbClr val="FDFBB7"/>
          </a:solidFill>
          <a:ln w="9525">
            <a:solidFill>
              <a:srgbClr val="FFFF00"/>
            </a:solidFill>
            <a:miter lim="800000"/>
            <a:headEnd/>
            <a:tailEnd/>
          </a:ln>
          <a:effectLst/>
        </p:spPr>
        <p:txBody>
          <a:bodyPr lIns="36000" tIns="36000" rIns="36000" bIns="36000"/>
          <a:lstStyle/>
          <a:p>
            <a:pPr algn="just"/>
            <a:r>
              <a:rPr lang="es-ES" sz="800" dirty="0" smtClean="0">
                <a:solidFill>
                  <a:schemeClr val="accent2"/>
                </a:solidFill>
                <a:latin typeface="Arial" charset="0"/>
              </a:rPr>
              <a:t>Sustituyendo esta última expresión en la anterior, se tendría:</a:t>
            </a:r>
            <a:endParaRPr lang="es-ES" sz="800" dirty="0">
              <a:solidFill>
                <a:schemeClr val="accent2"/>
              </a:solidFill>
              <a:latin typeface="Arial" charset="0"/>
            </a:endParaRPr>
          </a:p>
        </p:txBody>
      </p:sp>
      <p:grpSp>
        <p:nvGrpSpPr>
          <p:cNvPr id="412" name="411 Grupo"/>
          <p:cNvGrpSpPr/>
          <p:nvPr/>
        </p:nvGrpSpPr>
        <p:grpSpPr>
          <a:xfrm>
            <a:off x="6020760" y="3107017"/>
            <a:ext cx="2807391" cy="601635"/>
            <a:chOff x="6020760" y="3107017"/>
            <a:chExt cx="2807391" cy="601635"/>
          </a:xfrm>
        </p:grpSpPr>
        <p:sp>
          <p:nvSpPr>
            <p:cNvPr id="163" name="Line 243"/>
            <p:cNvSpPr>
              <a:spLocks noChangeShapeType="1"/>
            </p:cNvSpPr>
            <p:nvPr/>
          </p:nvSpPr>
          <p:spPr bwMode="auto">
            <a:xfrm flipV="1">
              <a:off x="6531937" y="3389412"/>
              <a:ext cx="1296987" cy="1768"/>
            </a:xfrm>
            <a:prstGeom prst="line">
              <a:avLst/>
            </a:prstGeom>
            <a:noFill/>
            <a:ln w="25400">
              <a:solidFill>
                <a:schemeClr val="tx1"/>
              </a:solidFill>
              <a:round/>
              <a:headEnd/>
              <a:tailEnd/>
            </a:ln>
            <a:effectLst/>
          </p:spPr>
          <p:txBody>
            <a:bodyPr wrap="none" anchor="ctr"/>
            <a:lstStyle/>
            <a:p>
              <a:endParaRPr lang="es-MX"/>
            </a:p>
          </p:txBody>
        </p:sp>
        <p:sp>
          <p:nvSpPr>
            <p:cNvPr id="164" name="Text Box 245"/>
            <p:cNvSpPr txBox="1">
              <a:spLocks noChangeArrowheads="1"/>
            </p:cNvSpPr>
            <p:nvPr/>
          </p:nvSpPr>
          <p:spPr bwMode="auto">
            <a:xfrm>
              <a:off x="6556439" y="3129242"/>
              <a:ext cx="1294606" cy="237255"/>
            </a:xfrm>
            <a:prstGeom prst="rect">
              <a:avLst/>
            </a:prstGeom>
            <a:noFill/>
            <a:ln w="9525">
              <a:noFill/>
              <a:miter lim="800000"/>
              <a:headEnd/>
              <a:tailEnd/>
            </a:ln>
            <a:effectLst/>
          </p:spPr>
          <p:txBody>
            <a:bodyPr wrap="square" lIns="18000" tIns="10800" rIns="18000" bIns="10800">
              <a:spAutoFit/>
            </a:bodyPr>
            <a:lstStyle/>
            <a:p>
              <a:r>
                <a:rPr lang="es-ES" sz="1400" b="1" dirty="0">
                  <a:latin typeface="Arial" charset="0"/>
                </a:rPr>
                <a:t>2·</a:t>
              </a:r>
              <a:r>
                <a:rPr lang="es-ES" sz="1400" b="1" i="1" dirty="0">
                  <a:latin typeface="Symbol" pitchFamily="18" charset="2"/>
                </a:rPr>
                <a:t>p</a:t>
              </a:r>
              <a:r>
                <a:rPr lang="es-ES" sz="1400" b="1" baseline="30000" dirty="0">
                  <a:latin typeface="Arial" charset="0"/>
                </a:rPr>
                <a:t>2</a:t>
              </a:r>
              <a:r>
                <a:rPr lang="es-ES" sz="1400" b="1" dirty="0">
                  <a:latin typeface="Arial" charset="0"/>
                </a:rPr>
                <a:t>·m·Z</a:t>
              </a:r>
              <a:r>
                <a:rPr lang="es-ES" sz="1400" b="1" baseline="30000" dirty="0">
                  <a:latin typeface="Arial" charset="0"/>
                </a:rPr>
                <a:t>2</a:t>
              </a:r>
              <a:r>
                <a:rPr lang="es-ES" sz="1400" b="1" dirty="0">
                  <a:latin typeface="Arial" charset="0"/>
                </a:rPr>
                <a:t>·e</a:t>
              </a:r>
              <a:r>
                <a:rPr lang="es-ES" sz="1400" b="1" baseline="30000" dirty="0">
                  <a:latin typeface="Arial" charset="0"/>
                </a:rPr>
                <a:t>4</a:t>
              </a:r>
              <a:r>
                <a:rPr lang="es-ES" sz="1400" b="1" dirty="0">
                  <a:latin typeface="Arial" charset="0"/>
                </a:rPr>
                <a:t>·k</a:t>
              </a:r>
              <a:r>
                <a:rPr lang="es-ES" sz="1400" b="1" baseline="30000" dirty="0">
                  <a:latin typeface="Arial" charset="0"/>
                </a:rPr>
                <a:t>2</a:t>
              </a:r>
            </a:p>
          </p:txBody>
        </p:sp>
        <p:sp>
          <p:nvSpPr>
            <p:cNvPr id="165" name="Text Box 246"/>
            <p:cNvSpPr txBox="1">
              <a:spLocks noChangeArrowheads="1"/>
            </p:cNvSpPr>
            <p:nvPr/>
          </p:nvSpPr>
          <p:spPr bwMode="auto">
            <a:xfrm>
              <a:off x="7047033" y="3414992"/>
              <a:ext cx="206375" cy="234950"/>
            </a:xfrm>
            <a:prstGeom prst="rect">
              <a:avLst/>
            </a:prstGeom>
            <a:noFill/>
            <a:ln w="9525">
              <a:noFill/>
              <a:miter lim="800000"/>
              <a:headEnd/>
              <a:tailEnd/>
            </a:ln>
            <a:effectLst/>
          </p:spPr>
          <p:txBody>
            <a:bodyPr wrap="none" lIns="18000" tIns="10800" rIns="18000" bIns="10800">
              <a:spAutoFit/>
            </a:bodyPr>
            <a:lstStyle/>
            <a:p>
              <a:r>
                <a:rPr lang="es-ES" sz="1400" b="1" dirty="0">
                  <a:latin typeface="Arial" charset="0"/>
                </a:rPr>
                <a:t>h</a:t>
              </a:r>
              <a:r>
                <a:rPr lang="es-ES" sz="1400" b="1" baseline="30000" dirty="0">
                  <a:latin typeface="Arial" charset="0"/>
                </a:rPr>
                <a:t>2</a:t>
              </a:r>
            </a:p>
          </p:txBody>
        </p:sp>
        <p:sp>
          <p:nvSpPr>
            <p:cNvPr id="179" name="Text Box 250"/>
            <p:cNvSpPr txBox="1">
              <a:spLocks noChangeArrowheads="1"/>
            </p:cNvSpPr>
            <p:nvPr/>
          </p:nvSpPr>
          <p:spPr bwMode="auto">
            <a:xfrm>
              <a:off x="7961376" y="3414992"/>
              <a:ext cx="142875" cy="234950"/>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n</a:t>
              </a:r>
              <a:endParaRPr lang="es-ES" sz="1400" b="1" baseline="30000">
                <a:latin typeface="Arial" charset="0"/>
              </a:endParaRPr>
            </a:p>
          </p:txBody>
        </p:sp>
        <p:sp>
          <p:nvSpPr>
            <p:cNvPr id="180" name="Text Box 251"/>
            <p:cNvSpPr txBox="1">
              <a:spLocks noChangeArrowheads="1"/>
            </p:cNvSpPr>
            <p:nvPr/>
          </p:nvSpPr>
          <p:spPr bwMode="auto">
            <a:xfrm>
              <a:off x="8085201" y="3395942"/>
              <a:ext cx="98425" cy="158750"/>
            </a:xfrm>
            <a:prstGeom prst="rect">
              <a:avLst/>
            </a:prstGeom>
            <a:noFill/>
            <a:ln w="9525">
              <a:noFill/>
              <a:miter lim="800000"/>
              <a:headEnd/>
              <a:tailEnd/>
            </a:ln>
            <a:effectLst/>
          </p:spPr>
          <p:txBody>
            <a:bodyPr wrap="none" lIns="18000" tIns="10800" rIns="18000" bIns="10800">
              <a:spAutoFit/>
            </a:bodyPr>
            <a:lstStyle/>
            <a:p>
              <a:r>
                <a:rPr lang="es-ES" sz="900" b="1">
                  <a:latin typeface="Arial" charset="0"/>
                </a:rPr>
                <a:t>2</a:t>
              </a:r>
            </a:p>
          </p:txBody>
        </p:sp>
        <p:sp>
          <p:nvSpPr>
            <p:cNvPr id="181" name="Text Box 252"/>
            <p:cNvSpPr txBox="1">
              <a:spLocks noChangeArrowheads="1"/>
            </p:cNvSpPr>
            <p:nvPr/>
          </p:nvSpPr>
          <p:spPr bwMode="auto">
            <a:xfrm>
              <a:off x="8084084" y="3548342"/>
              <a:ext cx="119708" cy="160310"/>
            </a:xfrm>
            <a:prstGeom prst="rect">
              <a:avLst/>
            </a:prstGeom>
            <a:noFill/>
            <a:ln w="9525">
              <a:noFill/>
              <a:miter lim="800000"/>
              <a:headEnd/>
              <a:tailEnd/>
            </a:ln>
            <a:effectLst/>
          </p:spPr>
          <p:txBody>
            <a:bodyPr wrap="none" lIns="18000" tIns="10800" rIns="18000" bIns="10800">
              <a:spAutoFit/>
            </a:bodyPr>
            <a:lstStyle/>
            <a:p>
              <a:r>
                <a:rPr lang="es-ES" sz="900" b="1" dirty="0">
                  <a:latin typeface="Arial" charset="0"/>
                </a:rPr>
                <a:t>B</a:t>
              </a:r>
            </a:p>
          </p:txBody>
        </p:sp>
        <p:sp>
          <p:nvSpPr>
            <p:cNvPr id="176" name="Text Box 253"/>
            <p:cNvSpPr txBox="1">
              <a:spLocks noChangeArrowheads="1"/>
            </p:cNvSpPr>
            <p:nvPr/>
          </p:nvSpPr>
          <p:spPr bwMode="auto">
            <a:xfrm>
              <a:off x="8494776" y="3414992"/>
              <a:ext cx="142875" cy="234950"/>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n</a:t>
              </a:r>
              <a:endParaRPr lang="es-ES" sz="1400" b="1" baseline="30000">
                <a:latin typeface="Arial" charset="0"/>
              </a:endParaRPr>
            </a:p>
          </p:txBody>
        </p:sp>
        <p:sp>
          <p:nvSpPr>
            <p:cNvPr id="177" name="Text Box 254"/>
            <p:cNvSpPr txBox="1">
              <a:spLocks noChangeArrowheads="1"/>
            </p:cNvSpPr>
            <p:nvPr/>
          </p:nvSpPr>
          <p:spPr bwMode="auto">
            <a:xfrm>
              <a:off x="8618601" y="3395942"/>
              <a:ext cx="98425" cy="158750"/>
            </a:xfrm>
            <a:prstGeom prst="rect">
              <a:avLst/>
            </a:prstGeom>
            <a:noFill/>
            <a:ln w="9525">
              <a:noFill/>
              <a:miter lim="800000"/>
              <a:headEnd/>
              <a:tailEnd/>
            </a:ln>
            <a:effectLst/>
          </p:spPr>
          <p:txBody>
            <a:bodyPr wrap="none" lIns="18000" tIns="10800" rIns="18000" bIns="10800">
              <a:spAutoFit/>
            </a:bodyPr>
            <a:lstStyle/>
            <a:p>
              <a:r>
                <a:rPr lang="es-ES" sz="900" b="1">
                  <a:latin typeface="Arial" charset="0"/>
                </a:rPr>
                <a:t>2</a:t>
              </a:r>
            </a:p>
          </p:txBody>
        </p:sp>
        <p:sp>
          <p:nvSpPr>
            <p:cNvPr id="178" name="Text Box 255"/>
            <p:cNvSpPr txBox="1">
              <a:spLocks noChangeArrowheads="1"/>
            </p:cNvSpPr>
            <p:nvPr/>
          </p:nvSpPr>
          <p:spPr bwMode="auto">
            <a:xfrm>
              <a:off x="8617484" y="3548342"/>
              <a:ext cx="119708" cy="160310"/>
            </a:xfrm>
            <a:prstGeom prst="rect">
              <a:avLst/>
            </a:prstGeom>
            <a:noFill/>
            <a:ln w="9525">
              <a:noFill/>
              <a:miter lim="800000"/>
              <a:headEnd/>
              <a:tailEnd/>
            </a:ln>
            <a:effectLst/>
          </p:spPr>
          <p:txBody>
            <a:bodyPr wrap="none" lIns="18000" tIns="10800" rIns="18000" bIns="10800">
              <a:spAutoFit/>
            </a:bodyPr>
            <a:lstStyle/>
            <a:p>
              <a:r>
                <a:rPr lang="es-ES" sz="900" b="1" dirty="0">
                  <a:latin typeface="Arial" charset="0"/>
                </a:rPr>
                <a:t>A</a:t>
              </a:r>
            </a:p>
          </p:txBody>
        </p:sp>
        <p:sp>
          <p:nvSpPr>
            <p:cNvPr id="170" name="Line 258"/>
            <p:cNvSpPr>
              <a:spLocks noChangeShapeType="1"/>
            </p:cNvSpPr>
            <p:nvPr/>
          </p:nvSpPr>
          <p:spPr bwMode="auto">
            <a:xfrm>
              <a:off x="7918514" y="3388005"/>
              <a:ext cx="284163" cy="0"/>
            </a:xfrm>
            <a:prstGeom prst="line">
              <a:avLst/>
            </a:prstGeom>
            <a:noFill/>
            <a:ln w="25400">
              <a:solidFill>
                <a:schemeClr val="tx1"/>
              </a:solidFill>
              <a:round/>
              <a:headEnd/>
              <a:tailEnd/>
            </a:ln>
            <a:effectLst/>
          </p:spPr>
          <p:txBody>
            <a:bodyPr wrap="none" anchor="ctr"/>
            <a:lstStyle/>
            <a:p>
              <a:endParaRPr lang="es-MX"/>
            </a:p>
          </p:txBody>
        </p:sp>
        <p:sp>
          <p:nvSpPr>
            <p:cNvPr id="171" name="Text Box 262"/>
            <p:cNvSpPr txBox="1">
              <a:spLocks noChangeArrowheads="1"/>
            </p:cNvSpPr>
            <p:nvPr/>
          </p:nvSpPr>
          <p:spPr bwMode="auto">
            <a:xfrm>
              <a:off x="7975664" y="3129242"/>
              <a:ext cx="133350" cy="234950"/>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1</a:t>
              </a:r>
              <a:endParaRPr lang="es-ES" sz="1400" b="1" baseline="30000">
                <a:latin typeface="Arial" charset="0"/>
              </a:endParaRPr>
            </a:p>
          </p:txBody>
        </p:sp>
        <p:sp>
          <p:nvSpPr>
            <p:cNvPr id="172" name="Line 265"/>
            <p:cNvSpPr>
              <a:spLocks noChangeShapeType="1"/>
            </p:cNvSpPr>
            <p:nvPr/>
          </p:nvSpPr>
          <p:spPr bwMode="auto">
            <a:xfrm>
              <a:off x="8470964" y="3388005"/>
              <a:ext cx="284163" cy="0"/>
            </a:xfrm>
            <a:prstGeom prst="line">
              <a:avLst/>
            </a:prstGeom>
            <a:noFill/>
            <a:ln w="25400">
              <a:solidFill>
                <a:schemeClr val="tx1"/>
              </a:solidFill>
              <a:round/>
              <a:headEnd/>
              <a:tailEnd/>
            </a:ln>
            <a:effectLst/>
          </p:spPr>
          <p:txBody>
            <a:bodyPr wrap="none" anchor="ctr"/>
            <a:lstStyle/>
            <a:p>
              <a:endParaRPr lang="es-MX"/>
            </a:p>
          </p:txBody>
        </p:sp>
        <p:sp>
          <p:nvSpPr>
            <p:cNvPr id="173" name="Text Box 266"/>
            <p:cNvSpPr txBox="1">
              <a:spLocks noChangeArrowheads="1"/>
            </p:cNvSpPr>
            <p:nvPr/>
          </p:nvSpPr>
          <p:spPr bwMode="auto">
            <a:xfrm>
              <a:off x="8528114" y="3129242"/>
              <a:ext cx="133350" cy="234950"/>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1</a:t>
              </a:r>
              <a:endParaRPr lang="es-ES" sz="1400" b="1" baseline="30000">
                <a:latin typeface="Arial" charset="0"/>
              </a:endParaRPr>
            </a:p>
          </p:txBody>
        </p:sp>
        <p:sp>
          <p:nvSpPr>
            <p:cNvPr id="174" name="Line 267"/>
            <p:cNvSpPr>
              <a:spLocks noChangeShapeType="1"/>
            </p:cNvSpPr>
            <p:nvPr/>
          </p:nvSpPr>
          <p:spPr bwMode="auto">
            <a:xfrm>
              <a:off x="8289989" y="3386417"/>
              <a:ext cx="107950" cy="0"/>
            </a:xfrm>
            <a:prstGeom prst="line">
              <a:avLst/>
            </a:prstGeom>
            <a:noFill/>
            <a:ln w="25400">
              <a:solidFill>
                <a:schemeClr val="tx1"/>
              </a:solidFill>
              <a:round/>
              <a:headEnd/>
              <a:tailEnd/>
            </a:ln>
            <a:effectLst/>
          </p:spPr>
          <p:txBody>
            <a:bodyPr wrap="none" anchor="ctr"/>
            <a:lstStyle/>
            <a:p>
              <a:endParaRPr lang="es-MX"/>
            </a:p>
          </p:txBody>
        </p:sp>
        <p:sp>
          <p:nvSpPr>
            <p:cNvPr id="175" name="AutoShape 268"/>
            <p:cNvSpPr>
              <a:spLocks noChangeArrowheads="1"/>
            </p:cNvSpPr>
            <p:nvPr/>
          </p:nvSpPr>
          <p:spPr bwMode="auto">
            <a:xfrm>
              <a:off x="7866126" y="3107017"/>
              <a:ext cx="962025" cy="571500"/>
            </a:xfrm>
            <a:prstGeom prst="bracketPair">
              <a:avLst>
                <a:gd name="adj" fmla="val 16667"/>
              </a:avLst>
            </a:prstGeom>
            <a:noFill/>
            <a:ln w="25400">
              <a:solidFill>
                <a:schemeClr val="tx1"/>
              </a:solidFill>
              <a:round/>
              <a:headEnd/>
              <a:tailEnd/>
            </a:ln>
            <a:effectLst/>
          </p:spPr>
          <p:txBody>
            <a:bodyPr wrap="none" anchor="ctr"/>
            <a:lstStyle/>
            <a:p>
              <a:endParaRPr lang="es-MX"/>
            </a:p>
          </p:txBody>
        </p:sp>
        <p:sp>
          <p:nvSpPr>
            <p:cNvPr id="208" name="Line 243"/>
            <p:cNvSpPr>
              <a:spLocks noChangeShapeType="1"/>
            </p:cNvSpPr>
            <p:nvPr/>
          </p:nvSpPr>
          <p:spPr bwMode="auto">
            <a:xfrm>
              <a:off x="6020760" y="3389412"/>
              <a:ext cx="288690" cy="0"/>
            </a:xfrm>
            <a:prstGeom prst="line">
              <a:avLst/>
            </a:prstGeom>
            <a:noFill/>
            <a:ln w="25400">
              <a:solidFill>
                <a:schemeClr val="tx1"/>
              </a:solidFill>
              <a:round/>
              <a:headEnd/>
              <a:tailEnd/>
            </a:ln>
            <a:effectLst/>
          </p:spPr>
          <p:txBody>
            <a:bodyPr wrap="none" anchor="ctr"/>
            <a:lstStyle/>
            <a:p>
              <a:endParaRPr lang="es-MX"/>
            </a:p>
          </p:txBody>
        </p:sp>
        <p:sp>
          <p:nvSpPr>
            <p:cNvPr id="209" name="Text Box 245"/>
            <p:cNvSpPr txBox="1">
              <a:spLocks noChangeArrowheads="1"/>
            </p:cNvSpPr>
            <p:nvPr/>
          </p:nvSpPr>
          <p:spPr bwMode="auto">
            <a:xfrm>
              <a:off x="6022338" y="3141762"/>
              <a:ext cx="310775" cy="236538"/>
            </a:xfrm>
            <a:prstGeom prst="rect">
              <a:avLst/>
            </a:prstGeom>
            <a:noFill/>
            <a:ln w="9525">
              <a:noFill/>
              <a:miter lim="800000"/>
              <a:headEnd/>
              <a:tailEnd/>
            </a:ln>
            <a:effectLst/>
          </p:spPr>
          <p:txBody>
            <a:bodyPr wrap="square" lIns="18000" tIns="10800" rIns="18000" bIns="10800">
              <a:spAutoFit/>
            </a:bodyPr>
            <a:lstStyle/>
            <a:p>
              <a:r>
                <a:rPr lang="es-ES" sz="1400" b="1" dirty="0" err="1" smtClean="0">
                  <a:latin typeface="Arial" charset="0"/>
                </a:rPr>
                <a:t>h·c</a:t>
              </a:r>
              <a:endParaRPr lang="es-ES" sz="1400" b="1" baseline="30000" dirty="0">
                <a:latin typeface="Arial" charset="0"/>
              </a:endParaRPr>
            </a:p>
          </p:txBody>
        </p:sp>
        <p:sp>
          <p:nvSpPr>
            <p:cNvPr id="210" name="Text Box 246"/>
            <p:cNvSpPr txBox="1">
              <a:spLocks noChangeArrowheads="1"/>
            </p:cNvSpPr>
            <p:nvPr/>
          </p:nvSpPr>
          <p:spPr bwMode="auto">
            <a:xfrm>
              <a:off x="6115412" y="3405287"/>
              <a:ext cx="135668" cy="236538"/>
            </a:xfrm>
            <a:prstGeom prst="rect">
              <a:avLst/>
            </a:prstGeom>
            <a:noFill/>
            <a:ln w="9525">
              <a:noFill/>
              <a:miter lim="800000"/>
              <a:headEnd/>
              <a:tailEnd/>
            </a:ln>
            <a:effectLst/>
          </p:spPr>
          <p:txBody>
            <a:bodyPr wrap="none" lIns="18000" tIns="10800" rIns="18000" bIns="10800">
              <a:spAutoFit/>
            </a:bodyPr>
            <a:lstStyle/>
            <a:p>
              <a:r>
                <a:rPr lang="es-ES" sz="1400" b="1" dirty="0" smtClean="0">
                  <a:latin typeface="Symbol" pitchFamily="18" charset="2"/>
                </a:rPr>
                <a:t>l</a:t>
              </a:r>
              <a:endParaRPr lang="es-ES" sz="1400" b="1" baseline="30000" dirty="0">
                <a:latin typeface="Symbol" pitchFamily="18" charset="2"/>
              </a:endParaRPr>
            </a:p>
          </p:txBody>
        </p:sp>
        <p:sp>
          <p:nvSpPr>
            <p:cNvPr id="213" name="212 Rectángulo"/>
            <p:cNvSpPr/>
            <p:nvPr/>
          </p:nvSpPr>
          <p:spPr>
            <a:xfrm>
              <a:off x="6275512" y="3255190"/>
              <a:ext cx="288862" cy="307777"/>
            </a:xfrm>
            <a:prstGeom prst="rect">
              <a:avLst/>
            </a:prstGeom>
          </p:spPr>
          <p:txBody>
            <a:bodyPr wrap="none">
              <a:spAutoFit/>
            </a:bodyPr>
            <a:lstStyle/>
            <a:p>
              <a:r>
                <a:rPr lang="es-ES" sz="1400" b="1" dirty="0" smtClean="0">
                  <a:solidFill>
                    <a:srgbClr val="000000"/>
                  </a:solidFill>
                  <a:latin typeface="Arial" charset="0"/>
                </a:rPr>
                <a:t>=</a:t>
              </a:r>
              <a:endParaRPr lang="es-MX" dirty="0"/>
            </a:p>
          </p:txBody>
        </p:sp>
      </p:grpSp>
      <p:grpSp>
        <p:nvGrpSpPr>
          <p:cNvPr id="413" name="412 Grupo"/>
          <p:cNvGrpSpPr/>
          <p:nvPr/>
        </p:nvGrpSpPr>
        <p:grpSpPr>
          <a:xfrm>
            <a:off x="5992185" y="3878542"/>
            <a:ext cx="2807391" cy="601635"/>
            <a:chOff x="6020760" y="3107017"/>
            <a:chExt cx="2807391" cy="601635"/>
          </a:xfrm>
        </p:grpSpPr>
        <p:sp>
          <p:nvSpPr>
            <p:cNvPr id="414" name="Line 243"/>
            <p:cNvSpPr>
              <a:spLocks noChangeShapeType="1"/>
            </p:cNvSpPr>
            <p:nvPr/>
          </p:nvSpPr>
          <p:spPr bwMode="auto">
            <a:xfrm>
              <a:off x="6540564" y="3391180"/>
              <a:ext cx="1292224" cy="4762"/>
            </a:xfrm>
            <a:prstGeom prst="line">
              <a:avLst/>
            </a:prstGeom>
            <a:noFill/>
            <a:ln w="25400">
              <a:solidFill>
                <a:schemeClr val="tx1"/>
              </a:solidFill>
              <a:round/>
              <a:headEnd/>
              <a:tailEnd/>
            </a:ln>
            <a:effectLst/>
          </p:spPr>
          <p:txBody>
            <a:bodyPr wrap="none" anchor="ctr"/>
            <a:lstStyle/>
            <a:p>
              <a:endParaRPr lang="es-MX"/>
            </a:p>
          </p:txBody>
        </p:sp>
        <p:sp>
          <p:nvSpPr>
            <p:cNvPr id="415" name="Text Box 245"/>
            <p:cNvSpPr txBox="1">
              <a:spLocks noChangeArrowheads="1"/>
            </p:cNvSpPr>
            <p:nvPr/>
          </p:nvSpPr>
          <p:spPr bwMode="auto">
            <a:xfrm>
              <a:off x="6556439" y="3129242"/>
              <a:ext cx="1276349" cy="237255"/>
            </a:xfrm>
            <a:prstGeom prst="rect">
              <a:avLst/>
            </a:prstGeom>
            <a:noFill/>
            <a:ln w="9525">
              <a:noFill/>
              <a:miter lim="800000"/>
              <a:headEnd/>
              <a:tailEnd/>
            </a:ln>
            <a:effectLst/>
          </p:spPr>
          <p:txBody>
            <a:bodyPr wrap="square" lIns="18000" tIns="10800" rIns="18000" bIns="10800">
              <a:spAutoFit/>
            </a:bodyPr>
            <a:lstStyle/>
            <a:p>
              <a:r>
                <a:rPr lang="es-ES" sz="1400" b="1" dirty="0">
                  <a:latin typeface="Arial" charset="0"/>
                </a:rPr>
                <a:t>2·</a:t>
              </a:r>
              <a:r>
                <a:rPr lang="es-ES" sz="1400" b="1" i="1" dirty="0">
                  <a:latin typeface="Symbol" pitchFamily="18" charset="2"/>
                </a:rPr>
                <a:t>p</a:t>
              </a:r>
              <a:r>
                <a:rPr lang="es-ES" sz="1400" b="1" baseline="30000" dirty="0">
                  <a:latin typeface="Arial" charset="0"/>
                </a:rPr>
                <a:t>2</a:t>
              </a:r>
              <a:r>
                <a:rPr lang="es-ES" sz="1400" b="1" dirty="0">
                  <a:latin typeface="Arial" charset="0"/>
                </a:rPr>
                <a:t>·m·Z</a:t>
              </a:r>
              <a:r>
                <a:rPr lang="es-ES" sz="1400" b="1" baseline="30000" dirty="0">
                  <a:latin typeface="Arial" charset="0"/>
                </a:rPr>
                <a:t>2</a:t>
              </a:r>
              <a:r>
                <a:rPr lang="es-ES" sz="1400" b="1" dirty="0">
                  <a:latin typeface="Arial" charset="0"/>
                </a:rPr>
                <a:t>·e</a:t>
              </a:r>
              <a:r>
                <a:rPr lang="es-ES" sz="1400" b="1" baseline="30000" dirty="0">
                  <a:latin typeface="Arial" charset="0"/>
                </a:rPr>
                <a:t>4</a:t>
              </a:r>
              <a:r>
                <a:rPr lang="es-ES" sz="1400" b="1" dirty="0">
                  <a:latin typeface="Arial" charset="0"/>
                </a:rPr>
                <a:t>·k</a:t>
              </a:r>
              <a:r>
                <a:rPr lang="es-ES" sz="1400" b="1" baseline="30000" dirty="0">
                  <a:latin typeface="Arial" charset="0"/>
                </a:rPr>
                <a:t>2</a:t>
              </a:r>
            </a:p>
          </p:txBody>
        </p:sp>
        <p:sp>
          <p:nvSpPr>
            <p:cNvPr id="416" name="Text Box 246"/>
            <p:cNvSpPr txBox="1">
              <a:spLocks noChangeArrowheads="1"/>
            </p:cNvSpPr>
            <p:nvPr/>
          </p:nvSpPr>
          <p:spPr bwMode="auto">
            <a:xfrm>
              <a:off x="6986651" y="3414992"/>
              <a:ext cx="312068" cy="237255"/>
            </a:xfrm>
            <a:prstGeom prst="rect">
              <a:avLst/>
            </a:prstGeom>
            <a:noFill/>
            <a:ln w="9525">
              <a:noFill/>
              <a:miter lim="800000"/>
              <a:headEnd/>
              <a:tailEnd/>
            </a:ln>
            <a:effectLst/>
          </p:spPr>
          <p:txBody>
            <a:bodyPr wrap="none" lIns="18000" tIns="10800" rIns="18000" bIns="10800">
              <a:spAutoFit/>
            </a:bodyPr>
            <a:lstStyle/>
            <a:p>
              <a:r>
                <a:rPr lang="es-ES" sz="1400" b="1" dirty="0" smtClean="0">
                  <a:latin typeface="Arial" charset="0"/>
                </a:rPr>
                <a:t>h</a:t>
              </a:r>
              <a:r>
                <a:rPr lang="es-ES" sz="1400" b="1" baseline="30000" dirty="0" smtClean="0">
                  <a:latin typeface="Arial" charset="0"/>
                </a:rPr>
                <a:t>3</a:t>
              </a:r>
              <a:r>
                <a:rPr lang="es-ES" sz="1400" b="1" dirty="0" smtClean="0">
                  <a:latin typeface="Arial" charset="0"/>
                </a:rPr>
                <a:t>c</a:t>
              </a:r>
              <a:endParaRPr lang="es-ES" sz="1400" b="1" baseline="30000" dirty="0">
                <a:latin typeface="Arial" charset="0"/>
              </a:endParaRPr>
            </a:p>
          </p:txBody>
        </p:sp>
        <p:sp>
          <p:nvSpPr>
            <p:cNvPr id="417" name="Text Box 250"/>
            <p:cNvSpPr txBox="1">
              <a:spLocks noChangeArrowheads="1"/>
            </p:cNvSpPr>
            <p:nvPr/>
          </p:nvSpPr>
          <p:spPr bwMode="auto">
            <a:xfrm>
              <a:off x="7961376" y="3414992"/>
              <a:ext cx="142875" cy="234950"/>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n</a:t>
              </a:r>
              <a:endParaRPr lang="es-ES" sz="1400" b="1" baseline="30000">
                <a:latin typeface="Arial" charset="0"/>
              </a:endParaRPr>
            </a:p>
          </p:txBody>
        </p:sp>
        <p:sp>
          <p:nvSpPr>
            <p:cNvPr id="418" name="Text Box 251"/>
            <p:cNvSpPr txBox="1">
              <a:spLocks noChangeArrowheads="1"/>
            </p:cNvSpPr>
            <p:nvPr/>
          </p:nvSpPr>
          <p:spPr bwMode="auto">
            <a:xfrm>
              <a:off x="8085201" y="3395942"/>
              <a:ext cx="98425" cy="158750"/>
            </a:xfrm>
            <a:prstGeom prst="rect">
              <a:avLst/>
            </a:prstGeom>
            <a:noFill/>
            <a:ln w="9525">
              <a:noFill/>
              <a:miter lim="800000"/>
              <a:headEnd/>
              <a:tailEnd/>
            </a:ln>
            <a:effectLst/>
          </p:spPr>
          <p:txBody>
            <a:bodyPr wrap="none" lIns="18000" tIns="10800" rIns="18000" bIns="10800">
              <a:spAutoFit/>
            </a:bodyPr>
            <a:lstStyle/>
            <a:p>
              <a:r>
                <a:rPr lang="es-ES" sz="900" b="1">
                  <a:latin typeface="Arial" charset="0"/>
                </a:rPr>
                <a:t>2</a:t>
              </a:r>
            </a:p>
          </p:txBody>
        </p:sp>
        <p:sp>
          <p:nvSpPr>
            <p:cNvPr id="419" name="Text Box 252"/>
            <p:cNvSpPr txBox="1">
              <a:spLocks noChangeArrowheads="1"/>
            </p:cNvSpPr>
            <p:nvPr/>
          </p:nvSpPr>
          <p:spPr bwMode="auto">
            <a:xfrm>
              <a:off x="8084084" y="3548342"/>
              <a:ext cx="119708" cy="160310"/>
            </a:xfrm>
            <a:prstGeom prst="rect">
              <a:avLst/>
            </a:prstGeom>
            <a:noFill/>
            <a:ln w="9525">
              <a:noFill/>
              <a:miter lim="800000"/>
              <a:headEnd/>
              <a:tailEnd/>
            </a:ln>
            <a:effectLst/>
          </p:spPr>
          <p:txBody>
            <a:bodyPr wrap="none" lIns="18000" tIns="10800" rIns="18000" bIns="10800">
              <a:spAutoFit/>
            </a:bodyPr>
            <a:lstStyle/>
            <a:p>
              <a:r>
                <a:rPr lang="es-ES" sz="900" b="1" dirty="0">
                  <a:latin typeface="Arial" charset="0"/>
                </a:rPr>
                <a:t>B</a:t>
              </a:r>
            </a:p>
          </p:txBody>
        </p:sp>
        <p:sp>
          <p:nvSpPr>
            <p:cNvPr id="420" name="Text Box 253"/>
            <p:cNvSpPr txBox="1">
              <a:spLocks noChangeArrowheads="1"/>
            </p:cNvSpPr>
            <p:nvPr/>
          </p:nvSpPr>
          <p:spPr bwMode="auto">
            <a:xfrm>
              <a:off x="8494776" y="3414992"/>
              <a:ext cx="142875" cy="234950"/>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n</a:t>
              </a:r>
              <a:endParaRPr lang="es-ES" sz="1400" b="1" baseline="30000">
                <a:latin typeface="Arial" charset="0"/>
              </a:endParaRPr>
            </a:p>
          </p:txBody>
        </p:sp>
        <p:sp>
          <p:nvSpPr>
            <p:cNvPr id="421" name="Text Box 254"/>
            <p:cNvSpPr txBox="1">
              <a:spLocks noChangeArrowheads="1"/>
            </p:cNvSpPr>
            <p:nvPr/>
          </p:nvSpPr>
          <p:spPr bwMode="auto">
            <a:xfrm>
              <a:off x="8618601" y="3395942"/>
              <a:ext cx="98425" cy="158750"/>
            </a:xfrm>
            <a:prstGeom prst="rect">
              <a:avLst/>
            </a:prstGeom>
            <a:noFill/>
            <a:ln w="9525">
              <a:noFill/>
              <a:miter lim="800000"/>
              <a:headEnd/>
              <a:tailEnd/>
            </a:ln>
            <a:effectLst/>
          </p:spPr>
          <p:txBody>
            <a:bodyPr wrap="none" lIns="18000" tIns="10800" rIns="18000" bIns="10800">
              <a:spAutoFit/>
            </a:bodyPr>
            <a:lstStyle/>
            <a:p>
              <a:r>
                <a:rPr lang="es-ES" sz="900" b="1">
                  <a:latin typeface="Arial" charset="0"/>
                </a:rPr>
                <a:t>2</a:t>
              </a:r>
            </a:p>
          </p:txBody>
        </p:sp>
        <p:sp>
          <p:nvSpPr>
            <p:cNvPr id="422" name="Text Box 255"/>
            <p:cNvSpPr txBox="1">
              <a:spLocks noChangeArrowheads="1"/>
            </p:cNvSpPr>
            <p:nvPr/>
          </p:nvSpPr>
          <p:spPr bwMode="auto">
            <a:xfrm>
              <a:off x="8617484" y="3548342"/>
              <a:ext cx="119708" cy="160310"/>
            </a:xfrm>
            <a:prstGeom prst="rect">
              <a:avLst/>
            </a:prstGeom>
            <a:noFill/>
            <a:ln w="9525">
              <a:noFill/>
              <a:miter lim="800000"/>
              <a:headEnd/>
              <a:tailEnd/>
            </a:ln>
            <a:effectLst/>
          </p:spPr>
          <p:txBody>
            <a:bodyPr wrap="none" lIns="18000" tIns="10800" rIns="18000" bIns="10800">
              <a:spAutoFit/>
            </a:bodyPr>
            <a:lstStyle/>
            <a:p>
              <a:r>
                <a:rPr lang="es-ES" sz="900" b="1" dirty="0">
                  <a:latin typeface="Arial" charset="0"/>
                </a:rPr>
                <a:t>A</a:t>
              </a:r>
            </a:p>
          </p:txBody>
        </p:sp>
        <p:sp>
          <p:nvSpPr>
            <p:cNvPr id="423" name="Line 258"/>
            <p:cNvSpPr>
              <a:spLocks noChangeShapeType="1"/>
            </p:cNvSpPr>
            <p:nvPr/>
          </p:nvSpPr>
          <p:spPr bwMode="auto">
            <a:xfrm>
              <a:off x="7918514" y="3388005"/>
              <a:ext cx="284163" cy="0"/>
            </a:xfrm>
            <a:prstGeom prst="line">
              <a:avLst/>
            </a:prstGeom>
            <a:noFill/>
            <a:ln w="25400">
              <a:solidFill>
                <a:schemeClr val="tx1"/>
              </a:solidFill>
              <a:round/>
              <a:headEnd/>
              <a:tailEnd/>
            </a:ln>
            <a:effectLst/>
          </p:spPr>
          <p:txBody>
            <a:bodyPr wrap="none" anchor="ctr"/>
            <a:lstStyle/>
            <a:p>
              <a:endParaRPr lang="es-MX"/>
            </a:p>
          </p:txBody>
        </p:sp>
        <p:sp>
          <p:nvSpPr>
            <p:cNvPr id="424" name="Text Box 262"/>
            <p:cNvSpPr txBox="1">
              <a:spLocks noChangeArrowheads="1"/>
            </p:cNvSpPr>
            <p:nvPr/>
          </p:nvSpPr>
          <p:spPr bwMode="auto">
            <a:xfrm>
              <a:off x="7975664" y="3129242"/>
              <a:ext cx="133350" cy="234950"/>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1</a:t>
              </a:r>
              <a:endParaRPr lang="es-ES" sz="1400" b="1" baseline="30000">
                <a:latin typeface="Arial" charset="0"/>
              </a:endParaRPr>
            </a:p>
          </p:txBody>
        </p:sp>
        <p:sp>
          <p:nvSpPr>
            <p:cNvPr id="425" name="Line 265"/>
            <p:cNvSpPr>
              <a:spLocks noChangeShapeType="1"/>
            </p:cNvSpPr>
            <p:nvPr/>
          </p:nvSpPr>
          <p:spPr bwMode="auto">
            <a:xfrm>
              <a:off x="8470964" y="3388005"/>
              <a:ext cx="284163" cy="0"/>
            </a:xfrm>
            <a:prstGeom prst="line">
              <a:avLst/>
            </a:prstGeom>
            <a:noFill/>
            <a:ln w="25400">
              <a:solidFill>
                <a:schemeClr val="tx1"/>
              </a:solidFill>
              <a:round/>
              <a:headEnd/>
              <a:tailEnd/>
            </a:ln>
            <a:effectLst/>
          </p:spPr>
          <p:txBody>
            <a:bodyPr wrap="none" anchor="ctr"/>
            <a:lstStyle/>
            <a:p>
              <a:endParaRPr lang="es-MX"/>
            </a:p>
          </p:txBody>
        </p:sp>
        <p:sp>
          <p:nvSpPr>
            <p:cNvPr id="426" name="Text Box 266"/>
            <p:cNvSpPr txBox="1">
              <a:spLocks noChangeArrowheads="1"/>
            </p:cNvSpPr>
            <p:nvPr/>
          </p:nvSpPr>
          <p:spPr bwMode="auto">
            <a:xfrm>
              <a:off x="8528114" y="3129242"/>
              <a:ext cx="133350" cy="234950"/>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1</a:t>
              </a:r>
              <a:endParaRPr lang="es-ES" sz="1400" b="1" baseline="30000">
                <a:latin typeface="Arial" charset="0"/>
              </a:endParaRPr>
            </a:p>
          </p:txBody>
        </p:sp>
        <p:sp>
          <p:nvSpPr>
            <p:cNvPr id="427" name="Line 267"/>
            <p:cNvSpPr>
              <a:spLocks noChangeShapeType="1"/>
            </p:cNvSpPr>
            <p:nvPr/>
          </p:nvSpPr>
          <p:spPr bwMode="auto">
            <a:xfrm>
              <a:off x="8289989" y="3386417"/>
              <a:ext cx="107950" cy="0"/>
            </a:xfrm>
            <a:prstGeom prst="line">
              <a:avLst/>
            </a:prstGeom>
            <a:noFill/>
            <a:ln w="25400">
              <a:solidFill>
                <a:schemeClr val="tx1"/>
              </a:solidFill>
              <a:round/>
              <a:headEnd/>
              <a:tailEnd/>
            </a:ln>
            <a:effectLst/>
          </p:spPr>
          <p:txBody>
            <a:bodyPr wrap="none" anchor="ctr"/>
            <a:lstStyle/>
            <a:p>
              <a:endParaRPr lang="es-MX"/>
            </a:p>
          </p:txBody>
        </p:sp>
        <p:sp>
          <p:nvSpPr>
            <p:cNvPr id="428" name="AutoShape 268"/>
            <p:cNvSpPr>
              <a:spLocks noChangeArrowheads="1"/>
            </p:cNvSpPr>
            <p:nvPr/>
          </p:nvSpPr>
          <p:spPr bwMode="auto">
            <a:xfrm>
              <a:off x="7866126" y="3107017"/>
              <a:ext cx="962025" cy="571500"/>
            </a:xfrm>
            <a:prstGeom prst="bracketPair">
              <a:avLst>
                <a:gd name="adj" fmla="val 16667"/>
              </a:avLst>
            </a:prstGeom>
            <a:noFill/>
            <a:ln w="25400">
              <a:solidFill>
                <a:schemeClr val="tx1"/>
              </a:solidFill>
              <a:round/>
              <a:headEnd/>
              <a:tailEnd/>
            </a:ln>
            <a:effectLst/>
          </p:spPr>
          <p:txBody>
            <a:bodyPr wrap="none" anchor="ctr"/>
            <a:lstStyle/>
            <a:p>
              <a:endParaRPr lang="es-MX"/>
            </a:p>
          </p:txBody>
        </p:sp>
        <p:sp>
          <p:nvSpPr>
            <p:cNvPr id="429" name="Line 243"/>
            <p:cNvSpPr>
              <a:spLocks noChangeShapeType="1"/>
            </p:cNvSpPr>
            <p:nvPr/>
          </p:nvSpPr>
          <p:spPr bwMode="auto">
            <a:xfrm>
              <a:off x="6020760" y="3389412"/>
              <a:ext cx="288690" cy="0"/>
            </a:xfrm>
            <a:prstGeom prst="line">
              <a:avLst/>
            </a:prstGeom>
            <a:noFill/>
            <a:ln w="25400">
              <a:solidFill>
                <a:schemeClr val="tx1"/>
              </a:solidFill>
              <a:round/>
              <a:headEnd/>
              <a:tailEnd/>
            </a:ln>
            <a:effectLst/>
          </p:spPr>
          <p:txBody>
            <a:bodyPr wrap="none" anchor="ctr"/>
            <a:lstStyle/>
            <a:p>
              <a:endParaRPr lang="es-MX"/>
            </a:p>
          </p:txBody>
        </p:sp>
        <p:sp>
          <p:nvSpPr>
            <p:cNvPr id="430" name="Text Box 245"/>
            <p:cNvSpPr txBox="1">
              <a:spLocks noChangeArrowheads="1"/>
            </p:cNvSpPr>
            <p:nvPr/>
          </p:nvSpPr>
          <p:spPr bwMode="auto">
            <a:xfrm>
              <a:off x="6022338" y="3141762"/>
              <a:ext cx="310775" cy="237255"/>
            </a:xfrm>
            <a:prstGeom prst="rect">
              <a:avLst/>
            </a:prstGeom>
            <a:noFill/>
            <a:ln w="9525">
              <a:noFill/>
              <a:miter lim="800000"/>
              <a:headEnd/>
              <a:tailEnd/>
            </a:ln>
            <a:effectLst/>
          </p:spPr>
          <p:txBody>
            <a:bodyPr wrap="square" lIns="18000" tIns="10800" rIns="18000" bIns="10800">
              <a:spAutoFit/>
            </a:bodyPr>
            <a:lstStyle/>
            <a:p>
              <a:r>
                <a:rPr lang="es-ES" sz="1400" b="1" dirty="0" smtClean="0">
                  <a:latin typeface="Arial" charset="0"/>
                </a:rPr>
                <a:t>1</a:t>
              </a:r>
              <a:endParaRPr lang="es-ES" sz="1400" b="1" baseline="30000" dirty="0">
                <a:latin typeface="Arial" charset="0"/>
              </a:endParaRPr>
            </a:p>
          </p:txBody>
        </p:sp>
        <p:sp>
          <p:nvSpPr>
            <p:cNvPr id="431" name="Text Box 246"/>
            <p:cNvSpPr txBox="1">
              <a:spLocks noChangeArrowheads="1"/>
            </p:cNvSpPr>
            <p:nvPr/>
          </p:nvSpPr>
          <p:spPr bwMode="auto">
            <a:xfrm>
              <a:off x="6115412" y="3405287"/>
              <a:ext cx="135668" cy="236538"/>
            </a:xfrm>
            <a:prstGeom prst="rect">
              <a:avLst/>
            </a:prstGeom>
            <a:noFill/>
            <a:ln w="9525">
              <a:noFill/>
              <a:miter lim="800000"/>
              <a:headEnd/>
              <a:tailEnd/>
            </a:ln>
            <a:effectLst/>
          </p:spPr>
          <p:txBody>
            <a:bodyPr wrap="none" lIns="18000" tIns="10800" rIns="18000" bIns="10800">
              <a:spAutoFit/>
            </a:bodyPr>
            <a:lstStyle/>
            <a:p>
              <a:r>
                <a:rPr lang="es-ES" sz="1400" b="1" dirty="0" smtClean="0">
                  <a:latin typeface="Symbol" pitchFamily="18" charset="2"/>
                </a:rPr>
                <a:t>l</a:t>
              </a:r>
              <a:endParaRPr lang="es-ES" sz="1400" b="1" baseline="30000" dirty="0">
                <a:latin typeface="Symbol" pitchFamily="18" charset="2"/>
              </a:endParaRPr>
            </a:p>
          </p:txBody>
        </p:sp>
        <p:sp>
          <p:nvSpPr>
            <p:cNvPr id="432" name="431 Rectángulo"/>
            <p:cNvSpPr/>
            <p:nvPr/>
          </p:nvSpPr>
          <p:spPr>
            <a:xfrm>
              <a:off x="6275512" y="3255190"/>
              <a:ext cx="288862" cy="307777"/>
            </a:xfrm>
            <a:prstGeom prst="rect">
              <a:avLst/>
            </a:prstGeom>
          </p:spPr>
          <p:txBody>
            <a:bodyPr wrap="none">
              <a:spAutoFit/>
            </a:bodyPr>
            <a:lstStyle/>
            <a:p>
              <a:r>
                <a:rPr lang="es-ES" sz="1400" b="1" dirty="0" smtClean="0">
                  <a:solidFill>
                    <a:srgbClr val="000000"/>
                  </a:solidFill>
                  <a:latin typeface="Arial" charset="0"/>
                </a:rPr>
                <a:t>=</a:t>
              </a:r>
              <a:endParaRPr lang="es-MX" dirty="0"/>
            </a:p>
          </p:txBody>
        </p:sp>
      </p:grpSp>
      <p:grpSp>
        <p:nvGrpSpPr>
          <p:cNvPr id="458" name="457 Grupo"/>
          <p:cNvGrpSpPr/>
          <p:nvPr/>
        </p:nvGrpSpPr>
        <p:grpSpPr>
          <a:xfrm>
            <a:off x="6075487" y="5453342"/>
            <a:ext cx="1620777" cy="523005"/>
            <a:chOff x="6189787" y="5424767"/>
            <a:chExt cx="1620777" cy="523005"/>
          </a:xfrm>
        </p:grpSpPr>
        <p:sp>
          <p:nvSpPr>
            <p:cNvPr id="454" name="Line 243"/>
            <p:cNvSpPr>
              <a:spLocks noChangeShapeType="1"/>
            </p:cNvSpPr>
            <p:nvPr/>
          </p:nvSpPr>
          <p:spPr bwMode="auto">
            <a:xfrm>
              <a:off x="6626289" y="5686705"/>
              <a:ext cx="1080000" cy="0"/>
            </a:xfrm>
            <a:prstGeom prst="line">
              <a:avLst/>
            </a:prstGeom>
            <a:noFill/>
            <a:ln w="25400">
              <a:solidFill>
                <a:schemeClr val="tx1"/>
              </a:solidFill>
              <a:round/>
              <a:headEnd/>
              <a:tailEnd/>
            </a:ln>
            <a:effectLst/>
          </p:spPr>
          <p:txBody>
            <a:bodyPr wrap="none" anchor="ctr"/>
            <a:lstStyle/>
            <a:p>
              <a:endParaRPr lang="es-MX"/>
            </a:p>
          </p:txBody>
        </p:sp>
        <p:sp>
          <p:nvSpPr>
            <p:cNvPr id="455" name="Text Box 245"/>
            <p:cNvSpPr txBox="1">
              <a:spLocks noChangeArrowheads="1"/>
            </p:cNvSpPr>
            <p:nvPr/>
          </p:nvSpPr>
          <p:spPr bwMode="auto">
            <a:xfrm>
              <a:off x="6575489" y="5424767"/>
              <a:ext cx="1235075" cy="237255"/>
            </a:xfrm>
            <a:prstGeom prst="rect">
              <a:avLst/>
            </a:prstGeom>
            <a:noFill/>
            <a:ln w="9525">
              <a:noFill/>
              <a:miter lim="800000"/>
              <a:headEnd/>
              <a:tailEnd/>
            </a:ln>
            <a:effectLst/>
          </p:spPr>
          <p:txBody>
            <a:bodyPr lIns="18000" tIns="10800" rIns="18000" bIns="10800">
              <a:spAutoFit/>
            </a:bodyPr>
            <a:lstStyle/>
            <a:p>
              <a:r>
                <a:rPr lang="es-ES" sz="1400" b="1" dirty="0" smtClean="0">
                  <a:latin typeface="Arial" charset="0"/>
                </a:rPr>
                <a:t>2·</a:t>
              </a:r>
              <a:r>
                <a:rPr lang="es-ES" sz="1400" b="1" i="1" dirty="0" smtClean="0">
                  <a:latin typeface="Symbol" pitchFamily="18" charset="2"/>
                </a:rPr>
                <a:t>p</a:t>
              </a:r>
              <a:r>
                <a:rPr lang="es-ES" sz="1400" b="1" baseline="30000" dirty="0" smtClean="0">
                  <a:latin typeface="Arial" charset="0"/>
                </a:rPr>
                <a:t>2</a:t>
              </a:r>
              <a:r>
                <a:rPr lang="es-ES" sz="1400" b="1" dirty="0" smtClean="0">
                  <a:latin typeface="Arial" charset="0"/>
                </a:rPr>
                <a:t>·m·e</a:t>
              </a:r>
              <a:r>
                <a:rPr lang="es-ES" sz="1400" b="1" baseline="30000" dirty="0" smtClean="0">
                  <a:latin typeface="Arial" charset="0"/>
                </a:rPr>
                <a:t>4</a:t>
              </a:r>
              <a:r>
                <a:rPr lang="es-ES" sz="1400" b="1" dirty="0" smtClean="0">
                  <a:latin typeface="Arial" charset="0"/>
                </a:rPr>
                <a:t>·k</a:t>
              </a:r>
              <a:r>
                <a:rPr lang="es-ES" sz="1400" b="1" baseline="30000" dirty="0" smtClean="0">
                  <a:latin typeface="Arial" charset="0"/>
                </a:rPr>
                <a:t>2</a:t>
              </a:r>
              <a:endParaRPr lang="es-ES" sz="1400" b="1" baseline="30000" dirty="0">
                <a:latin typeface="Arial" charset="0"/>
              </a:endParaRPr>
            </a:p>
          </p:txBody>
        </p:sp>
        <p:sp>
          <p:nvSpPr>
            <p:cNvPr id="456" name="Text Box 246"/>
            <p:cNvSpPr txBox="1">
              <a:spLocks noChangeArrowheads="1"/>
            </p:cNvSpPr>
            <p:nvPr/>
          </p:nvSpPr>
          <p:spPr bwMode="auto">
            <a:xfrm>
              <a:off x="7005701" y="5710517"/>
              <a:ext cx="312068" cy="237255"/>
            </a:xfrm>
            <a:prstGeom prst="rect">
              <a:avLst/>
            </a:prstGeom>
            <a:noFill/>
            <a:ln w="9525">
              <a:noFill/>
              <a:miter lim="800000"/>
              <a:headEnd/>
              <a:tailEnd/>
            </a:ln>
            <a:effectLst/>
          </p:spPr>
          <p:txBody>
            <a:bodyPr wrap="none" lIns="18000" tIns="10800" rIns="18000" bIns="10800">
              <a:spAutoFit/>
            </a:bodyPr>
            <a:lstStyle/>
            <a:p>
              <a:r>
                <a:rPr lang="es-ES" sz="1400" b="1" dirty="0" smtClean="0">
                  <a:latin typeface="Arial" charset="0"/>
                </a:rPr>
                <a:t>h</a:t>
              </a:r>
              <a:r>
                <a:rPr lang="es-ES" sz="1400" b="1" baseline="30000" dirty="0" smtClean="0">
                  <a:latin typeface="Arial" charset="0"/>
                </a:rPr>
                <a:t>3</a:t>
              </a:r>
              <a:r>
                <a:rPr lang="es-ES" sz="1400" b="1" dirty="0" smtClean="0">
                  <a:latin typeface="Arial" charset="0"/>
                </a:rPr>
                <a:t>c</a:t>
              </a:r>
              <a:endParaRPr lang="es-ES" sz="1400" b="1" baseline="30000" dirty="0">
                <a:latin typeface="Arial" charset="0"/>
              </a:endParaRPr>
            </a:p>
          </p:txBody>
        </p:sp>
        <p:sp>
          <p:nvSpPr>
            <p:cNvPr id="457" name="456 Rectángulo"/>
            <p:cNvSpPr/>
            <p:nvPr/>
          </p:nvSpPr>
          <p:spPr>
            <a:xfrm>
              <a:off x="6189787" y="5531665"/>
              <a:ext cx="505267" cy="307777"/>
            </a:xfrm>
            <a:prstGeom prst="rect">
              <a:avLst/>
            </a:prstGeom>
          </p:spPr>
          <p:txBody>
            <a:bodyPr wrap="none">
              <a:spAutoFit/>
            </a:bodyPr>
            <a:lstStyle/>
            <a:p>
              <a:r>
                <a:rPr lang="es-ES" sz="1400" b="1" dirty="0" smtClean="0">
                  <a:solidFill>
                    <a:srgbClr val="000000"/>
                  </a:solidFill>
                  <a:latin typeface="Arial" charset="0"/>
                </a:rPr>
                <a:t>R</a:t>
              </a:r>
              <a:r>
                <a:rPr lang="es-ES" sz="1400" b="1" baseline="-25000" dirty="0" smtClean="0">
                  <a:solidFill>
                    <a:srgbClr val="000000"/>
                  </a:solidFill>
                  <a:latin typeface="Arial" charset="0"/>
                </a:rPr>
                <a:t>H</a:t>
              </a:r>
              <a:r>
                <a:rPr lang="es-ES" sz="1400" b="1" dirty="0" smtClean="0">
                  <a:solidFill>
                    <a:srgbClr val="000000"/>
                  </a:solidFill>
                  <a:latin typeface="Arial" charset="0"/>
                </a:rPr>
                <a:t>=</a:t>
              </a:r>
              <a:endParaRPr lang="es-MX" dirty="0"/>
            </a:p>
          </p:txBody>
        </p:sp>
      </p:grpSp>
      <p:grpSp>
        <p:nvGrpSpPr>
          <p:cNvPr id="2" name="1 Grupo"/>
          <p:cNvGrpSpPr/>
          <p:nvPr/>
        </p:nvGrpSpPr>
        <p:grpSpPr>
          <a:xfrm>
            <a:off x="5716502" y="4678642"/>
            <a:ext cx="2349649" cy="601635"/>
            <a:chOff x="5716502" y="4678642"/>
            <a:chExt cx="2349649" cy="601635"/>
          </a:xfrm>
        </p:grpSpPr>
        <p:grpSp>
          <p:nvGrpSpPr>
            <p:cNvPr id="453" name="452 Grupo"/>
            <p:cNvGrpSpPr/>
            <p:nvPr/>
          </p:nvGrpSpPr>
          <p:grpSpPr>
            <a:xfrm>
              <a:off x="6020760" y="4678642"/>
              <a:ext cx="2045391" cy="601635"/>
              <a:chOff x="6020760" y="4678642"/>
              <a:chExt cx="2045391" cy="601635"/>
            </a:xfrm>
          </p:grpSpPr>
          <p:sp>
            <p:nvSpPr>
              <p:cNvPr id="435" name="Text Box 245"/>
              <p:cNvSpPr txBox="1">
                <a:spLocks noChangeArrowheads="1"/>
              </p:cNvSpPr>
              <p:nvPr/>
            </p:nvSpPr>
            <p:spPr bwMode="auto">
              <a:xfrm>
                <a:off x="6556440" y="4853267"/>
                <a:ext cx="501586" cy="237255"/>
              </a:xfrm>
              <a:prstGeom prst="rect">
                <a:avLst/>
              </a:prstGeom>
              <a:noFill/>
              <a:ln w="9525">
                <a:noFill/>
                <a:miter lim="800000"/>
                <a:headEnd/>
                <a:tailEnd/>
              </a:ln>
              <a:effectLst/>
            </p:spPr>
            <p:txBody>
              <a:bodyPr wrap="square" lIns="18000" tIns="10800" rIns="18000" bIns="10800">
                <a:spAutoFit/>
              </a:bodyPr>
              <a:lstStyle/>
              <a:p>
                <a:r>
                  <a:rPr lang="es-ES" sz="1400" b="1" dirty="0" smtClean="0">
                    <a:latin typeface="Arial" charset="0"/>
                  </a:rPr>
                  <a:t>R</a:t>
                </a:r>
                <a:r>
                  <a:rPr lang="es-ES" sz="1400" b="1" baseline="-25000" dirty="0" smtClean="0">
                    <a:latin typeface="Arial" charset="0"/>
                  </a:rPr>
                  <a:t>H</a:t>
                </a:r>
                <a:r>
                  <a:rPr lang="es-ES" sz="1400" b="1" dirty="0" smtClean="0">
                    <a:latin typeface="Arial" charset="0"/>
                  </a:rPr>
                  <a:t>·Z</a:t>
                </a:r>
                <a:r>
                  <a:rPr lang="es-ES" sz="1400" b="1" baseline="30000" dirty="0" smtClean="0">
                    <a:latin typeface="Arial" charset="0"/>
                  </a:rPr>
                  <a:t>2</a:t>
                </a:r>
                <a:endParaRPr lang="es-ES" sz="1400" b="1" baseline="30000" dirty="0">
                  <a:latin typeface="Arial" charset="0"/>
                </a:endParaRPr>
              </a:p>
            </p:txBody>
          </p:sp>
          <p:sp>
            <p:nvSpPr>
              <p:cNvPr id="437" name="Text Box 250"/>
              <p:cNvSpPr txBox="1">
                <a:spLocks noChangeArrowheads="1"/>
              </p:cNvSpPr>
              <p:nvPr/>
            </p:nvSpPr>
            <p:spPr bwMode="auto">
              <a:xfrm>
                <a:off x="7199376" y="4986617"/>
                <a:ext cx="142875" cy="234950"/>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n</a:t>
                </a:r>
                <a:endParaRPr lang="es-ES" sz="1400" b="1" baseline="30000">
                  <a:latin typeface="Arial" charset="0"/>
                </a:endParaRPr>
              </a:p>
            </p:txBody>
          </p:sp>
          <p:sp>
            <p:nvSpPr>
              <p:cNvPr id="438" name="Text Box 251"/>
              <p:cNvSpPr txBox="1">
                <a:spLocks noChangeArrowheads="1"/>
              </p:cNvSpPr>
              <p:nvPr/>
            </p:nvSpPr>
            <p:spPr bwMode="auto">
              <a:xfrm>
                <a:off x="7323201" y="4967567"/>
                <a:ext cx="98425" cy="158750"/>
              </a:xfrm>
              <a:prstGeom prst="rect">
                <a:avLst/>
              </a:prstGeom>
              <a:noFill/>
              <a:ln w="9525">
                <a:noFill/>
                <a:miter lim="800000"/>
                <a:headEnd/>
                <a:tailEnd/>
              </a:ln>
              <a:effectLst/>
            </p:spPr>
            <p:txBody>
              <a:bodyPr wrap="none" lIns="18000" tIns="10800" rIns="18000" bIns="10800">
                <a:spAutoFit/>
              </a:bodyPr>
              <a:lstStyle/>
              <a:p>
                <a:r>
                  <a:rPr lang="es-ES" sz="900" b="1">
                    <a:latin typeface="Arial" charset="0"/>
                  </a:rPr>
                  <a:t>2</a:t>
                </a:r>
              </a:p>
            </p:txBody>
          </p:sp>
          <p:sp>
            <p:nvSpPr>
              <p:cNvPr id="439" name="Text Box 252"/>
              <p:cNvSpPr txBox="1">
                <a:spLocks noChangeArrowheads="1"/>
              </p:cNvSpPr>
              <p:nvPr/>
            </p:nvSpPr>
            <p:spPr bwMode="auto">
              <a:xfrm>
                <a:off x="7322085" y="5119967"/>
                <a:ext cx="119708" cy="160310"/>
              </a:xfrm>
              <a:prstGeom prst="rect">
                <a:avLst/>
              </a:prstGeom>
              <a:noFill/>
              <a:ln w="9525">
                <a:noFill/>
                <a:miter lim="800000"/>
                <a:headEnd/>
                <a:tailEnd/>
              </a:ln>
              <a:effectLst/>
            </p:spPr>
            <p:txBody>
              <a:bodyPr wrap="none" lIns="18000" tIns="10800" rIns="18000" bIns="10800">
                <a:spAutoFit/>
              </a:bodyPr>
              <a:lstStyle/>
              <a:p>
                <a:r>
                  <a:rPr lang="es-ES" sz="900" b="1" dirty="0" smtClean="0">
                    <a:latin typeface="Arial" charset="0"/>
                  </a:rPr>
                  <a:t>B</a:t>
                </a:r>
                <a:endParaRPr lang="es-ES" sz="900" b="1" dirty="0">
                  <a:latin typeface="Arial" charset="0"/>
                </a:endParaRPr>
              </a:p>
            </p:txBody>
          </p:sp>
          <p:sp>
            <p:nvSpPr>
              <p:cNvPr id="440" name="Text Box 253"/>
              <p:cNvSpPr txBox="1">
                <a:spLocks noChangeArrowheads="1"/>
              </p:cNvSpPr>
              <p:nvPr/>
            </p:nvSpPr>
            <p:spPr bwMode="auto">
              <a:xfrm>
                <a:off x="7732776" y="4986617"/>
                <a:ext cx="142875" cy="234950"/>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n</a:t>
                </a:r>
                <a:endParaRPr lang="es-ES" sz="1400" b="1" baseline="30000">
                  <a:latin typeface="Arial" charset="0"/>
                </a:endParaRPr>
              </a:p>
            </p:txBody>
          </p:sp>
          <p:sp>
            <p:nvSpPr>
              <p:cNvPr id="441" name="Text Box 254"/>
              <p:cNvSpPr txBox="1">
                <a:spLocks noChangeArrowheads="1"/>
              </p:cNvSpPr>
              <p:nvPr/>
            </p:nvSpPr>
            <p:spPr bwMode="auto">
              <a:xfrm>
                <a:off x="7856601" y="4967567"/>
                <a:ext cx="98425" cy="158750"/>
              </a:xfrm>
              <a:prstGeom prst="rect">
                <a:avLst/>
              </a:prstGeom>
              <a:noFill/>
              <a:ln w="9525">
                <a:noFill/>
                <a:miter lim="800000"/>
                <a:headEnd/>
                <a:tailEnd/>
              </a:ln>
              <a:effectLst/>
            </p:spPr>
            <p:txBody>
              <a:bodyPr wrap="none" lIns="18000" tIns="10800" rIns="18000" bIns="10800">
                <a:spAutoFit/>
              </a:bodyPr>
              <a:lstStyle/>
              <a:p>
                <a:r>
                  <a:rPr lang="es-ES" sz="900" b="1">
                    <a:latin typeface="Arial" charset="0"/>
                  </a:rPr>
                  <a:t>2</a:t>
                </a:r>
              </a:p>
            </p:txBody>
          </p:sp>
          <p:sp>
            <p:nvSpPr>
              <p:cNvPr id="442" name="Text Box 255"/>
              <p:cNvSpPr txBox="1">
                <a:spLocks noChangeArrowheads="1"/>
              </p:cNvSpPr>
              <p:nvPr/>
            </p:nvSpPr>
            <p:spPr bwMode="auto">
              <a:xfrm>
                <a:off x="7855484" y="5119967"/>
                <a:ext cx="119708" cy="160310"/>
              </a:xfrm>
              <a:prstGeom prst="rect">
                <a:avLst/>
              </a:prstGeom>
              <a:noFill/>
              <a:ln w="9525">
                <a:noFill/>
                <a:miter lim="800000"/>
                <a:headEnd/>
                <a:tailEnd/>
              </a:ln>
              <a:effectLst/>
            </p:spPr>
            <p:txBody>
              <a:bodyPr wrap="none" lIns="18000" tIns="10800" rIns="18000" bIns="10800">
                <a:spAutoFit/>
              </a:bodyPr>
              <a:lstStyle/>
              <a:p>
                <a:r>
                  <a:rPr lang="es-ES" sz="900" b="1" dirty="0">
                    <a:latin typeface="Arial" charset="0"/>
                  </a:rPr>
                  <a:t>A</a:t>
                </a:r>
              </a:p>
            </p:txBody>
          </p:sp>
          <p:sp>
            <p:nvSpPr>
              <p:cNvPr id="443" name="Line 258"/>
              <p:cNvSpPr>
                <a:spLocks noChangeShapeType="1"/>
              </p:cNvSpPr>
              <p:nvPr/>
            </p:nvSpPr>
            <p:spPr bwMode="auto">
              <a:xfrm>
                <a:off x="7156514" y="4959630"/>
                <a:ext cx="284163" cy="0"/>
              </a:xfrm>
              <a:prstGeom prst="line">
                <a:avLst/>
              </a:prstGeom>
              <a:noFill/>
              <a:ln w="25400">
                <a:solidFill>
                  <a:schemeClr val="tx1"/>
                </a:solidFill>
                <a:round/>
                <a:headEnd/>
                <a:tailEnd/>
              </a:ln>
              <a:effectLst/>
            </p:spPr>
            <p:txBody>
              <a:bodyPr wrap="none" anchor="ctr"/>
              <a:lstStyle/>
              <a:p>
                <a:endParaRPr lang="es-MX"/>
              </a:p>
            </p:txBody>
          </p:sp>
          <p:sp>
            <p:nvSpPr>
              <p:cNvPr id="444" name="Text Box 262"/>
              <p:cNvSpPr txBox="1">
                <a:spLocks noChangeArrowheads="1"/>
              </p:cNvSpPr>
              <p:nvPr/>
            </p:nvSpPr>
            <p:spPr bwMode="auto">
              <a:xfrm>
                <a:off x="7213664" y="4700867"/>
                <a:ext cx="133350" cy="234950"/>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1</a:t>
                </a:r>
                <a:endParaRPr lang="es-ES" sz="1400" b="1" baseline="30000">
                  <a:latin typeface="Arial" charset="0"/>
                </a:endParaRPr>
              </a:p>
            </p:txBody>
          </p:sp>
          <p:sp>
            <p:nvSpPr>
              <p:cNvPr id="445" name="Line 265"/>
              <p:cNvSpPr>
                <a:spLocks noChangeShapeType="1"/>
              </p:cNvSpPr>
              <p:nvPr/>
            </p:nvSpPr>
            <p:spPr bwMode="auto">
              <a:xfrm>
                <a:off x="7708964" y="4959630"/>
                <a:ext cx="284163" cy="0"/>
              </a:xfrm>
              <a:prstGeom prst="line">
                <a:avLst/>
              </a:prstGeom>
              <a:noFill/>
              <a:ln w="25400">
                <a:solidFill>
                  <a:schemeClr val="tx1"/>
                </a:solidFill>
                <a:round/>
                <a:headEnd/>
                <a:tailEnd/>
              </a:ln>
              <a:effectLst/>
            </p:spPr>
            <p:txBody>
              <a:bodyPr wrap="none" anchor="ctr"/>
              <a:lstStyle/>
              <a:p>
                <a:endParaRPr lang="es-MX"/>
              </a:p>
            </p:txBody>
          </p:sp>
          <p:sp>
            <p:nvSpPr>
              <p:cNvPr id="446" name="Text Box 266"/>
              <p:cNvSpPr txBox="1">
                <a:spLocks noChangeArrowheads="1"/>
              </p:cNvSpPr>
              <p:nvPr/>
            </p:nvSpPr>
            <p:spPr bwMode="auto">
              <a:xfrm>
                <a:off x="7766114" y="4700867"/>
                <a:ext cx="133350" cy="234950"/>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1</a:t>
                </a:r>
                <a:endParaRPr lang="es-ES" sz="1400" b="1" baseline="30000">
                  <a:latin typeface="Arial" charset="0"/>
                </a:endParaRPr>
              </a:p>
            </p:txBody>
          </p:sp>
          <p:sp>
            <p:nvSpPr>
              <p:cNvPr id="447" name="Line 267"/>
              <p:cNvSpPr>
                <a:spLocks noChangeShapeType="1"/>
              </p:cNvSpPr>
              <p:nvPr/>
            </p:nvSpPr>
            <p:spPr bwMode="auto">
              <a:xfrm>
                <a:off x="7527989" y="4958042"/>
                <a:ext cx="107950" cy="0"/>
              </a:xfrm>
              <a:prstGeom prst="line">
                <a:avLst/>
              </a:prstGeom>
              <a:noFill/>
              <a:ln w="25400">
                <a:solidFill>
                  <a:schemeClr val="tx1"/>
                </a:solidFill>
                <a:round/>
                <a:headEnd/>
                <a:tailEnd/>
              </a:ln>
              <a:effectLst/>
            </p:spPr>
            <p:txBody>
              <a:bodyPr wrap="none" anchor="ctr"/>
              <a:lstStyle/>
              <a:p>
                <a:endParaRPr lang="es-MX"/>
              </a:p>
            </p:txBody>
          </p:sp>
          <p:sp>
            <p:nvSpPr>
              <p:cNvPr id="448" name="AutoShape 268"/>
              <p:cNvSpPr>
                <a:spLocks noChangeArrowheads="1"/>
              </p:cNvSpPr>
              <p:nvPr/>
            </p:nvSpPr>
            <p:spPr bwMode="auto">
              <a:xfrm>
                <a:off x="7104126" y="4678642"/>
                <a:ext cx="962025" cy="571500"/>
              </a:xfrm>
              <a:prstGeom prst="bracketPair">
                <a:avLst>
                  <a:gd name="adj" fmla="val 16667"/>
                </a:avLst>
              </a:prstGeom>
              <a:noFill/>
              <a:ln w="25400">
                <a:solidFill>
                  <a:schemeClr val="tx1"/>
                </a:solidFill>
                <a:round/>
                <a:headEnd/>
                <a:tailEnd/>
              </a:ln>
              <a:effectLst/>
            </p:spPr>
            <p:txBody>
              <a:bodyPr wrap="none" anchor="ctr"/>
              <a:lstStyle/>
              <a:p>
                <a:endParaRPr lang="es-MX"/>
              </a:p>
            </p:txBody>
          </p:sp>
          <p:sp>
            <p:nvSpPr>
              <p:cNvPr id="449" name="Line 243"/>
              <p:cNvSpPr>
                <a:spLocks noChangeShapeType="1"/>
              </p:cNvSpPr>
              <p:nvPr/>
            </p:nvSpPr>
            <p:spPr bwMode="auto">
              <a:xfrm>
                <a:off x="6020760" y="4961037"/>
                <a:ext cx="288690" cy="0"/>
              </a:xfrm>
              <a:prstGeom prst="line">
                <a:avLst/>
              </a:prstGeom>
              <a:noFill/>
              <a:ln w="25400">
                <a:solidFill>
                  <a:schemeClr val="tx1"/>
                </a:solidFill>
                <a:round/>
                <a:headEnd/>
                <a:tailEnd/>
              </a:ln>
              <a:effectLst/>
            </p:spPr>
            <p:txBody>
              <a:bodyPr wrap="none" anchor="ctr"/>
              <a:lstStyle/>
              <a:p>
                <a:endParaRPr lang="es-MX"/>
              </a:p>
            </p:txBody>
          </p:sp>
          <p:sp>
            <p:nvSpPr>
              <p:cNvPr id="450" name="Text Box 245"/>
              <p:cNvSpPr txBox="1">
                <a:spLocks noChangeArrowheads="1"/>
              </p:cNvSpPr>
              <p:nvPr/>
            </p:nvSpPr>
            <p:spPr bwMode="auto">
              <a:xfrm>
                <a:off x="6022338" y="4713387"/>
                <a:ext cx="310775" cy="237255"/>
              </a:xfrm>
              <a:prstGeom prst="rect">
                <a:avLst/>
              </a:prstGeom>
              <a:noFill/>
              <a:ln w="9525">
                <a:noFill/>
                <a:miter lim="800000"/>
                <a:headEnd/>
                <a:tailEnd/>
              </a:ln>
              <a:effectLst/>
            </p:spPr>
            <p:txBody>
              <a:bodyPr wrap="square" lIns="18000" tIns="10800" rIns="18000" bIns="10800">
                <a:spAutoFit/>
              </a:bodyPr>
              <a:lstStyle/>
              <a:p>
                <a:r>
                  <a:rPr lang="es-ES" sz="1400" b="1" dirty="0" smtClean="0">
                    <a:latin typeface="Arial" charset="0"/>
                  </a:rPr>
                  <a:t>1</a:t>
                </a:r>
                <a:endParaRPr lang="es-ES" sz="1400" b="1" baseline="30000" dirty="0">
                  <a:latin typeface="Arial" charset="0"/>
                </a:endParaRPr>
              </a:p>
            </p:txBody>
          </p:sp>
          <p:sp>
            <p:nvSpPr>
              <p:cNvPr id="451" name="Text Box 246"/>
              <p:cNvSpPr txBox="1">
                <a:spLocks noChangeArrowheads="1"/>
              </p:cNvSpPr>
              <p:nvPr/>
            </p:nvSpPr>
            <p:spPr bwMode="auto">
              <a:xfrm>
                <a:off x="6115412" y="4976912"/>
                <a:ext cx="135668" cy="236538"/>
              </a:xfrm>
              <a:prstGeom prst="rect">
                <a:avLst/>
              </a:prstGeom>
              <a:noFill/>
              <a:ln w="9525">
                <a:noFill/>
                <a:miter lim="800000"/>
                <a:headEnd/>
                <a:tailEnd/>
              </a:ln>
              <a:effectLst/>
            </p:spPr>
            <p:txBody>
              <a:bodyPr wrap="none" lIns="18000" tIns="10800" rIns="18000" bIns="10800">
                <a:spAutoFit/>
              </a:bodyPr>
              <a:lstStyle/>
              <a:p>
                <a:r>
                  <a:rPr lang="es-ES" sz="1400" b="1" dirty="0" smtClean="0">
                    <a:latin typeface="Symbol" pitchFamily="18" charset="2"/>
                  </a:rPr>
                  <a:t>l</a:t>
                </a:r>
                <a:endParaRPr lang="es-ES" sz="1400" b="1" baseline="30000" dirty="0">
                  <a:latin typeface="Symbol" pitchFamily="18" charset="2"/>
                </a:endParaRPr>
              </a:p>
            </p:txBody>
          </p:sp>
          <p:sp>
            <p:nvSpPr>
              <p:cNvPr id="452" name="451 Rectángulo"/>
              <p:cNvSpPr/>
              <p:nvPr/>
            </p:nvSpPr>
            <p:spPr>
              <a:xfrm>
                <a:off x="6275512" y="4826815"/>
                <a:ext cx="288862" cy="307777"/>
              </a:xfrm>
              <a:prstGeom prst="rect">
                <a:avLst/>
              </a:prstGeom>
            </p:spPr>
            <p:txBody>
              <a:bodyPr wrap="none">
                <a:spAutoFit/>
              </a:bodyPr>
              <a:lstStyle/>
              <a:p>
                <a:r>
                  <a:rPr lang="es-ES" sz="1400" b="1" dirty="0" smtClean="0">
                    <a:solidFill>
                      <a:srgbClr val="000000"/>
                    </a:solidFill>
                    <a:latin typeface="Arial" charset="0"/>
                  </a:rPr>
                  <a:t>=</a:t>
                </a:r>
                <a:endParaRPr lang="es-MX" dirty="0"/>
              </a:p>
            </p:txBody>
          </p:sp>
        </p:grpSp>
        <p:sp>
          <p:nvSpPr>
            <p:cNvPr id="211" name="Text Box 187"/>
            <p:cNvSpPr txBox="1">
              <a:spLocks noChangeArrowheads="1"/>
            </p:cNvSpPr>
            <p:nvPr/>
          </p:nvSpPr>
          <p:spPr bwMode="auto">
            <a:xfrm>
              <a:off x="5716502" y="4818063"/>
              <a:ext cx="235124" cy="237255"/>
            </a:xfrm>
            <a:prstGeom prst="rect">
              <a:avLst/>
            </a:prstGeom>
            <a:noFill/>
            <a:ln w="9525">
              <a:noFill/>
              <a:miter lim="800000"/>
              <a:headEnd/>
              <a:tailEnd/>
            </a:ln>
            <a:effectLst/>
          </p:spPr>
          <p:txBody>
            <a:bodyPr wrap="none" lIns="18000" tIns="10800" rIns="18000" bIns="10800">
              <a:spAutoFit/>
            </a:bodyPr>
            <a:lstStyle/>
            <a:p>
              <a:r>
                <a:rPr lang="es-ES" sz="1400" b="1" dirty="0" smtClean="0">
                  <a:solidFill>
                    <a:srgbClr val="FF0000"/>
                  </a:solidFill>
                  <a:latin typeface="Arial" charset="0"/>
                </a:rPr>
                <a:t>12</a:t>
              </a:r>
              <a:endParaRPr lang="es-ES" sz="1400" b="1" baseline="30000" dirty="0">
                <a:solidFill>
                  <a:srgbClr val="FF0000"/>
                </a:solidFill>
                <a:latin typeface="Arial" charset="0"/>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69987"/>
                                        </p:tgtEl>
                                        <p:attrNameLst>
                                          <p:attrName>style.visibility</p:attrName>
                                        </p:attrNameLst>
                                      </p:cBhvr>
                                      <p:to>
                                        <p:strVal val="visible"/>
                                      </p:to>
                                    </p:set>
                                    <p:animEffect transition="in" filter="strips(downRight)">
                                      <p:cBhvr>
                                        <p:cTn id="7" dur="500"/>
                                        <p:tgtEl>
                                          <p:spTgt spid="16998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169987"/>
                                        </p:tgtEl>
                                      </p:cBhvr>
                                    </p:animEffect>
                                    <p:set>
                                      <p:cBhvr>
                                        <p:cTn id="12" dur="1" fill="hold">
                                          <p:stCondLst>
                                            <p:cond delay="499"/>
                                          </p:stCondLst>
                                        </p:cTn>
                                        <p:tgtEl>
                                          <p:spTgt spid="169987"/>
                                        </p:tgtEl>
                                        <p:attrNameLst>
                                          <p:attrName>style.visibility</p:attrName>
                                        </p:attrNameLst>
                                      </p:cBhvr>
                                      <p:to>
                                        <p:strVal val="hidden"/>
                                      </p:to>
                                    </p:set>
                                  </p:childTnLst>
                                </p:cTn>
                              </p:par>
                              <p:par>
                                <p:cTn id="13" presetID="10" presetClass="entr" presetSubtype="0" fill="hold" nodeType="withEffect">
                                  <p:stCondLst>
                                    <p:cond delay="0"/>
                                  </p:stCondLst>
                                  <p:childTnLst>
                                    <p:set>
                                      <p:cBhvr>
                                        <p:cTn id="14" dur="1" fill="hold">
                                          <p:stCondLst>
                                            <p:cond delay="0"/>
                                          </p:stCondLst>
                                        </p:cTn>
                                        <p:tgtEl>
                                          <p:spTgt spid="170017"/>
                                        </p:tgtEl>
                                        <p:attrNameLst>
                                          <p:attrName>style.visibility</p:attrName>
                                        </p:attrNameLst>
                                      </p:cBhvr>
                                      <p:to>
                                        <p:strVal val="visible"/>
                                      </p:to>
                                    </p:set>
                                    <p:animEffect transition="in" filter="fade">
                                      <p:cBhvr>
                                        <p:cTn id="15" dur="500"/>
                                        <p:tgtEl>
                                          <p:spTgt spid="170017"/>
                                        </p:tgtEl>
                                      </p:cBhvr>
                                    </p:animEffect>
                                  </p:childTnLst>
                                </p:cTn>
                              </p:par>
                            </p:childTnLst>
                          </p:cTn>
                        </p:par>
                      </p:childTnLst>
                    </p:cTn>
                  </p:par>
                  <p:par>
                    <p:cTn id="16" fill="hold">
                      <p:stCondLst>
                        <p:cond delay="indefinite"/>
                      </p:stCondLst>
                      <p:childTnLst>
                        <p:par>
                          <p:cTn id="17" fill="hold">
                            <p:stCondLst>
                              <p:cond delay="0"/>
                            </p:stCondLst>
                            <p:childTnLst>
                              <p:par>
                                <p:cTn id="18" presetID="18" presetClass="entr" presetSubtype="6" fill="hold" grpId="0" nodeType="clickEffect">
                                  <p:stCondLst>
                                    <p:cond delay="0"/>
                                  </p:stCondLst>
                                  <p:childTnLst>
                                    <p:set>
                                      <p:cBhvr>
                                        <p:cTn id="19" dur="1" fill="hold">
                                          <p:stCondLst>
                                            <p:cond delay="0"/>
                                          </p:stCondLst>
                                        </p:cTn>
                                        <p:tgtEl>
                                          <p:spTgt spid="170019"/>
                                        </p:tgtEl>
                                        <p:attrNameLst>
                                          <p:attrName>style.visibility</p:attrName>
                                        </p:attrNameLst>
                                      </p:cBhvr>
                                      <p:to>
                                        <p:strVal val="visible"/>
                                      </p:to>
                                    </p:set>
                                    <p:animEffect transition="in" filter="strips(downRight)">
                                      <p:cBhvr>
                                        <p:cTn id="20" dur="500"/>
                                        <p:tgtEl>
                                          <p:spTgt spid="170019"/>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xit" presetSubtype="0" fill="hold" grpId="1" nodeType="clickEffect">
                                  <p:stCondLst>
                                    <p:cond delay="0"/>
                                  </p:stCondLst>
                                  <p:childTnLst>
                                    <p:animEffect transition="out" filter="fade">
                                      <p:cBhvr>
                                        <p:cTn id="24" dur="500"/>
                                        <p:tgtEl>
                                          <p:spTgt spid="170019"/>
                                        </p:tgtEl>
                                      </p:cBhvr>
                                    </p:animEffect>
                                    <p:set>
                                      <p:cBhvr>
                                        <p:cTn id="25" dur="1" fill="hold">
                                          <p:stCondLst>
                                            <p:cond delay="499"/>
                                          </p:stCondLst>
                                        </p:cTn>
                                        <p:tgtEl>
                                          <p:spTgt spid="170019"/>
                                        </p:tgtEl>
                                        <p:attrNameLst>
                                          <p:attrName>style.visibility</p:attrName>
                                        </p:attrNameLst>
                                      </p:cBhvr>
                                      <p:to>
                                        <p:strVal val="hidden"/>
                                      </p:to>
                                    </p:set>
                                  </p:childTnLst>
                                </p:cTn>
                              </p:par>
                              <p:par>
                                <p:cTn id="26" presetID="10" presetClass="entr" presetSubtype="0" fill="hold" nodeType="withEffect">
                                  <p:stCondLst>
                                    <p:cond delay="0"/>
                                  </p:stCondLst>
                                  <p:childTnLst>
                                    <p:set>
                                      <p:cBhvr>
                                        <p:cTn id="27" dur="1" fill="hold">
                                          <p:stCondLst>
                                            <p:cond delay="0"/>
                                          </p:stCondLst>
                                        </p:cTn>
                                        <p:tgtEl>
                                          <p:spTgt spid="170027"/>
                                        </p:tgtEl>
                                        <p:attrNameLst>
                                          <p:attrName>style.visibility</p:attrName>
                                        </p:attrNameLst>
                                      </p:cBhvr>
                                      <p:to>
                                        <p:strVal val="visible"/>
                                      </p:to>
                                    </p:set>
                                    <p:animEffect transition="in" filter="fade">
                                      <p:cBhvr>
                                        <p:cTn id="28" dur="500"/>
                                        <p:tgtEl>
                                          <p:spTgt spid="170027"/>
                                        </p:tgtEl>
                                      </p:cBhvr>
                                    </p:animEffect>
                                  </p:childTnLst>
                                </p:cTn>
                              </p:par>
                            </p:childTnLst>
                          </p:cTn>
                        </p:par>
                      </p:childTnLst>
                    </p:cTn>
                  </p:par>
                  <p:par>
                    <p:cTn id="29" fill="hold">
                      <p:stCondLst>
                        <p:cond delay="indefinite"/>
                      </p:stCondLst>
                      <p:childTnLst>
                        <p:par>
                          <p:cTn id="30" fill="hold">
                            <p:stCondLst>
                              <p:cond delay="0"/>
                            </p:stCondLst>
                            <p:childTnLst>
                              <p:par>
                                <p:cTn id="31" presetID="18" presetClass="entr" presetSubtype="6" fill="hold" grpId="0" nodeType="clickEffect">
                                  <p:stCondLst>
                                    <p:cond delay="0"/>
                                  </p:stCondLst>
                                  <p:childTnLst>
                                    <p:set>
                                      <p:cBhvr>
                                        <p:cTn id="32" dur="1" fill="hold">
                                          <p:stCondLst>
                                            <p:cond delay="0"/>
                                          </p:stCondLst>
                                        </p:cTn>
                                        <p:tgtEl>
                                          <p:spTgt spid="170028"/>
                                        </p:tgtEl>
                                        <p:attrNameLst>
                                          <p:attrName>style.visibility</p:attrName>
                                        </p:attrNameLst>
                                      </p:cBhvr>
                                      <p:to>
                                        <p:strVal val="visible"/>
                                      </p:to>
                                    </p:set>
                                    <p:animEffect transition="in" filter="strips(downRight)">
                                      <p:cBhvr>
                                        <p:cTn id="33" dur="500"/>
                                        <p:tgtEl>
                                          <p:spTgt spid="170028"/>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xit" presetSubtype="0" fill="hold" grpId="1" nodeType="clickEffect">
                                  <p:stCondLst>
                                    <p:cond delay="0"/>
                                  </p:stCondLst>
                                  <p:childTnLst>
                                    <p:animEffect transition="out" filter="fade">
                                      <p:cBhvr>
                                        <p:cTn id="37" dur="500"/>
                                        <p:tgtEl>
                                          <p:spTgt spid="170028"/>
                                        </p:tgtEl>
                                      </p:cBhvr>
                                    </p:animEffect>
                                    <p:set>
                                      <p:cBhvr>
                                        <p:cTn id="38" dur="1" fill="hold">
                                          <p:stCondLst>
                                            <p:cond delay="499"/>
                                          </p:stCondLst>
                                        </p:cTn>
                                        <p:tgtEl>
                                          <p:spTgt spid="170028"/>
                                        </p:tgtEl>
                                        <p:attrNameLst>
                                          <p:attrName>style.visibility</p:attrName>
                                        </p:attrNameLst>
                                      </p:cBhvr>
                                      <p:to>
                                        <p:strVal val="hidden"/>
                                      </p:to>
                                    </p:set>
                                  </p:childTnLst>
                                </p:cTn>
                              </p:par>
                              <p:par>
                                <p:cTn id="39" presetID="10" presetClass="entr" presetSubtype="0" fill="hold" nodeType="withEffect">
                                  <p:stCondLst>
                                    <p:cond delay="0"/>
                                  </p:stCondLst>
                                  <p:childTnLst>
                                    <p:set>
                                      <p:cBhvr>
                                        <p:cTn id="40" dur="1" fill="hold">
                                          <p:stCondLst>
                                            <p:cond delay="0"/>
                                          </p:stCondLst>
                                        </p:cTn>
                                        <p:tgtEl>
                                          <p:spTgt spid="170030"/>
                                        </p:tgtEl>
                                        <p:attrNameLst>
                                          <p:attrName>style.visibility</p:attrName>
                                        </p:attrNameLst>
                                      </p:cBhvr>
                                      <p:to>
                                        <p:strVal val="visible"/>
                                      </p:to>
                                    </p:set>
                                    <p:animEffect transition="in" filter="fade">
                                      <p:cBhvr>
                                        <p:cTn id="41" dur="500"/>
                                        <p:tgtEl>
                                          <p:spTgt spid="170030"/>
                                        </p:tgtEl>
                                      </p:cBhvr>
                                    </p:animEffect>
                                  </p:childTnLst>
                                </p:cTn>
                              </p:par>
                            </p:childTnLst>
                          </p:cTn>
                        </p:par>
                      </p:childTnLst>
                    </p:cTn>
                  </p:par>
                  <p:par>
                    <p:cTn id="42" fill="hold">
                      <p:stCondLst>
                        <p:cond delay="indefinite"/>
                      </p:stCondLst>
                      <p:childTnLst>
                        <p:par>
                          <p:cTn id="43" fill="hold">
                            <p:stCondLst>
                              <p:cond delay="0"/>
                            </p:stCondLst>
                            <p:childTnLst>
                              <p:par>
                                <p:cTn id="44" presetID="18" presetClass="entr" presetSubtype="6" fill="hold" grpId="0" nodeType="clickEffect">
                                  <p:stCondLst>
                                    <p:cond delay="0"/>
                                  </p:stCondLst>
                                  <p:childTnLst>
                                    <p:set>
                                      <p:cBhvr>
                                        <p:cTn id="45" dur="1" fill="hold">
                                          <p:stCondLst>
                                            <p:cond delay="0"/>
                                          </p:stCondLst>
                                        </p:cTn>
                                        <p:tgtEl>
                                          <p:spTgt spid="170043"/>
                                        </p:tgtEl>
                                        <p:attrNameLst>
                                          <p:attrName>style.visibility</p:attrName>
                                        </p:attrNameLst>
                                      </p:cBhvr>
                                      <p:to>
                                        <p:strVal val="visible"/>
                                      </p:to>
                                    </p:set>
                                    <p:animEffect transition="in" filter="strips(downRight)">
                                      <p:cBhvr>
                                        <p:cTn id="46" dur="500"/>
                                        <p:tgtEl>
                                          <p:spTgt spid="170043"/>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xit" presetSubtype="0" fill="hold" grpId="1" nodeType="clickEffect">
                                  <p:stCondLst>
                                    <p:cond delay="0"/>
                                  </p:stCondLst>
                                  <p:childTnLst>
                                    <p:animEffect transition="out" filter="fade">
                                      <p:cBhvr>
                                        <p:cTn id="50" dur="500"/>
                                        <p:tgtEl>
                                          <p:spTgt spid="170043"/>
                                        </p:tgtEl>
                                      </p:cBhvr>
                                    </p:animEffect>
                                    <p:set>
                                      <p:cBhvr>
                                        <p:cTn id="51" dur="1" fill="hold">
                                          <p:stCondLst>
                                            <p:cond delay="499"/>
                                          </p:stCondLst>
                                        </p:cTn>
                                        <p:tgtEl>
                                          <p:spTgt spid="170043"/>
                                        </p:tgtEl>
                                        <p:attrNameLst>
                                          <p:attrName>style.visibility</p:attrName>
                                        </p:attrNameLst>
                                      </p:cBhvr>
                                      <p:to>
                                        <p:strVal val="hidden"/>
                                      </p:to>
                                    </p:set>
                                  </p:childTnLst>
                                </p:cTn>
                              </p:par>
                              <p:par>
                                <p:cTn id="52" presetID="10" presetClass="entr" presetSubtype="0" fill="hold" nodeType="withEffect">
                                  <p:stCondLst>
                                    <p:cond delay="0"/>
                                  </p:stCondLst>
                                  <p:childTnLst>
                                    <p:set>
                                      <p:cBhvr>
                                        <p:cTn id="53" dur="1" fill="hold">
                                          <p:stCondLst>
                                            <p:cond delay="0"/>
                                          </p:stCondLst>
                                        </p:cTn>
                                        <p:tgtEl>
                                          <p:spTgt spid="170052"/>
                                        </p:tgtEl>
                                        <p:attrNameLst>
                                          <p:attrName>style.visibility</p:attrName>
                                        </p:attrNameLst>
                                      </p:cBhvr>
                                      <p:to>
                                        <p:strVal val="visible"/>
                                      </p:to>
                                    </p:set>
                                    <p:animEffect transition="in" filter="fade">
                                      <p:cBhvr>
                                        <p:cTn id="54" dur="500"/>
                                        <p:tgtEl>
                                          <p:spTgt spid="170052"/>
                                        </p:tgtEl>
                                      </p:cBhvr>
                                    </p:animEffect>
                                  </p:childTnLst>
                                </p:cTn>
                              </p:par>
                            </p:childTnLst>
                          </p:cTn>
                        </p:par>
                      </p:childTnLst>
                    </p:cTn>
                  </p:par>
                  <p:par>
                    <p:cTn id="55" fill="hold">
                      <p:stCondLst>
                        <p:cond delay="indefinite"/>
                      </p:stCondLst>
                      <p:childTnLst>
                        <p:par>
                          <p:cTn id="56" fill="hold">
                            <p:stCondLst>
                              <p:cond delay="0"/>
                            </p:stCondLst>
                            <p:childTnLst>
                              <p:par>
                                <p:cTn id="57" presetID="18" presetClass="entr" presetSubtype="6" fill="hold" grpId="0" nodeType="clickEffect">
                                  <p:stCondLst>
                                    <p:cond delay="0"/>
                                  </p:stCondLst>
                                  <p:childTnLst>
                                    <p:set>
                                      <p:cBhvr>
                                        <p:cTn id="58" dur="1" fill="hold">
                                          <p:stCondLst>
                                            <p:cond delay="0"/>
                                          </p:stCondLst>
                                        </p:cTn>
                                        <p:tgtEl>
                                          <p:spTgt spid="170055"/>
                                        </p:tgtEl>
                                        <p:attrNameLst>
                                          <p:attrName>style.visibility</p:attrName>
                                        </p:attrNameLst>
                                      </p:cBhvr>
                                      <p:to>
                                        <p:strVal val="visible"/>
                                      </p:to>
                                    </p:set>
                                    <p:animEffect transition="in" filter="strips(downRight)">
                                      <p:cBhvr>
                                        <p:cTn id="59" dur="500"/>
                                        <p:tgtEl>
                                          <p:spTgt spid="170055"/>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xit" presetSubtype="0" fill="hold" grpId="1" nodeType="clickEffect">
                                  <p:stCondLst>
                                    <p:cond delay="0"/>
                                  </p:stCondLst>
                                  <p:childTnLst>
                                    <p:animEffect transition="out" filter="fade">
                                      <p:cBhvr>
                                        <p:cTn id="63" dur="500"/>
                                        <p:tgtEl>
                                          <p:spTgt spid="170055"/>
                                        </p:tgtEl>
                                      </p:cBhvr>
                                    </p:animEffect>
                                    <p:set>
                                      <p:cBhvr>
                                        <p:cTn id="64" dur="1" fill="hold">
                                          <p:stCondLst>
                                            <p:cond delay="499"/>
                                          </p:stCondLst>
                                        </p:cTn>
                                        <p:tgtEl>
                                          <p:spTgt spid="170055"/>
                                        </p:tgtEl>
                                        <p:attrNameLst>
                                          <p:attrName>style.visibility</p:attrName>
                                        </p:attrNameLst>
                                      </p:cBhvr>
                                      <p:to>
                                        <p:strVal val="hidden"/>
                                      </p:to>
                                    </p:set>
                                  </p:childTnLst>
                                </p:cTn>
                              </p:par>
                              <p:par>
                                <p:cTn id="65" presetID="10" presetClass="entr" presetSubtype="0" fill="hold" nodeType="withEffect">
                                  <p:stCondLst>
                                    <p:cond delay="0"/>
                                  </p:stCondLst>
                                  <p:childTnLst>
                                    <p:set>
                                      <p:cBhvr>
                                        <p:cTn id="66" dur="1" fill="hold">
                                          <p:stCondLst>
                                            <p:cond delay="0"/>
                                          </p:stCondLst>
                                        </p:cTn>
                                        <p:tgtEl>
                                          <p:spTgt spid="170061"/>
                                        </p:tgtEl>
                                        <p:attrNameLst>
                                          <p:attrName>style.visibility</p:attrName>
                                        </p:attrNameLst>
                                      </p:cBhvr>
                                      <p:to>
                                        <p:strVal val="visible"/>
                                      </p:to>
                                    </p:set>
                                    <p:animEffect transition="in" filter="fade">
                                      <p:cBhvr>
                                        <p:cTn id="67" dur="500"/>
                                        <p:tgtEl>
                                          <p:spTgt spid="170061"/>
                                        </p:tgtEl>
                                      </p:cBhvr>
                                    </p:animEffect>
                                  </p:childTnLst>
                                </p:cTn>
                              </p:par>
                            </p:childTnLst>
                          </p:cTn>
                        </p:par>
                      </p:childTnLst>
                    </p:cTn>
                  </p:par>
                  <p:par>
                    <p:cTn id="68" fill="hold">
                      <p:stCondLst>
                        <p:cond delay="indefinite"/>
                      </p:stCondLst>
                      <p:childTnLst>
                        <p:par>
                          <p:cTn id="69" fill="hold">
                            <p:stCondLst>
                              <p:cond delay="0"/>
                            </p:stCondLst>
                            <p:childTnLst>
                              <p:par>
                                <p:cTn id="70" presetID="18" presetClass="entr" presetSubtype="6" fill="hold" grpId="0" nodeType="clickEffect">
                                  <p:stCondLst>
                                    <p:cond delay="0"/>
                                  </p:stCondLst>
                                  <p:childTnLst>
                                    <p:set>
                                      <p:cBhvr>
                                        <p:cTn id="71" dur="1" fill="hold">
                                          <p:stCondLst>
                                            <p:cond delay="0"/>
                                          </p:stCondLst>
                                        </p:cTn>
                                        <p:tgtEl>
                                          <p:spTgt spid="170062"/>
                                        </p:tgtEl>
                                        <p:attrNameLst>
                                          <p:attrName>style.visibility</p:attrName>
                                        </p:attrNameLst>
                                      </p:cBhvr>
                                      <p:to>
                                        <p:strVal val="visible"/>
                                      </p:to>
                                    </p:set>
                                    <p:animEffect transition="in" filter="strips(downRight)">
                                      <p:cBhvr>
                                        <p:cTn id="72" dur="500"/>
                                        <p:tgtEl>
                                          <p:spTgt spid="170062"/>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xit" presetSubtype="0" fill="hold" grpId="1" nodeType="clickEffect">
                                  <p:stCondLst>
                                    <p:cond delay="0"/>
                                  </p:stCondLst>
                                  <p:childTnLst>
                                    <p:animEffect transition="out" filter="fade">
                                      <p:cBhvr>
                                        <p:cTn id="76" dur="500"/>
                                        <p:tgtEl>
                                          <p:spTgt spid="170062"/>
                                        </p:tgtEl>
                                      </p:cBhvr>
                                    </p:animEffect>
                                    <p:set>
                                      <p:cBhvr>
                                        <p:cTn id="77" dur="1" fill="hold">
                                          <p:stCondLst>
                                            <p:cond delay="499"/>
                                          </p:stCondLst>
                                        </p:cTn>
                                        <p:tgtEl>
                                          <p:spTgt spid="170062"/>
                                        </p:tgtEl>
                                        <p:attrNameLst>
                                          <p:attrName>style.visibility</p:attrName>
                                        </p:attrNameLst>
                                      </p:cBhvr>
                                      <p:to>
                                        <p:strVal val="hidden"/>
                                      </p:to>
                                    </p:set>
                                  </p:childTnLst>
                                </p:cTn>
                              </p:par>
                              <p:par>
                                <p:cTn id="78" presetID="10" presetClass="entr" presetSubtype="0" fill="hold" grpId="0" nodeType="withEffect">
                                  <p:stCondLst>
                                    <p:cond delay="0"/>
                                  </p:stCondLst>
                                  <p:childTnLst>
                                    <p:set>
                                      <p:cBhvr>
                                        <p:cTn id="79" dur="1" fill="hold">
                                          <p:stCondLst>
                                            <p:cond delay="0"/>
                                          </p:stCondLst>
                                        </p:cTn>
                                        <p:tgtEl>
                                          <p:spTgt spid="170065"/>
                                        </p:tgtEl>
                                        <p:attrNameLst>
                                          <p:attrName>style.visibility</p:attrName>
                                        </p:attrNameLst>
                                      </p:cBhvr>
                                      <p:to>
                                        <p:strVal val="visible"/>
                                      </p:to>
                                    </p:set>
                                    <p:animEffect transition="in" filter="fade">
                                      <p:cBhvr>
                                        <p:cTn id="80" dur="500"/>
                                        <p:tgtEl>
                                          <p:spTgt spid="170065"/>
                                        </p:tgtEl>
                                      </p:cBhvr>
                                    </p:animEffect>
                                  </p:childTnLst>
                                </p:cTn>
                              </p:par>
                            </p:childTnLst>
                          </p:cTn>
                        </p:par>
                      </p:childTnLst>
                    </p:cTn>
                  </p:par>
                  <p:par>
                    <p:cTn id="81" fill="hold">
                      <p:stCondLst>
                        <p:cond delay="indefinite"/>
                      </p:stCondLst>
                      <p:childTnLst>
                        <p:par>
                          <p:cTn id="82" fill="hold">
                            <p:stCondLst>
                              <p:cond delay="0"/>
                            </p:stCondLst>
                            <p:childTnLst>
                              <p:par>
                                <p:cTn id="83" presetID="18" presetClass="entr" presetSubtype="6" fill="hold" grpId="0" nodeType="clickEffect">
                                  <p:stCondLst>
                                    <p:cond delay="0"/>
                                  </p:stCondLst>
                                  <p:childTnLst>
                                    <p:set>
                                      <p:cBhvr>
                                        <p:cTn id="84" dur="1" fill="hold">
                                          <p:stCondLst>
                                            <p:cond delay="0"/>
                                          </p:stCondLst>
                                        </p:cTn>
                                        <p:tgtEl>
                                          <p:spTgt spid="170066"/>
                                        </p:tgtEl>
                                        <p:attrNameLst>
                                          <p:attrName>style.visibility</p:attrName>
                                        </p:attrNameLst>
                                      </p:cBhvr>
                                      <p:to>
                                        <p:strVal val="visible"/>
                                      </p:to>
                                    </p:set>
                                    <p:animEffect transition="in" filter="strips(downRight)">
                                      <p:cBhvr>
                                        <p:cTn id="85" dur="500"/>
                                        <p:tgtEl>
                                          <p:spTgt spid="170066"/>
                                        </p:tgtEl>
                                      </p:cBhvr>
                                    </p:animEffect>
                                  </p:childTnLst>
                                </p:cTn>
                              </p:par>
                            </p:childTnLst>
                          </p:cTn>
                        </p:par>
                      </p:childTnLst>
                    </p:cTn>
                  </p:par>
                  <p:par>
                    <p:cTn id="86" fill="hold">
                      <p:stCondLst>
                        <p:cond delay="indefinite"/>
                      </p:stCondLst>
                      <p:childTnLst>
                        <p:par>
                          <p:cTn id="87" fill="hold">
                            <p:stCondLst>
                              <p:cond delay="0"/>
                            </p:stCondLst>
                            <p:childTnLst>
                              <p:par>
                                <p:cTn id="88" presetID="10" presetClass="exit" presetSubtype="0" fill="hold" grpId="1" nodeType="clickEffect">
                                  <p:stCondLst>
                                    <p:cond delay="0"/>
                                  </p:stCondLst>
                                  <p:childTnLst>
                                    <p:animEffect transition="out" filter="fade">
                                      <p:cBhvr>
                                        <p:cTn id="89" dur="500"/>
                                        <p:tgtEl>
                                          <p:spTgt spid="170066"/>
                                        </p:tgtEl>
                                      </p:cBhvr>
                                    </p:animEffect>
                                    <p:set>
                                      <p:cBhvr>
                                        <p:cTn id="90" dur="1" fill="hold">
                                          <p:stCondLst>
                                            <p:cond delay="499"/>
                                          </p:stCondLst>
                                        </p:cTn>
                                        <p:tgtEl>
                                          <p:spTgt spid="170066"/>
                                        </p:tgtEl>
                                        <p:attrNameLst>
                                          <p:attrName>style.visibility</p:attrName>
                                        </p:attrNameLst>
                                      </p:cBhvr>
                                      <p:to>
                                        <p:strVal val="hidden"/>
                                      </p:to>
                                    </p:set>
                                  </p:childTnLst>
                                </p:cTn>
                              </p:par>
                              <p:par>
                                <p:cTn id="91" presetID="10" presetClass="entr" presetSubtype="0" fill="hold" nodeType="withEffect">
                                  <p:stCondLst>
                                    <p:cond delay="0"/>
                                  </p:stCondLst>
                                  <p:childTnLst>
                                    <p:set>
                                      <p:cBhvr>
                                        <p:cTn id="92" dur="1" fill="hold">
                                          <p:stCondLst>
                                            <p:cond delay="0"/>
                                          </p:stCondLst>
                                        </p:cTn>
                                        <p:tgtEl>
                                          <p:spTgt spid="170077"/>
                                        </p:tgtEl>
                                        <p:attrNameLst>
                                          <p:attrName>style.visibility</p:attrName>
                                        </p:attrNameLst>
                                      </p:cBhvr>
                                      <p:to>
                                        <p:strVal val="visible"/>
                                      </p:to>
                                    </p:set>
                                    <p:animEffect transition="in" filter="fade">
                                      <p:cBhvr>
                                        <p:cTn id="93" dur="500"/>
                                        <p:tgtEl>
                                          <p:spTgt spid="170077"/>
                                        </p:tgtEl>
                                      </p:cBhvr>
                                    </p:animEffect>
                                  </p:childTnLst>
                                </p:cTn>
                              </p:par>
                            </p:childTnLst>
                          </p:cTn>
                        </p:par>
                      </p:childTnLst>
                    </p:cTn>
                  </p:par>
                  <p:par>
                    <p:cTn id="94" fill="hold">
                      <p:stCondLst>
                        <p:cond delay="indefinite"/>
                      </p:stCondLst>
                      <p:childTnLst>
                        <p:par>
                          <p:cTn id="95" fill="hold">
                            <p:stCondLst>
                              <p:cond delay="0"/>
                            </p:stCondLst>
                            <p:childTnLst>
                              <p:par>
                                <p:cTn id="96" presetID="18" presetClass="entr" presetSubtype="6" fill="hold" grpId="0" nodeType="clickEffect">
                                  <p:stCondLst>
                                    <p:cond delay="0"/>
                                  </p:stCondLst>
                                  <p:childTnLst>
                                    <p:set>
                                      <p:cBhvr>
                                        <p:cTn id="97" dur="1" fill="hold">
                                          <p:stCondLst>
                                            <p:cond delay="0"/>
                                          </p:stCondLst>
                                        </p:cTn>
                                        <p:tgtEl>
                                          <p:spTgt spid="170080"/>
                                        </p:tgtEl>
                                        <p:attrNameLst>
                                          <p:attrName>style.visibility</p:attrName>
                                        </p:attrNameLst>
                                      </p:cBhvr>
                                      <p:to>
                                        <p:strVal val="visible"/>
                                      </p:to>
                                    </p:set>
                                    <p:animEffect transition="in" filter="strips(downRight)">
                                      <p:cBhvr>
                                        <p:cTn id="98" dur="500"/>
                                        <p:tgtEl>
                                          <p:spTgt spid="170080"/>
                                        </p:tgtEl>
                                      </p:cBhvr>
                                    </p:animEffect>
                                  </p:childTnLst>
                                </p:cTn>
                              </p:par>
                            </p:childTnLst>
                          </p:cTn>
                        </p:par>
                      </p:childTnLst>
                    </p:cTn>
                  </p:par>
                  <p:par>
                    <p:cTn id="99" fill="hold">
                      <p:stCondLst>
                        <p:cond delay="indefinite"/>
                      </p:stCondLst>
                      <p:childTnLst>
                        <p:par>
                          <p:cTn id="100" fill="hold">
                            <p:stCondLst>
                              <p:cond delay="0"/>
                            </p:stCondLst>
                            <p:childTnLst>
                              <p:par>
                                <p:cTn id="101" presetID="10" presetClass="exit" presetSubtype="0" fill="hold" grpId="1" nodeType="clickEffect">
                                  <p:stCondLst>
                                    <p:cond delay="0"/>
                                  </p:stCondLst>
                                  <p:childTnLst>
                                    <p:animEffect transition="out" filter="fade">
                                      <p:cBhvr>
                                        <p:cTn id="102" dur="500"/>
                                        <p:tgtEl>
                                          <p:spTgt spid="170080"/>
                                        </p:tgtEl>
                                      </p:cBhvr>
                                    </p:animEffect>
                                    <p:set>
                                      <p:cBhvr>
                                        <p:cTn id="103" dur="1" fill="hold">
                                          <p:stCondLst>
                                            <p:cond delay="499"/>
                                          </p:stCondLst>
                                        </p:cTn>
                                        <p:tgtEl>
                                          <p:spTgt spid="170080"/>
                                        </p:tgtEl>
                                        <p:attrNameLst>
                                          <p:attrName>style.visibility</p:attrName>
                                        </p:attrNameLst>
                                      </p:cBhvr>
                                      <p:to>
                                        <p:strVal val="hidden"/>
                                      </p:to>
                                    </p:set>
                                  </p:childTnLst>
                                </p:cTn>
                              </p:par>
                              <p:par>
                                <p:cTn id="104" presetID="10" presetClass="entr" presetSubtype="0" fill="hold" nodeType="withEffect">
                                  <p:stCondLst>
                                    <p:cond delay="0"/>
                                  </p:stCondLst>
                                  <p:childTnLst>
                                    <p:set>
                                      <p:cBhvr>
                                        <p:cTn id="105" dur="1" fill="hold">
                                          <p:stCondLst>
                                            <p:cond delay="0"/>
                                          </p:stCondLst>
                                        </p:cTn>
                                        <p:tgtEl>
                                          <p:spTgt spid="170091"/>
                                        </p:tgtEl>
                                        <p:attrNameLst>
                                          <p:attrName>style.visibility</p:attrName>
                                        </p:attrNameLst>
                                      </p:cBhvr>
                                      <p:to>
                                        <p:strVal val="visible"/>
                                      </p:to>
                                    </p:set>
                                    <p:animEffect transition="in" filter="fade">
                                      <p:cBhvr>
                                        <p:cTn id="106" dur="500"/>
                                        <p:tgtEl>
                                          <p:spTgt spid="170091"/>
                                        </p:tgtEl>
                                      </p:cBhvr>
                                    </p:animEffect>
                                  </p:childTnLst>
                                </p:cTn>
                              </p:par>
                            </p:childTnLst>
                          </p:cTn>
                        </p:par>
                      </p:childTnLst>
                    </p:cTn>
                  </p:par>
                  <p:par>
                    <p:cTn id="107" fill="hold">
                      <p:stCondLst>
                        <p:cond delay="indefinite"/>
                      </p:stCondLst>
                      <p:childTnLst>
                        <p:par>
                          <p:cTn id="108" fill="hold">
                            <p:stCondLst>
                              <p:cond delay="0"/>
                            </p:stCondLst>
                            <p:childTnLst>
                              <p:par>
                                <p:cTn id="109" presetID="18" presetClass="entr" presetSubtype="6" fill="hold" grpId="0" nodeType="clickEffect">
                                  <p:stCondLst>
                                    <p:cond delay="0"/>
                                  </p:stCondLst>
                                  <p:childTnLst>
                                    <p:set>
                                      <p:cBhvr>
                                        <p:cTn id="110" dur="1" fill="hold">
                                          <p:stCondLst>
                                            <p:cond delay="0"/>
                                          </p:stCondLst>
                                        </p:cTn>
                                        <p:tgtEl>
                                          <p:spTgt spid="170092"/>
                                        </p:tgtEl>
                                        <p:attrNameLst>
                                          <p:attrName>style.visibility</p:attrName>
                                        </p:attrNameLst>
                                      </p:cBhvr>
                                      <p:to>
                                        <p:strVal val="visible"/>
                                      </p:to>
                                    </p:set>
                                    <p:animEffect transition="in" filter="strips(downRight)">
                                      <p:cBhvr>
                                        <p:cTn id="111" dur="500"/>
                                        <p:tgtEl>
                                          <p:spTgt spid="170092"/>
                                        </p:tgtEl>
                                      </p:cBhvr>
                                    </p:animEffect>
                                  </p:childTnLst>
                                </p:cTn>
                              </p:par>
                            </p:childTnLst>
                          </p:cTn>
                        </p:par>
                      </p:childTnLst>
                    </p:cTn>
                  </p:par>
                  <p:par>
                    <p:cTn id="112" fill="hold">
                      <p:stCondLst>
                        <p:cond delay="indefinite"/>
                      </p:stCondLst>
                      <p:childTnLst>
                        <p:par>
                          <p:cTn id="113" fill="hold">
                            <p:stCondLst>
                              <p:cond delay="0"/>
                            </p:stCondLst>
                            <p:childTnLst>
                              <p:par>
                                <p:cTn id="114" presetID="10" presetClass="exit" presetSubtype="0" fill="hold" grpId="1" nodeType="clickEffect">
                                  <p:stCondLst>
                                    <p:cond delay="0"/>
                                  </p:stCondLst>
                                  <p:childTnLst>
                                    <p:animEffect transition="out" filter="fade">
                                      <p:cBhvr>
                                        <p:cTn id="115" dur="500"/>
                                        <p:tgtEl>
                                          <p:spTgt spid="170092"/>
                                        </p:tgtEl>
                                      </p:cBhvr>
                                    </p:animEffect>
                                    <p:set>
                                      <p:cBhvr>
                                        <p:cTn id="116" dur="1" fill="hold">
                                          <p:stCondLst>
                                            <p:cond delay="499"/>
                                          </p:stCondLst>
                                        </p:cTn>
                                        <p:tgtEl>
                                          <p:spTgt spid="170092"/>
                                        </p:tgtEl>
                                        <p:attrNameLst>
                                          <p:attrName>style.visibility</p:attrName>
                                        </p:attrNameLst>
                                      </p:cBhvr>
                                      <p:to>
                                        <p:strVal val="hidden"/>
                                      </p:to>
                                    </p:set>
                                  </p:childTnLst>
                                </p:cTn>
                              </p:par>
                              <p:par>
                                <p:cTn id="117" presetID="10" presetClass="entr" presetSubtype="0" fill="hold" nodeType="withEffect">
                                  <p:stCondLst>
                                    <p:cond delay="0"/>
                                  </p:stCondLst>
                                  <p:childTnLst>
                                    <p:set>
                                      <p:cBhvr>
                                        <p:cTn id="118" dur="1" fill="hold">
                                          <p:stCondLst>
                                            <p:cond delay="0"/>
                                          </p:stCondLst>
                                        </p:cTn>
                                        <p:tgtEl>
                                          <p:spTgt spid="170093"/>
                                        </p:tgtEl>
                                        <p:attrNameLst>
                                          <p:attrName>style.visibility</p:attrName>
                                        </p:attrNameLst>
                                      </p:cBhvr>
                                      <p:to>
                                        <p:strVal val="visible"/>
                                      </p:to>
                                    </p:set>
                                    <p:animEffect transition="in" filter="fade">
                                      <p:cBhvr>
                                        <p:cTn id="119" dur="500"/>
                                        <p:tgtEl>
                                          <p:spTgt spid="170093"/>
                                        </p:tgtEl>
                                      </p:cBhvr>
                                    </p:animEffect>
                                  </p:childTnLst>
                                </p:cTn>
                              </p:par>
                            </p:childTnLst>
                          </p:cTn>
                        </p:par>
                      </p:childTnLst>
                    </p:cTn>
                  </p:par>
                  <p:par>
                    <p:cTn id="120" fill="hold">
                      <p:stCondLst>
                        <p:cond delay="indefinite"/>
                      </p:stCondLst>
                      <p:childTnLst>
                        <p:par>
                          <p:cTn id="121" fill="hold">
                            <p:stCondLst>
                              <p:cond delay="0"/>
                            </p:stCondLst>
                            <p:childTnLst>
                              <p:par>
                                <p:cTn id="122" presetID="18" presetClass="entr" presetSubtype="6" fill="hold" grpId="0" nodeType="clickEffect">
                                  <p:stCondLst>
                                    <p:cond delay="0"/>
                                  </p:stCondLst>
                                  <p:childTnLst>
                                    <p:set>
                                      <p:cBhvr>
                                        <p:cTn id="123" dur="1" fill="hold">
                                          <p:stCondLst>
                                            <p:cond delay="0"/>
                                          </p:stCondLst>
                                        </p:cTn>
                                        <p:tgtEl>
                                          <p:spTgt spid="170114"/>
                                        </p:tgtEl>
                                        <p:attrNameLst>
                                          <p:attrName>style.visibility</p:attrName>
                                        </p:attrNameLst>
                                      </p:cBhvr>
                                      <p:to>
                                        <p:strVal val="visible"/>
                                      </p:to>
                                    </p:set>
                                    <p:animEffect transition="in" filter="strips(downRight)">
                                      <p:cBhvr>
                                        <p:cTn id="124" dur="500"/>
                                        <p:tgtEl>
                                          <p:spTgt spid="170114"/>
                                        </p:tgtEl>
                                      </p:cBhvr>
                                    </p:animEffect>
                                  </p:childTnLst>
                                </p:cTn>
                              </p:par>
                            </p:childTnLst>
                          </p:cTn>
                        </p:par>
                      </p:childTnLst>
                    </p:cTn>
                  </p:par>
                  <p:par>
                    <p:cTn id="125" fill="hold">
                      <p:stCondLst>
                        <p:cond delay="indefinite"/>
                      </p:stCondLst>
                      <p:childTnLst>
                        <p:par>
                          <p:cTn id="126" fill="hold">
                            <p:stCondLst>
                              <p:cond delay="0"/>
                            </p:stCondLst>
                            <p:childTnLst>
                              <p:par>
                                <p:cTn id="127" presetID="10" presetClass="exit" presetSubtype="0" fill="hold" grpId="1" nodeType="clickEffect">
                                  <p:stCondLst>
                                    <p:cond delay="0"/>
                                  </p:stCondLst>
                                  <p:childTnLst>
                                    <p:animEffect transition="out" filter="fade">
                                      <p:cBhvr>
                                        <p:cTn id="128" dur="500"/>
                                        <p:tgtEl>
                                          <p:spTgt spid="170114"/>
                                        </p:tgtEl>
                                      </p:cBhvr>
                                    </p:animEffect>
                                    <p:set>
                                      <p:cBhvr>
                                        <p:cTn id="129" dur="1" fill="hold">
                                          <p:stCondLst>
                                            <p:cond delay="499"/>
                                          </p:stCondLst>
                                        </p:cTn>
                                        <p:tgtEl>
                                          <p:spTgt spid="170114"/>
                                        </p:tgtEl>
                                        <p:attrNameLst>
                                          <p:attrName>style.visibility</p:attrName>
                                        </p:attrNameLst>
                                      </p:cBhvr>
                                      <p:to>
                                        <p:strVal val="hidden"/>
                                      </p:to>
                                    </p:set>
                                  </p:childTnLst>
                                </p:cTn>
                              </p:par>
                              <p:par>
                                <p:cTn id="130" presetID="10" presetClass="entr" presetSubtype="0" fill="hold" nodeType="withEffect">
                                  <p:stCondLst>
                                    <p:cond delay="0"/>
                                  </p:stCondLst>
                                  <p:childTnLst>
                                    <p:set>
                                      <p:cBhvr>
                                        <p:cTn id="131" dur="1" fill="hold">
                                          <p:stCondLst>
                                            <p:cond delay="0"/>
                                          </p:stCondLst>
                                        </p:cTn>
                                        <p:tgtEl>
                                          <p:spTgt spid="170117"/>
                                        </p:tgtEl>
                                        <p:attrNameLst>
                                          <p:attrName>style.visibility</p:attrName>
                                        </p:attrNameLst>
                                      </p:cBhvr>
                                      <p:to>
                                        <p:strVal val="visible"/>
                                      </p:to>
                                    </p:set>
                                    <p:animEffect transition="in" filter="fade">
                                      <p:cBhvr>
                                        <p:cTn id="132" dur="500"/>
                                        <p:tgtEl>
                                          <p:spTgt spid="170117"/>
                                        </p:tgtEl>
                                      </p:cBhvr>
                                    </p:animEffect>
                                  </p:childTnLst>
                                </p:cTn>
                              </p:par>
                            </p:childTnLst>
                          </p:cTn>
                        </p:par>
                      </p:childTnLst>
                    </p:cTn>
                  </p:par>
                  <p:par>
                    <p:cTn id="133" fill="hold">
                      <p:stCondLst>
                        <p:cond delay="indefinite"/>
                      </p:stCondLst>
                      <p:childTnLst>
                        <p:par>
                          <p:cTn id="134" fill="hold">
                            <p:stCondLst>
                              <p:cond delay="0"/>
                            </p:stCondLst>
                            <p:childTnLst>
                              <p:par>
                                <p:cTn id="135" presetID="18" presetClass="entr" presetSubtype="6" fill="hold" grpId="0" nodeType="clickEffect">
                                  <p:stCondLst>
                                    <p:cond delay="0"/>
                                  </p:stCondLst>
                                  <p:childTnLst>
                                    <p:set>
                                      <p:cBhvr>
                                        <p:cTn id="136" dur="1" fill="hold">
                                          <p:stCondLst>
                                            <p:cond delay="0"/>
                                          </p:stCondLst>
                                        </p:cTn>
                                        <p:tgtEl>
                                          <p:spTgt spid="170118"/>
                                        </p:tgtEl>
                                        <p:attrNameLst>
                                          <p:attrName>style.visibility</p:attrName>
                                        </p:attrNameLst>
                                      </p:cBhvr>
                                      <p:to>
                                        <p:strVal val="visible"/>
                                      </p:to>
                                    </p:set>
                                    <p:animEffect transition="in" filter="strips(downRight)">
                                      <p:cBhvr>
                                        <p:cTn id="137" dur="500"/>
                                        <p:tgtEl>
                                          <p:spTgt spid="170118"/>
                                        </p:tgtEl>
                                      </p:cBhvr>
                                    </p:animEffect>
                                  </p:childTnLst>
                                </p:cTn>
                              </p:par>
                            </p:childTnLst>
                          </p:cTn>
                        </p:par>
                      </p:childTnLst>
                    </p:cTn>
                  </p:par>
                  <p:par>
                    <p:cTn id="138" fill="hold">
                      <p:stCondLst>
                        <p:cond delay="indefinite"/>
                      </p:stCondLst>
                      <p:childTnLst>
                        <p:par>
                          <p:cTn id="139" fill="hold">
                            <p:stCondLst>
                              <p:cond delay="0"/>
                            </p:stCondLst>
                            <p:childTnLst>
                              <p:par>
                                <p:cTn id="140" presetID="10" presetClass="exit" presetSubtype="0" fill="hold" grpId="1" nodeType="clickEffect">
                                  <p:stCondLst>
                                    <p:cond delay="0"/>
                                  </p:stCondLst>
                                  <p:childTnLst>
                                    <p:animEffect transition="out" filter="fade">
                                      <p:cBhvr>
                                        <p:cTn id="141" dur="500"/>
                                        <p:tgtEl>
                                          <p:spTgt spid="170118"/>
                                        </p:tgtEl>
                                      </p:cBhvr>
                                    </p:animEffect>
                                    <p:set>
                                      <p:cBhvr>
                                        <p:cTn id="142" dur="1" fill="hold">
                                          <p:stCondLst>
                                            <p:cond delay="499"/>
                                          </p:stCondLst>
                                        </p:cTn>
                                        <p:tgtEl>
                                          <p:spTgt spid="170118"/>
                                        </p:tgtEl>
                                        <p:attrNameLst>
                                          <p:attrName>style.visibility</p:attrName>
                                        </p:attrNameLst>
                                      </p:cBhvr>
                                      <p:to>
                                        <p:strVal val="hidden"/>
                                      </p:to>
                                    </p:set>
                                  </p:childTnLst>
                                </p:cTn>
                              </p:par>
                              <p:par>
                                <p:cTn id="143" presetID="10" presetClass="entr" presetSubtype="0" fill="hold" nodeType="withEffect">
                                  <p:stCondLst>
                                    <p:cond delay="0"/>
                                  </p:stCondLst>
                                  <p:childTnLst>
                                    <p:set>
                                      <p:cBhvr>
                                        <p:cTn id="144" dur="1" fill="hold">
                                          <p:stCondLst>
                                            <p:cond delay="0"/>
                                          </p:stCondLst>
                                        </p:cTn>
                                        <p:tgtEl>
                                          <p:spTgt spid="170138"/>
                                        </p:tgtEl>
                                        <p:attrNameLst>
                                          <p:attrName>style.visibility</p:attrName>
                                        </p:attrNameLst>
                                      </p:cBhvr>
                                      <p:to>
                                        <p:strVal val="visible"/>
                                      </p:to>
                                    </p:set>
                                    <p:animEffect transition="in" filter="fade">
                                      <p:cBhvr>
                                        <p:cTn id="145" dur="500"/>
                                        <p:tgtEl>
                                          <p:spTgt spid="170138"/>
                                        </p:tgtEl>
                                      </p:cBhvr>
                                    </p:animEffect>
                                  </p:childTnLst>
                                </p:cTn>
                              </p:par>
                            </p:childTnLst>
                          </p:cTn>
                        </p:par>
                      </p:childTnLst>
                    </p:cTn>
                  </p:par>
                  <p:par>
                    <p:cTn id="146" fill="hold">
                      <p:stCondLst>
                        <p:cond delay="indefinite"/>
                      </p:stCondLst>
                      <p:childTnLst>
                        <p:par>
                          <p:cTn id="147" fill="hold">
                            <p:stCondLst>
                              <p:cond delay="0"/>
                            </p:stCondLst>
                            <p:childTnLst>
                              <p:par>
                                <p:cTn id="148" presetID="18" presetClass="entr" presetSubtype="6" fill="hold" grpId="0" nodeType="clickEffect">
                                  <p:stCondLst>
                                    <p:cond delay="0"/>
                                  </p:stCondLst>
                                  <p:childTnLst>
                                    <p:set>
                                      <p:cBhvr>
                                        <p:cTn id="149" dur="1" fill="hold">
                                          <p:stCondLst>
                                            <p:cond delay="0"/>
                                          </p:stCondLst>
                                        </p:cTn>
                                        <p:tgtEl>
                                          <p:spTgt spid="170139"/>
                                        </p:tgtEl>
                                        <p:attrNameLst>
                                          <p:attrName>style.visibility</p:attrName>
                                        </p:attrNameLst>
                                      </p:cBhvr>
                                      <p:to>
                                        <p:strVal val="visible"/>
                                      </p:to>
                                    </p:set>
                                    <p:animEffect transition="in" filter="strips(downRight)">
                                      <p:cBhvr>
                                        <p:cTn id="150" dur="500"/>
                                        <p:tgtEl>
                                          <p:spTgt spid="170139"/>
                                        </p:tgtEl>
                                      </p:cBhvr>
                                    </p:animEffect>
                                  </p:childTnLst>
                                </p:cTn>
                              </p:par>
                            </p:childTnLst>
                          </p:cTn>
                        </p:par>
                      </p:childTnLst>
                    </p:cTn>
                  </p:par>
                  <p:par>
                    <p:cTn id="151" fill="hold">
                      <p:stCondLst>
                        <p:cond delay="indefinite"/>
                      </p:stCondLst>
                      <p:childTnLst>
                        <p:par>
                          <p:cTn id="152" fill="hold">
                            <p:stCondLst>
                              <p:cond delay="0"/>
                            </p:stCondLst>
                            <p:childTnLst>
                              <p:par>
                                <p:cTn id="153" presetID="10" presetClass="exit" presetSubtype="0" fill="hold" grpId="1" nodeType="clickEffect">
                                  <p:stCondLst>
                                    <p:cond delay="0"/>
                                  </p:stCondLst>
                                  <p:childTnLst>
                                    <p:animEffect transition="out" filter="fade">
                                      <p:cBhvr>
                                        <p:cTn id="154" dur="500"/>
                                        <p:tgtEl>
                                          <p:spTgt spid="170139"/>
                                        </p:tgtEl>
                                      </p:cBhvr>
                                    </p:animEffect>
                                    <p:set>
                                      <p:cBhvr>
                                        <p:cTn id="155" dur="1" fill="hold">
                                          <p:stCondLst>
                                            <p:cond delay="499"/>
                                          </p:stCondLst>
                                        </p:cTn>
                                        <p:tgtEl>
                                          <p:spTgt spid="170139"/>
                                        </p:tgtEl>
                                        <p:attrNameLst>
                                          <p:attrName>style.visibility</p:attrName>
                                        </p:attrNameLst>
                                      </p:cBhvr>
                                      <p:to>
                                        <p:strVal val="hidden"/>
                                      </p:to>
                                    </p:set>
                                  </p:childTnLst>
                                </p:cTn>
                              </p:par>
                              <p:par>
                                <p:cTn id="156" presetID="10" presetClass="entr" presetSubtype="0" fill="hold" nodeType="withEffect">
                                  <p:stCondLst>
                                    <p:cond delay="0"/>
                                  </p:stCondLst>
                                  <p:childTnLst>
                                    <p:set>
                                      <p:cBhvr>
                                        <p:cTn id="157" dur="1" fill="hold">
                                          <p:stCondLst>
                                            <p:cond delay="0"/>
                                          </p:stCondLst>
                                        </p:cTn>
                                        <p:tgtEl>
                                          <p:spTgt spid="170146"/>
                                        </p:tgtEl>
                                        <p:attrNameLst>
                                          <p:attrName>style.visibility</p:attrName>
                                        </p:attrNameLst>
                                      </p:cBhvr>
                                      <p:to>
                                        <p:strVal val="visible"/>
                                      </p:to>
                                    </p:set>
                                    <p:animEffect transition="in" filter="fade">
                                      <p:cBhvr>
                                        <p:cTn id="158" dur="500"/>
                                        <p:tgtEl>
                                          <p:spTgt spid="170146"/>
                                        </p:tgtEl>
                                      </p:cBhvr>
                                    </p:animEffect>
                                  </p:childTnLst>
                                </p:cTn>
                              </p:par>
                            </p:childTnLst>
                          </p:cTn>
                        </p:par>
                      </p:childTnLst>
                    </p:cTn>
                  </p:par>
                  <p:par>
                    <p:cTn id="159" fill="hold">
                      <p:stCondLst>
                        <p:cond delay="indefinite"/>
                      </p:stCondLst>
                      <p:childTnLst>
                        <p:par>
                          <p:cTn id="160" fill="hold">
                            <p:stCondLst>
                              <p:cond delay="0"/>
                            </p:stCondLst>
                            <p:childTnLst>
                              <p:par>
                                <p:cTn id="161" presetID="18" presetClass="entr" presetSubtype="6" fill="hold" grpId="0" nodeType="clickEffect">
                                  <p:stCondLst>
                                    <p:cond delay="0"/>
                                  </p:stCondLst>
                                  <p:childTnLst>
                                    <p:set>
                                      <p:cBhvr>
                                        <p:cTn id="162" dur="1" fill="hold">
                                          <p:stCondLst>
                                            <p:cond delay="0"/>
                                          </p:stCondLst>
                                        </p:cTn>
                                        <p:tgtEl>
                                          <p:spTgt spid="170147"/>
                                        </p:tgtEl>
                                        <p:attrNameLst>
                                          <p:attrName>style.visibility</p:attrName>
                                        </p:attrNameLst>
                                      </p:cBhvr>
                                      <p:to>
                                        <p:strVal val="visible"/>
                                      </p:to>
                                    </p:set>
                                    <p:animEffect transition="in" filter="strips(downRight)">
                                      <p:cBhvr>
                                        <p:cTn id="163" dur="500"/>
                                        <p:tgtEl>
                                          <p:spTgt spid="170147"/>
                                        </p:tgtEl>
                                      </p:cBhvr>
                                    </p:animEffect>
                                  </p:childTnLst>
                                </p:cTn>
                              </p:par>
                            </p:childTnLst>
                          </p:cTn>
                        </p:par>
                      </p:childTnLst>
                    </p:cTn>
                  </p:par>
                  <p:par>
                    <p:cTn id="164" fill="hold">
                      <p:stCondLst>
                        <p:cond delay="indefinite"/>
                      </p:stCondLst>
                      <p:childTnLst>
                        <p:par>
                          <p:cTn id="165" fill="hold">
                            <p:stCondLst>
                              <p:cond delay="0"/>
                            </p:stCondLst>
                            <p:childTnLst>
                              <p:par>
                                <p:cTn id="166" presetID="10" presetClass="exit" presetSubtype="0" fill="hold" grpId="1" nodeType="clickEffect">
                                  <p:stCondLst>
                                    <p:cond delay="0"/>
                                  </p:stCondLst>
                                  <p:childTnLst>
                                    <p:animEffect transition="out" filter="fade">
                                      <p:cBhvr>
                                        <p:cTn id="167" dur="500"/>
                                        <p:tgtEl>
                                          <p:spTgt spid="170147"/>
                                        </p:tgtEl>
                                      </p:cBhvr>
                                    </p:animEffect>
                                    <p:set>
                                      <p:cBhvr>
                                        <p:cTn id="168" dur="1" fill="hold">
                                          <p:stCondLst>
                                            <p:cond delay="499"/>
                                          </p:stCondLst>
                                        </p:cTn>
                                        <p:tgtEl>
                                          <p:spTgt spid="170147"/>
                                        </p:tgtEl>
                                        <p:attrNameLst>
                                          <p:attrName>style.visibility</p:attrName>
                                        </p:attrNameLst>
                                      </p:cBhvr>
                                      <p:to>
                                        <p:strVal val="hidden"/>
                                      </p:to>
                                    </p:set>
                                  </p:childTnLst>
                                </p:cTn>
                              </p:par>
                              <p:par>
                                <p:cTn id="169" presetID="10" presetClass="entr" presetSubtype="0" fill="hold" nodeType="withEffect">
                                  <p:stCondLst>
                                    <p:cond delay="0"/>
                                  </p:stCondLst>
                                  <p:childTnLst>
                                    <p:set>
                                      <p:cBhvr>
                                        <p:cTn id="170" dur="1" fill="hold">
                                          <p:stCondLst>
                                            <p:cond delay="0"/>
                                          </p:stCondLst>
                                        </p:cTn>
                                        <p:tgtEl>
                                          <p:spTgt spid="170159"/>
                                        </p:tgtEl>
                                        <p:attrNameLst>
                                          <p:attrName>style.visibility</p:attrName>
                                        </p:attrNameLst>
                                      </p:cBhvr>
                                      <p:to>
                                        <p:strVal val="visible"/>
                                      </p:to>
                                    </p:set>
                                    <p:animEffect transition="in" filter="fade">
                                      <p:cBhvr>
                                        <p:cTn id="171" dur="500"/>
                                        <p:tgtEl>
                                          <p:spTgt spid="170159"/>
                                        </p:tgtEl>
                                      </p:cBhvr>
                                    </p:animEffect>
                                  </p:childTnLst>
                                </p:cTn>
                              </p:par>
                            </p:childTnLst>
                          </p:cTn>
                        </p:par>
                      </p:childTnLst>
                    </p:cTn>
                  </p:par>
                  <p:par>
                    <p:cTn id="172" fill="hold">
                      <p:stCondLst>
                        <p:cond delay="indefinite"/>
                      </p:stCondLst>
                      <p:childTnLst>
                        <p:par>
                          <p:cTn id="173" fill="hold">
                            <p:stCondLst>
                              <p:cond delay="0"/>
                            </p:stCondLst>
                            <p:childTnLst>
                              <p:par>
                                <p:cTn id="174" presetID="18" presetClass="entr" presetSubtype="6" fill="hold" grpId="0" nodeType="clickEffect">
                                  <p:stCondLst>
                                    <p:cond delay="0"/>
                                  </p:stCondLst>
                                  <p:childTnLst>
                                    <p:set>
                                      <p:cBhvr>
                                        <p:cTn id="175" dur="1" fill="hold">
                                          <p:stCondLst>
                                            <p:cond delay="0"/>
                                          </p:stCondLst>
                                        </p:cTn>
                                        <p:tgtEl>
                                          <p:spTgt spid="170160"/>
                                        </p:tgtEl>
                                        <p:attrNameLst>
                                          <p:attrName>style.visibility</p:attrName>
                                        </p:attrNameLst>
                                      </p:cBhvr>
                                      <p:to>
                                        <p:strVal val="visible"/>
                                      </p:to>
                                    </p:set>
                                    <p:animEffect transition="in" filter="strips(downRight)">
                                      <p:cBhvr>
                                        <p:cTn id="176" dur="500"/>
                                        <p:tgtEl>
                                          <p:spTgt spid="170160"/>
                                        </p:tgtEl>
                                      </p:cBhvr>
                                    </p:animEffect>
                                  </p:childTnLst>
                                </p:cTn>
                              </p:par>
                            </p:childTnLst>
                          </p:cTn>
                        </p:par>
                      </p:childTnLst>
                    </p:cTn>
                  </p:par>
                  <p:par>
                    <p:cTn id="177" fill="hold">
                      <p:stCondLst>
                        <p:cond delay="indefinite"/>
                      </p:stCondLst>
                      <p:childTnLst>
                        <p:par>
                          <p:cTn id="178" fill="hold">
                            <p:stCondLst>
                              <p:cond delay="0"/>
                            </p:stCondLst>
                            <p:childTnLst>
                              <p:par>
                                <p:cTn id="179" presetID="10" presetClass="exit" presetSubtype="0" fill="hold" grpId="1" nodeType="clickEffect">
                                  <p:stCondLst>
                                    <p:cond delay="0"/>
                                  </p:stCondLst>
                                  <p:childTnLst>
                                    <p:animEffect transition="out" filter="fade">
                                      <p:cBhvr>
                                        <p:cTn id="180" dur="500"/>
                                        <p:tgtEl>
                                          <p:spTgt spid="170160"/>
                                        </p:tgtEl>
                                      </p:cBhvr>
                                    </p:animEffect>
                                    <p:set>
                                      <p:cBhvr>
                                        <p:cTn id="181" dur="1" fill="hold">
                                          <p:stCondLst>
                                            <p:cond delay="499"/>
                                          </p:stCondLst>
                                        </p:cTn>
                                        <p:tgtEl>
                                          <p:spTgt spid="170160"/>
                                        </p:tgtEl>
                                        <p:attrNameLst>
                                          <p:attrName>style.visibility</p:attrName>
                                        </p:attrNameLst>
                                      </p:cBhvr>
                                      <p:to>
                                        <p:strVal val="hidden"/>
                                      </p:to>
                                    </p:set>
                                  </p:childTnLst>
                                </p:cTn>
                              </p:par>
                              <p:par>
                                <p:cTn id="182" presetID="10" presetClass="entr" presetSubtype="0" fill="hold" nodeType="withEffect">
                                  <p:stCondLst>
                                    <p:cond delay="0"/>
                                  </p:stCondLst>
                                  <p:childTnLst>
                                    <p:set>
                                      <p:cBhvr>
                                        <p:cTn id="183" dur="1" fill="hold">
                                          <p:stCondLst>
                                            <p:cond delay="0"/>
                                          </p:stCondLst>
                                        </p:cTn>
                                        <p:tgtEl>
                                          <p:spTgt spid="170182"/>
                                        </p:tgtEl>
                                        <p:attrNameLst>
                                          <p:attrName>style.visibility</p:attrName>
                                        </p:attrNameLst>
                                      </p:cBhvr>
                                      <p:to>
                                        <p:strVal val="visible"/>
                                      </p:to>
                                    </p:set>
                                    <p:animEffect transition="in" filter="fade">
                                      <p:cBhvr>
                                        <p:cTn id="184" dur="500"/>
                                        <p:tgtEl>
                                          <p:spTgt spid="170182"/>
                                        </p:tgtEl>
                                      </p:cBhvr>
                                    </p:animEffect>
                                  </p:childTnLst>
                                </p:cTn>
                              </p:par>
                            </p:childTnLst>
                          </p:cTn>
                        </p:par>
                      </p:childTnLst>
                    </p:cTn>
                  </p:par>
                  <p:par>
                    <p:cTn id="185" fill="hold">
                      <p:stCondLst>
                        <p:cond delay="indefinite"/>
                      </p:stCondLst>
                      <p:childTnLst>
                        <p:par>
                          <p:cTn id="186" fill="hold">
                            <p:stCondLst>
                              <p:cond delay="0"/>
                            </p:stCondLst>
                            <p:childTnLst>
                              <p:par>
                                <p:cTn id="187" presetID="18" presetClass="entr" presetSubtype="6" fill="hold" grpId="0" nodeType="clickEffect">
                                  <p:stCondLst>
                                    <p:cond delay="0"/>
                                  </p:stCondLst>
                                  <p:childTnLst>
                                    <p:set>
                                      <p:cBhvr>
                                        <p:cTn id="188" dur="1" fill="hold">
                                          <p:stCondLst>
                                            <p:cond delay="0"/>
                                          </p:stCondLst>
                                        </p:cTn>
                                        <p:tgtEl>
                                          <p:spTgt spid="170183"/>
                                        </p:tgtEl>
                                        <p:attrNameLst>
                                          <p:attrName>style.visibility</p:attrName>
                                        </p:attrNameLst>
                                      </p:cBhvr>
                                      <p:to>
                                        <p:strVal val="visible"/>
                                      </p:to>
                                    </p:set>
                                    <p:animEffect transition="in" filter="strips(downRight)">
                                      <p:cBhvr>
                                        <p:cTn id="189" dur="500"/>
                                        <p:tgtEl>
                                          <p:spTgt spid="170183"/>
                                        </p:tgtEl>
                                      </p:cBhvr>
                                    </p:animEffect>
                                  </p:childTnLst>
                                </p:cTn>
                              </p:par>
                            </p:childTnLst>
                          </p:cTn>
                        </p:par>
                      </p:childTnLst>
                    </p:cTn>
                  </p:par>
                  <p:par>
                    <p:cTn id="190" fill="hold">
                      <p:stCondLst>
                        <p:cond delay="indefinite"/>
                      </p:stCondLst>
                      <p:childTnLst>
                        <p:par>
                          <p:cTn id="191" fill="hold">
                            <p:stCondLst>
                              <p:cond delay="0"/>
                            </p:stCondLst>
                            <p:childTnLst>
                              <p:par>
                                <p:cTn id="192" presetID="10" presetClass="exit" presetSubtype="0" fill="hold" grpId="1" nodeType="clickEffect">
                                  <p:stCondLst>
                                    <p:cond delay="0"/>
                                  </p:stCondLst>
                                  <p:childTnLst>
                                    <p:animEffect transition="out" filter="fade">
                                      <p:cBhvr>
                                        <p:cTn id="193" dur="500"/>
                                        <p:tgtEl>
                                          <p:spTgt spid="170183"/>
                                        </p:tgtEl>
                                      </p:cBhvr>
                                    </p:animEffect>
                                    <p:set>
                                      <p:cBhvr>
                                        <p:cTn id="194" dur="1" fill="hold">
                                          <p:stCondLst>
                                            <p:cond delay="499"/>
                                          </p:stCondLst>
                                        </p:cTn>
                                        <p:tgtEl>
                                          <p:spTgt spid="170183"/>
                                        </p:tgtEl>
                                        <p:attrNameLst>
                                          <p:attrName>style.visibility</p:attrName>
                                        </p:attrNameLst>
                                      </p:cBhvr>
                                      <p:to>
                                        <p:strVal val="hidden"/>
                                      </p:to>
                                    </p:set>
                                  </p:childTnLst>
                                </p:cTn>
                              </p:par>
                              <p:par>
                                <p:cTn id="195" presetID="10" presetClass="entr" presetSubtype="0" fill="hold" nodeType="withEffect">
                                  <p:stCondLst>
                                    <p:cond delay="0"/>
                                  </p:stCondLst>
                                  <p:childTnLst>
                                    <p:set>
                                      <p:cBhvr>
                                        <p:cTn id="196" dur="1" fill="hold">
                                          <p:stCondLst>
                                            <p:cond delay="0"/>
                                          </p:stCondLst>
                                        </p:cTn>
                                        <p:tgtEl>
                                          <p:spTgt spid="170207"/>
                                        </p:tgtEl>
                                        <p:attrNameLst>
                                          <p:attrName>style.visibility</p:attrName>
                                        </p:attrNameLst>
                                      </p:cBhvr>
                                      <p:to>
                                        <p:strVal val="visible"/>
                                      </p:to>
                                    </p:set>
                                    <p:animEffect transition="in" filter="fade">
                                      <p:cBhvr>
                                        <p:cTn id="197" dur="500"/>
                                        <p:tgtEl>
                                          <p:spTgt spid="170207"/>
                                        </p:tgtEl>
                                      </p:cBhvr>
                                    </p:animEffect>
                                  </p:childTnLst>
                                </p:cTn>
                              </p:par>
                            </p:childTnLst>
                          </p:cTn>
                        </p:par>
                        <p:par>
                          <p:cTn id="198" fill="hold">
                            <p:stCondLst>
                              <p:cond delay="500"/>
                            </p:stCondLst>
                            <p:childTnLst>
                              <p:par>
                                <p:cTn id="199" presetID="10" presetClass="entr" presetSubtype="0" fill="hold" nodeType="afterEffect">
                                  <p:stCondLst>
                                    <p:cond delay="0"/>
                                  </p:stCondLst>
                                  <p:childTnLst>
                                    <p:set>
                                      <p:cBhvr>
                                        <p:cTn id="200" dur="1" fill="hold">
                                          <p:stCondLst>
                                            <p:cond delay="0"/>
                                          </p:stCondLst>
                                        </p:cTn>
                                        <p:tgtEl>
                                          <p:spTgt spid="170208"/>
                                        </p:tgtEl>
                                        <p:attrNameLst>
                                          <p:attrName>style.visibility</p:attrName>
                                        </p:attrNameLst>
                                      </p:cBhvr>
                                      <p:to>
                                        <p:strVal val="visible"/>
                                      </p:to>
                                    </p:set>
                                    <p:animEffect transition="in" filter="fade">
                                      <p:cBhvr>
                                        <p:cTn id="201" dur="500"/>
                                        <p:tgtEl>
                                          <p:spTgt spid="170208"/>
                                        </p:tgtEl>
                                      </p:cBhvr>
                                    </p:animEffect>
                                  </p:childTnLst>
                                </p:cTn>
                              </p:par>
                            </p:childTnLst>
                          </p:cTn>
                        </p:par>
                      </p:childTnLst>
                    </p:cTn>
                  </p:par>
                  <p:par>
                    <p:cTn id="202" fill="hold">
                      <p:stCondLst>
                        <p:cond delay="indefinite"/>
                      </p:stCondLst>
                      <p:childTnLst>
                        <p:par>
                          <p:cTn id="203" fill="hold">
                            <p:stCondLst>
                              <p:cond delay="0"/>
                            </p:stCondLst>
                            <p:childTnLst>
                              <p:par>
                                <p:cTn id="204" presetID="18" presetClass="entr" presetSubtype="6" fill="hold" grpId="0" nodeType="clickEffect">
                                  <p:stCondLst>
                                    <p:cond delay="0"/>
                                  </p:stCondLst>
                                  <p:childTnLst>
                                    <p:set>
                                      <p:cBhvr>
                                        <p:cTn id="205" dur="1" fill="hold">
                                          <p:stCondLst>
                                            <p:cond delay="0"/>
                                          </p:stCondLst>
                                        </p:cTn>
                                        <p:tgtEl>
                                          <p:spTgt spid="170209"/>
                                        </p:tgtEl>
                                        <p:attrNameLst>
                                          <p:attrName>style.visibility</p:attrName>
                                        </p:attrNameLst>
                                      </p:cBhvr>
                                      <p:to>
                                        <p:strVal val="visible"/>
                                      </p:to>
                                    </p:set>
                                    <p:animEffect transition="in" filter="strips(downRight)">
                                      <p:cBhvr>
                                        <p:cTn id="206" dur="500"/>
                                        <p:tgtEl>
                                          <p:spTgt spid="170209"/>
                                        </p:tgtEl>
                                      </p:cBhvr>
                                    </p:animEffect>
                                  </p:childTnLst>
                                </p:cTn>
                              </p:par>
                            </p:childTnLst>
                          </p:cTn>
                        </p:par>
                      </p:childTnLst>
                    </p:cTn>
                  </p:par>
                  <p:par>
                    <p:cTn id="207" fill="hold">
                      <p:stCondLst>
                        <p:cond delay="indefinite"/>
                      </p:stCondLst>
                      <p:childTnLst>
                        <p:par>
                          <p:cTn id="208" fill="hold">
                            <p:stCondLst>
                              <p:cond delay="0"/>
                            </p:stCondLst>
                            <p:childTnLst>
                              <p:par>
                                <p:cTn id="209" presetID="10" presetClass="exit" presetSubtype="0" fill="hold" grpId="1" nodeType="clickEffect">
                                  <p:stCondLst>
                                    <p:cond delay="0"/>
                                  </p:stCondLst>
                                  <p:childTnLst>
                                    <p:animEffect transition="out" filter="fade">
                                      <p:cBhvr>
                                        <p:cTn id="210" dur="500"/>
                                        <p:tgtEl>
                                          <p:spTgt spid="170209"/>
                                        </p:tgtEl>
                                      </p:cBhvr>
                                    </p:animEffect>
                                    <p:set>
                                      <p:cBhvr>
                                        <p:cTn id="211" dur="1" fill="hold">
                                          <p:stCondLst>
                                            <p:cond delay="499"/>
                                          </p:stCondLst>
                                        </p:cTn>
                                        <p:tgtEl>
                                          <p:spTgt spid="170209"/>
                                        </p:tgtEl>
                                        <p:attrNameLst>
                                          <p:attrName>style.visibility</p:attrName>
                                        </p:attrNameLst>
                                      </p:cBhvr>
                                      <p:to>
                                        <p:strVal val="hidden"/>
                                      </p:to>
                                    </p:set>
                                  </p:childTnLst>
                                </p:cTn>
                              </p:par>
                              <p:par>
                                <p:cTn id="212" presetID="10" presetClass="entr" presetSubtype="0" fill="hold" grpId="0" nodeType="withEffect">
                                  <p:stCondLst>
                                    <p:cond delay="0"/>
                                  </p:stCondLst>
                                  <p:childTnLst>
                                    <p:set>
                                      <p:cBhvr>
                                        <p:cTn id="213" dur="1" fill="hold">
                                          <p:stCondLst>
                                            <p:cond delay="0"/>
                                          </p:stCondLst>
                                        </p:cTn>
                                        <p:tgtEl>
                                          <p:spTgt spid="170220"/>
                                        </p:tgtEl>
                                        <p:attrNameLst>
                                          <p:attrName>style.visibility</p:attrName>
                                        </p:attrNameLst>
                                      </p:cBhvr>
                                      <p:to>
                                        <p:strVal val="visible"/>
                                      </p:to>
                                    </p:set>
                                    <p:animEffect transition="in" filter="fade">
                                      <p:cBhvr>
                                        <p:cTn id="214" dur="500"/>
                                        <p:tgtEl>
                                          <p:spTgt spid="170220"/>
                                        </p:tgtEl>
                                      </p:cBhvr>
                                    </p:animEffect>
                                  </p:childTnLst>
                                </p:cTn>
                              </p:par>
                            </p:childTnLst>
                          </p:cTn>
                        </p:par>
                      </p:childTnLst>
                    </p:cTn>
                  </p:par>
                  <p:par>
                    <p:cTn id="215" fill="hold">
                      <p:stCondLst>
                        <p:cond delay="indefinite"/>
                      </p:stCondLst>
                      <p:childTnLst>
                        <p:par>
                          <p:cTn id="216" fill="hold">
                            <p:stCondLst>
                              <p:cond delay="0"/>
                            </p:stCondLst>
                            <p:childTnLst>
                              <p:par>
                                <p:cTn id="217" presetID="18" presetClass="entr" presetSubtype="6" fill="hold" grpId="0" nodeType="clickEffect">
                                  <p:stCondLst>
                                    <p:cond delay="0"/>
                                  </p:stCondLst>
                                  <p:childTnLst>
                                    <p:set>
                                      <p:cBhvr>
                                        <p:cTn id="218" dur="1" fill="hold">
                                          <p:stCondLst>
                                            <p:cond delay="0"/>
                                          </p:stCondLst>
                                        </p:cTn>
                                        <p:tgtEl>
                                          <p:spTgt spid="139"/>
                                        </p:tgtEl>
                                        <p:attrNameLst>
                                          <p:attrName>style.visibility</p:attrName>
                                        </p:attrNameLst>
                                      </p:cBhvr>
                                      <p:to>
                                        <p:strVal val="visible"/>
                                      </p:to>
                                    </p:set>
                                    <p:animEffect transition="in" filter="strips(downRight)">
                                      <p:cBhvr>
                                        <p:cTn id="219" dur="500"/>
                                        <p:tgtEl>
                                          <p:spTgt spid="139"/>
                                        </p:tgtEl>
                                      </p:cBhvr>
                                    </p:animEffect>
                                  </p:childTnLst>
                                </p:cTn>
                              </p:par>
                            </p:childTnLst>
                          </p:cTn>
                        </p:par>
                      </p:childTnLst>
                    </p:cTn>
                  </p:par>
                  <p:par>
                    <p:cTn id="220" fill="hold">
                      <p:stCondLst>
                        <p:cond delay="indefinite"/>
                      </p:stCondLst>
                      <p:childTnLst>
                        <p:par>
                          <p:cTn id="221" fill="hold">
                            <p:stCondLst>
                              <p:cond delay="0"/>
                            </p:stCondLst>
                            <p:childTnLst>
                              <p:par>
                                <p:cTn id="222" presetID="10" presetClass="exit" presetSubtype="0" fill="hold" grpId="1" nodeType="clickEffect">
                                  <p:stCondLst>
                                    <p:cond delay="0"/>
                                  </p:stCondLst>
                                  <p:childTnLst>
                                    <p:animEffect transition="out" filter="fade">
                                      <p:cBhvr>
                                        <p:cTn id="223" dur="500"/>
                                        <p:tgtEl>
                                          <p:spTgt spid="139"/>
                                        </p:tgtEl>
                                      </p:cBhvr>
                                    </p:animEffect>
                                    <p:set>
                                      <p:cBhvr>
                                        <p:cTn id="224" dur="1" fill="hold">
                                          <p:stCondLst>
                                            <p:cond delay="499"/>
                                          </p:stCondLst>
                                        </p:cTn>
                                        <p:tgtEl>
                                          <p:spTgt spid="139"/>
                                        </p:tgtEl>
                                        <p:attrNameLst>
                                          <p:attrName>style.visibility</p:attrName>
                                        </p:attrNameLst>
                                      </p:cBhvr>
                                      <p:to>
                                        <p:strVal val="hidden"/>
                                      </p:to>
                                    </p:set>
                                  </p:childTnLst>
                                </p:cTn>
                              </p:par>
                              <p:par>
                                <p:cTn id="225" presetID="10" presetClass="entr" presetSubtype="0" fill="hold" nodeType="withEffect">
                                  <p:stCondLst>
                                    <p:cond delay="0"/>
                                  </p:stCondLst>
                                  <p:childTnLst>
                                    <p:set>
                                      <p:cBhvr>
                                        <p:cTn id="226" dur="1" fill="hold">
                                          <p:stCondLst>
                                            <p:cond delay="0"/>
                                          </p:stCondLst>
                                        </p:cTn>
                                        <p:tgtEl>
                                          <p:spTgt spid="170255"/>
                                        </p:tgtEl>
                                        <p:attrNameLst>
                                          <p:attrName>style.visibility</p:attrName>
                                        </p:attrNameLst>
                                      </p:cBhvr>
                                      <p:to>
                                        <p:strVal val="visible"/>
                                      </p:to>
                                    </p:set>
                                    <p:animEffect transition="in" filter="fade">
                                      <p:cBhvr>
                                        <p:cTn id="227" dur="500"/>
                                        <p:tgtEl>
                                          <p:spTgt spid="170255"/>
                                        </p:tgtEl>
                                      </p:cBhvr>
                                    </p:animEffect>
                                  </p:childTnLst>
                                </p:cTn>
                              </p:par>
                            </p:childTnLst>
                          </p:cTn>
                        </p:par>
                      </p:childTnLst>
                    </p:cTn>
                  </p:par>
                  <p:par>
                    <p:cTn id="228" fill="hold">
                      <p:stCondLst>
                        <p:cond delay="indefinite"/>
                      </p:stCondLst>
                      <p:childTnLst>
                        <p:par>
                          <p:cTn id="229" fill="hold">
                            <p:stCondLst>
                              <p:cond delay="0"/>
                            </p:stCondLst>
                            <p:childTnLst>
                              <p:par>
                                <p:cTn id="230" presetID="18" presetClass="entr" presetSubtype="6" fill="hold" grpId="0" nodeType="clickEffect">
                                  <p:stCondLst>
                                    <p:cond delay="0"/>
                                  </p:stCondLst>
                                  <p:childTnLst>
                                    <p:set>
                                      <p:cBhvr>
                                        <p:cTn id="231" dur="1" fill="hold">
                                          <p:stCondLst>
                                            <p:cond delay="0"/>
                                          </p:stCondLst>
                                        </p:cTn>
                                        <p:tgtEl>
                                          <p:spTgt spid="140"/>
                                        </p:tgtEl>
                                        <p:attrNameLst>
                                          <p:attrName>style.visibility</p:attrName>
                                        </p:attrNameLst>
                                      </p:cBhvr>
                                      <p:to>
                                        <p:strVal val="visible"/>
                                      </p:to>
                                    </p:set>
                                    <p:animEffect transition="in" filter="strips(downRight)">
                                      <p:cBhvr>
                                        <p:cTn id="232" dur="500"/>
                                        <p:tgtEl>
                                          <p:spTgt spid="140"/>
                                        </p:tgtEl>
                                      </p:cBhvr>
                                    </p:animEffect>
                                  </p:childTnLst>
                                </p:cTn>
                              </p:par>
                            </p:childTnLst>
                          </p:cTn>
                        </p:par>
                      </p:childTnLst>
                    </p:cTn>
                  </p:par>
                  <p:par>
                    <p:cTn id="233" fill="hold">
                      <p:stCondLst>
                        <p:cond delay="indefinite"/>
                      </p:stCondLst>
                      <p:childTnLst>
                        <p:par>
                          <p:cTn id="234" fill="hold">
                            <p:stCondLst>
                              <p:cond delay="0"/>
                            </p:stCondLst>
                            <p:childTnLst>
                              <p:par>
                                <p:cTn id="235" presetID="10" presetClass="exit" presetSubtype="0" fill="hold" grpId="1" nodeType="clickEffect">
                                  <p:stCondLst>
                                    <p:cond delay="0"/>
                                  </p:stCondLst>
                                  <p:childTnLst>
                                    <p:animEffect transition="out" filter="fade">
                                      <p:cBhvr>
                                        <p:cTn id="236" dur="500"/>
                                        <p:tgtEl>
                                          <p:spTgt spid="140"/>
                                        </p:tgtEl>
                                      </p:cBhvr>
                                    </p:animEffect>
                                    <p:set>
                                      <p:cBhvr>
                                        <p:cTn id="237" dur="1" fill="hold">
                                          <p:stCondLst>
                                            <p:cond delay="499"/>
                                          </p:stCondLst>
                                        </p:cTn>
                                        <p:tgtEl>
                                          <p:spTgt spid="140"/>
                                        </p:tgtEl>
                                        <p:attrNameLst>
                                          <p:attrName>style.visibility</p:attrName>
                                        </p:attrNameLst>
                                      </p:cBhvr>
                                      <p:to>
                                        <p:strVal val="hidden"/>
                                      </p:to>
                                    </p:set>
                                  </p:childTnLst>
                                </p:cTn>
                              </p:par>
                              <p:par>
                                <p:cTn id="238" presetID="10" presetClass="entr" presetSubtype="0" fill="hold" nodeType="withEffect">
                                  <p:stCondLst>
                                    <p:cond delay="0"/>
                                  </p:stCondLst>
                                  <p:childTnLst>
                                    <p:set>
                                      <p:cBhvr>
                                        <p:cTn id="239" dur="1" fill="hold">
                                          <p:stCondLst>
                                            <p:cond delay="0"/>
                                          </p:stCondLst>
                                        </p:cTn>
                                        <p:tgtEl>
                                          <p:spTgt spid="141"/>
                                        </p:tgtEl>
                                        <p:attrNameLst>
                                          <p:attrName>style.visibility</p:attrName>
                                        </p:attrNameLst>
                                      </p:cBhvr>
                                      <p:to>
                                        <p:strVal val="visible"/>
                                      </p:to>
                                    </p:set>
                                    <p:animEffect transition="in" filter="fade">
                                      <p:cBhvr>
                                        <p:cTn id="240" dur="500"/>
                                        <p:tgtEl>
                                          <p:spTgt spid="141"/>
                                        </p:tgtEl>
                                      </p:cBhvr>
                                    </p:animEffect>
                                  </p:childTnLst>
                                </p:cTn>
                              </p:par>
                            </p:childTnLst>
                          </p:cTn>
                        </p:par>
                      </p:childTnLst>
                    </p:cTn>
                  </p:par>
                  <p:par>
                    <p:cTn id="241" fill="hold">
                      <p:stCondLst>
                        <p:cond delay="indefinite"/>
                      </p:stCondLst>
                      <p:childTnLst>
                        <p:par>
                          <p:cTn id="242" fill="hold">
                            <p:stCondLst>
                              <p:cond delay="0"/>
                            </p:stCondLst>
                            <p:childTnLst>
                              <p:par>
                                <p:cTn id="243" presetID="18" presetClass="entr" presetSubtype="6" fill="hold" grpId="0" nodeType="clickEffect">
                                  <p:stCondLst>
                                    <p:cond delay="0"/>
                                  </p:stCondLst>
                                  <p:childTnLst>
                                    <p:set>
                                      <p:cBhvr>
                                        <p:cTn id="244" dur="1" fill="hold">
                                          <p:stCondLst>
                                            <p:cond delay="0"/>
                                          </p:stCondLst>
                                        </p:cTn>
                                        <p:tgtEl>
                                          <p:spTgt spid="161"/>
                                        </p:tgtEl>
                                        <p:attrNameLst>
                                          <p:attrName>style.visibility</p:attrName>
                                        </p:attrNameLst>
                                      </p:cBhvr>
                                      <p:to>
                                        <p:strVal val="visible"/>
                                      </p:to>
                                    </p:set>
                                    <p:animEffect transition="in" filter="strips(downRight)">
                                      <p:cBhvr>
                                        <p:cTn id="245" dur="500"/>
                                        <p:tgtEl>
                                          <p:spTgt spid="161"/>
                                        </p:tgtEl>
                                      </p:cBhvr>
                                    </p:animEffect>
                                  </p:childTnLst>
                                </p:cTn>
                              </p:par>
                            </p:childTnLst>
                          </p:cTn>
                        </p:par>
                      </p:childTnLst>
                    </p:cTn>
                  </p:par>
                  <p:par>
                    <p:cTn id="246" fill="hold">
                      <p:stCondLst>
                        <p:cond delay="indefinite"/>
                      </p:stCondLst>
                      <p:childTnLst>
                        <p:par>
                          <p:cTn id="247" fill="hold">
                            <p:stCondLst>
                              <p:cond delay="0"/>
                            </p:stCondLst>
                            <p:childTnLst>
                              <p:par>
                                <p:cTn id="248" presetID="10" presetClass="exit" presetSubtype="0" fill="hold" grpId="1" nodeType="clickEffect">
                                  <p:stCondLst>
                                    <p:cond delay="0"/>
                                  </p:stCondLst>
                                  <p:childTnLst>
                                    <p:animEffect transition="out" filter="fade">
                                      <p:cBhvr>
                                        <p:cTn id="249" dur="500"/>
                                        <p:tgtEl>
                                          <p:spTgt spid="161"/>
                                        </p:tgtEl>
                                      </p:cBhvr>
                                    </p:animEffect>
                                    <p:set>
                                      <p:cBhvr>
                                        <p:cTn id="250" dur="1" fill="hold">
                                          <p:stCondLst>
                                            <p:cond delay="499"/>
                                          </p:stCondLst>
                                        </p:cTn>
                                        <p:tgtEl>
                                          <p:spTgt spid="161"/>
                                        </p:tgtEl>
                                        <p:attrNameLst>
                                          <p:attrName>style.visibility</p:attrName>
                                        </p:attrNameLst>
                                      </p:cBhvr>
                                      <p:to>
                                        <p:strVal val="hidden"/>
                                      </p:to>
                                    </p:set>
                                  </p:childTnLst>
                                </p:cTn>
                              </p:par>
                              <p:par>
                                <p:cTn id="251" presetID="10" presetClass="entr" presetSubtype="0" fill="hold" nodeType="withEffect">
                                  <p:stCondLst>
                                    <p:cond delay="0"/>
                                  </p:stCondLst>
                                  <p:childTnLst>
                                    <p:set>
                                      <p:cBhvr>
                                        <p:cTn id="252" dur="1" fill="hold">
                                          <p:stCondLst>
                                            <p:cond delay="0"/>
                                          </p:stCondLst>
                                        </p:cTn>
                                        <p:tgtEl>
                                          <p:spTgt spid="412"/>
                                        </p:tgtEl>
                                        <p:attrNameLst>
                                          <p:attrName>style.visibility</p:attrName>
                                        </p:attrNameLst>
                                      </p:cBhvr>
                                      <p:to>
                                        <p:strVal val="visible"/>
                                      </p:to>
                                    </p:set>
                                    <p:animEffect transition="in" filter="fade">
                                      <p:cBhvr>
                                        <p:cTn id="253" dur="500"/>
                                        <p:tgtEl>
                                          <p:spTgt spid="412"/>
                                        </p:tgtEl>
                                      </p:cBhvr>
                                    </p:animEffect>
                                  </p:childTnLst>
                                </p:cTn>
                              </p:par>
                            </p:childTnLst>
                          </p:cTn>
                        </p:par>
                      </p:childTnLst>
                    </p:cTn>
                  </p:par>
                  <p:par>
                    <p:cTn id="254" fill="hold">
                      <p:stCondLst>
                        <p:cond delay="indefinite"/>
                      </p:stCondLst>
                      <p:childTnLst>
                        <p:par>
                          <p:cTn id="255" fill="hold">
                            <p:stCondLst>
                              <p:cond delay="0"/>
                            </p:stCondLst>
                            <p:childTnLst>
                              <p:par>
                                <p:cTn id="256" presetID="10" presetClass="entr" presetSubtype="0" fill="hold" nodeType="clickEffect">
                                  <p:stCondLst>
                                    <p:cond delay="0"/>
                                  </p:stCondLst>
                                  <p:childTnLst>
                                    <p:set>
                                      <p:cBhvr>
                                        <p:cTn id="257" dur="1" fill="hold">
                                          <p:stCondLst>
                                            <p:cond delay="0"/>
                                          </p:stCondLst>
                                        </p:cTn>
                                        <p:tgtEl>
                                          <p:spTgt spid="413"/>
                                        </p:tgtEl>
                                        <p:attrNameLst>
                                          <p:attrName>style.visibility</p:attrName>
                                        </p:attrNameLst>
                                      </p:cBhvr>
                                      <p:to>
                                        <p:strVal val="visible"/>
                                      </p:to>
                                    </p:set>
                                    <p:animEffect transition="in" filter="fade">
                                      <p:cBhvr>
                                        <p:cTn id="258" dur="500"/>
                                        <p:tgtEl>
                                          <p:spTgt spid="413"/>
                                        </p:tgtEl>
                                      </p:cBhvr>
                                    </p:animEffect>
                                  </p:childTnLst>
                                </p:cTn>
                              </p:par>
                            </p:childTnLst>
                          </p:cTn>
                        </p:par>
                      </p:childTnLst>
                    </p:cTn>
                  </p:par>
                  <p:par>
                    <p:cTn id="259" fill="hold">
                      <p:stCondLst>
                        <p:cond delay="indefinite"/>
                      </p:stCondLst>
                      <p:childTnLst>
                        <p:par>
                          <p:cTn id="260" fill="hold">
                            <p:stCondLst>
                              <p:cond delay="0"/>
                            </p:stCondLst>
                            <p:childTnLst>
                              <p:par>
                                <p:cTn id="261" presetID="10" presetClass="entr" presetSubtype="0" fill="hold" nodeType="clickEffect">
                                  <p:stCondLst>
                                    <p:cond delay="0"/>
                                  </p:stCondLst>
                                  <p:childTnLst>
                                    <p:set>
                                      <p:cBhvr>
                                        <p:cTn id="262" dur="1" fill="hold">
                                          <p:stCondLst>
                                            <p:cond delay="0"/>
                                          </p:stCondLst>
                                        </p:cTn>
                                        <p:tgtEl>
                                          <p:spTgt spid="2"/>
                                        </p:tgtEl>
                                        <p:attrNameLst>
                                          <p:attrName>style.visibility</p:attrName>
                                        </p:attrNameLst>
                                      </p:cBhvr>
                                      <p:to>
                                        <p:strVal val="visible"/>
                                      </p:to>
                                    </p:set>
                                    <p:animEffect transition="in" filter="fade">
                                      <p:cBhvr>
                                        <p:cTn id="263" dur="500"/>
                                        <p:tgtEl>
                                          <p:spTgt spid="2"/>
                                        </p:tgtEl>
                                      </p:cBhvr>
                                    </p:animEffect>
                                  </p:childTnLst>
                                </p:cTn>
                              </p:par>
                            </p:childTnLst>
                          </p:cTn>
                        </p:par>
                      </p:childTnLst>
                    </p:cTn>
                  </p:par>
                  <p:par>
                    <p:cTn id="264" fill="hold">
                      <p:stCondLst>
                        <p:cond delay="indefinite"/>
                      </p:stCondLst>
                      <p:childTnLst>
                        <p:par>
                          <p:cTn id="265" fill="hold">
                            <p:stCondLst>
                              <p:cond delay="0"/>
                            </p:stCondLst>
                            <p:childTnLst>
                              <p:par>
                                <p:cTn id="266" presetID="10" presetClass="entr" presetSubtype="0" fill="hold" nodeType="clickEffect">
                                  <p:stCondLst>
                                    <p:cond delay="0"/>
                                  </p:stCondLst>
                                  <p:childTnLst>
                                    <p:set>
                                      <p:cBhvr>
                                        <p:cTn id="267" dur="1" fill="hold">
                                          <p:stCondLst>
                                            <p:cond delay="0"/>
                                          </p:stCondLst>
                                        </p:cTn>
                                        <p:tgtEl>
                                          <p:spTgt spid="458"/>
                                        </p:tgtEl>
                                        <p:attrNameLst>
                                          <p:attrName>style.visibility</p:attrName>
                                        </p:attrNameLst>
                                      </p:cBhvr>
                                      <p:to>
                                        <p:strVal val="visible"/>
                                      </p:to>
                                    </p:set>
                                    <p:animEffect transition="in" filter="fade">
                                      <p:cBhvr>
                                        <p:cTn id="268" dur="500"/>
                                        <p:tgtEl>
                                          <p:spTgt spid="4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987" grpId="0" animBg="1"/>
      <p:bldP spid="169987" grpId="1" animBg="1"/>
      <p:bldP spid="170019" grpId="0" animBg="1"/>
      <p:bldP spid="170019" grpId="1" animBg="1"/>
      <p:bldP spid="170028" grpId="0" animBg="1"/>
      <p:bldP spid="170028" grpId="1" animBg="1"/>
      <p:bldP spid="170043" grpId="0" animBg="1"/>
      <p:bldP spid="170043" grpId="1" animBg="1"/>
      <p:bldP spid="170055" grpId="0" animBg="1"/>
      <p:bldP spid="170055" grpId="1" animBg="1"/>
      <p:bldP spid="170062" grpId="0" animBg="1"/>
      <p:bldP spid="170062" grpId="1" animBg="1"/>
      <p:bldP spid="170065" grpId="0"/>
      <p:bldP spid="170066" grpId="0" animBg="1"/>
      <p:bldP spid="170066" grpId="1" animBg="1"/>
      <p:bldP spid="170080" grpId="0" animBg="1"/>
      <p:bldP spid="170080" grpId="1" animBg="1"/>
      <p:bldP spid="170092" grpId="0" animBg="1"/>
      <p:bldP spid="170092" grpId="1" animBg="1"/>
      <p:bldP spid="170114" grpId="0" animBg="1"/>
      <p:bldP spid="170114" grpId="1" animBg="1"/>
      <p:bldP spid="170118" grpId="0" animBg="1"/>
      <p:bldP spid="170118" grpId="1" animBg="1"/>
      <p:bldP spid="170139" grpId="0" animBg="1"/>
      <p:bldP spid="170139" grpId="1" animBg="1"/>
      <p:bldP spid="170147" grpId="0" animBg="1"/>
      <p:bldP spid="170147" grpId="1" animBg="1"/>
      <p:bldP spid="170160" grpId="0" animBg="1"/>
      <p:bldP spid="170160" grpId="1" animBg="1"/>
      <p:bldP spid="170183" grpId="0" animBg="1"/>
      <p:bldP spid="170183" grpId="1" animBg="1"/>
      <p:bldP spid="170209" grpId="0" animBg="1"/>
      <p:bldP spid="170209" grpId="1" animBg="1"/>
      <p:bldP spid="170220" grpId="0"/>
      <p:bldP spid="139" grpId="0" animBg="1"/>
      <p:bldP spid="139" grpId="1" animBg="1"/>
      <p:bldP spid="140" grpId="0" animBg="1"/>
      <p:bldP spid="140" grpId="1" animBg="1"/>
      <p:bldP spid="161" grpId="0" animBg="1"/>
      <p:bldP spid="161"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Text Box 2"/>
          <p:cNvSpPr txBox="1">
            <a:spLocks noChangeArrowheads="1"/>
          </p:cNvSpPr>
          <p:nvPr/>
        </p:nvSpPr>
        <p:spPr bwMode="auto">
          <a:xfrm>
            <a:off x="2546350" y="615950"/>
            <a:ext cx="4051300" cy="473912"/>
          </a:xfrm>
          <a:prstGeom prst="rect">
            <a:avLst/>
          </a:prstGeom>
          <a:noFill/>
          <a:ln w="9525">
            <a:noFill/>
            <a:miter lim="800000"/>
            <a:headEnd/>
            <a:tailEnd/>
          </a:ln>
          <a:effectLst/>
        </p:spPr>
        <p:txBody>
          <a:bodyPr>
            <a:spAutoFit/>
            <a:flatTx/>
          </a:bodyPr>
          <a:lstStyle/>
          <a:p>
            <a:pPr>
              <a:lnSpc>
                <a:spcPct val="140000"/>
              </a:lnSpc>
            </a:pPr>
            <a:r>
              <a:rPr lang="es-ES" sz="2000" b="1" dirty="0" smtClean="0">
                <a:solidFill>
                  <a:srgbClr val="000099"/>
                </a:solidFill>
                <a:latin typeface="Arial" charset="0"/>
              </a:rPr>
              <a:t>Formulario  de  Bohr</a:t>
            </a:r>
            <a:endParaRPr lang="es-ES" sz="2000" b="1" dirty="0">
              <a:solidFill>
                <a:srgbClr val="000099"/>
              </a:solidFill>
              <a:latin typeface="Arial" charset="0"/>
            </a:endParaRPr>
          </a:p>
        </p:txBody>
      </p:sp>
      <p:grpSp>
        <p:nvGrpSpPr>
          <p:cNvPr id="170017" name="Group 33"/>
          <p:cNvGrpSpPr>
            <a:grpSpLocks/>
          </p:cNvGrpSpPr>
          <p:nvPr/>
        </p:nvGrpSpPr>
        <p:grpSpPr bwMode="auto">
          <a:xfrm>
            <a:off x="800100" y="1301750"/>
            <a:ext cx="1296988" cy="539750"/>
            <a:chOff x="256" y="1476"/>
            <a:chExt cx="817" cy="340"/>
          </a:xfrm>
        </p:grpSpPr>
        <p:sp>
          <p:nvSpPr>
            <p:cNvPr id="169989" name="Text Box 5"/>
            <p:cNvSpPr txBox="1">
              <a:spLocks noChangeArrowheads="1"/>
            </p:cNvSpPr>
            <p:nvPr/>
          </p:nvSpPr>
          <p:spPr bwMode="auto">
            <a:xfrm>
              <a:off x="256" y="1572"/>
              <a:ext cx="257" cy="148"/>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F</a:t>
              </a:r>
              <a:r>
                <a:rPr lang="es-ES" sz="1400" b="1" baseline="-25000">
                  <a:latin typeface="Arial" charset="0"/>
                </a:rPr>
                <a:t>e</a:t>
              </a:r>
              <a:r>
                <a:rPr lang="es-ES" sz="1400" b="1">
                  <a:latin typeface="Arial" charset="0"/>
                </a:rPr>
                <a:t> = </a:t>
              </a:r>
            </a:p>
          </p:txBody>
        </p:sp>
        <p:sp>
          <p:nvSpPr>
            <p:cNvPr id="169990" name="Text Box 6"/>
            <p:cNvSpPr txBox="1">
              <a:spLocks noChangeArrowheads="1"/>
            </p:cNvSpPr>
            <p:nvPr/>
          </p:nvSpPr>
          <p:spPr bwMode="auto">
            <a:xfrm>
              <a:off x="642" y="1476"/>
              <a:ext cx="400" cy="148"/>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Q</a:t>
              </a:r>
              <a:r>
                <a:rPr lang="es-ES" sz="1400" b="1" baseline="-25000">
                  <a:latin typeface="Arial" charset="0"/>
                </a:rPr>
                <a:t>1</a:t>
              </a:r>
              <a:r>
                <a:rPr lang="es-ES" sz="1400" b="1">
                  <a:latin typeface="Arial" charset="0"/>
                </a:rPr>
                <a:t>·Q</a:t>
              </a:r>
              <a:r>
                <a:rPr lang="es-ES" sz="1400" b="1" baseline="-25000">
                  <a:latin typeface="Arial" charset="0"/>
                </a:rPr>
                <a:t>2</a:t>
              </a:r>
              <a:r>
                <a:rPr lang="es-ES" sz="1400" b="1">
                  <a:latin typeface="Arial" charset="0"/>
                </a:rPr>
                <a:t>·k</a:t>
              </a:r>
            </a:p>
          </p:txBody>
        </p:sp>
        <p:sp>
          <p:nvSpPr>
            <p:cNvPr id="169991" name="Text Box 7"/>
            <p:cNvSpPr txBox="1">
              <a:spLocks noChangeArrowheads="1"/>
            </p:cNvSpPr>
            <p:nvPr/>
          </p:nvSpPr>
          <p:spPr bwMode="auto">
            <a:xfrm>
              <a:off x="777" y="1668"/>
              <a:ext cx="130" cy="148"/>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d</a:t>
              </a:r>
              <a:r>
                <a:rPr lang="es-ES" sz="1400" b="1" baseline="30000">
                  <a:latin typeface="Arial" charset="0"/>
                </a:rPr>
                <a:t>2</a:t>
              </a:r>
            </a:p>
          </p:txBody>
        </p:sp>
        <p:sp>
          <p:nvSpPr>
            <p:cNvPr id="169992" name="Line 8"/>
            <p:cNvSpPr>
              <a:spLocks noChangeShapeType="1"/>
            </p:cNvSpPr>
            <p:nvPr/>
          </p:nvSpPr>
          <p:spPr bwMode="auto">
            <a:xfrm>
              <a:off x="612" y="1653"/>
              <a:ext cx="461" cy="0"/>
            </a:xfrm>
            <a:prstGeom prst="line">
              <a:avLst/>
            </a:prstGeom>
            <a:noFill/>
            <a:ln w="25400">
              <a:solidFill>
                <a:schemeClr val="tx1"/>
              </a:solidFill>
              <a:round/>
              <a:headEnd/>
              <a:tailEnd/>
            </a:ln>
            <a:effectLst/>
          </p:spPr>
          <p:txBody>
            <a:bodyPr wrap="none" anchor="ctr"/>
            <a:lstStyle/>
            <a:p>
              <a:endParaRPr lang="es-MX"/>
            </a:p>
          </p:txBody>
        </p:sp>
        <p:sp>
          <p:nvSpPr>
            <p:cNvPr id="170016" name="Line 32"/>
            <p:cNvSpPr>
              <a:spLocks noChangeShapeType="1"/>
            </p:cNvSpPr>
            <p:nvPr/>
          </p:nvSpPr>
          <p:spPr bwMode="auto">
            <a:xfrm>
              <a:off x="504" y="1653"/>
              <a:ext cx="77" cy="0"/>
            </a:xfrm>
            <a:prstGeom prst="line">
              <a:avLst/>
            </a:prstGeom>
            <a:noFill/>
            <a:ln w="25400">
              <a:solidFill>
                <a:schemeClr val="tx1"/>
              </a:solidFill>
              <a:round/>
              <a:headEnd/>
              <a:tailEnd/>
            </a:ln>
            <a:effectLst/>
          </p:spPr>
          <p:txBody>
            <a:bodyPr wrap="none" anchor="ctr"/>
            <a:lstStyle/>
            <a:p>
              <a:endParaRPr lang="es-MX"/>
            </a:p>
          </p:txBody>
        </p:sp>
      </p:grpSp>
      <p:grpSp>
        <p:nvGrpSpPr>
          <p:cNvPr id="170027" name="Group 43"/>
          <p:cNvGrpSpPr>
            <a:grpSpLocks/>
          </p:cNvGrpSpPr>
          <p:nvPr/>
        </p:nvGrpSpPr>
        <p:grpSpPr bwMode="auto">
          <a:xfrm>
            <a:off x="603250" y="1965325"/>
            <a:ext cx="1366838" cy="508000"/>
            <a:chOff x="716" y="1896"/>
            <a:chExt cx="861" cy="320"/>
          </a:xfrm>
        </p:grpSpPr>
        <p:sp>
          <p:nvSpPr>
            <p:cNvPr id="170021" name="Text Box 37"/>
            <p:cNvSpPr txBox="1">
              <a:spLocks noChangeArrowheads="1"/>
            </p:cNvSpPr>
            <p:nvPr/>
          </p:nvSpPr>
          <p:spPr bwMode="auto">
            <a:xfrm>
              <a:off x="840" y="1984"/>
              <a:ext cx="257" cy="148"/>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F</a:t>
              </a:r>
              <a:r>
                <a:rPr lang="es-ES" sz="1400" b="1" baseline="-25000">
                  <a:latin typeface="Arial" charset="0"/>
                </a:rPr>
                <a:t>e</a:t>
              </a:r>
              <a:r>
                <a:rPr lang="es-ES" sz="1400" b="1">
                  <a:latin typeface="Arial" charset="0"/>
                </a:rPr>
                <a:t> = </a:t>
              </a:r>
            </a:p>
          </p:txBody>
        </p:sp>
        <p:sp>
          <p:nvSpPr>
            <p:cNvPr id="170022" name="Text Box 38"/>
            <p:cNvSpPr txBox="1">
              <a:spLocks noChangeArrowheads="1"/>
            </p:cNvSpPr>
            <p:nvPr/>
          </p:nvSpPr>
          <p:spPr bwMode="auto">
            <a:xfrm>
              <a:off x="1223" y="1896"/>
              <a:ext cx="316" cy="148"/>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Z·e</a:t>
              </a:r>
              <a:r>
                <a:rPr lang="es-ES" sz="1400" b="1" baseline="30000">
                  <a:latin typeface="Arial" charset="0"/>
                </a:rPr>
                <a:t>2</a:t>
              </a:r>
              <a:r>
                <a:rPr lang="es-ES" sz="1400" b="1">
                  <a:latin typeface="Arial" charset="0"/>
                </a:rPr>
                <a:t>·k</a:t>
              </a:r>
            </a:p>
          </p:txBody>
        </p:sp>
        <p:sp>
          <p:nvSpPr>
            <p:cNvPr id="170023" name="Text Box 39"/>
            <p:cNvSpPr txBox="1">
              <a:spLocks noChangeArrowheads="1"/>
            </p:cNvSpPr>
            <p:nvPr/>
          </p:nvSpPr>
          <p:spPr bwMode="auto">
            <a:xfrm>
              <a:off x="1325" y="2068"/>
              <a:ext cx="106" cy="148"/>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r</a:t>
              </a:r>
              <a:r>
                <a:rPr lang="es-ES" sz="1400" b="1" baseline="30000">
                  <a:latin typeface="Arial" charset="0"/>
                </a:rPr>
                <a:t>2</a:t>
              </a:r>
            </a:p>
          </p:txBody>
        </p:sp>
        <p:sp>
          <p:nvSpPr>
            <p:cNvPr id="170024" name="Line 40"/>
            <p:cNvSpPr>
              <a:spLocks noChangeShapeType="1"/>
            </p:cNvSpPr>
            <p:nvPr/>
          </p:nvSpPr>
          <p:spPr bwMode="auto">
            <a:xfrm>
              <a:off x="1192" y="2057"/>
              <a:ext cx="385" cy="0"/>
            </a:xfrm>
            <a:prstGeom prst="line">
              <a:avLst/>
            </a:prstGeom>
            <a:noFill/>
            <a:ln w="25400">
              <a:solidFill>
                <a:schemeClr val="tx1"/>
              </a:solidFill>
              <a:round/>
              <a:headEnd/>
              <a:tailEnd/>
            </a:ln>
            <a:effectLst/>
          </p:spPr>
          <p:txBody>
            <a:bodyPr wrap="none" anchor="ctr"/>
            <a:lstStyle/>
            <a:p>
              <a:endParaRPr lang="es-MX"/>
            </a:p>
          </p:txBody>
        </p:sp>
        <p:sp>
          <p:nvSpPr>
            <p:cNvPr id="170025" name="Text Box 41"/>
            <p:cNvSpPr txBox="1">
              <a:spLocks noChangeArrowheads="1"/>
            </p:cNvSpPr>
            <p:nvPr/>
          </p:nvSpPr>
          <p:spPr bwMode="auto">
            <a:xfrm>
              <a:off x="1080" y="1907"/>
              <a:ext cx="93" cy="168"/>
            </a:xfrm>
            <a:prstGeom prst="rect">
              <a:avLst/>
            </a:prstGeom>
            <a:noFill/>
            <a:ln w="9525">
              <a:noFill/>
              <a:miter lim="800000"/>
              <a:headEnd/>
              <a:tailEnd/>
            </a:ln>
            <a:effectLst/>
          </p:spPr>
          <p:txBody>
            <a:bodyPr wrap="none" lIns="18000" tIns="10800" rIns="18000" bIns="10800">
              <a:spAutoFit/>
            </a:bodyPr>
            <a:lstStyle/>
            <a:p>
              <a:r>
                <a:rPr lang="es-ES" sz="1600" b="1">
                  <a:latin typeface="Arial" charset="0"/>
                </a:rPr>
                <a:t>_</a:t>
              </a:r>
              <a:endParaRPr lang="es-ES" sz="1600" b="1" baseline="30000">
                <a:latin typeface="Arial" charset="0"/>
              </a:endParaRPr>
            </a:p>
          </p:txBody>
        </p:sp>
        <p:sp>
          <p:nvSpPr>
            <p:cNvPr id="170026" name="Text Box 42"/>
            <p:cNvSpPr txBox="1">
              <a:spLocks noChangeArrowheads="1"/>
            </p:cNvSpPr>
            <p:nvPr/>
          </p:nvSpPr>
          <p:spPr bwMode="auto">
            <a:xfrm>
              <a:off x="716" y="1984"/>
              <a:ext cx="84" cy="148"/>
            </a:xfrm>
            <a:prstGeom prst="rect">
              <a:avLst/>
            </a:prstGeom>
            <a:noFill/>
            <a:ln w="9525">
              <a:noFill/>
              <a:miter lim="800000"/>
              <a:headEnd/>
              <a:tailEnd/>
            </a:ln>
            <a:effectLst/>
          </p:spPr>
          <p:txBody>
            <a:bodyPr wrap="none" lIns="18000" tIns="10800" rIns="18000" bIns="10800">
              <a:spAutoFit/>
            </a:bodyPr>
            <a:lstStyle/>
            <a:p>
              <a:r>
                <a:rPr lang="es-ES" sz="1400" b="1">
                  <a:solidFill>
                    <a:srgbClr val="FF0000"/>
                  </a:solidFill>
                  <a:latin typeface="Arial" charset="0"/>
                </a:rPr>
                <a:t>1</a:t>
              </a:r>
              <a:endParaRPr lang="es-ES" sz="1400" b="1" baseline="30000">
                <a:solidFill>
                  <a:srgbClr val="FF0000"/>
                </a:solidFill>
                <a:latin typeface="Arial" charset="0"/>
              </a:endParaRPr>
            </a:p>
          </p:txBody>
        </p:sp>
      </p:grpSp>
      <p:grpSp>
        <p:nvGrpSpPr>
          <p:cNvPr id="170030" name="Group 46"/>
          <p:cNvGrpSpPr>
            <a:grpSpLocks/>
          </p:cNvGrpSpPr>
          <p:nvPr/>
        </p:nvGrpSpPr>
        <p:grpSpPr bwMode="auto">
          <a:xfrm>
            <a:off x="596900" y="2605088"/>
            <a:ext cx="1195388" cy="433387"/>
            <a:chOff x="424" y="2659"/>
            <a:chExt cx="753" cy="273"/>
          </a:xfrm>
        </p:grpSpPr>
        <p:sp>
          <p:nvSpPr>
            <p:cNvPr id="170031" name="Text Box 47"/>
            <p:cNvSpPr txBox="1">
              <a:spLocks noChangeArrowheads="1"/>
            </p:cNvSpPr>
            <p:nvPr/>
          </p:nvSpPr>
          <p:spPr bwMode="auto">
            <a:xfrm>
              <a:off x="556" y="2740"/>
              <a:ext cx="257" cy="148"/>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F</a:t>
              </a:r>
              <a:r>
                <a:rPr lang="es-ES" sz="1400" b="1" baseline="-25000">
                  <a:latin typeface="Arial" charset="0"/>
                </a:rPr>
                <a:t>c</a:t>
              </a:r>
              <a:r>
                <a:rPr lang="es-ES" sz="1400" b="1">
                  <a:latin typeface="Arial" charset="0"/>
                </a:rPr>
                <a:t> = </a:t>
              </a:r>
            </a:p>
          </p:txBody>
        </p:sp>
        <p:sp>
          <p:nvSpPr>
            <p:cNvPr id="170032" name="Text Box 48"/>
            <p:cNvSpPr txBox="1">
              <a:spLocks noChangeArrowheads="1"/>
            </p:cNvSpPr>
            <p:nvPr/>
          </p:nvSpPr>
          <p:spPr bwMode="auto">
            <a:xfrm>
              <a:off x="917" y="2660"/>
              <a:ext cx="255" cy="148"/>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m·v</a:t>
              </a:r>
              <a:r>
                <a:rPr lang="es-ES" sz="1400" b="1" baseline="30000">
                  <a:latin typeface="Arial" charset="0"/>
                </a:rPr>
                <a:t>2</a:t>
              </a:r>
            </a:p>
          </p:txBody>
        </p:sp>
        <p:sp>
          <p:nvSpPr>
            <p:cNvPr id="170033" name="Text Box 49"/>
            <p:cNvSpPr txBox="1">
              <a:spLocks noChangeArrowheads="1"/>
            </p:cNvSpPr>
            <p:nvPr/>
          </p:nvSpPr>
          <p:spPr bwMode="auto">
            <a:xfrm>
              <a:off x="1013" y="2784"/>
              <a:ext cx="66" cy="148"/>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r</a:t>
              </a:r>
              <a:endParaRPr lang="es-ES" sz="1400" b="1" baseline="30000">
                <a:latin typeface="Arial" charset="0"/>
              </a:endParaRPr>
            </a:p>
          </p:txBody>
        </p:sp>
        <p:sp>
          <p:nvSpPr>
            <p:cNvPr id="170034" name="Line 50"/>
            <p:cNvSpPr>
              <a:spLocks noChangeShapeType="1"/>
            </p:cNvSpPr>
            <p:nvPr/>
          </p:nvSpPr>
          <p:spPr bwMode="auto">
            <a:xfrm>
              <a:off x="908" y="2805"/>
              <a:ext cx="269" cy="0"/>
            </a:xfrm>
            <a:prstGeom prst="line">
              <a:avLst/>
            </a:prstGeom>
            <a:noFill/>
            <a:ln w="25400">
              <a:solidFill>
                <a:schemeClr val="tx1"/>
              </a:solidFill>
              <a:round/>
              <a:headEnd/>
              <a:tailEnd/>
            </a:ln>
            <a:effectLst/>
          </p:spPr>
          <p:txBody>
            <a:bodyPr wrap="none" anchor="ctr"/>
            <a:lstStyle/>
            <a:p>
              <a:endParaRPr lang="es-MX"/>
            </a:p>
          </p:txBody>
        </p:sp>
        <p:sp>
          <p:nvSpPr>
            <p:cNvPr id="170035" name="Text Box 51"/>
            <p:cNvSpPr txBox="1">
              <a:spLocks noChangeArrowheads="1"/>
            </p:cNvSpPr>
            <p:nvPr/>
          </p:nvSpPr>
          <p:spPr bwMode="auto">
            <a:xfrm>
              <a:off x="796" y="2659"/>
              <a:ext cx="93" cy="168"/>
            </a:xfrm>
            <a:prstGeom prst="rect">
              <a:avLst/>
            </a:prstGeom>
            <a:noFill/>
            <a:ln w="9525">
              <a:noFill/>
              <a:miter lim="800000"/>
              <a:headEnd/>
              <a:tailEnd/>
            </a:ln>
            <a:effectLst/>
          </p:spPr>
          <p:txBody>
            <a:bodyPr wrap="none" lIns="18000" tIns="10800" rIns="18000" bIns="10800">
              <a:spAutoFit/>
            </a:bodyPr>
            <a:lstStyle/>
            <a:p>
              <a:r>
                <a:rPr lang="es-ES" sz="1600" b="1">
                  <a:latin typeface="Arial" charset="0"/>
                </a:rPr>
                <a:t>_</a:t>
              </a:r>
              <a:endParaRPr lang="es-ES" sz="1600" b="1" baseline="30000">
                <a:latin typeface="Arial" charset="0"/>
              </a:endParaRPr>
            </a:p>
          </p:txBody>
        </p:sp>
        <p:sp>
          <p:nvSpPr>
            <p:cNvPr id="170036" name="Text Box 52"/>
            <p:cNvSpPr txBox="1">
              <a:spLocks noChangeArrowheads="1"/>
            </p:cNvSpPr>
            <p:nvPr/>
          </p:nvSpPr>
          <p:spPr bwMode="auto">
            <a:xfrm>
              <a:off x="424" y="2740"/>
              <a:ext cx="84" cy="148"/>
            </a:xfrm>
            <a:prstGeom prst="rect">
              <a:avLst/>
            </a:prstGeom>
            <a:noFill/>
            <a:ln w="9525">
              <a:noFill/>
              <a:miter lim="800000"/>
              <a:headEnd/>
              <a:tailEnd/>
            </a:ln>
            <a:effectLst/>
          </p:spPr>
          <p:txBody>
            <a:bodyPr wrap="none" lIns="18000" tIns="10800" rIns="18000" bIns="10800">
              <a:spAutoFit/>
            </a:bodyPr>
            <a:lstStyle/>
            <a:p>
              <a:r>
                <a:rPr lang="es-ES" sz="1400" b="1">
                  <a:solidFill>
                    <a:srgbClr val="FF0000"/>
                  </a:solidFill>
                  <a:latin typeface="Arial" charset="0"/>
                </a:rPr>
                <a:t>2</a:t>
              </a:r>
              <a:endParaRPr lang="es-ES" sz="1400" b="1" baseline="30000">
                <a:solidFill>
                  <a:srgbClr val="FF0000"/>
                </a:solidFill>
                <a:latin typeface="Arial" charset="0"/>
              </a:endParaRPr>
            </a:p>
          </p:txBody>
        </p:sp>
      </p:grpSp>
      <p:grpSp>
        <p:nvGrpSpPr>
          <p:cNvPr id="170052" name="Group 68"/>
          <p:cNvGrpSpPr>
            <a:grpSpLocks/>
          </p:cNvGrpSpPr>
          <p:nvPr/>
        </p:nvGrpSpPr>
        <p:grpSpPr bwMode="auto">
          <a:xfrm>
            <a:off x="596900" y="3176588"/>
            <a:ext cx="1454150" cy="501650"/>
            <a:chOff x="792" y="2399"/>
            <a:chExt cx="916" cy="316"/>
          </a:xfrm>
        </p:grpSpPr>
        <p:sp>
          <p:nvSpPr>
            <p:cNvPr id="170037" name="Text Box 53"/>
            <p:cNvSpPr txBox="1">
              <a:spLocks noChangeArrowheads="1"/>
            </p:cNvSpPr>
            <p:nvPr/>
          </p:nvSpPr>
          <p:spPr bwMode="auto">
            <a:xfrm>
              <a:off x="975" y="2399"/>
              <a:ext cx="316" cy="148"/>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Z·e</a:t>
              </a:r>
              <a:r>
                <a:rPr lang="es-ES" sz="1400" b="1" baseline="30000">
                  <a:latin typeface="Arial" charset="0"/>
                </a:rPr>
                <a:t>2</a:t>
              </a:r>
              <a:r>
                <a:rPr lang="es-ES" sz="1400" b="1">
                  <a:latin typeface="Arial" charset="0"/>
                </a:rPr>
                <a:t>·k</a:t>
              </a:r>
            </a:p>
          </p:txBody>
        </p:sp>
        <p:sp>
          <p:nvSpPr>
            <p:cNvPr id="170038" name="Text Box 54"/>
            <p:cNvSpPr txBox="1">
              <a:spLocks noChangeArrowheads="1"/>
            </p:cNvSpPr>
            <p:nvPr/>
          </p:nvSpPr>
          <p:spPr bwMode="auto">
            <a:xfrm>
              <a:off x="1101" y="2567"/>
              <a:ext cx="66" cy="148"/>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r</a:t>
              </a:r>
              <a:endParaRPr lang="es-ES" sz="1400" b="1" baseline="30000">
                <a:latin typeface="Arial" charset="0"/>
              </a:endParaRPr>
            </a:p>
          </p:txBody>
        </p:sp>
        <p:sp>
          <p:nvSpPr>
            <p:cNvPr id="170039" name="Line 55"/>
            <p:cNvSpPr>
              <a:spLocks noChangeShapeType="1"/>
            </p:cNvSpPr>
            <p:nvPr/>
          </p:nvSpPr>
          <p:spPr bwMode="auto">
            <a:xfrm>
              <a:off x="943" y="2560"/>
              <a:ext cx="382" cy="0"/>
            </a:xfrm>
            <a:prstGeom prst="line">
              <a:avLst/>
            </a:prstGeom>
            <a:noFill/>
            <a:ln w="25400">
              <a:solidFill>
                <a:schemeClr val="tx1"/>
              </a:solidFill>
              <a:round/>
              <a:headEnd/>
              <a:tailEnd/>
            </a:ln>
            <a:effectLst/>
          </p:spPr>
          <p:txBody>
            <a:bodyPr wrap="none" anchor="ctr"/>
            <a:lstStyle/>
            <a:p>
              <a:endParaRPr lang="es-MX"/>
            </a:p>
          </p:txBody>
        </p:sp>
        <p:sp>
          <p:nvSpPr>
            <p:cNvPr id="170040" name="Text Box 56"/>
            <p:cNvSpPr txBox="1">
              <a:spLocks noChangeArrowheads="1"/>
            </p:cNvSpPr>
            <p:nvPr/>
          </p:nvSpPr>
          <p:spPr bwMode="auto">
            <a:xfrm>
              <a:off x="1352" y="2484"/>
              <a:ext cx="87" cy="148"/>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a:t>
              </a:r>
            </a:p>
          </p:txBody>
        </p:sp>
        <p:sp>
          <p:nvSpPr>
            <p:cNvPr id="170041" name="Text Box 57"/>
            <p:cNvSpPr txBox="1">
              <a:spLocks noChangeArrowheads="1"/>
            </p:cNvSpPr>
            <p:nvPr/>
          </p:nvSpPr>
          <p:spPr bwMode="auto">
            <a:xfrm>
              <a:off x="1453" y="2476"/>
              <a:ext cx="255" cy="148"/>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m·v</a:t>
              </a:r>
              <a:r>
                <a:rPr lang="es-ES" sz="1400" b="1" baseline="30000">
                  <a:latin typeface="Arial" charset="0"/>
                </a:rPr>
                <a:t>2</a:t>
              </a:r>
            </a:p>
          </p:txBody>
        </p:sp>
        <p:sp>
          <p:nvSpPr>
            <p:cNvPr id="170050" name="Text Box 66"/>
            <p:cNvSpPr txBox="1">
              <a:spLocks noChangeArrowheads="1"/>
            </p:cNvSpPr>
            <p:nvPr/>
          </p:nvSpPr>
          <p:spPr bwMode="auto">
            <a:xfrm>
              <a:off x="792" y="2491"/>
              <a:ext cx="84" cy="148"/>
            </a:xfrm>
            <a:prstGeom prst="rect">
              <a:avLst/>
            </a:prstGeom>
            <a:noFill/>
            <a:ln w="9525">
              <a:noFill/>
              <a:miter lim="800000"/>
              <a:headEnd/>
              <a:tailEnd/>
            </a:ln>
            <a:effectLst/>
          </p:spPr>
          <p:txBody>
            <a:bodyPr wrap="none" lIns="18000" tIns="10800" rIns="18000" bIns="10800">
              <a:spAutoFit/>
            </a:bodyPr>
            <a:lstStyle/>
            <a:p>
              <a:r>
                <a:rPr lang="es-ES" sz="1400" b="1">
                  <a:solidFill>
                    <a:srgbClr val="FF0000"/>
                  </a:solidFill>
                  <a:latin typeface="Arial" charset="0"/>
                </a:rPr>
                <a:t>3</a:t>
              </a:r>
              <a:endParaRPr lang="es-ES" sz="1400" b="1" baseline="30000">
                <a:solidFill>
                  <a:srgbClr val="FF0000"/>
                </a:solidFill>
                <a:latin typeface="Arial" charset="0"/>
              </a:endParaRPr>
            </a:p>
          </p:txBody>
        </p:sp>
      </p:grpSp>
      <p:grpSp>
        <p:nvGrpSpPr>
          <p:cNvPr id="170061" name="Group 77"/>
          <p:cNvGrpSpPr>
            <a:grpSpLocks/>
          </p:cNvGrpSpPr>
          <p:nvPr/>
        </p:nvGrpSpPr>
        <p:grpSpPr bwMode="auto">
          <a:xfrm>
            <a:off x="596900" y="3813175"/>
            <a:ext cx="1233488" cy="234950"/>
            <a:chOff x="956" y="2631"/>
            <a:chExt cx="777" cy="148"/>
          </a:xfrm>
        </p:grpSpPr>
        <p:sp>
          <p:nvSpPr>
            <p:cNvPr id="170056" name="Text Box 72"/>
            <p:cNvSpPr txBox="1">
              <a:spLocks noChangeArrowheads="1"/>
            </p:cNvSpPr>
            <p:nvPr/>
          </p:nvSpPr>
          <p:spPr bwMode="auto">
            <a:xfrm>
              <a:off x="956" y="2631"/>
              <a:ext cx="84" cy="148"/>
            </a:xfrm>
            <a:prstGeom prst="rect">
              <a:avLst/>
            </a:prstGeom>
            <a:noFill/>
            <a:ln w="9525">
              <a:noFill/>
              <a:miter lim="800000"/>
              <a:headEnd/>
              <a:tailEnd/>
            </a:ln>
            <a:effectLst/>
          </p:spPr>
          <p:txBody>
            <a:bodyPr wrap="none" lIns="18000" tIns="10800" rIns="18000" bIns="10800">
              <a:spAutoFit/>
            </a:bodyPr>
            <a:lstStyle/>
            <a:p>
              <a:r>
                <a:rPr lang="es-ES" sz="1400" b="1">
                  <a:solidFill>
                    <a:srgbClr val="FF0000"/>
                  </a:solidFill>
                  <a:latin typeface="Arial" charset="0"/>
                </a:rPr>
                <a:t>4</a:t>
              </a:r>
              <a:endParaRPr lang="es-ES" sz="1400" b="1" baseline="-25000">
                <a:solidFill>
                  <a:srgbClr val="FF0000"/>
                </a:solidFill>
                <a:latin typeface="Arial" charset="0"/>
              </a:endParaRPr>
            </a:p>
          </p:txBody>
        </p:sp>
        <p:sp>
          <p:nvSpPr>
            <p:cNvPr id="170057" name="Text Box 73"/>
            <p:cNvSpPr txBox="1">
              <a:spLocks noChangeArrowheads="1"/>
            </p:cNvSpPr>
            <p:nvPr/>
          </p:nvSpPr>
          <p:spPr bwMode="auto">
            <a:xfrm>
              <a:off x="1088" y="2631"/>
              <a:ext cx="645" cy="148"/>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E</a:t>
              </a:r>
              <a:r>
                <a:rPr lang="es-ES" sz="1400" b="1" baseline="-25000">
                  <a:latin typeface="Arial" charset="0"/>
                </a:rPr>
                <a:t>T</a:t>
              </a:r>
              <a:r>
                <a:rPr lang="es-ES" sz="1400" b="1">
                  <a:latin typeface="Arial" charset="0"/>
                </a:rPr>
                <a:t> = E</a:t>
              </a:r>
              <a:r>
                <a:rPr lang="es-ES" sz="1400" b="1" baseline="-25000">
                  <a:latin typeface="Arial" charset="0"/>
                </a:rPr>
                <a:t>P</a:t>
              </a:r>
              <a:r>
                <a:rPr lang="es-ES" sz="1400" b="1">
                  <a:latin typeface="Arial" charset="0"/>
                </a:rPr>
                <a:t> + E</a:t>
              </a:r>
              <a:r>
                <a:rPr lang="es-ES" sz="1400" b="1" baseline="-25000">
                  <a:latin typeface="Arial" charset="0"/>
                </a:rPr>
                <a:t>C</a:t>
              </a:r>
            </a:p>
          </p:txBody>
        </p:sp>
      </p:grpSp>
      <p:grpSp>
        <p:nvGrpSpPr>
          <p:cNvPr id="170077" name="Group 93"/>
          <p:cNvGrpSpPr>
            <a:grpSpLocks/>
          </p:cNvGrpSpPr>
          <p:nvPr/>
        </p:nvGrpSpPr>
        <p:grpSpPr bwMode="auto">
          <a:xfrm>
            <a:off x="596900" y="4649788"/>
            <a:ext cx="1398588" cy="501650"/>
            <a:chOff x="604" y="3003"/>
            <a:chExt cx="881" cy="316"/>
          </a:xfrm>
        </p:grpSpPr>
        <p:sp>
          <p:nvSpPr>
            <p:cNvPr id="170067" name="Text Box 83"/>
            <p:cNvSpPr txBox="1">
              <a:spLocks noChangeArrowheads="1"/>
            </p:cNvSpPr>
            <p:nvPr/>
          </p:nvSpPr>
          <p:spPr bwMode="auto">
            <a:xfrm>
              <a:off x="736" y="3088"/>
              <a:ext cx="272" cy="148"/>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E</a:t>
              </a:r>
              <a:r>
                <a:rPr lang="es-ES" sz="1400" b="1" baseline="-25000">
                  <a:latin typeface="Arial" charset="0"/>
                </a:rPr>
                <a:t>P</a:t>
              </a:r>
              <a:r>
                <a:rPr lang="es-ES" sz="1400" b="1">
                  <a:latin typeface="Arial" charset="0"/>
                </a:rPr>
                <a:t> = </a:t>
              </a:r>
              <a:endParaRPr lang="es-ES" sz="1400" b="1" baseline="-25000">
                <a:latin typeface="Arial" charset="0"/>
              </a:endParaRPr>
            </a:p>
          </p:txBody>
        </p:sp>
        <p:sp>
          <p:nvSpPr>
            <p:cNvPr id="170069" name="Text Box 85"/>
            <p:cNvSpPr txBox="1">
              <a:spLocks noChangeArrowheads="1"/>
            </p:cNvSpPr>
            <p:nvPr/>
          </p:nvSpPr>
          <p:spPr bwMode="auto">
            <a:xfrm>
              <a:off x="1135" y="3003"/>
              <a:ext cx="316" cy="148"/>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Z·e</a:t>
              </a:r>
              <a:r>
                <a:rPr lang="es-ES" sz="1400" b="1" baseline="30000">
                  <a:latin typeface="Arial" charset="0"/>
                </a:rPr>
                <a:t>2</a:t>
              </a:r>
              <a:r>
                <a:rPr lang="es-ES" sz="1400" b="1">
                  <a:latin typeface="Arial" charset="0"/>
                </a:rPr>
                <a:t>·k</a:t>
              </a:r>
            </a:p>
          </p:txBody>
        </p:sp>
        <p:sp>
          <p:nvSpPr>
            <p:cNvPr id="170070" name="Text Box 86"/>
            <p:cNvSpPr txBox="1">
              <a:spLocks noChangeArrowheads="1"/>
            </p:cNvSpPr>
            <p:nvPr/>
          </p:nvSpPr>
          <p:spPr bwMode="auto">
            <a:xfrm>
              <a:off x="1261" y="3171"/>
              <a:ext cx="66" cy="148"/>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r</a:t>
              </a:r>
              <a:endParaRPr lang="es-ES" sz="1400" b="1" baseline="30000">
                <a:latin typeface="Arial" charset="0"/>
              </a:endParaRPr>
            </a:p>
          </p:txBody>
        </p:sp>
        <p:sp>
          <p:nvSpPr>
            <p:cNvPr id="170071" name="Line 87"/>
            <p:cNvSpPr>
              <a:spLocks noChangeShapeType="1"/>
            </p:cNvSpPr>
            <p:nvPr/>
          </p:nvSpPr>
          <p:spPr bwMode="auto">
            <a:xfrm>
              <a:off x="1103" y="3164"/>
              <a:ext cx="382" cy="0"/>
            </a:xfrm>
            <a:prstGeom prst="line">
              <a:avLst/>
            </a:prstGeom>
            <a:noFill/>
            <a:ln w="25400">
              <a:solidFill>
                <a:schemeClr val="tx1"/>
              </a:solidFill>
              <a:round/>
              <a:headEnd/>
              <a:tailEnd/>
            </a:ln>
            <a:effectLst/>
          </p:spPr>
          <p:txBody>
            <a:bodyPr wrap="none" anchor="ctr"/>
            <a:lstStyle/>
            <a:p>
              <a:endParaRPr lang="es-MX"/>
            </a:p>
          </p:txBody>
        </p:sp>
        <p:sp>
          <p:nvSpPr>
            <p:cNvPr id="170074" name="Text Box 90"/>
            <p:cNvSpPr txBox="1">
              <a:spLocks noChangeArrowheads="1"/>
            </p:cNvSpPr>
            <p:nvPr/>
          </p:nvSpPr>
          <p:spPr bwMode="auto">
            <a:xfrm>
              <a:off x="604" y="3087"/>
              <a:ext cx="84" cy="148"/>
            </a:xfrm>
            <a:prstGeom prst="rect">
              <a:avLst/>
            </a:prstGeom>
            <a:noFill/>
            <a:ln w="9525">
              <a:noFill/>
              <a:miter lim="800000"/>
              <a:headEnd/>
              <a:tailEnd/>
            </a:ln>
            <a:effectLst/>
          </p:spPr>
          <p:txBody>
            <a:bodyPr wrap="none" lIns="18000" tIns="10800" rIns="18000" bIns="10800">
              <a:spAutoFit/>
            </a:bodyPr>
            <a:lstStyle/>
            <a:p>
              <a:r>
                <a:rPr lang="es-ES" sz="1400" b="1">
                  <a:solidFill>
                    <a:srgbClr val="FF0000"/>
                  </a:solidFill>
                  <a:latin typeface="Arial" charset="0"/>
                </a:rPr>
                <a:t>5</a:t>
              </a:r>
              <a:endParaRPr lang="es-ES" sz="1400" b="1" baseline="30000">
                <a:solidFill>
                  <a:srgbClr val="FF0000"/>
                </a:solidFill>
                <a:latin typeface="Arial" charset="0"/>
              </a:endParaRPr>
            </a:p>
          </p:txBody>
        </p:sp>
        <p:sp>
          <p:nvSpPr>
            <p:cNvPr id="170076" name="Line 92"/>
            <p:cNvSpPr>
              <a:spLocks noChangeShapeType="1"/>
            </p:cNvSpPr>
            <p:nvPr/>
          </p:nvSpPr>
          <p:spPr bwMode="auto">
            <a:xfrm flipV="1">
              <a:off x="999" y="3164"/>
              <a:ext cx="68" cy="0"/>
            </a:xfrm>
            <a:prstGeom prst="line">
              <a:avLst/>
            </a:prstGeom>
            <a:noFill/>
            <a:ln w="25400">
              <a:solidFill>
                <a:schemeClr val="tx1"/>
              </a:solidFill>
              <a:round/>
              <a:headEnd/>
              <a:tailEnd/>
            </a:ln>
            <a:effectLst/>
          </p:spPr>
          <p:txBody>
            <a:bodyPr wrap="none" anchor="ctr"/>
            <a:lstStyle/>
            <a:p>
              <a:endParaRPr lang="es-MX"/>
            </a:p>
          </p:txBody>
        </p:sp>
      </p:grpSp>
      <p:grpSp>
        <p:nvGrpSpPr>
          <p:cNvPr id="170093" name="Group 109"/>
          <p:cNvGrpSpPr>
            <a:grpSpLocks/>
          </p:cNvGrpSpPr>
          <p:nvPr/>
        </p:nvGrpSpPr>
        <p:grpSpPr bwMode="auto">
          <a:xfrm>
            <a:off x="598488" y="5724525"/>
            <a:ext cx="1398587" cy="501650"/>
            <a:chOff x="604" y="3003"/>
            <a:chExt cx="881" cy="316"/>
          </a:xfrm>
        </p:grpSpPr>
        <p:sp>
          <p:nvSpPr>
            <p:cNvPr id="170094" name="Text Box 110"/>
            <p:cNvSpPr txBox="1">
              <a:spLocks noChangeArrowheads="1"/>
            </p:cNvSpPr>
            <p:nvPr/>
          </p:nvSpPr>
          <p:spPr bwMode="auto">
            <a:xfrm>
              <a:off x="738" y="3088"/>
              <a:ext cx="268" cy="148"/>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E</a:t>
              </a:r>
              <a:r>
                <a:rPr lang="es-ES" sz="1400" b="1" baseline="-25000">
                  <a:latin typeface="Arial" charset="0"/>
                </a:rPr>
                <a:t>T</a:t>
              </a:r>
              <a:r>
                <a:rPr lang="es-ES" sz="1400" b="1">
                  <a:latin typeface="Arial" charset="0"/>
                </a:rPr>
                <a:t> = </a:t>
              </a:r>
              <a:endParaRPr lang="es-ES" sz="1400" b="1" baseline="-25000">
                <a:latin typeface="Arial" charset="0"/>
              </a:endParaRPr>
            </a:p>
          </p:txBody>
        </p:sp>
        <p:sp>
          <p:nvSpPr>
            <p:cNvPr id="170095" name="Text Box 111"/>
            <p:cNvSpPr txBox="1">
              <a:spLocks noChangeArrowheads="1"/>
            </p:cNvSpPr>
            <p:nvPr/>
          </p:nvSpPr>
          <p:spPr bwMode="auto">
            <a:xfrm>
              <a:off x="1135" y="3003"/>
              <a:ext cx="316" cy="148"/>
            </a:xfrm>
            <a:prstGeom prst="rect">
              <a:avLst/>
            </a:prstGeom>
            <a:noFill/>
            <a:ln w="9525">
              <a:noFill/>
              <a:miter lim="800000"/>
              <a:headEnd/>
              <a:tailEnd/>
            </a:ln>
            <a:effectLst/>
          </p:spPr>
          <p:txBody>
            <a:bodyPr wrap="none" lIns="18000" tIns="10800" rIns="18000" bIns="10800">
              <a:spAutoFit/>
            </a:bodyPr>
            <a:lstStyle/>
            <a:p>
              <a:r>
                <a:rPr lang="es-ES" sz="1400" b="1" dirty="0">
                  <a:latin typeface="Arial" charset="0"/>
                </a:rPr>
                <a:t>Z·e</a:t>
              </a:r>
              <a:r>
                <a:rPr lang="es-ES" sz="1400" b="1" baseline="30000" dirty="0">
                  <a:latin typeface="Arial" charset="0"/>
                </a:rPr>
                <a:t>2</a:t>
              </a:r>
              <a:r>
                <a:rPr lang="es-ES" sz="1400" b="1" dirty="0">
                  <a:latin typeface="Arial" charset="0"/>
                </a:rPr>
                <a:t>·k</a:t>
              </a:r>
            </a:p>
          </p:txBody>
        </p:sp>
        <p:sp>
          <p:nvSpPr>
            <p:cNvPr id="170096" name="Text Box 112"/>
            <p:cNvSpPr txBox="1">
              <a:spLocks noChangeArrowheads="1"/>
            </p:cNvSpPr>
            <p:nvPr/>
          </p:nvSpPr>
          <p:spPr bwMode="auto">
            <a:xfrm>
              <a:off x="1215" y="3171"/>
              <a:ext cx="159" cy="148"/>
            </a:xfrm>
            <a:prstGeom prst="rect">
              <a:avLst/>
            </a:prstGeom>
            <a:noFill/>
            <a:ln w="9525">
              <a:noFill/>
              <a:miter lim="800000"/>
              <a:headEnd/>
              <a:tailEnd/>
            </a:ln>
            <a:effectLst/>
          </p:spPr>
          <p:txBody>
            <a:bodyPr wrap="none" lIns="18000" tIns="10800" rIns="18000" bIns="10800">
              <a:spAutoFit/>
            </a:bodyPr>
            <a:lstStyle/>
            <a:p>
              <a:r>
                <a:rPr lang="es-ES" sz="1400" b="1" dirty="0">
                  <a:latin typeface="Arial" charset="0"/>
                </a:rPr>
                <a:t>2·r</a:t>
              </a:r>
              <a:endParaRPr lang="es-ES" sz="1400" b="1" baseline="30000" dirty="0">
                <a:latin typeface="Arial" charset="0"/>
              </a:endParaRPr>
            </a:p>
          </p:txBody>
        </p:sp>
        <p:sp>
          <p:nvSpPr>
            <p:cNvPr id="170097" name="Line 113"/>
            <p:cNvSpPr>
              <a:spLocks noChangeShapeType="1"/>
            </p:cNvSpPr>
            <p:nvPr/>
          </p:nvSpPr>
          <p:spPr bwMode="auto">
            <a:xfrm>
              <a:off x="1103" y="3164"/>
              <a:ext cx="382" cy="0"/>
            </a:xfrm>
            <a:prstGeom prst="line">
              <a:avLst/>
            </a:prstGeom>
            <a:noFill/>
            <a:ln w="25400">
              <a:solidFill>
                <a:schemeClr val="tx1"/>
              </a:solidFill>
              <a:round/>
              <a:headEnd/>
              <a:tailEnd/>
            </a:ln>
            <a:effectLst/>
          </p:spPr>
          <p:txBody>
            <a:bodyPr wrap="none" anchor="ctr"/>
            <a:lstStyle/>
            <a:p>
              <a:endParaRPr lang="es-MX"/>
            </a:p>
          </p:txBody>
        </p:sp>
        <p:sp>
          <p:nvSpPr>
            <p:cNvPr id="170098" name="Text Box 114"/>
            <p:cNvSpPr txBox="1">
              <a:spLocks noChangeArrowheads="1"/>
            </p:cNvSpPr>
            <p:nvPr/>
          </p:nvSpPr>
          <p:spPr bwMode="auto">
            <a:xfrm>
              <a:off x="604" y="3087"/>
              <a:ext cx="84" cy="148"/>
            </a:xfrm>
            <a:prstGeom prst="rect">
              <a:avLst/>
            </a:prstGeom>
            <a:noFill/>
            <a:ln w="9525">
              <a:noFill/>
              <a:miter lim="800000"/>
              <a:headEnd/>
              <a:tailEnd/>
            </a:ln>
            <a:effectLst/>
          </p:spPr>
          <p:txBody>
            <a:bodyPr wrap="none" lIns="18000" tIns="10800" rIns="18000" bIns="10800">
              <a:spAutoFit/>
            </a:bodyPr>
            <a:lstStyle/>
            <a:p>
              <a:r>
                <a:rPr lang="es-ES" sz="1400" b="1">
                  <a:solidFill>
                    <a:srgbClr val="FF0000"/>
                  </a:solidFill>
                  <a:latin typeface="Arial" charset="0"/>
                </a:rPr>
                <a:t>7</a:t>
              </a:r>
              <a:endParaRPr lang="es-ES" sz="1400" b="1" baseline="30000">
                <a:solidFill>
                  <a:srgbClr val="FF0000"/>
                </a:solidFill>
                <a:latin typeface="Arial" charset="0"/>
              </a:endParaRPr>
            </a:p>
          </p:txBody>
        </p:sp>
        <p:sp>
          <p:nvSpPr>
            <p:cNvPr id="170099" name="Line 115"/>
            <p:cNvSpPr>
              <a:spLocks noChangeShapeType="1"/>
            </p:cNvSpPr>
            <p:nvPr/>
          </p:nvSpPr>
          <p:spPr bwMode="auto">
            <a:xfrm flipV="1">
              <a:off x="999" y="3164"/>
              <a:ext cx="68" cy="0"/>
            </a:xfrm>
            <a:prstGeom prst="line">
              <a:avLst/>
            </a:prstGeom>
            <a:noFill/>
            <a:ln w="25400">
              <a:solidFill>
                <a:schemeClr val="tx1"/>
              </a:solidFill>
              <a:round/>
              <a:headEnd/>
              <a:tailEnd/>
            </a:ln>
            <a:effectLst/>
          </p:spPr>
          <p:txBody>
            <a:bodyPr wrap="none" anchor="ctr"/>
            <a:lstStyle/>
            <a:p>
              <a:endParaRPr lang="es-MX"/>
            </a:p>
          </p:txBody>
        </p:sp>
      </p:grpSp>
      <p:grpSp>
        <p:nvGrpSpPr>
          <p:cNvPr id="170117" name="Group 133"/>
          <p:cNvGrpSpPr>
            <a:grpSpLocks/>
          </p:cNvGrpSpPr>
          <p:nvPr/>
        </p:nvGrpSpPr>
        <p:grpSpPr bwMode="auto">
          <a:xfrm>
            <a:off x="3001963" y="1317625"/>
            <a:ext cx="1350962" cy="501650"/>
            <a:chOff x="3132" y="1640"/>
            <a:chExt cx="851" cy="316"/>
          </a:xfrm>
        </p:grpSpPr>
        <p:sp>
          <p:nvSpPr>
            <p:cNvPr id="170103" name="Text Box 119"/>
            <p:cNvSpPr txBox="1">
              <a:spLocks noChangeArrowheads="1"/>
            </p:cNvSpPr>
            <p:nvPr/>
          </p:nvSpPr>
          <p:spPr bwMode="auto">
            <a:xfrm>
              <a:off x="3132" y="1723"/>
              <a:ext cx="84" cy="148"/>
            </a:xfrm>
            <a:prstGeom prst="rect">
              <a:avLst/>
            </a:prstGeom>
            <a:noFill/>
            <a:ln w="9525">
              <a:noFill/>
              <a:miter lim="800000"/>
              <a:headEnd/>
              <a:tailEnd/>
            </a:ln>
            <a:effectLst/>
          </p:spPr>
          <p:txBody>
            <a:bodyPr wrap="none" lIns="18000" tIns="10800" rIns="18000" bIns="10800">
              <a:spAutoFit/>
            </a:bodyPr>
            <a:lstStyle/>
            <a:p>
              <a:r>
                <a:rPr lang="es-ES" sz="1400" b="1">
                  <a:solidFill>
                    <a:srgbClr val="FF0000"/>
                  </a:solidFill>
                  <a:latin typeface="Arial" charset="0"/>
                </a:rPr>
                <a:t>8</a:t>
              </a:r>
              <a:endParaRPr lang="es-ES" sz="1400" b="1" baseline="30000">
                <a:solidFill>
                  <a:srgbClr val="FF0000"/>
                </a:solidFill>
                <a:latin typeface="Arial" charset="0"/>
              </a:endParaRPr>
            </a:p>
          </p:txBody>
        </p:sp>
        <p:grpSp>
          <p:nvGrpSpPr>
            <p:cNvPr id="170116" name="Group 132"/>
            <p:cNvGrpSpPr>
              <a:grpSpLocks/>
            </p:cNvGrpSpPr>
            <p:nvPr/>
          </p:nvGrpSpPr>
          <p:grpSpPr bwMode="auto">
            <a:xfrm>
              <a:off x="3322" y="1640"/>
              <a:ext cx="661" cy="316"/>
              <a:chOff x="3145" y="1786"/>
              <a:chExt cx="661" cy="316"/>
            </a:xfrm>
          </p:grpSpPr>
          <p:sp>
            <p:nvSpPr>
              <p:cNvPr id="170109" name="Text Box 125"/>
              <p:cNvSpPr txBox="1">
                <a:spLocks noChangeArrowheads="1"/>
              </p:cNvSpPr>
              <p:nvPr/>
            </p:nvSpPr>
            <p:spPr bwMode="auto">
              <a:xfrm>
                <a:off x="3594" y="1786"/>
                <a:ext cx="189" cy="148"/>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n·h</a:t>
                </a:r>
              </a:p>
            </p:txBody>
          </p:sp>
          <p:sp>
            <p:nvSpPr>
              <p:cNvPr id="170110" name="Text Box 126"/>
              <p:cNvSpPr txBox="1">
                <a:spLocks noChangeArrowheads="1"/>
              </p:cNvSpPr>
              <p:nvPr/>
            </p:nvSpPr>
            <p:spPr bwMode="auto">
              <a:xfrm>
                <a:off x="3577" y="1954"/>
                <a:ext cx="208" cy="148"/>
              </a:xfrm>
              <a:prstGeom prst="rect">
                <a:avLst/>
              </a:prstGeom>
              <a:noFill/>
              <a:ln w="9525">
                <a:noFill/>
                <a:miter lim="800000"/>
                <a:headEnd/>
                <a:tailEnd/>
              </a:ln>
              <a:effectLst/>
            </p:spPr>
            <p:txBody>
              <a:bodyPr lIns="18000" tIns="10800" rIns="18000" bIns="10800">
                <a:spAutoFit/>
              </a:bodyPr>
              <a:lstStyle/>
              <a:p>
                <a:r>
                  <a:rPr lang="es-ES" sz="1400" b="1">
                    <a:latin typeface="Arial" charset="0"/>
                  </a:rPr>
                  <a:t>2·</a:t>
                </a:r>
                <a:r>
                  <a:rPr lang="es-ES" sz="1400" b="1" i="1">
                    <a:latin typeface="Symbol" pitchFamily="18" charset="2"/>
                  </a:rPr>
                  <a:t>p</a:t>
                </a:r>
                <a:endParaRPr lang="es-ES" sz="1400" b="1" i="1" baseline="30000">
                  <a:latin typeface="Symbol" pitchFamily="18" charset="2"/>
                </a:endParaRPr>
              </a:p>
            </p:txBody>
          </p:sp>
          <p:sp>
            <p:nvSpPr>
              <p:cNvPr id="170111" name="Line 127"/>
              <p:cNvSpPr>
                <a:spLocks noChangeShapeType="1"/>
              </p:cNvSpPr>
              <p:nvPr/>
            </p:nvSpPr>
            <p:spPr bwMode="auto">
              <a:xfrm>
                <a:off x="3559" y="1947"/>
                <a:ext cx="247" cy="0"/>
              </a:xfrm>
              <a:prstGeom prst="line">
                <a:avLst/>
              </a:prstGeom>
              <a:noFill/>
              <a:ln w="25400">
                <a:solidFill>
                  <a:schemeClr val="tx1"/>
                </a:solidFill>
                <a:round/>
                <a:headEnd/>
                <a:tailEnd/>
              </a:ln>
              <a:effectLst/>
            </p:spPr>
            <p:txBody>
              <a:bodyPr wrap="none" anchor="ctr"/>
              <a:lstStyle/>
              <a:p>
                <a:endParaRPr lang="es-MX"/>
              </a:p>
            </p:txBody>
          </p:sp>
          <p:sp>
            <p:nvSpPr>
              <p:cNvPr id="170115" name="Text Box 131"/>
              <p:cNvSpPr txBox="1">
                <a:spLocks noChangeArrowheads="1"/>
              </p:cNvSpPr>
              <p:nvPr/>
            </p:nvSpPr>
            <p:spPr bwMode="auto">
              <a:xfrm>
                <a:off x="3145" y="1868"/>
                <a:ext cx="386" cy="148"/>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m·v·r =</a:t>
                </a:r>
              </a:p>
            </p:txBody>
          </p:sp>
        </p:grpSp>
      </p:grpSp>
      <p:grpSp>
        <p:nvGrpSpPr>
          <p:cNvPr id="170138" name="Group 154"/>
          <p:cNvGrpSpPr>
            <a:grpSpLocks/>
          </p:cNvGrpSpPr>
          <p:nvPr/>
        </p:nvGrpSpPr>
        <p:grpSpPr bwMode="auto">
          <a:xfrm>
            <a:off x="3001963" y="1971675"/>
            <a:ext cx="1838325" cy="484188"/>
            <a:chOff x="3087" y="1735"/>
            <a:chExt cx="1158" cy="305"/>
          </a:xfrm>
        </p:grpSpPr>
        <p:sp>
          <p:nvSpPr>
            <p:cNvPr id="170127" name="Text Box 143"/>
            <p:cNvSpPr txBox="1">
              <a:spLocks noChangeArrowheads="1"/>
            </p:cNvSpPr>
            <p:nvPr/>
          </p:nvSpPr>
          <p:spPr bwMode="auto">
            <a:xfrm>
              <a:off x="3087" y="1820"/>
              <a:ext cx="84" cy="148"/>
            </a:xfrm>
            <a:prstGeom prst="rect">
              <a:avLst/>
            </a:prstGeom>
            <a:noFill/>
            <a:ln w="9525">
              <a:noFill/>
              <a:miter lim="800000"/>
              <a:headEnd/>
              <a:tailEnd/>
            </a:ln>
            <a:effectLst/>
          </p:spPr>
          <p:txBody>
            <a:bodyPr wrap="none" lIns="18000" tIns="10800" rIns="18000" bIns="10800">
              <a:spAutoFit/>
            </a:bodyPr>
            <a:lstStyle/>
            <a:p>
              <a:r>
                <a:rPr lang="es-ES" sz="1400" b="1">
                  <a:solidFill>
                    <a:srgbClr val="FF0000"/>
                  </a:solidFill>
                  <a:latin typeface="Arial" charset="0"/>
                </a:rPr>
                <a:t>9</a:t>
              </a:r>
              <a:endParaRPr lang="es-ES" sz="1400" b="1" baseline="30000">
                <a:solidFill>
                  <a:srgbClr val="FF0000"/>
                </a:solidFill>
                <a:latin typeface="Arial" charset="0"/>
              </a:endParaRPr>
            </a:p>
          </p:txBody>
        </p:sp>
        <p:sp>
          <p:nvSpPr>
            <p:cNvPr id="170129" name="Text Box 145"/>
            <p:cNvSpPr txBox="1">
              <a:spLocks noChangeArrowheads="1"/>
            </p:cNvSpPr>
            <p:nvPr/>
          </p:nvSpPr>
          <p:spPr bwMode="auto">
            <a:xfrm>
              <a:off x="3735" y="1735"/>
              <a:ext cx="269" cy="148"/>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n</a:t>
              </a:r>
              <a:r>
                <a:rPr lang="es-ES" sz="1400" b="1" baseline="30000">
                  <a:latin typeface="Arial" charset="0"/>
                </a:rPr>
                <a:t>2</a:t>
              </a:r>
              <a:r>
                <a:rPr lang="es-ES" sz="1400" b="1">
                  <a:latin typeface="Arial" charset="0"/>
                </a:rPr>
                <a:t>·h</a:t>
              </a:r>
              <a:r>
                <a:rPr lang="es-ES" sz="1400" b="1" baseline="30000">
                  <a:latin typeface="Arial" charset="0"/>
                </a:rPr>
                <a:t>2</a:t>
              </a:r>
            </a:p>
          </p:txBody>
        </p:sp>
        <p:sp>
          <p:nvSpPr>
            <p:cNvPr id="170131" name="Line 147"/>
            <p:cNvSpPr>
              <a:spLocks noChangeShapeType="1"/>
            </p:cNvSpPr>
            <p:nvPr/>
          </p:nvSpPr>
          <p:spPr bwMode="auto">
            <a:xfrm>
              <a:off x="3498" y="1891"/>
              <a:ext cx="723" cy="0"/>
            </a:xfrm>
            <a:prstGeom prst="line">
              <a:avLst/>
            </a:prstGeom>
            <a:noFill/>
            <a:ln w="25400">
              <a:solidFill>
                <a:schemeClr val="tx1"/>
              </a:solidFill>
              <a:round/>
              <a:headEnd/>
              <a:tailEnd/>
            </a:ln>
            <a:effectLst/>
          </p:spPr>
          <p:txBody>
            <a:bodyPr wrap="none" anchor="ctr"/>
            <a:lstStyle/>
            <a:p>
              <a:endParaRPr lang="es-MX"/>
            </a:p>
          </p:txBody>
        </p:sp>
        <p:sp>
          <p:nvSpPr>
            <p:cNvPr id="170134" name="Text Box 150"/>
            <p:cNvSpPr txBox="1">
              <a:spLocks noChangeArrowheads="1"/>
            </p:cNvSpPr>
            <p:nvPr/>
          </p:nvSpPr>
          <p:spPr bwMode="auto">
            <a:xfrm>
              <a:off x="3302" y="1818"/>
              <a:ext cx="162" cy="148"/>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r =</a:t>
              </a:r>
            </a:p>
          </p:txBody>
        </p:sp>
        <p:sp>
          <p:nvSpPr>
            <p:cNvPr id="170135" name="Text Box 151"/>
            <p:cNvSpPr txBox="1">
              <a:spLocks noChangeArrowheads="1"/>
            </p:cNvSpPr>
            <p:nvPr/>
          </p:nvSpPr>
          <p:spPr bwMode="auto">
            <a:xfrm>
              <a:off x="3505" y="1892"/>
              <a:ext cx="740" cy="148"/>
            </a:xfrm>
            <a:prstGeom prst="rect">
              <a:avLst/>
            </a:prstGeom>
            <a:noFill/>
            <a:ln w="9525">
              <a:noFill/>
              <a:miter lim="800000"/>
              <a:headEnd/>
              <a:tailEnd/>
            </a:ln>
            <a:effectLst/>
          </p:spPr>
          <p:txBody>
            <a:bodyPr lIns="18000" tIns="10800" rIns="18000" bIns="10800">
              <a:spAutoFit/>
            </a:bodyPr>
            <a:lstStyle/>
            <a:p>
              <a:r>
                <a:rPr lang="es-ES" sz="1400" b="1" dirty="0">
                  <a:latin typeface="Arial" charset="0"/>
                </a:rPr>
                <a:t>4·</a:t>
              </a:r>
              <a:r>
                <a:rPr lang="es-ES" sz="1400" b="1" i="1" dirty="0">
                  <a:latin typeface="Symbol" pitchFamily="18" charset="2"/>
                </a:rPr>
                <a:t>p</a:t>
              </a:r>
              <a:r>
                <a:rPr lang="es-ES" sz="1400" b="1" baseline="30000" dirty="0">
                  <a:latin typeface="Arial" charset="0"/>
                </a:rPr>
                <a:t>2</a:t>
              </a:r>
              <a:r>
                <a:rPr lang="es-ES" sz="1400" b="1" dirty="0">
                  <a:latin typeface="Arial" charset="0"/>
                </a:rPr>
                <a:t>·m·Z·e</a:t>
              </a:r>
              <a:r>
                <a:rPr lang="es-ES" sz="1400" b="1" baseline="30000" dirty="0">
                  <a:latin typeface="Arial" charset="0"/>
                </a:rPr>
                <a:t>2</a:t>
              </a:r>
              <a:r>
                <a:rPr lang="es-ES" sz="1400" b="1" dirty="0">
                  <a:latin typeface="Arial" charset="0"/>
                </a:rPr>
                <a:t>·k</a:t>
              </a:r>
            </a:p>
          </p:txBody>
        </p:sp>
      </p:grpSp>
      <p:grpSp>
        <p:nvGrpSpPr>
          <p:cNvPr id="170146" name="Group 162"/>
          <p:cNvGrpSpPr>
            <a:grpSpLocks/>
          </p:cNvGrpSpPr>
          <p:nvPr/>
        </p:nvGrpSpPr>
        <p:grpSpPr bwMode="auto">
          <a:xfrm>
            <a:off x="2878138" y="2706688"/>
            <a:ext cx="1460500" cy="239712"/>
            <a:chOff x="3429" y="1827"/>
            <a:chExt cx="920" cy="151"/>
          </a:xfrm>
        </p:grpSpPr>
        <p:sp>
          <p:nvSpPr>
            <p:cNvPr id="170141" name="Text Box 157"/>
            <p:cNvSpPr txBox="1">
              <a:spLocks noChangeArrowheads="1"/>
            </p:cNvSpPr>
            <p:nvPr/>
          </p:nvSpPr>
          <p:spPr bwMode="auto">
            <a:xfrm>
              <a:off x="3429" y="1827"/>
              <a:ext cx="146" cy="148"/>
            </a:xfrm>
            <a:prstGeom prst="rect">
              <a:avLst/>
            </a:prstGeom>
            <a:noFill/>
            <a:ln w="9525">
              <a:noFill/>
              <a:miter lim="800000"/>
              <a:headEnd/>
              <a:tailEnd/>
            </a:ln>
            <a:effectLst/>
          </p:spPr>
          <p:txBody>
            <a:bodyPr wrap="none" lIns="18000" tIns="10800" rIns="18000" bIns="10800">
              <a:spAutoFit/>
            </a:bodyPr>
            <a:lstStyle/>
            <a:p>
              <a:r>
                <a:rPr lang="es-ES" sz="1400" b="1">
                  <a:solidFill>
                    <a:srgbClr val="FF0000"/>
                  </a:solidFill>
                  <a:latin typeface="Arial" charset="0"/>
                </a:rPr>
                <a:t>10</a:t>
              </a:r>
              <a:endParaRPr lang="es-ES" sz="1400" b="1" baseline="30000">
                <a:solidFill>
                  <a:srgbClr val="FF0000"/>
                </a:solidFill>
                <a:latin typeface="Arial" charset="0"/>
              </a:endParaRPr>
            </a:p>
          </p:txBody>
        </p:sp>
        <p:sp>
          <p:nvSpPr>
            <p:cNvPr id="170144" name="Text Box 160"/>
            <p:cNvSpPr txBox="1">
              <a:spLocks noChangeArrowheads="1"/>
            </p:cNvSpPr>
            <p:nvPr/>
          </p:nvSpPr>
          <p:spPr bwMode="auto">
            <a:xfrm>
              <a:off x="3721" y="1830"/>
              <a:ext cx="628" cy="148"/>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r = R</a:t>
              </a:r>
              <a:r>
                <a:rPr lang="es-ES" sz="1400" b="1" baseline="-25000">
                  <a:latin typeface="Arial" charset="0"/>
                </a:rPr>
                <a:t>B</a:t>
              </a:r>
              <a:r>
                <a:rPr lang="es-ES" sz="1400" b="1">
                  <a:latin typeface="Arial" charset="0"/>
                </a:rPr>
                <a:t>·n</a:t>
              </a:r>
              <a:r>
                <a:rPr lang="es-ES" sz="1400" b="1" baseline="30000">
                  <a:latin typeface="Arial" charset="0"/>
                </a:rPr>
                <a:t>2</a:t>
              </a:r>
              <a:r>
                <a:rPr lang="es-ES" sz="1400" b="1">
                  <a:latin typeface="Arial" charset="0"/>
                </a:rPr>
                <a:t>·Z</a:t>
              </a:r>
              <a:r>
                <a:rPr lang="es-ES" sz="1400" b="1" baseline="30000">
                  <a:latin typeface="Arial" charset="0"/>
                </a:rPr>
                <a:t>-1</a:t>
              </a:r>
            </a:p>
          </p:txBody>
        </p:sp>
      </p:grpSp>
      <p:grpSp>
        <p:nvGrpSpPr>
          <p:cNvPr id="170159" name="Group 175"/>
          <p:cNvGrpSpPr>
            <a:grpSpLocks/>
          </p:cNvGrpSpPr>
          <p:nvPr/>
        </p:nvGrpSpPr>
        <p:grpSpPr bwMode="auto">
          <a:xfrm>
            <a:off x="2992438" y="3119438"/>
            <a:ext cx="1855787" cy="484187"/>
            <a:chOff x="1669" y="2007"/>
            <a:chExt cx="1169" cy="305"/>
          </a:xfrm>
        </p:grpSpPr>
        <p:sp>
          <p:nvSpPr>
            <p:cNvPr id="170152" name="Text Box 168"/>
            <p:cNvSpPr txBox="1">
              <a:spLocks noChangeArrowheads="1"/>
            </p:cNvSpPr>
            <p:nvPr/>
          </p:nvSpPr>
          <p:spPr bwMode="auto">
            <a:xfrm>
              <a:off x="1669" y="2130"/>
              <a:ext cx="22" cy="100"/>
            </a:xfrm>
            <a:prstGeom prst="rect">
              <a:avLst/>
            </a:prstGeom>
            <a:noFill/>
            <a:ln w="9525">
              <a:noFill/>
              <a:miter lim="800000"/>
              <a:headEnd/>
              <a:tailEnd/>
            </a:ln>
            <a:effectLst/>
          </p:spPr>
          <p:txBody>
            <a:bodyPr wrap="none" lIns="18000" tIns="10800" rIns="18000" bIns="10800">
              <a:spAutoFit/>
            </a:bodyPr>
            <a:lstStyle/>
            <a:p>
              <a:endParaRPr lang="es-MX" sz="1400" b="1" baseline="30000">
                <a:solidFill>
                  <a:srgbClr val="FF0000"/>
                </a:solidFill>
                <a:latin typeface="Arial" charset="0"/>
              </a:endParaRPr>
            </a:p>
          </p:txBody>
        </p:sp>
        <p:grpSp>
          <p:nvGrpSpPr>
            <p:cNvPr id="170158" name="Group 174"/>
            <p:cNvGrpSpPr>
              <a:grpSpLocks/>
            </p:cNvGrpSpPr>
            <p:nvPr/>
          </p:nvGrpSpPr>
          <p:grpSpPr bwMode="auto">
            <a:xfrm>
              <a:off x="1893" y="2007"/>
              <a:ext cx="945" cy="305"/>
              <a:chOff x="3617" y="2450"/>
              <a:chExt cx="945" cy="305"/>
            </a:xfrm>
          </p:grpSpPr>
          <p:grpSp>
            <p:nvGrpSpPr>
              <p:cNvPr id="170157" name="Group 173"/>
              <p:cNvGrpSpPr>
                <a:grpSpLocks/>
              </p:cNvGrpSpPr>
              <p:nvPr/>
            </p:nvGrpSpPr>
            <p:grpSpPr bwMode="auto">
              <a:xfrm>
                <a:off x="3617" y="2450"/>
                <a:ext cx="863" cy="231"/>
                <a:chOff x="3617" y="2450"/>
                <a:chExt cx="863" cy="231"/>
              </a:xfrm>
            </p:grpSpPr>
            <p:sp>
              <p:nvSpPr>
                <p:cNvPr id="170153" name="Text Box 169"/>
                <p:cNvSpPr txBox="1">
                  <a:spLocks noChangeArrowheads="1"/>
                </p:cNvSpPr>
                <p:nvPr/>
              </p:nvSpPr>
              <p:spPr bwMode="auto">
                <a:xfrm>
                  <a:off x="4115" y="2450"/>
                  <a:ext cx="130" cy="148"/>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h</a:t>
                  </a:r>
                  <a:r>
                    <a:rPr lang="es-ES" sz="1400" b="1" baseline="30000">
                      <a:latin typeface="Arial" charset="0"/>
                    </a:rPr>
                    <a:t>2</a:t>
                  </a:r>
                </a:p>
              </p:txBody>
            </p:sp>
            <p:sp>
              <p:nvSpPr>
                <p:cNvPr id="170154" name="Line 170"/>
                <p:cNvSpPr>
                  <a:spLocks noChangeShapeType="1"/>
                </p:cNvSpPr>
                <p:nvPr/>
              </p:nvSpPr>
              <p:spPr bwMode="auto">
                <a:xfrm>
                  <a:off x="3893" y="2606"/>
                  <a:ext cx="587" cy="0"/>
                </a:xfrm>
                <a:prstGeom prst="line">
                  <a:avLst/>
                </a:prstGeom>
                <a:noFill/>
                <a:ln w="25400">
                  <a:solidFill>
                    <a:schemeClr val="tx1"/>
                  </a:solidFill>
                  <a:round/>
                  <a:headEnd/>
                  <a:tailEnd/>
                </a:ln>
                <a:effectLst/>
              </p:spPr>
              <p:txBody>
                <a:bodyPr wrap="none" anchor="ctr"/>
                <a:lstStyle/>
                <a:p>
                  <a:endParaRPr lang="es-MX"/>
                </a:p>
              </p:txBody>
            </p:sp>
            <p:sp>
              <p:nvSpPr>
                <p:cNvPr id="170155" name="Text Box 171"/>
                <p:cNvSpPr txBox="1">
                  <a:spLocks noChangeArrowheads="1"/>
                </p:cNvSpPr>
                <p:nvPr/>
              </p:nvSpPr>
              <p:spPr bwMode="auto">
                <a:xfrm>
                  <a:off x="3617" y="2533"/>
                  <a:ext cx="251" cy="148"/>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R</a:t>
                  </a:r>
                  <a:r>
                    <a:rPr lang="es-ES" sz="1400" b="1" baseline="-25000">
                      <a:latin typeface="Arial" charset="0"/>
                    </a:rPr>
                    <a:t>B</a:t>
                  </a:r>
                  <a:r>
                    <a:rPr lang="es-ES" sz="1400" b="1">
                      <a:latin typeface="Arial" charset="0"/>
                    </a:rPr>
                    <a:t> =</a:t>
                  </a:r>
                </a:p>
              </p:txBody>
            </p:sp>
          </p:grpSp>
          <p:sp>
            <p:nvSpPr>
              <p:cNvPr id="170156" name="Text Box 172"/>
              <p:cNvSpPr txBox="1">
                <a:spLocks noChangeArrowheads="1"/>
              </p:cNvSpPr>
              <p:nvPr/>
            </p:nvSpPr>
            <p:spPr bwMode="auto">
              <a:xfrm>
                <a:off x="3822" y="2607"/>
                <a:ext cx="740" cy="148"/>
              </a:xfrm>
              <a:prstGeom prst="rect">
                <a:avLst/>
              </a:prstGeom>
              <a:noFill/>
              <a:ln w="9525">
                <a:noFill/>
                <a:miter lim="800000"/>
                <a:headEnd/>
                <a:tailEnd/>
              </a:ln>
              <a:effectLst/>
            </p:spPr>
            <p:txBody>
              <a:bodyPr lIns="18000" tIns="10800" rIns="18000" bIns="10800">
                <a:spAutoFit/>
              </a:bodyPr>
              <a:lstStyle/>
              <a:p>
                <a:r>
                  <a:rPr lang="es-ES" sz="1400" b="1">
                    <a:latin typeface="Arial" charset="0"/>
                  </a:rPr>
                  <a:t>4·</a:t>
                </a:r>
                <a:r>
                  <a:rPr lang="es-ES" sz="1400" b="1" i="1">
                    <a:latin typeface="Symbol" pitchFamily="18" charset="2"/>
                  </a:rPr>
                  <a:t>p</a:t>
                </a:r>
                <a:r>
                  <a:rPr lang="es-ES" sz="1400" b="1" baseline="30000">
                    <a:latin typeface="Arial" charset="0"/>
                  </a:rPr>
                  <a:t>2</a:t>
                </a:r>
                <a:r>
                  <a:rPr lang="es-ES" sz="1400" b="1">
                    <a:latin typeface="Arial" charset="0"/>
                  </a:rPr>
                  <a:t>·m·e</a:t>
                </a:r>
                <a:r>
                  <a:rPr lang="es-ES" sz="1400" b="1" baseline="30000">
                    <a:latin typeface="Arial" charset="0"/>
                  </a:rPr>
                  <a:t>2</a:t>
                </a:r>
                <a:r>
                  <a:rPr lang="es-ES" sz="1400" b="1">
                    <a:latin typeface="Arial" charset="0"/>
                  </a:rPr>
                  <a:t>·k</a:t>
                </a:r>
              </a:p>
            </p:txBody>
          </p:sp>
        </p:grpSp>
      </p:grpSp>
      <p:grpSp>
        <p:nvGrpSpPr>
          <p:cNvPr id="170182" name="Group 198"/>
          <p:cNvGrpSpPr>
            <a:grpSpLocks/>
          </p:cNvGrpSpPr>
          <p:nvPr/>
        </p:nvGrpSpPr>
        <p:grpSpPr bwMode="auto">
          <a:xfrm>
            <a:off x="2936877" y="3844925"/>
            <a:ext cx="2333626" cy="520700"/>
            <a:chOff x="2515" y="3045"/>
            <a:chExt cx="1470" cy="328"/>
          </a:xfrm>
        </p:grpSpPr>
        <p:sp>
          <p:nvSpPr>
            <p:cNvPr id="170166" name="Line 182"/>
            <p:cNvSpPr>
              <a:spLocks noChangeShapeType="1"/>
            </p:cNvSpPr>
            <p:nvPr/>
          </p:nvSpPr>
          <p:spPr bwMode="auto">
            <a:xfrm>
              <a:off x="3144" y="3210"/>
              <a:ext cx="841" cy="6"/>
            </a:xfrm>
            <a:prstGeom prst="line">
              <a:avLst/>
            </a:prstGeom>
            <a:noFill/>
            <a:ln w="25400">
              <a:solidFill>
                <a:schemeClr val="tx1"/>
              </a:solidFill>
              <a:round/>
              <a:headEnd/>
              <a:tailEnd/>
            </a:ln>
            <a:effectLst/>
          </p:spPr>
          <p:txBody>
            <a:bodyPr wrap="none" anchor="ctr"/>
            <a:lstStyle/>
            <a:p>
              <a:endParaRPr lang="es-MX"/>
            </a:p>
          </p:txBody>
        </p:sp>
        <p:sp>
          <p:nvSpPr>
            <p:cNvPr id="170167" name="Text Box 183"/>
            <p:cNvSpPr txBox="1">
              <a:spLocks noChangeArrowheads="1"/>
            </p:cNvSpPr>
            <p:nvPr/>
          </p:nvSpPr>
          <p:spPr bwMode="auto">
            <a:xfrm>
              <a:off x="2767" y="3137"/>
              <a:ext cx="237" cy="148"/>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E</a:t>
              </a:r>
              <a:r>
                <a:rPr lang="es-ES" sz="1400" b="1" baseline="-25000">
                  <a:latin typeface="Arial" charset="0"/>
                </a:rPr>
                <a:t>T</a:t>
              </a:r>
              <a:r>
                <a:rPr lang="es-ES" sz="1400" b="1">
                  <a:latin typeface="Arial" charset="0"/>
                </a:rPr>
                <a:t> =</a:t>
              </a:r>
            </a:p>
          </p:txBody>
        </p:sp>
        <p:sp>
          <p:nvSpPr>
            <p:cNvPr id="170168" name="Text Box 184"/>
            <p:cNvSpPr txBox="1">
              <a:spLocks noChangeArrowheads="1"/>
            </p:cNvSpPr>
            <p:nvPr/>
          </p:nvSpPr>
          <p:spPr bwMode="auto">
            <a:xfrm>
              <a:off x="3154" y="3045"/>
              <a:ext cx="831" cy="149"/>
            </a:xfrm>
            <a:prstGeom prst="rect">
              <a:avLst/>
            </a:prstGeom>
            <a:noFill/>
            <a:ln w="9525">
              <a:noFill/>
              <a:miter lim="800000"/>
              <a:headEnd/>
              <a:tailEnd/>
            </a:ln>
            <a:effectLst/>
          </p:spPr>
          <p:txBody>
            <a:bodyPr wrap="square" lIns="18000" tIns="10800" rIns="18000" bIns="10800">
              <a:spAutoFit/>
            </a:bodyPr>
            <a:lstStyle/>
            <a:p>
              <a:r>
                <a:rPr lang="es-ES" sz="1400" b="1" dirty="0" smtClean="0">
                  <a:latin typeface="Arial" charset="0"/>
                </a:rPr>
                <a:t>2·</a:t>
              </a:r>
              <a:r>
                <a:rPr lang="es-ES" sz="1400" b="1" i="1" dirty="0" smtClean="0">
                  <a:latin typeface="Symbol" pitchFamily="18" charset="2"/>
                </a:rPr>
                <a:t>p</a:t>
              </a:r>
              <a:r>
                <a:rPr lang="es-ES" sz="1400" b="1" baseline="30000" dirty="0" smtClean="0">
                  <a:latin typeface="Arial" charset="0"/>
                </a:rPr>
                <a:t>2</a:t>
              </a:r>
              <a:r>
                <a:rPr lang="es-ES" sz="1400" b="1" dirty="0" smtClean="0">
                  <a:latin typeface="Arial" charset="0"/>
                </a:rPr>
                <a:t>·m·Z</a:t>
              </a:r>
              <a:r>
                <a:rPr lang="es-ES" sz="1400" b="1" baseline="30000" dirty="0" smtClean="0">
                  <a:latin typeface="Arial" charset="0"/>
                </a:rPr>
                <a:t>2</a:t>
              </a:r>
              <a:r>
                <a:rPr lang="es-ES" sz="1400" b="1" dirty="0" smtClean="0">
                  <a:latin typeface="Arial" charset="0"/>
                </a:rPr>
                <a:t>·e</a:t>
              </a:r>
              <a:r>
                <a:rPr lang="es-ES" sz="1400" b="1" baseline="30000" dirty="0" smtClean="0">
                  <a:latin typeface="Arial" charset="0"/>
                </a:rPr>
                <a:t>4</a:t>
              </a:r>
              <a:r>
                <a:rPr lang="es-ES" sz="1400" b="1" dirty="0" smtClean="0">
                  <a:latin typeface="Arial" charset="0"/>
                </a:rPr>
                <a:t>·k</a:t>
              </a:r>
              <a:r>
                <a:rPr lang="es-ES" sz="1400" b="1" baseline="30000" dirty="0" smtClean="0">
                  <a:latin typeface="Arial" charset="0"/>
                </a:rPr>
                <a:t>2</a:t>
              </a:r>
              <a:endParaRPr lang="es-ES" sz="1400" b="1" baseline="30000" dirty="0">
                <a:latin typeface="Arial" charset="0"/>
              </a:endParaRPr>
            </a:p>
          </p:txBody>
        </p:sp>
        <p:sp>
          <p:nvSpPr>
            <p:cNvPr id="170169" name="Text Box 185"/>
            <p:cNvSpPr txBox="1">
              <a:spLocks noChangeArrowheads="1"/>
            </p:cNvSpPr>
            <p:nvPr/>
          </p:nvSpPr>
          <p:spPr bwMode="auto">
            <a:xfrm>
              <a:off x="3381" y="3225"/>
              <a:ext cx="269" cy="148"/>
            </a:xfrm>
            <a:prstGeom prst="rect">
              <a:avLst/>
            </a:prstGeom>
            <a:noFill/>
            <a:ln w="9525">
              <a:noFill/>
              <a:miter lim="800000"/>
              <a:headEnd/>
              <a:tailEnd/>
            </a:ln>
            <a:effectLst/>
          </p:spPr>
          <p:txBody>
            <a:bodyPr wrap="none" lIns="18000" tIns="10800" rIns="18000" bIns="10800">
              <a:spAutoFit/>
            </a:bodyPr>
            <a:lstStyle/>
            <a:p>
              <a:r>
                <a:rPr lang="es-ES" sz="1400" b="1" dirty="0">
                  <a:latin typeface="Arial" charset="0"/>
                </a:rPr>
                <a:t>n</a:t>
              </a:r>
              <a:r>
                <a:rPr lang="es-ES" sz="1400" b="1" baseline="30000" dirty="0">
                  <a:latin typeface="Arial" charset="0"/>
                </a:rPr>
                <a:t>2</a:t>
              </a:r>
              <a:r>
                <a:rPr lang="es-ES" sz="1400" b="1" dirty="0">
                  <a:latin typeface="Arial" charset="0"/>
                </a:rPr>
                <a:t>·h</a:t>
              </a:r>
              <a:r>
                <a:rPr lang="es-ES" sz="1400" b="1" baseline="30000" dirty="0">
                  <a:latin typeface="Arial" charset="0"/>
                </a:rPr>
                <a:t>2</a:t>
              </a:r>
            </a:p>
          </p:txBody>
        </p:sp>
        <p:sp>
          <p:nvSpPr>
            <p:cNvPr id="170171" name="Text Box 187"/>
            <p:cNvSpPr txBox="1">
              <a:spLocks noChangeArrowheads="1"/>
            </p:cNvSpPr>
            <p:nvPr/>
          </p:nvSpPr>
          <p:spPr bwMode="auto">
            <a:xfrm>
              <a:off x="2515" y="3142"/>
              <a:ext cx="146" cy="148"/>
            </a:xfrm>
            <a:prstGeom prst="rect">
              <a:avLst/>
            </a:prstGeom>
            <a:noFill/>
            <a:ln w="9525">
              <a:noFill/>
              <a:miter lim="800000"/>
              <a:headEnd/>
              <a:tailEnd/>
            </a:ln>
            <a:effectLst/>
          </p:spPr>
          <p:txBody>
            <a:bodyPr wrap="none" lIns="18000" tIns="10800" rIns="18000" bIns="10800">
              <a:spAutoFit/>
            </a:bodyPr>
            <a:lstStyle/>
            <a:p>
              <a:r>
                <a:rPr lang="es-ES" sz="1400" b="1" dirty="0">
                  <a:solidFill>
                    <a:srgbClr val="FF0000"/>
                  </a:solidFill>
                  <a:latin typeface="Arial" charset="0"/>
                </a:rPr>
                <a:t>11</a:t>
              </a:r>
              <a:endParaRPr lang="es-ES" sz="1400" b="1" baseline="30000" dirty="0">
                <a:solidFill>
                  <a:srgbClr val="FF0000"/>
                </a:solidFill>
                <a:latin typeface="Arial" charset="0"/>
              </a:endParaRPr>
            </a:p>
          </p:txBody>
        </p:sp>
        <p:sp>
          <p:nvSpPr>
            <p:cNvPr id="170181" name="Line 197"/>
            <p:cNvSpPr>
              <a:spLocks noChangeShapeType="1"/>
            </p:cNvSpPr>
            <p:nvPr/>
          </p:nvSpPr>
          <p:spPr bwMode="auto">
            <a:xfrm>
              <a:off x="3034" y="3213"/>
              <a:ext cx="68" cy="0"/>
            </a:xfrm>
            <a:prstGeom prst="line">
              <a:avLst/>
            </a:prstGeom>
            <a:noFill/>
            <a:ln w="25400">
              <a:solidFill>
                <a:schemeClr val="tx1"/>
              </a:solidFill>
              <a:round/>
              <a:headEnd/>
              <a:tailEnd/>
            </a:ln>
            <a:effectLst/>
          </p:spPr>
          <p:txBody>
            <a:bodyPr wrap="none" anchor="ctr"/>
            <a:lstStyle/>
            <a:p>
              <a:endParaRPr lang="es-MX"/>
            </a:p>
          </p:txBody>
        </p:sp>
      </p:grpSp>
      <p:grpSp>
        <p:nvGrpSpPr>
          <p:cNvPr id="170207" name="Group 223"/>
          <p:cNvGrpSpPr>
            <a:grpSpLocks/>
          </p:cNvGrpSpPr>
          <p:nvPr/>
        </p:nvGrpSpPr>
        <p:grpSpPr bwMode="auto">
          <a:xfrm>
            <a:off x="3336926" y="4587879"/>
            <a:ext cx="1933575" cy="579438"/>
            <a:chOff x="1886" y="2854"/>
            <a:chExt cx="1218" cy="365"/>
          </a:xfrm>
        </p:grpSpPr>
        <p:sp>
          <p:nvSpPr>
            <p:cNvPr id="170185" name="Line 201"/>
            <p:cNvSpPr>
              <a:spLocks noChangeShapeType="1"/>
            </p:cNvSpPr>
            <p:nvPr/>
          </p:nvSpPr>
          <p:spPr bwMode="auto">
            <a:xfrm>
              <a:off x="2268" y="3019"/>
              <a:ext cx="836" cy="0"/>
            </a:xfrm>
            <a:prstGeom prst="line">
              <a:avLst/>
            </a:prstGeom>
            <a:noFill/>
            <a:ln w="25400">
              <a:solidFill>
                <a:schemeClr val="tx1"/>
              </a:solidFill>
              <a:round/>
              <a:headEnd/>
              <a:tailEnd/>
            </a:ln>
            <a:effectLst/>
          </p:spPr>
          <p:txBody>
            <a:bodyPr wrap="none" anchor="ctr"/>
            <a:lstStyle/>
            <a:p>
              <a:endParaRPr lang="es-MX"/>
            </a:p>
          </p:txBody>
        </p:sp>
        <p:sp>
          <p:nvSpPr>
            <p:cNvPr id="170186" name="Text Box 202"/>
            <p:cNvSpPr txBox="1">
              <a:spLocks noChangeArrowheads="1"/>
            </p:cNvSpPr>
            <p:nvPr/>
          </p:nvSpPr>
          <p:spPr bwMode="auto">
            <a:xfrm>
              <a:off x="1886" y="2946"/>
              <a:ext cx="247" cy="149"/>
            </a:xfrm>
            <a:prstGeom prst="rect">
              <a:avLst/>
            </a:prstGeom>
            <a:noFill/>
            <a:ln w="9525">
              <a:noFill/>
              <a:miter lim="800000"/>
              <a:headEnd/>
              <a:tailEnd/>
            </a:ln>
            <a:effectLst/>
          </p:spPr>
          <p:txBody>
            <a:bodyPr wrap="none" lIns="18000" tIns="10800" rIns="18000" bIns="10800">
              <a:spAutoFit/>
            </a:bodyPr>
            <a:lstStyle/>
            <a:p>
              <a:r>
                <a:rPr lang="es-ES" sz="1400" b="1" dirty="0" smtClean="0">
                  <a:latin typeface="Arial" charset="0"/>
                </a:rPr>
                <a:t>E</a:t>
              </a:r>
              <a:r>
                <a:rPr lang="es-ES" sz="1400" b="1" baseline="-25000" dirty="0">
                  <a:latin typeface="Arial" charset="0"/>
                </a:rPr>
                <a:t>A</a:t>
              </a:r>
              <a:r>
                <a:rPr lang="es-ES" sz="1400" b="1" dirty="0" smtClean="0">
                  <a:latin typeface="Arial" charset="0"/>
                </a:rPr>
                <a:t> </a:t>
              </a:r>
              <a:r>
                <a:rPr lang="es-ES" sz="1400" b="1" dirty="0">
                  <a:latin typeface="Arial" charset="0"/>
                </a:rPr>
                <a:t>=</a:t>
              </a:r>
            </a:p>
          </p:txBody>
        </p:sp>
        <p:sp>
          <p:nvSpPr>
            <p:cNvPr id="170187" name="Text Box 203"/>
            <p:cNvSpPr txBox="1">
              <a:spLocks noChangeArrowheads="1"/>
            </p:cNvSpPr>
            <p:nvPr/>
          </p:nvSpPr>
          <p:spPr bwMode="auto">
            <a:xfrm>
              <a:off x="2278" y="2854"/>
              <a:ext cx="826" cy="149"/>
            </a:xfrm>
            <a:prstGeom prst="rect">
              <a:avLst/>
            </a:prstGeom>
            <a:noFill/>
            <a:ln w="9525">
              <a:noFill/>
              <a:miter lim="800000"/>
              <a:headEnd/>
              <a:tailEnd/>
            </a:ln>
            <a:effectLst/>
          </p:spPr>
          <p:txBody>
            <a:bodyPr wrap="square" lIns="18000" tIns="10800" rIns="18000" bIns="10800">
              <a:spAutoFit/>
            </a:bodyPr>
            <a:lstStyle/>
            <a:p>
              <a:r>
                <a:rPr lang="es-ES" sz="1400" b="1" dirty="0">
                  <a:latin typeface="Arial" charset="0"/>
                </a:rPr>
                <a:t>2·</a:t>
              </a:r>
              <a:r>
                <a:rPr lang="es-ES" sz="1400" b="1" i="1" dirty="0">
                  <a:latin typeface="Symbol" pitchFamily="18" charset="2"/>
                </a:rPr>
                <a:t>p</a:t>
              </a:r>
              <a:r>
                <a:rPr lang="es-ES" sz="1400" b="1" baseline="30000" dirty="0">
                  <a:latin typeface="Arial" charset="0"/>
                </a:rPr>
                <a:t>2</a:t>
              </a:r>
              <a:r>
                <a:rPr lang="es-ES" sz="1400" b="1" dirty="0">
                  <a:latin typeface="Arial" charset="0"/>
                </a:rPr>
                <a:t>·m·Z</a:t>
              </a:r>
              <a:r>
                <a:rPr lang="es-ES" sz="1400" b="1" baseline="30000" dirty="0">
                  <a:latin typeface="Arial" charset="0"/>
                </a:rPr>
                <a:t>2</a:t>
              </a:r>
              <a:r>
                <a:rPr lang="es-ES" sz="1400" b="1" dirty="0">
                  <a:latin typeface="Arial" charset="0"/>
                </a:rPr>
                <a:t>·e</a:t>
              </a:r>
              <a:r>
                <a:rPr lang="es-ES" sz="1400" b="1" baseline="30000" dirty="0">
                  <a:latin typeface="Arial" charset="0"/>
                </a:rPr>
                <a:t>4</a:t>
              </a:r>
              <a:r>
                <a:rPr lang="es-ES" sz="1400" b="1" dirty="0">
                  <a:latin typeface="Arial" charset="0"/>
                </a:rPr>
                <a:t>·k</a:t>
              </a:r>
              <a:r>
                <a:rPr lang="es-ES" sz="1400" b="1" baseline="30000" dirty="0">
                  <a:latin typeface="Arial" charset="0"/>
                </a:rPr>
                <a:t>2</a:t>
              </a:r>
            </a:p>
          </p:txBody>
        </p:sp>
        <p:sp>
          <p:nvSpPr>
            <p:cNvPr id="170188" name="Text Box 204"/>
            <p:cNvSpPr txBox="1">
              <a:spLocks noChangeArrowheads="1"/>
            </p:cNvSpPr>
            <p:nvPr/>
          </p:nvSpPr>
          <p:spPr bwMode="auto">
            <a:xfrm>
              <a:off x="2500" y="3034"/>
              <a:ext cx="291" cy="148"/>
            </a:xfrm>
            <a:prstGeom prst="rect">
              <a:avLst/>
            </a:prstGeom>
            <a:noFill/>
            <a:ln w="9525">
              <a:noFill/>
              <a:miter lim="800000"/>
              <a:headEnd/>
              <a:tailEnd/>
            </a:ln>
            <a:effectLst/>
          </p:spPr>
          <p:txBody>
            <a:bodyPr wrap="none" lIns="18000" tIns="10800" rIns="18000" bIns="10800">
              <a:spAutoFit/>
            </a:bodyPr>
            <a:lstStyle/>
            <a:p>
              <a:r>
                <a:rPr lang="es-ES" sz="1400" b="1" dirty="0">
                  <a:latin typeface="Arial" charset="0"/>
                </a:rPr>
                <a:t>n  ·h</a:t>
              </a:r>
              <a:r>
                <a:rPr lang="es-ES" sz="1400" b="1" baseline="30000" dirty="0">
                  <a:latin typeface="Arial" charset="0"/>
                </a:rPr>
                <a:t>2</a:t>
              </a:r>
            </a:p>
          </p:txBody>
        </p:sp>
        <p:sp>
          <p:nvSpPr>
            <p:cNvPr id="170190" name="Line 206"/>
            <p:cNvSpPr>
              <a:spLocks noChangeShapeType="1"/>
            </p:cNvSpPr>
            <p:nvPr/>
          </p:nvSpPr>
          <p:spPr bwMode="auto">
            <a:xfrm>
              <a:off x="2158" y="3022"/>
              <a:ext cx="68" cy="0"/>
            </a:xfrm>
            <a:prstGeom prst="line">
              <a:avLst/>
            </a:prstGeom>
            <a:noFill/>
            <a:ln w="25400">
              <a:solidFill>
                <a:schemeClr val="tx1"/>
              </a:solidFill>
              <a:round/>
              <a:headEnd/>
              <a:tailEnd/>
            </a:ln>
            <a:effectLst/>
          </p:spPr>
          <p:txBody>
            <a:bodyPr wrap="none" anchor="ctr"/>
            <a:lstStyle/>
            <a:p>
              <a:endParaRPr lang="es-MX"/>
            </a:p>
          </p:txBody>
        </p:sp>
        <p:sp>
          <p:nvSpPr>
            <p:cNvPr id="170198" name="Text Box 214"/>
            <p:cNvSpPr txBox="1">
              <a:spLocks noChangeArrowheads="1"/>
            </p:cNvSpPr>
            <p:nvPr/>
          </p:nvSpPr>
          <p:spPr bwMode="auto">
            <a:xfrm>
              <a:off x="2570" y="3022"/>
              <a:ext cx="62" cy="100"/>
            </a:xfrm>
            <a:prstGeom prst="rect">
              <a:avLst/>
            </a:prstGeom>
            <a:noFill/>
            <a:ln w="9525">
              <a:noFill/>
              <a:miter lim="800000"/>
              <a:headEnd/>
              <a:tailEnd/>
            </a:ln>
            <a:effectLst/>
          </p:spPr>
          <p:txBody>
            <a:bodyPr wrap="none" lIns="18000" tIns="10800" rIns="18000" bIns="10800">
              <a:spAutoFit/>
            </a:bodyPr>
            <a:lstStyle/>
            <a:p>
              <a:r>
                <a:rPr lang="es-ES" sz="900" b="1">
                  <a:latin typeface="Arial" charset="0"/>
                </a:rPr>
                <a:t>2</a:t>
              </a:r>
            </a:p>
          </p:txBody>
        </p:sp>
        <p:sp>
          <p:nvSpPr>
            <p:cNvPr id="170199" name="Text Box 215"/>
            <p:cNvSpPr txBox="1">
              <a:spLocks noChangeArrowheads="1"/>
            </p:cNvSpPr>
            <p:nvPr/>
          </p:nvSpPr>
          <p:spPr bwMode="auto">
            <a:xfrm>
              <a:off x="2570" y="3118"/>
              <a:ext cx="75" cy="101"/>
            </a:xfrm>
            <a:prstGeom prst="rect">
              <a:avLst/>
            </a:prstGeom>
            <a:noFill/>
            <a:ln w="9525">
              <a:noFill/>
              <a:miter lim="800000"/>
              <a:headEnd/>
              <a:tailEnd/>
            </a:ln>
            <a:effectLst/>
          </p:spPr>
          <p:txBody>
            <a:bodyPr wrap="none" lIns="18000" tIns="10800" rIns="18000" bIns="10800">
              <a:spAutoFit/>
            </a:bodyPr>
            <a:lstStyle/>
            <a:p>
              <a:r>
                <a:rPr lang="es-ES" sz="900" b="1" dirty="0">
                  <a:latin typeface="Arial" charset="0"/>
                </a:rPr>
                <a:t>A</a:t>
              </a:r>
            </a:p>
          </p:txBody>
        </p:sp>
      </p:grpSp>
      <p:grpSp>
        <p:nvGrpSpPr>
          <p:cNvPr id="170208" name="Group 224"/>
          <p:cNvGrpSpPr>
            <a:grpSpLocks/>
          </p:cNvGrpSpPr>
          <p:nvPr/>
        </p:nvGrpSpPr>
        <p:grpSpPr bwMode="auto">
          <a:xfrm>
            <a:off x="3327401" y="5459417"/>
            <a:ext cx="1943101" cy="579438"/>
            <a:chOff x="1898" y="3265"/>
            <a:chExt cx="1224" cy="365"/>
          </a:xfrm>
        </p:grpSpPr>
        <p:sp>
          <p:nvSpPr>
            <p:cNvPr id="170200" name="Line 216"/>
            <p:cNvSpPr>
              <a:spLocks noChangeShapeType="1"/>
            </p:cNvSpPr>
            <p:nvPr/>
          </p:nvSpPr>
          <p:spPr bwMode="auto">
            <a:xfrm>
              <a:off x="2281" y="3430"/>
              <a:ext cx="839" cy="0"/>
            </a:xfrm>
            <a:prstGeom prst="line">
              <a:avLst/>
            </a:prstGeom>
            <a:noFill/>
            <a:ln w="25400">
              <a:solidFill>
                <a:schemeClr val="tx1"/>
              </a:solidFill>
              <a:round/>
              <a:headEnd/>
              <a:tailEnd/>
            </a:ln>
            <a:effectLst/>
          </p:spPr>
          <p:txBody>
            <a:bodyPr wrap="none" anchor="ctr"/>
            <a:lstStyle/>
            <a:p>
              <a:endParaRPr lang="es-MX"/>
            </a:p>
          </p:txBody>
        </p:sp>
        <p:sp>
          <p:nvSpPr>
            <p:cNvPr id="170201" name="Text Box 217"/>
            <p:cNvSpPr txBox="1">
              <a:spLocks noChangeArrowheads="1"/>
            </p:cNvSpPr>
            <p:nvPr/>
          </p:nvSpPr>
          <p:spPr bwMode="auto">
            <a:xfrm>
              <a:off x="1898" y="3357"/>
              <a:ext cx="250" cy="149"/>
            </a:xfrm>
            <a:prstGeom prst="rect">
              <a:avLst/>
            </a:prstGeom>
            <a:noFill/>
            <a:ln w="9525">
              <a:noFill/>
              <a:miter lim="800000"/>
              <a:headEnd/>
              <a:tailEnd/>
            </a:ln>
            <a:effectLst/>
          </p:spPr>
          <p:txBody>
            <a:bodyPr wrap="none" lIns="18000" tIns="10800" rIns="18000" bIns="10800">
              <a:spAutoFit/>
            </a:bodyPr>
            <a:lstStyle/>
            <a:p>
              <a:r>
                <a:rPr lang="es-ES" sz="1400" b="1" dirty="0" smtClean="0">
                  <a:latin typeface="Arial" charset="0"/>
                </a:rPr>
                <a:t>E</a:t>
              </a:r>
              <a:r>
                <a:rPr lang="es-ES" sz="1400" b="1" baseline="-25000" dirty="0">
                  <a:latin typeface="Arial" charset="0"/>
                </a:rPr>
                <a:t>B</a:t>
              </a:r>
              <a:r>
                <a:rPr lang="es-ES" sz="1400" b="1" dirty="0" smtClean="0">
                  <a:latin typeface="Arial" charset="0"/>
                </a:rPr>
                <a:t> </a:t>
              </a:r>
              <a:r>
                <a:rPr lang="es-ES" sz="1400" b="1" dirty="0">
                  <a:latin typeface="Arial" charset="0"/>
                </a:rPr>
                <a:t>=</a:t>
              </a:r>
            </a:p>
          </p:txBody>
        </p:sp>
        <p:sp>
          <p:nvSpPr>
            <p:cNvPr id="170202" name="Text Box 218"/>
            <p:cNvSpPr txBox="1">
              <a:spLocks noChangeArrowheads="1"/>
            </p:cNvSpPr>
            <p:nvPr/>
          </p:nvSpPr>
          <p:spPr bwMode="auto">
            <a:xfrm>
              <a:off x="2291" y="3265"/>
              <a:ext cx="831" cy="149"/>
            </a:xfrm>
            <a:prstGeom prst="rect">
              <a:avLst/>
            </a:prstGeom>
            <a:noFill/>
            <a:ln w="9525">
              <a:noFill/>
              <a:miter lim="800000"/>
              <a:headEnd/>
              <a:tailEnd/>
            </a:ln>
            <a:effectLst/>
          </p:spPr>
          <p:txBody>
            <a:bodyPr wrap="square" lIns="18000" tIns="10800" rIns="18000" bIns="10800">
              <a:spAutoFit/>
            </a:bodyPr>
            <a:lstStyle/>
            <a:p>
              <a:r>
                <a:rPr lang="es-ES" sz="1400" b="1" dirty="0">
                  <a:latin typeface="Arial" charset="0"/>
                </a:rPr>
                <a:t>2·</a:t>
              </a:r>
              <a:r>
                <a:rPr lang="es-ES" sz="1400" b="1" i="1" dirty="0">
                  <a:latin typeface="Symbol" pitchFamily="18" charset="2"/>
                </a:rPr>
                <a:t>p</a:t>
              </a:r>
              <a:r>
                <a:rPr lang="es-ES" sz="1400" b="1" baseline="30000" dirty="0">
                  <a:latin typeface="Arial" charset="0"/>
                </a:rPr>
                <a:t>2</a:t>
              </a:r>
              <a:r>
                <a:rPr lang="es-ES" sz="1400" b="1" dirty="0">
                  <a:latin typeface="Arial" charset="0"/>
                </a:rPr>
                <a:t>·m·Z</a:t>
              </a:r>
              <a:r>
                <a:rPr lang="es-ES" sz="1400" b="1" baseline="30000" dirty="0">
                  <a:latin typeface="Arial" charset="0"/>
                </a:rPr>
                <a:t>2</a:t>
              </a:r>
              <a:r>
                <a:rPr lang="es-ES" sz="1400" b="1" dirty="0">
                  <a:latin typeface="Arial" charset="0"/>
                </a:rPr>
                <a:t>·e</a:t>
              </a:r>
              <a:r>
                <a:rPr lang="es-ES" sz="1400" b="1" baseline="30000" dirty="0">
                  <a:latin typeface="Arial" charset="0"/>
                </a:rPr>
                <a:t>4</a:t>
              </a:r>
              <a:r>
                <a:rPr lang="es-ES" sz="1400" b="1" dirty="0">
                  <a:latin typeface="Arial" charset="0"/>
                </a:rPr>
                <a:t>·k</a:t>
              </a:r>
              <a:r>
                <a:rPr lang="es-ES" sz="1400" b="1" baseline="30000" dirty="0">
                  <a:latin typeface="Arial" charset="0"/>
                </a:rPr>
                <a:t>2</a:t>
              </a:r>
            </a:p>
          </p:txBody>
        </p:sp>
        <p:sp>
          <p:nvSpPr>
            <p:cNvPr id="170203" name="Text Box 219"/>
            <p:cNvSpPr txBox="1">
              <a:spLocks noChangeArrowheads="1"/>
            </p:cNvSpPr>
            <p:nvPr/>
          </p:nvSpPr>
          <p:spPr bwMode="auto">
            <a:xfrm>
              <a:off x="2513" y="3445"/>
              <a:ext cx="291" cy="148"/>
            </a:xfrm>
            <a:prstGeom prst="rect">
              <a:avLst/>
            </a:prstGeom>
            <a:noFill/>
            <a:ln w="9525">
              <a:noFill/>
              <a:miter lim="800000"/>
              <a:headEnd/>
              <a:tailEnd/>
            </a:ln>
            <a:effectLst/>
          </p:spPr>
          <p:txBody>
            <a:bodyPr wrap="none" lIns="18000" tIns="10800" rIns="18000" bIns="10800">
              <a:spAutoFit/>
            </a:bodyPr>
            <a:lstStyle/>
            <a:p>
              <a:r>
                <a:rPr lang="es-ES" sz="1400" b="1" dirty="0">
                  <a:latin typeface="Arial" charset="0"/>
                </a:rPr>
                <a:t>n  ·h</a:t>
              </a:r>
              <a:r>
                <a:rPr lang="es-ES" sz="1400" b="1" baseline="30000" dirty="0">
                  <a:latin typeface="Arial" charset="0"/>
                </a:rPr>
                <a:t>2</a:t>
              </a:r>
            </a:p>
          </p:txBody>
        </p:sp>
        <p:sp>
          <p:nvSpPr>
            <p:cNvPr id="170204" name="Line 220"/>
            <p:cNvSpPr>
              <a:spLocks noChangeShapeType="1"/>
            </p:cNvSpPr>
            <p:nvPr/>
          </p:nvSpPr>
          <p:spPr bwMode="auto">
            <a:xfrm>
              <a:off x="2171" y="3433"/>
              <a:ext cx="68" cy="0"/>
            </a:xfrm>
            <a:prstGeom prst="line">
              <a:avLst/>
            </a:prstGeom>
            <a:noFill/>
            <a:ln w="25400">
              <a:solidFill>
                <a:schemeClr val="tx1"/>
              </a:solidFill>
              <a:round/>
              <a:headEnd/>
              <a:tailEnd/>
            </a:ln>
            <a:effectLst/>
          </p:spPr>
          <p:txBody>
            <a:bodyPr wrap="none" anchor="ctr"/>
            <a:lstStyle/>
            <a:p>
              <a:endParaRPr lang="es-MX"/>
            </a:p>
          </p:txBody>
        </p:sp>
        <p:sp>
          <p:nvSpPr>
            <p:cNvPr id="170205" name="Text Box 221"/>
            <p:cNvSpPr txBox="1">
              <a:spLocks noChangeArrowheads="1"/>
            </p:cNvSpPr>
            <p:nvPr/>
          </p:nvSpPr>
          <p:spPr bwMode="auto">
            <a:xfrm>
              <a:off x="2588" y="3433"/>
              <a:ext cx="62" cy="100"/>
            </a:xfrm>
            <a:prstGeom prst="rect">
              <a:avLst/>
            </a:prstGeom>
            <a:noFill/>
            <a:ln w="9525">
              <a:noFill/>
              <a:miter lim="800000"/>
              <a:headEnd/>
              <a:tailEnd/>
            </a:ln>
            <a:effectLst/>
          </p:spPr>
          <p:txBody>
            <a:bodyPr wrap="none" lIns="18000" tIns="10800" rIns="18000" bIns="10800">
              <a:spAutoFit/>
            </a:bodyPr>
            <a:lstStyle/>
            <a:p>
              <a:r>
                <a:rPr lang="es-ES" sz="900" b="1" dirty="0">
                  <a:latin typeface="Arial" charset="0"/>
                </a:rPr>
                <a:t>2</a:t>
              </a:r>
            </a:p>
          </p:txBody>
        </p:sp>
        <p:sp>
          <p:nvSpPr>
            <p:cNvPr id="170206" name="Text Box 222"/>
            <p:cNvSpPr txBox="1">
              <a:spLocks noChangeArrowheads="1"/>
            </p:cNvSpPr>
            <p:nvPr/>
          </p:nvSpPr>
          <p:spPr bwMode="auto">
            <a:xfrm>
              <a:off x="2588" y="3529"/>
              <a:ext cx="75" cy="101"/>
            </a:xfrm>
            <a:prstGeom prst="rect">
              <a:avLst/>
            </a:prstGeom>
            <a:noFill/>
            <a:ln w="9525">
              <a:noFill/>
              <a:miter lim="800000"/>
              <a:headEnd/>
              <a:tailEnd/>
            </a:ln>
            <a:effectLst/>
          </p:spPr>
          <p:txBody>
            <a:bodyPr wrap="none" lIns="18000" tIns="10800" rIns="18000" bIns="10800">
              <a:spAutoFit/>
            </a:bodyPr>
            <a:lstStyle/>
            <a:p>
              <a:r>
                <a:rPr lang="es-ES" sz="900" b="1" dirty="0">
                  <a:latin typeface="Arial" charset="0"/>
                </a:rPr>
                <a:t>B</a:t>
              </a:r>
            </a:p>
          </p:txBody>
        </p:sp>
      </p:grpSp>
      <p:sp>
        <p:nvSpPr>
          <p:cNvPr id="170220" name="Text Box 236"/>
          <p:cNvSpPr txBox="1">
            <a:spLocks noChangeArrowheads="1"/>
          </p:cNvSpPr>
          <p:nvPr/>
        </p:nvSpPr>
        <p:spPr bwMode="auto">
          <a:xfrm>
            <a:off x="6059477" y="1427163"/>
            <a:ext cx="1678212" cy="237255"/>
          </a:xfrm>
          <a:prstGeom prst="rect">
            <a:avLst/>
          </a:prstGeom>
          <a:noFill/>
          <a:ln w="9525">
            <a:noFill/>
            <a:miter lim="800000"/>
            <a:headEnd/>
            <a:tailEnd/>
          </a:ln>
          <a:effectLst/>
        </p:spPr>
        <p:txBody>
          <a:bodyPr wrap="none" lIns="18000" tIns="10800" rIns="18000" bIns="10800">
            <a:spAutoFit/>
          </a:bodyPr>
          <a:lstStyle/>
          <a:p>
            <a:r>
              <a:rPr lang="es-ES" sz="1400" b="1" dirty="0">
                <a:latin typeface="Arial" charset="0"/>
              </a:rPr>
              <a:t>E</a:t>
            </a:r>
            <a:r>
              <a:rPr lang="es-ES" sz="1400" b="1" baseline="-25000" dirty="0">
                <a:latin typeface="Arial" charset="0"/>
              </a:rPr>
              <a:t>F</a:t>
            </a:r>
            <a:r>
              <a:rPr lang="es-ES" sz="1400" b="1" dirty="0">
                <a:latin typeface="Arial" charset="0"/>
              </a:rPr>
              <a:t> = </a:t>
            </a:r>
            <a:r>
              <a:rPr lang="es-ES" sz="1400" b="1" dirty="0" smtClean="0">
                <a:latin typeface="Symbol" pitchFamily="18" charset="2"/>
              </a:rPr>
              <a:t>D</a:t>
            </a:r>
            <a:r>
              <a:rPr lang="es-ES" sz="1400" b="1" dirty="0" smtClean="0">
                <a:latin typeface="Arial" charset="0"/>
              </a:rPr>
              <a:t>E</a:t>
            </a:r>
            <a:r>
              <a:rPr lang="es-ES" sz="1400" b="1" baseline="-25000" dirty="0" smtClean="0">
                <a:latin typeface="Arial" charset="0"/>
              </a:rPr>
              <a:t>A,B </a:t>
            </a:r>
            <a:r>
              <a:rPr lang="es-ES" sz="1400" b="1" dirty="0">
                <a:latin typeface="Arial" charset="0"/>
              </a:rPr>
              <a:t>= </a:t>
            </a:r>
            <a:r>
              <a:rPr lang="es-ES" sz="1400" b="1" dirty="0" smtClean="0">
                <a:latin typeface="Arial" charset="0"/>
              </a:rPr>
              <a:t>E</a:t>
            </a:r>
            <a:r>
              <a:rPr lang="es-ES" sz="1400" b="1" baseline="-25000" dirty="0">
                <a:latin typeface="Arial" charset="0"/>
              </a:rPr>
              <a:t>A</a:t>
            </a:r>
            <a:r>
              <a:rPr lang="es-ES" sz="1400" b="1" baseline="-25000" dirty="0" smtClean="0">
                <a:latin typeface="Arial" charset="0"/>
              </a:rPr>
              <a:t> </a:t>
            </a:r>
            <a:r>
              <a:rPr lang="es-ES" sz="1400" b="1" dirty="0">
                <a:latin typeface="Arial" charset="0"/>
                <a:cs typeface="Arial" charset="0"/>
              </a:rPr>
              <a:t>─</a:t>
            </a:r>
            <a:r>
              <a:rPr lang="es-ES" sz="1400" b="1" dirty="0">
                <a:latin typeface="Arial" charset="0"/>
              </a:rPr>
              <a:t> </a:t>
            </a:r>
            <a:r>
              <a:rPr lang="es-ES" sz="1400" b="1" dirty="0" smtClean="0">
                <a:latin typeface="Arial" charset="0"/>
              </a:rPr>
              <a:t>E</a:t>
            </a:r>
            <a:r>
              <a:rPr lang="es-ES" sz="1400" b="1" baseline="-25000" dirty="0">
                <a:latin typeface="Arial" charset="0"/>
              </a:rPr>
              <a:t>B</a:t>
            </a:r>
          </a:p>
        </p:txBody>
      </p:sp>
      <p:grpSp>
        <p:nvGrpSpPr>
          <p:cNvPr id="170255" name="Group 271"/>
          <p:cNvGrpSpPr>
            <a:grpSpLocks/>
          </p:cNvGrpSpPr>
          <p:nvPr/>
        </p:nvGrpSpPr>
        <p:grpSpPr bwMode="auto">
          <a:xfrm>
            <a:off x="6077083" y="1833907"/>
            <a:ext cx="2709862" cy="601663"/>
            <a:chOff x="3921" y="1536"/>
            <a:chExt cx="1707" cy="379"/>
          </a:xfrm>
        </p:grpSpPr>
        <p:sp>
          <p:nvSpPr>
            <p:cNvPr id="170227" name="Line 243"/>
            <p:cNvSpPr>
              <a:spLocks noChangeShapeType="1"/>
            </p:cNvSpPr>
            <p:nvPr/>
          </p:nvSpPr>
          <p:spPr bwMode="auto">
            <a:xfrm>
              <a:off x="4187" y="1715"/>
              <a:ext cx="814" cy="3"/>
            </a:xfrm>
            <a:prstGeom prst="line">
              <a:avLst/>
            </a:prstGeom>
            <a:noFill/>
            <a:ln w="25400">
              <a:solidFill>
                <a:schemeClr val="tx1"/>
              </a:solidFill>
              <a:round/>
              <a:headEnd/>
              <a:tailEnd/>
            </a:ln>
            <a:effectLst/>
          </p:spPr>
          <p:txBody>
            <a:bodyPr wrap="none" anchor="ctr"/>
            <a:lstStyle/>
            <a:p>
              <a:endParaRPr lang="es-MX"/>
            </a:p>
          </p:txBody>
        </p:sp>
        <p:sp>
          <p:nvSpPr>
            <p:cNvPr id="170229" name="Text Box 245"/>
            <p:cNvSpPr txBox="1">
              <a:spLocks noChangeArrowheads="1"/>
            </p:cNvSpPr>
            <p:nvPr/>
          </p:nvSpPr>
          <p:spPr bwMode="auto">
            <a:xfrm>
              <a:off x="4197" y="1550"/>
              <a:ext cx="809" cy="149"/>
            </a:xfrm>
            <a:prstGeom prst="rect">
              <a:avLst/>
            </a:prstGeom>
            <a:noFill/>
            <a:ln w="9525">
              <a:noFill/>
              <a:miter lim="800000"/>
              <a:headEnd/>
              <a:tailEnd/>
            </a:ln>
            <a:effectLst/>
          </p:spPr>
          <p:txBody>
            <a:bodyPr wrap="square" lIns="18000" tIns="10800" rIns="18000" bIns="10800">
              <a:spAutoFit/>
            </a:bodyPr>
            <a:lstStyle/>
            <a:p>
              <a:r>
                <a:rPr lang="es-ES" sz="1400" b="1" dirty="0">
                  <a:latin typeface="Arial" charset="0"/>
                </a:rPr>
                <a:t>2·</a:t>
              </a:r>
              <a:r>
                <a:rPr lang="es-ES" sz="1400" b="1" i="1" dirty="0">
                  <a:latin typeface="Symbol" pitchFamily="18" charset="2"/>
                </a:rPr>
                <a:t>p</a:t>
              </a:r>
              <a:r>
                <a:rPr lang="es-ES" sz="1400" b="1" baseline="30000" dirty="0">
                  <a:latin typeface="Arial" charset="0"/>
                </a:rPr>
                <a:t>2</a:t>
              </a:r>
              <a:r>
                <a:rPr lang="es-ES" sz="1400" b="1" dirty="0">
                  <a:latin typeface="Arial" charset="0"/>
                </a:rPr>
                <a:t>·m·Z</a:t>
              </a:r>
              <a:r>
                <a:rPr lang="es-ES" sz="1400" b="1" baseline="30000" dirty="0">
                  <a:latin typeface="Arial" charset="0"/>
                </a:rPr>
                <a:t>2</a:t>
              </a:r>
              <a:r>
                <a:rPr lang="es-ES" sz="1400" b="1" dirty="0">
                  <a:latin typeface="Arial" charset="0"/>
                </a:rPr>
                <a:t>·e</a:t>
              </a:r>
              <a:r>
                <a:rPr lang="es-ES" sz="1400" b="1" baseline="30000" dirty="0">
                  <a:latin typeface="Arial" charset="0"/>
                </a:rPr>
                <a:t>4</a:t>
              </a:r>
              <a:r>
                <a:rPr lang="es-ES" sz="1400" b="1" dirty="0">
                  <a:latin typeface="Arial" charset="0"/>
                </a:rPr>
                <a:t>·k</a:t>
              </a:r>
              <a:r>
                <a:rPr lang="es-ES" sz="1400" b="1" baseline="30000" dirty="0">
                  <a:latin typeface="Arial" charset="0"/>
                </a:rPr>
                <a:t>2</a:t>
              </a:r>
            </a:p>
          </p:txBody>
        </p:sp>
        <p:sp>
          <p:nvSpPr>
            <p:cNvPr id="170230" name="Text Box 246"/>
            <p:cNvSpPr txBox="1">
              <a:spLocks noChangeArrowheads="1"/>
            </p:cNvSpPr>
            <p:nvPr/>
          </p:nvSpPr>
          <p:spPr bwMode="auto">
            <a:xfrm>
              <a:off x="4498" y="1730"/>
              <a:ext cx="130" cy="148"/>
            </a:xfrm>
            <a:prstGeom prst="rect">
              <a:avLst/>
            </a:prstGeom>
            <a:noFill/>
            <a:ln w="9525">
              <a:noFill/>
              <a:miter lim="800000"/>
              <a:headEnd/>
              <a:tailEnd/>
            </a:ln>
            <a:effectLst/>
          </p:spPr>
          <p:txBody>
            <a:bodyPr wrap="none" lIns="18000" tIns="10800" rIns="18000" bIns="10800">
              <a:spAutoFit/>
            </a:bodyPr>
            <a:lstStyle/>
            <a:p>
              <a:r>
                <a:rPr lang="es-ES" sz="1400" b="1" dirty="0">
                  <a:latin typeface="Arial" charset="0"/>
                </a:rPr>
                <a:t>h</a:t>
              </a:r>
              <a:r>
                <a:rPr lang="es-ES" sz="1400" b="1" baseline="30000" dirty="0">
                  <a:latin typeface="Arial" charset="0"/>
                </a:rPr>
                <a:t>2</a:t>
              </a:r>
            </a:p>
          </p:txBody>
        </p:sp>
        <p:grpSp>
          <p:nvGrpSpPr>
            <p:cNvPr id="170253" name="Group 269"/>
            <p:cNvGrpSpPr>
              <a:grpSpLocks/>
            </p:cNvGrpSpPr>
            <p:nvPr/>
          </p:nvGrpSpPr>
          <p:grpSpPr bwMode="auto">
            <a:xfrm>
              <a:off x="5022" y="1536"/>
              <a:ext cx="606" cy="379"/>
              <a:chOff x="4428" y="1536"/>
              <a:chExt cx="606" cy="379"/>
            </a:xfrm>
          </p:grpSpPr>
          <p:grpSp>
            <p:nvGrpSpPr>
              <p:cNvPr id="170244" name="Group 260"/>
              <p:cNvGrpSpPr>
                <a:grpSpLocks/>
              </p:cNvGrpSpPr>
              <p:nvPr/>
            </p:nvGrpSpPr>
            <p:grpSpPr bwMode="auto">
              <a:xfrm>
                <a:off x="4488" y="1718"/>
                <a:ext cx="153" cy="197"/>
                <a:chOff x="4578" y="1730"/>
                <a:chExt cx="153" cy="197"/>
              </a:xfrm>
            </p:grpSpPr>
            <p:sp>
              <p:nvSpPr>
                <p:cNvPr id="170234" name="Text Box 250"/>
                <p:cNvSpPr txBox="1">
                  <a:spLocks noChangeArrowheads="1"/>
                </p:cNvSpPr>
                <p:nvPr/>
              </p:nvSpPr>
              <p:spPr bwMode="auto">
                <a:xfrm>
                  <a:off x="4578" y="1742"/>
                  <a:ext cx="90" cy="148"/>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n</a:t>
                  </a:r>
                  <a:endParaRPr lang="es-ES" sz="1400" b="1" baseline="30000">
                    <a:latin typeface="Arial" charset="0"/>
                  </a:endParaRPr>
                </a:p>
              </p:txBody>
            </p:sp>
            <p:sp>
              <p:nvSpPr>
                <p:cNvPr id="170235" name="Text Box 251"/>
                <p:cNvSpPr txBox="1">
                  <a:spLocks noChangeArrowheads="1"/>
                </p:cNvSpPr>
                <p:nvPr/>
              </p:nvSpPr>
              <p:spPr bwMode="auto">
                <a:xfrm>
                  <a:off x="4656" y="1730"/>
                  <a:ext cx="62" cy="100"/>
                </a:xfrm>
                <a:prstGeom prst="rect">
                  <a:avLst/>
                </a:prstGeom>
                <a:noFill/>
                <a:ln w="9525">
                  <a:noFill/>
                  <a:miter lim="800000"/>
                  <a:headEnd/>
                  <a:tailEnd/>
                </a:ln>
                <a:effectLst/>
              </p:spPr>
              <p:txBody>
                <a:bodyPr wrap="none" lIns="18000" tIns="10800" rIns="18000" bIns="10800">
                  <a:spAutoFit/>
                </a:bodyPr>
                <a:lstStyle/>
                <a:p>
                  <a:r>
                    <a:rPr lang="es-ES" sz="900" b="1">
                      <a:latin typeface="Arial" charset="0"/>
                    </a:rPr>
                    <a:t>2</a:t>
                  </a:r>
                </a:p>
              </p:txBody>
            </p:sp>
            <p:sp>
              <p:nvSpPr>
                <p:cNvPr id="170236" name="Text Box 252"/>
                <p:cNvSpPr txBox="1">
                  <a:spLocks noChangeArrowheads="1"/>
                </p:cNvSpPr>
                <p:nvPr/>
              </p:nvSpPr>
              <p:spPr bwMode="auto">
                <a:xfrm>
                  <a:off x="4656" y="1826"/>
                  <a:ext cx="75" cy="101"/>
                </a:xfrm>
                <a:prstGeom prst="rect">
                  <a:avLst/>
                </a:prstGeom>
                <a:noFill/>
                <a:ln w="9525">
                  <a:noFill/>
                  <a:miter lim="800000"/>
                  <a:headEnd/>
                  <a:tailEnd/>
                </a:ln>
                <a:effectLst/>
              </p:spPr>
              <p:txBody>
                <a:bodyPr wrap="none" lIns="18000" tIns="10800" rIns="18000" bIns="10800">
                  <a:spAutoFit/>
                </a:bodyPr>
                <a:lstStyle/>
                <a:p>
                  <a:r>
                    <a:rPr lang="es-ES" sz="900" b="1" dirty="0">
                      <a:latin typeface="Arial" charset="0"/>
                    </a:rPr>
                    <a:t>B</a:t>
                  </a:r>
                </a:p>
              </p:txBody>
            </p:sp>
          </p:grpSp>
          <p:grpSp>
            <p:nvGrpSpPr>
              <p:cNvPr id="170243" name="Group 259"/>
              <p:cNvGrpSpPr>
                <a:grpSpLocks/>
              </p:cNvGrpSpPr>
              <p:nvPr/>
            </p:nvGrpSpPr>
            <p:grpSpPr bwMode="auto">
              <a:xfrm>
                <a:off x="4824" y="1718"/>
                <a:ext cx="153" cy="197"/>
                <a:chOff x="4920" y="1736"/>
                <a:chExt cx="153" cy="197"/>
              </a:xfrm>
            </p:grpSpPr>
            <p:sp>
              <p:nvSpPr>
                <p:cNvPr id="170237" name="Text Box 253"/>
                <p:cNvSpPr txBox="1">
                  <a:spLocks noChangeArrowheads="1"/>
                </p:cNvSpPr>
                <p:nvPr/>
              </p:nvSpPr>
              <p:spPr bwMode="auto">
                <a:xfrm>
                  <a:off x="4920" y="1748"/>
                  <a:ext cx="90" cy="148"/>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n</a:t>
                  </a:r>
                  <a:endParaRPr lang="es-ES" sz="1400" b="1" baseline="30000">
                    <a:latin typeface="Arial" charset="0"/>
                  </a:endParaRPr>
                </a:p>
              </p:txBody>
            </p:sp>
            <p:sp>
              <p:nvSpPr>
                <p:cNvPr id="170238" name="Text Box 254"/>
                <p:cNvSpPr txBox="1">
                  <a:spLocks noChangeArrowheads="1"/>
                </p:cNvSpPr>
                <p:nvPr/>
              </p:nvSpPr>
              <p:spPr bwMode="auto">
                <a:xfrm>
                  <a:off x="4998" y="1736"/>
                  <a:ext cx="62" cy="100"/>
                </a:xfrm>
                <a:prstGeom prst="rect">
                  <a:avLst/>
                </a:prstGeom>
                <a:noFill/>
                <a:ln w="9525">
                  <a:noFill/>
                  <a:miter lim="800000"/>
                  <a:headEnd/>
                  <a:tailEnd/>
                </a:ln>
                <a:effectLst/>
              </p:spPr>
              <p:txBody>
                <a:bodyPr wrap="none" lIns="18000" tIns="10800" rIns="18000" bIns="10800">
                  <a:spAutoFit/>
                </a:bodyPr>
                <a:lstStyle/>
                <a:p>
                  <a:r>
                    <a:rPr lang="es-ES" sz="900" b="1">
                      <a:latin typeface="Arial" charset="0"/>
                    </a:rPr>
                    <a:t>2</a:t>
                  </a:r>
                </a:p>
              </p:txBody>
            </p:sp>
            <p:sp>
              <p:nvSpPr>
                <p:cNvPr id="170239" name="Text Box 255"/>
                <p:cNvSpPr txBox="1">
                  <a:spLocks noChangeArrowheads="1"/>
                </p:cNvSpPr>
                <p:nvPr/>
              </p:nvSpPr>
              <p:spPr bwMode="auto">
                <a:xfrm>
                  <a:off x="4998" y="1832"/>
                  <a:ext cx="75" cy="101"/>
                </a:xfrm>
                <a:prstGeom prst="rect">
                  <a:avLst/>
                </a:prstGeom>
                <a:noFill/>
                <a:ln w="9525">
                  <a:noFill/>
                  <a:miter lim="800000"/>
                  <a:headEnd/>
                  <a:tailEnd/>
                </a:ln>
                <a:effectLst/>
              </p:spPr>
              <p:txBody>
                <a:bodyPr wrap="none" lIns="18000" tIns="10800" rIns="18000" bIns="10800">
                  <a:spAutoFit/>
                </a:bodyPr>
                <a:lstStyle/>
                <a:p>
                  <a:r>
                    <a:rPr lang="es-ES" sz="900" b="1" dirty="0">
                      <a:latin typeface="Arial" charset="0"/>
                    </a:rPr>
                    <a:t>A</a:t>
                  </a:r>
                </a:p>
              </p:txBody>
            </p:sp>
          </p:grpSp>
          <p:sp>
            <p:nvSpPr>
              <p:cNvPr id="170242" name="Line 258"/>
              <p:cNvSpPr>
                <a:spLocks noChangeShapeType="1"/>
              </p:cNvSpPr>
              <p:nvPr/>
            </p:nvSpPr>
            <p:spPr bwMode="auto">
              <a:xfrm>
                <a:off x="4461" y="1713"/>
                <a:ext cx="179" cy="0"/>
              </a:xfrm>
              <a:prstGeom prst="line">
                <a:avLst/>
              </a:prstGeom>
              <a:noFill/>
              <a:ln w="25400">
                <a:solidFill>
                  <a:schemeClr val="tx1"/>
                </a:solidFill>
                <a:round/>
                <a:headEnd/>
                <a:tailEnd/>
              </a:ln>
              <a:effectLst/>
            </p:spPr>
            <p:txBody>
              <a:bodyPr wrap="none" anchor="ctr"/>
              <a:lstStyle/>
              <a:p>
                <a:endParaRPr lang="es-MX"/>
              </a:p>
            </p:txBody>
          </p:sp>
          <p:sp>
            <p:nvSpPr>
              <p:cNvPr id="170246" name="Text Box 262"/>
              <p:cNvSpPr txBox="1">
                <a:spLocks noChangeArrowheads="1"/>
              </p:cNvSpPr>
              <p:nvPr/>
            </p:nvSpPr>
            <p:spPr bwMode="auto">
              <a:xfrm>
                <a:off x="4497" y="1550"/>
                <a:ext cx="84" cy="148"/>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1</a:t>
                </a:r>
                <a:endParaRPr lang="es-ES" sz="1400" b="1" baseline="30000">
                  <a:latin typeface="Arial" charset="0"/>
                </a:endParaRPr>
              </a:p>
            </p:txBody>
          </p:sp>
          <p:sp>
            <p:nvSpPr>
              <p:cNvPr id="170249" name="Line 265"/>
              <p:cNvSpPr>
                <a:spLocks noChangeShapeType="1"/>
              </p:cNvSpPr>
              <p:nvPr/>
            </p:nvSpPr>
            <p:spPr bwMode="auto">
              <a:xfrm>
                <a:off x="4809" y="1713"/>
                <a:ext cx="179" cy="0"/>
              </a:xfrm>
              <a:prstGeom prst="line">
                <a:avLst/>
              </a:prstGeom>
              <a:noFill/>
              <a:ln w="25400">
                <a:solidFill>
                  <a:schemeClr val="tx1"/>
                </a:solidFill>
                <a:round/>
                <a:headEnd/>
                <a:tailEnd/>
              </a:ln>
              <a:effectLst/>
            </p:spPr>
            <p:txBody>
              <a:bodyPr wrap="none" anchor="ctr"/>
              <a:lstStyle/>
              <a:p>
                <a:endParaRPr lang="es-MX"/>
              </a:p>
            </p:txBody>
          </p:sp>
          <p:sp>
            <p:nvSpPr>
              <p:cNvPr id="170250" name="Text Box 266"/>
              <p:cNvSpPr txBox="1">
                <a:spLocks noChangeArrowheads="1"/>
              </p:cNvSpPr>
              <p:nvPr/>
            </p:nvSpPr>
            <p:spPr bwMode="auto">
              <a:xfrm>
                <a:off x="4845" y="1550"/>
                <a:ext cx="84" cy="148"/>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1</a:t>
                </a:r>
                <a:endParaRPr lang="es-ES" sz="1400" b="1" baseline="30000">
                  <a:latin typeface="Arial" charset="0"/>
                </a:endParaRPr>
              </a:p>
            </p:txBody>
          </p:sp>
          <p:sp>
            <p:nvSpPr>
              <p:cNvPr id="170251" name="Line 267"/>
              <p:cNvSpPr>
                <a:spLocks noChangeShapeType="1"/>
              </p:cNvSpPr>
              <p:nvPr/>
            </p:nvSpPr>
            <p:spPr bwMode="auto">
              <a:xfrm>
                <a:off x="4695" y="1712"/>
                <a:ext cx="68" cy="0"/>
              </a:xfrm>
              <a:prstGeom prst="line">
                <a:avLst/>
              </a:prstGeom>
              <a:noFill/>
              <a:ln w="25400">
                <a:solidFill>
                  <a:schemeClr val="tx1"/>
                </a:solidFill>
                <a:round/>
                <a:headEnd/>
                <a:tailEnd/>
              </a:ln>
              <a:effectLst/>
            </p:spPr>
            <p:txBody>
              <a:bodyPr wrap="none" anchor="ctr"/>
              <a:lstStyle/>
              <a:p>
                <a:endParaRPr lang="es-MX"/>
              </a:p>
            </p:txBody>
          </p:sp>
          <p:sp>
            <p:nvSpPr>
              <p:cNvPr id="170252" name="AutoShape 268"/>
              <p:cNvSpPr>
                <a:spLocks noChangeArrowheads="1"/>
              </p:cNvSpPr>
              <p:nvPr/>
            </p:nvSpPr>
            <p:spPr bwMode="auto">
              <a:xfrm>
                <a:off x="4428" y="1536"/>
                <a:ext cx="606" cy="360"/>
              </a:xfrm>
              <a:prstGeom prst="bracketPair">
                <a:avLst>
                  <a:gd name="adj" fmla="val 16667"/>
                </a:avLst>
              </a:prstGeom>
              <a:noFill/>
              <a:ln w="25400">
                <a:solidFill>
                  <a:schemeClr val="tx1"/>
                </a:solidFill>
                <a:round/>
                <a:headEnd/>
                <a:tailEnd/>
              </a:ln>
              <a:effectLst/>
            </p:spPr>
            <p:txBody>
              <a:bodyPr wrap="none" anchor="ctr"/>
              <a:lstStyle/>
              <a:p>
                <a:endParaRPr lang="es-MX"/>
              </a:p>
            </p:txBody>
          </p:sp>
        </p:grpSp>
        <p:sp>
          <p:nvSpPr>
            <p:cNvPr id="170254" name="Text Box 270"/>
            <p:cNvSpPr txBox="1">
              <a:spLocks noChangeArrowheads="1"/>
            </p:cNvSpPr>
            <p:nvPr/>
          </p:nvSpPr>
          <p:spPr bwMode="auto">
            <a:xfrm>
              <a:off x="3921" y="1633"/>
              <a:ext cx="237" cy="148"/>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E</a:t>
              </a:r>
              <a:r>
                <a:rPr lang="es-ES" sz="1400" b="1" baseline="-25000">
                  <a:latin typeface="Arial" charset="0"/>
                </a:rPr>
                <a:t>F</a:t>
              </a:r>
              <a:r>
                <a:rPr lang="es-ES" sz="1400" b="1">
                  <a:latin typeface="Arial" charset="0"/>
                </a:rPr>
                <a:t> =</a:t>
              </a:r>
              <a:endParaRPr lang="es-ES" sz="1400" b="1" baseline="-25000">
                <a:latin typeface="Arial" charset="0"/>
              </a:endParaRPr>
            </a:p>
          </p:txBody>
        </p:sp>
      </p:grpSp>
      <p:grpSp>
        <p:nvGrpSpPr>
          <p:cNvPr id="141" name="Group 271"/>
          <p:cNvGrpSpPr>
            <a:grpSpLocks/>
          </p:cNvGrpSpPr>
          <p:nvPr/>
        </p:nvGrpSpPr>
        <p:grpSpPr bwMode="auto">
          <a:xfrm>
            <a:off x="6077083" y="2528785"/>
            <a:ext cx="782638" cy="500063"/>
            <a:chOff x="3921" y="1559"/>
            <a:chExt cx="493" cy="315"/>
          </a:xfrm>
        </p:grpSpPr>
        <p:sp>
          <p:nvSpPr>
            <p:cNvPr id="142" name="Line 243"/>
            <p:cNvSpPr>
              <a:spLocks noChangeShapeType="1"/>
            </p:cNvSpPr>
            <p:nvPr/>
          </p:nvSpPr>
          <p:spPr bwMode="auto">
            <a:xfrm>
              <a:off x="4187" y="1715"/>
              <a:ext cx="227" cy="0"/>
            </a:xfrm>
            <a:prstGeom prst="line">
              <a:avLst/>
            </a:prstGeom>
            <a:noFill/>
            <a:ln w="25400">
              <a:solidFill>
                <a:schemeClr val="tx1"/>
              </a:solidFill>
              <a:round/>
              <a:headEnd/>
              <a:tailEnd/>
            </a:ln>
            <a:effectLst/>
          </p:spPr>
          <p:txBody>
            <a:bodyPr wrap="none" anchor="ctr"/>
            <a:lstStyle/>
            <a:p>
              <a:endParaRPr lang="es-MX"/>
            </a:p>
          </p:txBody>
        </p:sp>
        <p:sp>
          <p:nvSpPr>
            <p:cNvPr id="143" name="Text Box 245"/>
            <p:cNvSpPr txBox="1">
              <a:spLocks noChangeArrowheads="1"/>
            </p:cNvSpPr>
            <p:nvPr/>
          </p:nvSpPr>
          <p:spPr bwMode="auto">
            <a:xfrm>
              <a:off x="4197" y="1559"/>
              <a:ext cx="197" cy="149"/>
            </a:xfrm>
            <a:prstGeom prst="rect">
              <a:avLst/>
            </a:prstGeom>
            <a:noFill/>
            <a:ln w="9525">
              <a:noFill/>
              <a:miter lim="800000"/>
              <a:headEnd/>
              <a:tailEnd/>
            </a:ln>
            <a:effectLst/>
          </p:spPr>
          <p:txBody>
            <a:bodyPr wrap="square" lIns="18000" tIns="10800" rIns="18000" bIns="10800">
              <a:spAutoFit/>
            </a:bodyPr>
            <a:lstStyle/>
            <a:p>
              <a:r>
                <a:rPr lang="es-ES" sz="1400" b="1" dirty="0" err="1" smtClean="0">
                  <a:latin typeface="Arial" charset="0"/>
                </a:rPr>
                <a:t>h·c</a:t>
              </a:r>
              <a:endParaRPr lang="es-ES" sz="1400" b="1" baseline="30000" dirty="0">
                <a:latin typeface="Arial" charset="0"/>
              </a:endParaRPr>
            </a:p>
          </p:txBody>
        </p:sp>
        <p:sp>
          <p:nvSpPr>
            <p:cNvPr id="144" name="Text Box 246"/>
            <p:cNvSpPr txBox="1">
              <a:spLocks noChangeArrowheads="1"/>
            </p:cNvSpPr>
            <p:nvPr/>
          </p:nvSpPr>
          <p:spPr bwMode="auto">
            <a:xfrm>
              <a:off x="4247" y="1725"/>
              <a:ext cx="86" cy="149"/>
            </a:xfrm>
            <a:prstGeom prst="rect">
              <a:avLst/>
            </a:prstGeom>
            <a:noFill/>
            <a:ln w="9525">
              <a:noFill/>
              <a:miter lim="800000"/>
              <a:headEnd/>
              <a:tailEnd/>
            </a:ln>
            <a:effectLst/>
          </p:spPr>
          <p:txBody>
            <a:bodyPr wrap="none" lIns="18000" tIns="10800" rIns="18000" bIns="10800">
              <a:spAutoFit/>
            </a:bodyPr>
            <a:lstStyle/>
            <a:p>
              <a:r>
                <a:rPr lang="es-ES" sz="1400" b="1" dirty="0" smtClean="0">
                  <a:latin typeface="Symbol" pitchFamily="18" charset="2"/>
                </a:rPr>
                <a:t>l</a:t>
              </a:r>
              <a:endParaRPr lang="es-ES" sz="1400" b="1" baseline="30000" dirty="0">
                <a:latin typeface="Symbol" pitchFamily="18" charset="2"/>
              </a:endParaRPr>
            </a:p>
          </p:txBody>
        </p:sp>
        <p:sp>
          <p:nvSpPr>
            <p:cNvPr id="146" name="Text Box 270"/>
            <p:cNvSpPr txBox="1">
              <a:spLocks noChangeArrowheads="1"/>
            </p:cNvSpPr>
            <p:nvPr/>
          </p:nvSpPr>
          <p:spPr bwMode="auto">
            <a:xfrm>
              <a:off x="3921" y="1633"/>
              <a:ext cx="237" cy="148"/>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E</a:t>
              </a:r>
              <a:r>
                <a:rPr lang="es-ES" sz="1400" b="1" baseline="-25000">
                  <a:latin typeface="Arial" charset="0"/>
                </a:rPr>
                <a:t>F</a:t>
              </a:r>
              <a:r>
                <a:rPr lang="es-ES" sz="1400" b="1">
                  <a:latin typeface="Arial" charset="0"/>
                </a:rPr>
                <a:t> =</a:t>
              </a:r>
              <a:endParaRPr lang="es-ES" sz="1400" b="1" baseline="-25000">
                <a:latin typeface="Arial" charset="0"/>
              </a:endParaRPr>
            </a:p>
          </p:txBody>
        </p:sp>
      </p:grpSp>
      <p:grpSp>
        <p:nvGrpSpPr>
          <p:cNvPr id="412" name="411 Grupo"/>
          <p:cNvGrpSpPr/>
          <p:nvPr/>
        </p:nvGrpSpPr>
        <p:grpSpPr>
          <a:xfrm>
            <a:off x="6017708" y="3107017"/>
            <a:ext cx="2807391" cy="601635"/>
            <a:chOff x="6020760" y="3107017"/>
            <a:chExt cx="2807391" cy="601635"/>
          </a:xfrm>
        </p:grpSpPr>
        <p:sp>
          <p:nvSpPr>
            <p:cNvPr id="163" name="Line 243"/>
            <p:cNvSpPr>
              <a:spLocks noChangeShapeType="1"/>
            </p:cNvSpPr>
            <p:nvPr/>
          </p:nvSpPr>
          <p:spPr bwMode="auto">
            <a:xfrm flipV="1">
              <a:off x="6531937" y="3389412"/>
              <a:ext cx="1296987" cy="1768"/>
            </a:xfrm>
            <a:prstGeom prst="line">
              <a:avLst/>
            </a:prstGeom>
            <a:noFill/>
            <a:ln w="25400">
              <a:solidFill>
                <a:schemeClr val="tx1"/>
              </a:solidFill>
              <a:round/>
              <a:headEnd/>
              <a:tailEnd/>
            </a:ln>
            <a:effectLst/>
          </p:spPr>
          <p:txBody>
            <a:bodyPr wrap="none" anchor="ctr"/>
            <a:lstStyle/>
            <a:p>
              <a:endParaRPr lang="es-MX"/>
            </a:p>
          </p:txBody>
        </p:sp>
        <p:sp>
          <p:nvSpPr>
            <p:cNvPr id="164" name="Text Box 245"/>
            <p:cNvSpPr txBox="1">
              <a:spLocks noChangeArrowheads="1"/>
            </p:cNvSpPr>
            <p:nvPr/>
          </p:nvSpPr>
          <p:spPr bwMode="auto">
            <a:xfrm>
              <a:off x="6556439" y="3129242"/>
              <a:ext cx="1294606" cy="237255"/>
            </a:xfrm>
            <a:prstGeom prst="rect">
              <a:avLst/>
            </a:prstGeom>
            <a:noFill/>
            <a:ln w="9525">
              <a:noFill/>
              <a:miter lim="800000"/>
              <a:headEnd/>
              <a:tailEnd/>
            </a:ln>
            <a:effectLst/>
          </p:spPr>
          <p:txBody>
            <a:bodyPr wrap="square" lIns="18000" tIns="10800" rIns="18000" bIns="10800">
              <a:spAutoFit/>
            </a:bodyPr>
            <a:lstStyle/>
            <a:p>
              <a:r>
                <a:rPr lang="es-ES" sz="1400" b="1" dirty="0">
                  <a:latin typeface="Arial" charset="0"/>
                </a:rPr>
                <a:t>2·</a:t>
              </a:r>
              <a:r>
                <a:rPr lang="es-ES" sz="1400" b="1" i="1" dirty="0">
                  <a:latin typeface="Symbol" pitchFamily="18" charset="2"/>
                </a:rPr>
                <a:t>p</a:t>
              </a:r>
              <a:r>
                <a:rPr lang="es-ES" sz="1400" b="1" baseline="30000" dirty="0">
                  <a:latin typeface="Arial" charset="0"/>
                </a:rPr>
                <a:t>2</a:t>
              </a:r>
              <a:r>
                <a:rPr lang="es-ES" sz="1400" b="1" dirty="0">
                  <a:latin typeface="Arial" charset="0"/>
                </a:rPr>
                <a:t>·m·Z</a:t>
              </a:r>
              <a:r>
                <a:rPr lang="es-ES" sz="1400" b="1" baseline="30000" dirty="0">
                  <a:latin typeface="Arial" charset="0"/>
                </a:rPr>
                <a:t>2</a:t>
              </a:r>
              <a:r>
                <a:rPr lang="es-ES" sz="1400" b="1" dirty="0">
                  <a:latin typeface="Arial" charset="0"/>
                </a:rPr>
                <a:t>·e</a:t>
              </a:r>
              <a:r>
                <a:rPr lang="es-ES" sz="1400" b="1" baseline="30000" dirty="0">
                  <a:latin typeface="Arial" charset="0"/>
                </a:rPr>
                <a:t>4</a:t>
              </a:r>
              <a:r>
                <a:rPr lang="es-ES" sz="1400" b="1" dirty="0">
                  <a:latin typeface="Arial" charset="0"/>
                </a:rPr>
                <a:t>·k</a:t>
              </a:r>
              <a:r>
                <a:rPr lang="es-ES" sz="1400" b="1" baseline="30000" dirty="0">
                  <a:latin typeface="Arial" charset="0"/>
                </a:rPr>
                <a:t>2</a:t>
              </a:r>
            </a:p>
          </p:txBody>
        </p:sp>
        <p:sp>
          <p:nvSpPr>
            <p:cNvPr id="165" name="Text Box 246"/>
            <p:cNvSpPr txBox="1">
              <a:spLocks noChangeArrowheads="1"/>
            </p:cNvSpPr>
            <p:nvPr/>
          </p:nvSpPr>
          <p:spPr bwMode="auto">
            <a:xfrm>
              <a:off x="7047033" y="3414992"/>
              <a:ext cx="206375" cy="234950"/>
            </a:xfrm>
            <a:prstGeom prst="rect">
              <a:avLst/>
            </a:prstGeom>
            <a:noFill/>
            <a:ln w="9525">
              <a:noFill/>
              <a:miter lim="800000"/>
              <a:headEnd/>
              <a:tailEnd/>
            </a:ln>
            <a:effectLst/>
          </p:spPr>
          <p:txBody>
            <a:bodyPr wrap="none" lIns="18000" tIns="10800" rIns="18000" bIns="10800">
              <a:spAutoFit/>
            </a:bodyPr>
            <a:lstStyle/>
            <a:p>
              <a:r>
                <a:rPr lang="es-ES" sz="1400" b="1" dirty="0">
                  <a:latin typeface="Arial" charset="0"/>
                </a:rPr>
                <a:t>h</a:t>
              </a:r>
              <a:r>
                <a:rPr lang="es-ES" sz="1400" b="1" baseline="30000" dirty="0">
                  <a:latin typeface="Arial" charset="0"/>
                </a:rPr>
                <a:t>2</a:t>
              </a:r>
            </a:p>
          </p:txBody>
        </p:sp>
        <p:sp>
          <p:nvSpPr>
            <p:cNvPr id="179" name="Text Box 250"/>
            <p:cNvSpPr txBox="1">
              <a:spLocks noChangeArrowheads="1"/>
            </p:cNvSpPr>
            <p:nvPr/>
          </p:nvSpPr>
          <p:spPr bwMode="auto">
            <a:xfrm>
              <a:off x="7961376" y="3414992"/>
              <a:ext cx="142875" cy="234950"/>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n</a:t>
              </a:r>
              <a:endParaRPr lang="es-ES" sz="1400" b="1" baseline="30000">
                <a:latin typeface="Arial" charset="0"/>
              </a:endParaRPr>
            </a:p>
          </p:txBody>
        </p:sp>
        <p:sp>
          <p:nvSpPr>
            <p:cNvPr id="180" name="Text Box 251"/>
            <p:cNvSpPr txBox="1">
              <a:spLocks noChangeArrowheads="1"/>
            </p:cNvSpPr>
            <p:nvPr/>
          </p:nvSpPr>
          <p:spPr bwMode="auto">
            <a:xfrm>
              <a:off x="8085201" y="3395942"/>
              <a:ext cx="98425" cy="158750"/>
            </a:xfrm>
            <a:prstGeom prst="rect">
              <a:avLst/>
            </a:prstGeom>
            <a:noFill/>
            <a:ln w="9525">
              <a:noFill/>
              <a:miter lim="800000"/>
              <a:headEnd/>
              <a:tailEnd/>
            </a:ln>
            <a:effectLst/>
          </p:spPr>
          <p:txBody>
            <a:bodyPr wrap="none" lIns="18000" tIns="10800" rIns="18000" bIns="10800">
              <a:spAutoFit/>
            </a:bodyPr>
            <a:lstStyle/>
            <a:p>
              <a:r>
                <a:rPr lang="es-ES" sz="900" b="1">
                  <a:latin typeface="Arial" charset="0"/>
                </a:rPr>
                <a:t>2</a:t>
              </a:r>
            </a:p>
          </p:txBody>
        </p:sp>
        <p:sp>
          <p:nvSpPr>
            <p:cNvPr id="181" name="Text Box 252"/>
            <p:cNvSpPr txBox="1">
              <a:spLocks noChangeArrowheads="1"/>
            </p:cNvSpPr>
            <p:nvPr/>
          </p:nvSpPr>
          <p:spPr bwMode="auto">
            <a:xfrm>
              <a:off x="8084084" y="3548342"/>
              <a:ext cx="119708" cy="160310"/>
            </a:xfrm>
            <a:prstGeom prst="rect">
              <a:avLst/>
            </a:prstGeom>
            <a:noFill/>
            <a:ln w="9525">
              <a:noFill/>
              <a:miter lim="800000"/>
              <a:headEnd/>
              <a:tailEnd/>
            </a:ln>
            <a:effectLst/>
          </p:spPr>
          <p:txBody>
            <a:bodyPr wrap="none" lIns="18000" tIns="10800" rIns="18000" bIns="10800">
              <a:spAutoFit/>
            </a:bodyPr>
            <a:lstStyle/>
            <a:p>
              <a:r>
                <a:rPr lang="es-ES" sz="900" b="1" dirty="0">
                  <a:latin typeface="Arial" charset="0"/>
                </a:rPr>
                <a:t>B</a:t>
              </a:r>
            </a:p>
          </p:txBody>
        </p:sp>
        <p:sp>
          <p:nvSpPr>
            <p:cNvPr id="176" name="Text Box 253"/>
            <p:cNvSpPr txBox="1">
              <a:spLocks noChangeArrowheads="1"/>
            </p:cNvSpPr>
            <p:nvPr/>
          </p:nvSpPr>
          <p:spPr bwMode="auto">
            <a:xfrm>
              <a:off x="8494776" y="3414992"/>
              <a:ext cx="142875" cy="234950"/>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n</a:t>
              </a:r>
              <a:endParaRPr lang="es-ES" sz="1400" b="1" baseline="30000">
                <a:latin typeface="Arial" charset="0"/>
              </a:endParaRPr>
            </a:p>
          </p:txBody>
        </p:sp>
        <p:sp>
          <p:nvSpPr>
            <p:cNvPr id="177" name="Text Box 254"/>
            <p:cNvSpPr txBox="1">
              <a:spLocks noChangeArrowheads="1"/>
            </p:cNvSpPr>
            <p:nvPr/>
          </p:nvSpPr>
          <p:spPr bwMode="auto">
            <a:xfrm>
              <a:off x="8618601" y="3395942"/>
              <a:ext cx="98425" cy="158750"/>
            </a:xfrm>
            <a:prstGeom prst="rect">
              <a:avLst/>
            </a:prstGeom>
            <a:noFill/>
            <a:ln w="9525">
              <a:noFill/>
              <a:miter lim="800000"/>
              <a:headEnd/>
              <a:tailEnd/>
            </a:ln>
            <a:effectLst/>
          </p:spPr>
          <p:txBody>
            <a:bodyPr wrap="none" lIns="18000" tIns="10800" rIns="18000" bIns="10800">
              <a:spAutoFit/>
            </a:bodyPr>
            <a:lstStyle/>
            <a:p>
              <a:r>
                <a:rPr lang="es-ES" sz="900" b="1">
                  <a:latin typeface="Arial" charset="0"/>
                </a:rPr>
                <a:t>2</a:t>
              </a:r>
            </a:p>
          </p:txBody>
        </p:sp>
        <p:sp>
          <p:nvSpPr>
            <p:cNvPr id="178" name="Text Box 255"/>
            <p:cNvSpPr txBox="1">
              <a:spLocks noChangeArrowheads="1"/>
            </p:cNvSpPr>
            <p:nvPr/>
          </p:nvSpPr>
          <p:spPr bwMode="auto">
            <a:xfrm>
              <a:off x="8617484" y="3548342"/>
              <a:ext cx="119708" cy="160310"/>
            </a:xfrm>
            <a:prstGeom prst="rect">
              <a:avLst/>
            </a:prstGeom>
            <a:noFill/>
            <a:ln w="9525">
              <a:noFill/>
              <a:miter lim="800000"/>
              <a:headEnd/>
              <a:tailEnd/>
            </a:ln>
            <a:effectLst/>
          </p:spPr>
          <p:txBody>
            <a:bodyPr wrap="none" lIns="18000" tIns="10800" rIns="18000" bIns="10800">
              <a:spAutoFit/>
            </a:bodyPr>
            <a:lstStyle/>
            <a:p>
              <a:r>
                <a:rPr lang="es-ES" sz="900" b="1" dirty="0">
                  <a:latin typeface="Arial" charset="0"/>
                </a:rPr>
                <a:t>A</a:t>
              </a:r>
            </a:p>
          </p:txBody>
        </p:sp>
        <p:sp>
          <p:nvSpPr>
            <p:cNvPr id="170" name="Line 258"/>
            <p:cNvSpPr>
              <a:spLocks noChangeShapeType="1"/>
            </p:cNvSpPr>
            <p:nvPr/>
          </p:nvSpPr>
          <p:spPr bwMode="auto">
            <a:xfrm>
              <a:off x="7918514" y="3388005"/>
              <a:ext cx="284163" cy="0"/>
            </a:xfrm>
            <a:prstGeom prst="line">
              <a:avLst/>
            </a:prstGeom>
            <a:noFill/>
            <a:ln w="25400">
              <a:solidFill>
                <a:schemeClr val="tx1"/>
              </a:solidFill>
              <a:round/>
              <a:headEnd/>
              <a:tailEnd/>
            </a:ln>
            <a:effectLst/>
          </p:spPr>
          <p:txBody>
            <a:bodyPr wrap="none" anchor="ctr"/>
            <a:lstStyle/>
            <a:p>
              <a:endParaRPr lang="es-MX"/>
            </a:p>
          </p:txBody>
        </p:sp>
        <p:sp>
          <p:nvSpPr>
            <p:cNvPr id="171" name="Text Box 262"/>
            <p:cNvSpPr txBox="1">
              <a:spLocks noChangeArrowheads="1"/>
            </p:cNvSpPr>
            <p:nvPr/>
          </p:nvSpPr>
          <p:spPr bwMode="auto">
            <a:xfrm>
              <a:off x="7975664" y="3129242"/>
              <a:ext cx="133350" cy="234950"/>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1</a:t>
              </a:r>
              <a:endParaRPr lang="es-ES" sz="1400" b="1" baseline="30000">
                <a:latin typeface="Arial" charset="0"/>
              </a:endParaRPr>
            </a:p>
          </p:txBody>
        </p:sp>
        <p:sp>
          <p:nvSpPr>
            <p:cNvPr id="172" name="Line 265"/>
            <p:cNvSpPr>
              <a:spLocks noChangeShapeType="1"/>
            </p:cNvSpPr>
            <p:nvPr/>
          </p:nvSpPr>
          <p:spPr bwMode="auto">
            <a:xfrm>
              <a:off x="8470964" y="3388005"/>
              <a:ext cx="284163" cy="0"/>
            </a:xfrm>
            <a:prstGeom prst="line">
              <a:avLst/>
            </a:prstGeom>
            <a:noFill/>
            <a:ln w="25400">
              <a:solidFill>
                <a:schemeClr val="tx1"/>
              </a:solidFill>
              <a:round/>
              <a:headEnd/>
              <a:tailEnd/>
            </a:ln>
            <a:effectLst/>
          </p:spPr>
          <p:txBody>
            <a:bodyPr wrap="none" anchor="ctr"/>
            <a:lstStyle/>
            <a:p>
              <a:endParaRPr lang="es-MX"/>
            </a:p>
          </p:txBody>
        </p:sp>
        <p:sp>
          <p:nvSpPr>
            <p:cNvPr id="173" name="Text Box 266"/>
            <p:cNvSpPr txBox="1">
              <a:spLocks noChangeArrowheads="1"/>
            </p:cNvSpPr>
            <p:nvPr/>
          </p:nvSpPr>
          <p:spPr bwMode="auto">
            <a:xfrm>
              <a:off x="8528114" y="3129242"/>
              <a:ext cx="133350" cy="234950"/>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1</a:t>
              </a:r>
              <a:endParaRPr lang="es-ES" sz="1400" b="1" baseline="30000">
                <a:latin typeface="Arial" charset="0"/>
              </a:endParaRPr>
            </a:p>
          </p:txBody>
        </p:sp>
        <p:sp>
          <p:nvSpPr>
            <p:cNvPr id="174" name="Line 267"/>
            <p:cNvSpPr>
              <a:spLocks noChangeShapeType="1"/>
            </p:cNvSpPr>
            <p:nvPr/>
          </p:nvSpPr>
          <p:spPr bwMode="auto">
            <a:xfrm>
              <a:off x="8289989" y="3386417"/>
              <a:ext cx="107950" cy="0"/>
            </a:xfrm>
            <a:prstGeom prst="line">
              <a:avLst/>
            </a:prstGeom>
            <a:noFill/>
            <a:ln w="25400">
              <a:solidFill>
                <a:schemeClr val="tx1"/>
              </a:solidFill>
              <a:round/>
              <a:headEnd/>
              <a:tailEnd/>
            </a:ln>
            <a:effectLst/>
          </p:spPr>
          <p:txBody>
            <a:bodyPr wrap="none" anchor="ctr"/>
            <a:lstStyle/>
            <a:p>
              <a:endParaRPr lang="es-MX"/>
            </a:p>
          </p:txBody>
        </p:sp>
        <p:sp>
          <p:nvSpPr>
            <p:cNvPr id="175" name="AutoShape 268"/>
            <p:cNvSpPr>
              <a:spLocks noChangeArrowheads="1"/>
            </p:cNvSpPr>
            <p:nvPr/>
          </p:nvSpPr>
          <p:spPr bwMode="auto">
            <a:xfrm>
              <a:off x="7866126" y="3107017"/>
              <a:ext cx="962025" cy="571500"/>
            </a:xfrm>
            <a:prstGeom prst="bracketPair">
              <a:avLst>
                <a:gd name="adj" fmla="val 16667"/>
              </a:avLst>
            </a:prstGeom>
            <a:noFill/>
            <a:ln w="25400">
              <a:solidFill>
                <a:schemeClr val="tx1"/>
              </a:solidFill>
              <a:round/>
              <a:headEnd/>
              <a:tailEnd/>
            </a:ln>
            <a:effectLst/>
          </p:spPr>
          <p:txBody>
            <a:bodyPr wrap="none" anchor="ctr"/>
            <a:lstStyle/>
            <a:p>
              <a:endParaRPr lang="es-MX"/>
            </a:p>
          </p:txBody>
        </p:sp>
        <p:sp>
          <p:nvSpPr>
            <p:cNvPr id="208" name="Line 243"/>
            <p:cNvSpPr>
              <a:spLocks noChangeShapeType="1"/>
            </p:cNvSpPr>
            <p:nvPr/>
          </p:nvSpPr>
          <p:spPr bwMode="auto">
            <a:xfrm>
              <a:off x="6020760" y="3389412"/>
              <a:ext cx="288690" cy="0"/>
            </a:xfrm>
            <a:prstGeom prst="line">
              <a:avLst/>
            </a:prstGeom>
            <a:noFill/>
            <a:ln w="25400">
              <a:solidFill>
                <a:schemeClr val="tx1"/>
              </a:solidFill>
              <a:round/>
              <a:headEnd/>
              <a:tailEnd/>
            </a:ln>
            <a:effectLst/>
          </p:spPr>
          <p:txBody>
            <a:bodyPr wrap="none" anchor="ctr"/>
            <a:lstStyle/>
            <a:p>
              <a:endParaRPr lang="es-MX"/>
            </a:p>
          </p:txBody>
        </p:sp>
        <p:sp>
          <p:nvSpPr>
            <p:cNvPr id="209" name="Text Box 245"/>
            <p:cNvSpPr txBox="1">
              <a:spLocks noChangeArrowheads="1"/>
            </p:cNvSpPr>
            <p:nvPr/>
          </p:nvSpPr>
          <p:spPr bwMode="auto">
            <a:xfrm>
              <a:off x="6022338" y="3141762"/>
              <a:ext cx="310775" cy="236538"/>
            </a:xfrm>
            <a:prstGeom prst="rect">
              <a:avLst/>
            </a:prstGeom>
            <a:noFill/>
            <a:ln w="9525">
              <a:noFill/>
              <a:miter lim="800000"/>
              <a:headEnd/>
              <a:tailEnd/>
            </a:ln>
            <a:effectLst/>
          </p:spPr>
          <p:txBody>
            <a:bodyPr wrap="square" lIns="18000" tIns="10800" rIns="18000" bIns="10800">
              <a:spAutoFit/>
            </a:bodyPr>
            <a:lstStyle/>
            <a:p>
              <a:r>
                <a:rPr lang="es-ES" sz="1400" b="1" dirty="0" err="1" smtClean="0">
                  <a:latin typeface="Arial" charset="0"/>
                </a:rPr>
                <a:t>h·c</a:t>
              </a:r>
              <a:endParaRPr lang="es-ES" sz="1400" b="1" baseline="30000" dirty="0">
                <a:latin typeface="Arial" charset="0"/>
              </a:endParaRPr>
            </a:p>
          </p:txBody>
        </p:sp>
        <p:sp>
          <p:nvSpPr>
            <p:cNvPr id="210" name="Text Box 246"/>
            <p:cNvSpPr txBox="1">
              <a:spLocks noChangeArrowheads="1"/>
            </p:cNvSpPr>
            <p:nvPr/>
          </p:nvSpPr>
          <p:spPr bwMode="auto">
            <a:xfrm>
              <a:off x="6115412" y="3405287"/>
              <a:ext cx="135668" cy="236538"/>
            </a:xfrm>
            <a:prstGeom prst="rect">
              <a:avLst/>
            </a:prstGeom>
            <a:noFill/>
            <a:ln w="9525">
              <a:noFill/>
              <a:miter lim="800000"/>
              <a:headEnd/>
              <a:tailEnd/>
            </a:ln>
            <a:effectLst/>
          </p:spPr>
          <p:txBody>
            <a:bodyPr wrap="none" lIns="18000" tIns="10800" rIns="18000" bIns="10800">
              <a:spAutoFit/>
            </a:bodyPr>
            <a:lstStyle/>
            <a:p>
              <a:r>
                <a:rPr lang="es-ES" sz="1400" b="1" dirty="0" smtClean="0">
                  <a:latin typeface="Symbol" pitchFamily="18" charset="2"/>
                </a:rPr>
                <a:t>l</a:t>
              </a:r>
              <a:endParaRPr lang="es-ES" sz="1400" b="1" baseline="30000" dirty="0">
                <a:latin typeface="Symbol" pitchFamily="18" charset="2"/>
              </a:endParaRPr>
            </a:p>
          </p:txBody>
        </p:sp>
        <p:sp>
          <p:nvSpPr>
            <p:cNvPr id="213" name="212 Rectángulo"/>
            <p:cNvSpPr/>
            <p:nvPr/>
          </p:nvSpPr>
          <p:spPr>
            <a:xfrm>
              <a:off x="6275512" y="3255190"/>
              <a:ext cx="288862" cy="307777"/>
            </a:xfrm>
            <a:prstGeom prst="rect">
              <a:avLst/>
            </a:prstGeom>
          </p:spPr>
          <p:txBody>
            <a:bodyPr wrap="none">
              <a:spAutoFit/>
            </a:bodyPr>
            <a:lstStyle/>
            <a:p>
              <a:r>
                <a:rPr lang="es-ES" sz="1400" b="1" dirty="0" smtClean="0">
                  <a:solidFill>
                    <a:srgbClr val="000000"/>
                  </a:solidFill>
                  <a:latin typeface="Arial" charset="0"/>
                </a:rPr>
                <a:t>=</a:t>
              </a:r>
              <a:endParaRPr lang="es-MX" dirty="0"/>
            </a:p>
          </p:txBody>
        </p:sp>
      </p:grpSp>
      <p:grpSp>
        <p:nvGrpSpPr>
          <p:cNvPr id="413" name="412 Grupo"/>
          <p:cNvGrpSpPr/>
          <p:nvPr/>
        </p:nvGrpSpPr>
        <p:grpSpPr>
          <a:xfrm>
            <a:off x="5993958" y="3878542"/>
            <a:ext cx="2807391" cy="601635"/>
            <a:chOff x="6020760" y="3107017"/>
            <a:chExt cx="2807391" cy="601635"/>
          </a:xfrm>
        </p:grpSpPr>
        <p:sp>
          <p:nvSpPr>
            <p:cNvPr id="414" name="Line 243"/>
            <p:cNvSpPr>
              <a:spLocks noChangeShapeType="1"/>
            </p:cNvSpPr>
            <p:nvPr/>
          </p:nvSpPr>
          <p:spPr bwMode="auto">
            <a:xfrm>
              <a:off x="6540564" y="3391180"/>
              <a:ext cx="1292224" cy="4762"/>
            </a:xfrm>
            <a:prstGeom prst="line">
              <a:avLst/>
            </a:prstGeom>
            <a:noFill/>
            <a:ln w="25400">
              <a:solidFill>
                <a:schemeClr val="tx1"/>
              </a:solidFill>
              <a:round/>
              <a:headEnd/>
              <a:tailEnd/>
            </a:ln>
            <a:effectLst/>
          </p:spPr>
          <p:txBody>
            <a:bodyPr wrap="none" anchor="ctr"/>
            <a:lstStyle/>
            <a:p>
              <a:endParaRPr lang="es-MX"/>
            </a:p>
          </p:txBody>
        </p:sp>
        <p:sp>
          <p:nvSpPr>
            <p:cNvPr id="415" name="Text Box 245"/>
            <p:cNvSpPr txBox="1">
              <a:spLocks noChangeArrowheads="1"/>
            </p:cNvSpPr>
            <p:nvPr/>
          </p:nvSpPr>
          <p:spPr bwMode="auto">
            <a:xfrm>
              <a:off x="6556439" y="3129242"/>
              <a:ext cx="1276349" cy="237255"/>
            </a:xfrm>
            <a:prstGeom prst="rect">
              <a:avLst/>
            </a:prstGeom>
            <a:noFill/>
            <a:ln w="9525">
              <a:noFill/>
              <a:miter lim="800000"/>
              <a:headEnd/>
              <a:tailEnd/>
            </a:ln>
            <a:effectLst/>
          </p:spPr>
          <p:txBody>
            <a:bodyPr wrap="square" lIns="18000" tIns="10800" rIns="18000" bIns="10800">
              <a:spAutoFit/>
            </a:bodyPr>
            <a:lstStyle/>
            <a:p>
              <a:r>
                <a:rPr lang="es-ES" sz="1400" b="1" dirty="0">
                  <a:latin typeface="Arial" charset="0"/>
                </a:rPr>
                <a:t>2·</a:t>
              </a:r>
              <a:r>
                <a:rPr lang="es-ES" sz="1400" b="1" i="1" dirty="0">
                  <a:latin typeface="Symbol" pitchFamily="18" charset="2"/>
                </a:rPr>
                <a:t>p</a:t>
              </a:r>
              <a:r>
                <a:rPr lang="es-ES" sz="1400" b="1" baseline="30000" dirty="0">
                  <a:latin typeface="Arial" charset="0"/>
                </a:rPr>
                <a:t>2</a:t>
              </a:r>
              <a:r>
                <a:rPr lang="es-ES" sz="1400" b="1" dirty="0">
                  <a:latin typeface="Arial" charset="0"/>
                </a:rPr>
                <a:t>·m·Z</a:t>
              </a:r>
              <a:r>
                <a:rPr lang="es-ES" sz="1400" b="1" baseline="30000" dirty="0">
                  <a:latin typeface="Arial" charset="0"/>
                </a:rPr>
                <a:t>2</a:t>
              </a:r>
              <a:r>
                <a:rPr lang="es-ES" sz="1400" b="1" dirty="0">
                  <a:latin typeface="Arial" charset="0"/>
                </a:rPr>
                <a:t>·e</a:t>
              </a:r>
              <a:r>
                <a:rPr lang="es-ES" sz="1400" b="1" baseline="30000" dirty="0">
                  <a:latin typeface="Arial" charset="0"/>
                </a:rPr>
                <a:t>4</a:t>
              </a:r>
              <a:r>
                <a:rPr lang="es-ES" sz="1400" b="1" dirty="0">
                  <a:latin typeface="Arial" charset="0"/>
                </a:rPr>
                <a:t>·k</a:t>
              </a:r>
              <a:r>
                <a:rPr lang="es-ES" sz="1400" b="1" baseline="30000" dirty="0">
                  <a:latin typeface="Arial" charset="0"/>
                </a:rPr>
                <a:t>2</a:t>
              </a:r>
            </a:p>
          </p:txBody>
        </p:sp>
        <p:sp>
          <p:nvSpPr>
            <p:cNvPr id="416" name="Text Box 246"/>
            <p:cNvSpPr txBox="1">
              <a:spLocks noChangeArrowheads="1"/>
            </p:cNvSpPr>
            <p:nvPr/>
          </p:nvSpPr>
          <p:spPr bwMode="auto">
            <a:xfrm>
              <a:off x="6986651" y="3414992"/>
              <a:ext cx="312068" cy="237255"/>
            </a:xfrm>
            <a:prstGeom prst="rect">
              <a:avLst/>
            </a:prstGeom>
            <a:noFill/>
            <a:ln w="9525">
              <a:noFill/>
              <a:miter lim="800000"/>
              <a:headEnd/>
              <a:tailEnd/>
            </a:ln>
            <a:effectLst/>
          </p:spPr>
          <p:txBody>
            <a:bodyPr wrap="none" lIns="18000" tIns="10800" rIns="18000" bIns="10800">
              <a:spAutoFit/>
            </a:bodyPr>
            <a:lstStyle/>
            <a:p>
              <a:r>
                <a:rPr lang="es-ES" sz="1400" b="1" dirty="0" smtClean="0">
                  <a:latin typeface="Arial" charset="0"/>
                </a:rPr>
                <a:t>h</a:t>
              </a:r>
              <a:r>
                <a:rPr lang="es-ES" sz="1400" b="1" baseline="30000" dirty="0" smtClean="0">
                  <a:latin typeface="Arial" charset="0"/>
                </a:rPr>
                <a:t>3</a:t>
              </a:r>
              <a:r>
                <a:rPr lang="es-ES" sz="1400" b="1" dirty="0" smtClean="0">
                  <a:latin typeface="Arial" charset="0"/>
                </a:rPr>
                <a:t>c</a:t>
              </a:r>
              <a:endParaRPr lang="es-ES" sz="1400" b="1" baseline="30000" dirty="0">
                <a:latin typeface="Arial" charset="0"/>
              </a:endParaRPr>
            </a:p>
          </p:txBody>
        </p:sp>
        <p:sp>
          <p:nvSpPr>
            <p:cNvPr id="417" name="Text Box 250"/>
            <p:cNvSpPr txBox="1">
              <a:spLocks noChangeArrowheads="1"/>
            </p:cNvSpPr>
            <p:nvPr/>
          </p:nvSpPr>
          <p:spPr bwMode="auto">
            <a:xfrm>
              <a:off x="7961376" y="3414992"/>
              <a:ext cx="142875" cy="234950"/>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n</a:t>
              </a:r>
              <a:endParaRPr lang="es-ES" sz="1400" b="1" baseline="30000">
                <a:latin typeface="Arial" charset="0"/>
              </a:endParaRPr>
            </a:p>
          </p:txBody>
        </p:sp>
        <p:sp>
          <p:nvSpPr>
            <p:cNvPr id="418" name="Text Box 251"/>
            <p:cNvSpPr txBox="1">
              <a:spLocks noChangeArrowheads="1"/>
            </p:cNvSpPr>
            <p:nvPr/>
          </p:nvSpPr>
          <p:spPr bwMode="auto">
            <a:xfrm>
              <a:off x="8085201" y="3395942"/>
              <a:ext cx="98425" cy="158750"/>
            </a:xfrm>
            <a:prstGeom prst="rect">
              <a:avLst/>
            </a:prstGeom>
            <a:noFill/>
            <a:ln w="9525">
              <a:noFill/>
              <a:miter lim="800000"/>
              <a:headEnd/>
              <a:tailEnd/>
            </a:ln>
            <a:effectLst/>
          </p:spPr>
          <p:txBody>
            <a:bodyPr wrap="none" lIns="18000" tIns="10800" rIns="18000" bIns="10800">
              <a:spAutoFit/>
            </a:bodyPr>
            <a:lstStyle/>
            <a:p>
              <a:r>
                <a:rPr lang="es-ES" sz="900" b="1">
                  <a:latin typeface="Arial" charset="0"/>
                </a:rPr>
                <a:t>2</a:t>
              </a:r>
            </a:p>
          </p:txBody>
        </p:sp>
        <p:sp>
          <p:nvSpPr>
            <p:cNvPr id="419" name="Text Box 252"/>
            <p:cNvSpPr txBox="1">
              <a:spLocks noChangeArrowheads="1"/>
            </p:cNvSpPr>
            <p:nvPr/>
          </p:nvSpPr>
          <p:spPr bwMode="auto">
            <a:xfrm>
              <a:off x="8084084" y="3548342"/>
              <a:ext cx="119708" cy="160310"/>
            </a:xfrm>
            <a:prstGeom prst="rect">
              <a:avLst/>
            </a:prstGeom>
            <a:noFill/>
            <a:ln w="9525">
              <a:noFill/>
              <a:miter lim="800000"/>
              <a:headEnd/>
              <a:tailEnd/>
            </a:ln>
            <a:effectLst/>
          </p:spPr>
          <p:txBody>
            <a:bodyPr wrap="none" lIns="18000" tIns="10800" rIns="18000" bIns="10800">
              <a:spAutoFit/>
            </a:bodyPr>
            <a:lstStyle/>
            <a:p>
              <a:r>
                <a:rPr lang="es-ES" sz="900" b="1" dirty="0">
                  <a:latin typeface="Arial" charset="0"/>
                </a:rPr>
                <a:t>B</a:t>
              </a:r>
            </a:p>
          </p:txBody>
        </p:sp>
        <p:sp>
          <p:nvSpPr>
            <p:cNvPr id="420" name="Text Box 253"/>
            <p:cNvSpPr txBox="1">
              <a:spLocks noChangeArrowheads="1"/>
            </p:cNvSpPr>
            <p:nvPr/>
          </p:nvSpPr>
          <p:spPr bwMode="auto">
            <a:xfrm>
              <a:off x="8494776" y="3414992"/>
              <a:ext cx="142875" cy="234950"/>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n</a:t>
              </a:r>
              <a:endParaRPr lang="es-ES" sz="1400" b="1" baseline="30000">
                <a:latin typeface="Arial" charset="0"/>
              </a:endParaRPr>
            </a:p>
          </p:txBody>
        </p:sp>
        <p:sp>
          <p:nvSpPr>
            <p:cNvPr id="421" name="Text Box 254"/>
            <p:cNvSpPr txBox="1">
              <a:spLocks noChangeArrowheads="1"/>
            </p:cNvSpPr>
            <p:nvPr/>
          </p:nvSpPr>
          <p:spPr bwMode="auto">
            <a:xfrm>
              <a:off x="8618601" y="3395942"/>
              <a:ext cx="98425" cy="158750"/>
            </a:xfrm>
            <a:prstGeom prst="rect">
              <a:avLst/>
            </a:prstGeom>
            <a:noFill/>
            <a:ln w="9525">
              <a:noFill/>
              <a:miter lim="800000"/>
              <a:headEnd/>
              <a:tailEnd/>
            </a:ln>
            <a:effectLst/>
          </p:spPr>
          <p:txBody>
            <a:bodyPr wrap="none" lIns="18000" tIns="10800" rIns="18000" bIns="10800">
              <a:spAutoFit/>
            </a:bodyPr>
            <a:lstStyle/>
            <a:p>
              <a:r>
                <a:rPr lang="es-ES" sz="900" b="1">
                  <a:latin typeface="Arial" charset="0"/>
                </a:rPr>
                <a:t>2</a:t>
              </a:r>
            </a:p>
          </p:txBody>
        </p:sp>
        <p:sp>
          <p:nvSpPr>
            <p:cNvPr id="422" name="Text Box 255"/>
            <p:cNvSpPr txBox="1">
              <a:spLocks noChangeArrowheads="1"/>
            </p:cNvSpPr>
            <p:nvPr/>
          </p:nvSpPr>
          <p:spPr bwMode="auto">
            <a:xfrm>
              <a:off x="8617484" y="3548342"/>
              <a:ext cx="119708" cy="160310"/>
            </a:xfrm>
            <a:prstGeom prst="rect">
              <a:avLst/>
            </a:prstGeom>
            <a:noFill/>
            <a:ln w="9525">
              <a:noFill/>
              <a:miter lim="800000"/>
              <a:headEnd/>
              <a:tailEnd/>
            </a:ln>
            <a:effectLst/>
          </p:spPr>
          <p:txBody>
            <a:bodyPr wrap="none" lIns="18000" tIns="10800" rIns="18000" bIns="10800">
              <a:spAutoFit/>
            </a:bodyPr>
            <a:lstStyle/>
            <a:p>
              <a:r>
                <a:rPr lang="es-ES" sz="900" b="1" dirty="0">
                  <a:latin typeface="Arial" charset="0"/>
                </a:rPr>
                <a:t>A</a:t>
              </a:r>
            </a:p>
          </p:txBody>
        </p:sp>
        <p:sp>
          <p:nvSpPr>
            <p:cNvPr id="423" name="Line 258"/>
            <p:cNvSpPr>
              <a:spLocks noChangeShapeType="1"/>
            </p:cNvSpPr>
            <p:nvPr/>
          </p:nvSpPr>
          <p:spPr bwMode="auto">
            <a:xfrm>
              <a:off x="7918514" y="3388005"/>
              <a:ext cx="284163" cy="0"/>
            </a:xfrm>
            <a:prstGeom prst="line">
              <a:avLst/>
            </a:prstGeom>
            <a:noFill/>
            <a:ln w="25400">
              <a:solidFill>
                <a:schemeClr val="tx1"/>
              </a:solidFill>
              <a:round/>
              <a:headEnd/>
              <a:tailEnd/>
            </a:ln>
            <a:effectLst/>
          </p:spPr>
          <p:txBody>
            <a:bodyPr wrap="none" anchor="ctr"/>
            <a:lstStyle/>
            <a:p>
              <a:endParaRPr lang="es-MX"/>
            </a:p>
          </p:txBody>
        </p:sp>
        <p:sp>
          <p:nvSpPr>
            <p:cNvPr id="424" name="Text Box 262"/>
            <p:cNvSpPr txBox="1">
              <a:spLocks noChangeArrowheads="1"/>
            </p:cNvSpPr>
            <p:nvPr/>
          </p:nvSpPr>
          <p:spPr bwMode="auto">
            <a:xfrm>
              <a:off x="7975664" y="3129242"/>
              <a:ext cx="133350" cy="234950"/>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1</a:t>
              </a:r>
              <a:endParaRPr lang="es-ES" sz="1400" b="1" baseline="30000">
                <a:latin typeface="Arial" charset="0"/>
              </a:endParaRPr>
            </a:p>
          </p:txBody>
        </p:sp>
        <p:sp>
          <p:nvSpPr>
            <p:cNvPr id="425" name="Line 265"/>
            <p:cNvSpPr>
              <a:spLocks noChangeShapeType="1"/>
            </p:cNvSpPr>
            <p:nvPr/>
          </p:nvSpPr>
          <p:spPr bwMode="auto">
            <a:xfrm>
              <a:off x="8470964" y="3388005"/>
              <a:ext cx="284163" cy="0"/>
            </a:xfrm>
            <a:prstGeom prst="line">
              <a:avLst/>
            </a:prstGeom>
            <a:noFill/>
            <a:ln w="25400">
              <a:solidFill>
                <a:schemeClr val="tx1"/>
              </a:solidFill>
              <a:round/>
              <a:headEnd/>
              <a:tailEnd/>
            </a:ln>
            <a:effectLst/>
          </p:spPr>
          <p:txBody>
            <a:bodyPr wrap="none" anchor="ctr"/>
            <a:lstStyle/>
            <a:p>
              <a:endParaRPr lang="es-MX"/>
            </a:p>
          </p:txBody>
        </p:sp>
        <p:sp>
          <p:nvSpPr>
            <p:cNvPr id="426" name="Text Box 266"/>
            <p:cNvSpPr txBox="1">
              <a:spLocks noChangeArrowheads="1"/>
            </p:cNvSpPr>
            <p:nvPr/>
          </p:nvSpPr>
          <p:spPr bwMode="auto">
            <a:xfrm>
              <a:off x="8528114" y="3129242"/>
              <a:ext cx="133350" cy="234950"/>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1</a:t>
              </a:r>
              <a:endParaRPr lang="es-ES" sz="1400" b="1" baseline="30000">
                <a:latin typeface="Arial" charset="0"/>
              </a:endParaRPr>
            </a:p>
          </p:txBody>
        </p:sp>
        <p:sp>
          <p:nvSpPr>
            <p:cNvPr id="427" name="Line 267"/>
            <p:cNvSpPr>
              <a:spLocks noChangeShapeType="1"/>
            </p:cNvSpPr>
            <p:nvPr/>
          </p:nvSpPr>
          <p:spPr bwMode="auto">
            <a:xfrm>
              <a:off x="8289989" y="3386417"/>
              <a:ext cx="107950" cy="0"/>
            </a:xfrm>
            <a:prstGeom prst="line">
              <a:avLst/>
            </a:prstGeom>
            <a:noFill/>
            <a:ln w="25400">
              <a:solidFill>
                <a:schemeClr val="tx1"/>
              </a:solidFill>
              <a:round/>
              <a:headEnd/>
              <a:tailEnd/>
            </a:ln>
            <a:effectLst/>
          </p:spPr>
          <p:txBody>
            <a:bodyPr wrap="none" anchor="ctr"/>
            <a:lstStyle/>
            <a:p>
              <a:endParaRPr lang="es-MX"/>
            </a:p>
          </p:txBody>
        </p:sp>
        <p:sp>
          <p:nvSpPr>
            <p:cNvPr id="428" name="AutoShape 268"/>
            <p:cNvSpPr>
              <a:spLocks noChangeArrowheads="1"/>
            </p:cNvSpPr>
            <p:nvPr/>
          </p:nvSpPr>
          <p:spPr bwMode="auto">
            <a:xfrm>
              <a:off x="7866126" y="3107017"/>
              <a:ext cx="962025" cy="571500"/>
            </a:xfrm>
            <a:prstGeom prst="bracketPair">
              <a:avLst>
                <a:gd name="adj" fmla="val 16667"/>
              </a:avLst>
            </a:prstGeom>
            <a:noFill/>
            <a:ln w="25400">
              <a:solidFill>
                <a:schemeClr val="tx1"/>
              </a:solidFill>
              <a:round/>
              <a:headEnd/>
              <a:tailEnd/>
            </a:ln>
            <a:effectLst/>
          </p:spPr>
          <p:txBody>
            <a:bodyPr wrap="none" anchor="ctr"/>
            <a:lstStyle/>
            <a:p>
              <a:endParaRPr lang="es-MX"/>
            </a:p>
          </p:txBody>
        </p:sp>
        <p:sp>
          <p:nvSpPr>
            <p:cNvPr id="429" name="Line 243"/>
            <p:cNvSpPr>
              <a:spLocks noChangeShapeType="1"/>
            </p:cNvSpPr>
            <p:nvPr/>
          </p:nvSpPr>
          <p:spPr bwMode="auto">
            <a:xfrm>
              <a:off x="6020760" y="3389412"/>
              <a:ext cx="288690" cy="0"/>
            </a:xfrm>
            <a:prstGeom prst="line">
              <a:avLst/>
            </a:prstGeom>
            <a:noFill/>
            <a:ln w="25400">
              <a:solidFill>
                <a:schemeClr val="tx1"/>
              </a:solidFill>
              <a:round/>
              <a:headEnd/>
              <a:tailEnd/>
            </a:ln>
            <a:effectLst/>
          </p:spPr>
          <p:txBody>
            <a:bodyPr wrap="none" anchor="ctr"/>
            <a:lstStyle/>
            <a:p>
              <a:endParaRPr lang="es-MX"/>
            </a:p>
          </p:txBody>
        </p:sp>
        <p:sp>
          <p:nvSpPr>
            <p:cNvPr id="430" name="Text Box 245"/>
            <p:cNvSpPr txBox="1">
              <a:spLocks noChangeArrowheads="1"/>
            </p:cNvSpPr>
            <p:nvPr/>
          </p:nvSpPr>
          <p:spPr bwMode="auto">
            <a:xfrm>
              <a:off x="6022338" y="3141762"/>
              <a:ext cx="310775" cy="237255"/>
            </a:xfrm>
            <a:prstGeom prst="rect">
              <a:avLst/>
            </a:prstGeom>
            <a:noFill/>
            <a:ln w="9525">
              <a:noFill/>
              <a:miter lim="800000"/>
              <a:headEnd/>
              <a:tailEnd/>
            </a:ln>
            <a:effectLst/>
          </p:spPr>
          <p:txBody>
            <a:bodyPr wrap="square" lIns="18000" tIns="10800" rIns="18000" bIns="10800">
              <a:spAutoFit/>
            </a:bodyPr>
            <a:lstStyle/>
            <a:p>
              <a:r>
                <a:rPr lang="es-ES" sz="1400" b="1" dirty="0" smtClean="0">
                  <a:latin typeface="Arial" charset="0"/>
                </a:rPr>
                <a:t>1</a:t>
              </a:r>
              <a:endParaRPr lang="es-ES" sz="1400" b="1" baseline="30000" dirty="0">
                <a:latin typeface="Arial" charset="0"/>
              </a:endParaRPr>
            </a:p>
          </p:txBody>
        </p:sp>
        <p:sp>
          <p:nvSpPr>
            <p:cNvPr id="431" name="Text Box 246"/>
            <p:cNvSpPr txBox="1">
              <a:spLocks noChangeArrowheads="1"/>
            </p:cNvSpPr>
            <p:nvPr/>
          </p:nvSpPr>
          <p:spPr bwMode="auto">
            <a:xfrm>
              <a:off x="6115412" y="3405287"/>
              <a:ext cx="135668" cy="236538"/>
            </a:xfrm>
            <a:prstGeom prst="rect">
              <a:avLst/>
            </a:prstGeom>
            <a:noFill/>
            <a:ln w="9525">
              <a:noFill/>
              <a:miter lim="800000"/>
              <a:headEnd/>
              <a:tailEnd/>
            </a:ln>
            <a:effectLst/>
          </p:spPr>
          <p:txBody>
            <a:bodyPr wrap="none" lIns="18000" tIns="10800" rIns="18000" bIns="10800">
              <a:spAutoFit/>
            </a:bodyPr>
            <a:lstStyle/>
            <a:p>
              <a:r>
                <a:rPr lang="es-ES" sz="1400" b="1" dirty="0" smtClean="0">
                  <a:latin typeface="Symbol" pitchFamily="18" charset="2"/>
                </a:rPr>
                <a:t>l</a:t>
              </a:r>
              <a:endParaRPr lang="es-ES" sz="1400" b="1" baseline="30000" dirty="0">
                <a:latin typeface="Symbol" pitchFamily="18" charset="2"/>
              </a:endParaRPr>
            </a:p>
          </p:txBody>
        </p:sp>
        <p:sp>
          <p:nvSpPr>
            <p:cNvPr id="432" name="431 Rectángulo"/>
            <p:cNvSpPr/>
            <p:nvPr/>
          </p:nvSpPr>
          <p:spPr>
            <a:xfrm>
              <a:off x="6275512" y="3255190"/>
              <a:ext cx="288862" cy="307777"/>
            </a:xfrm>
            <a:prstGeom prst="rect">
              <a:avLst/>
            </a:prstGeom>
          </p:spPr>
          <p:txBody>
            <a:bodyPr wrap="none">
              <a:spAutoFit/>
            </a:bodyPr>
            <a:lstStyle/>
            <a:p>
              <a:r>
                <a:rPr lang="es-ES" sz="1400" b="1" dirty="0" smtClean="0">
                  <a:solidFill>
                    <a:srgbClr val="000000"/>
                  </a:solidFill>
                  <a:latin typeface="Arial" charset="0"/>
                </a:rPr>
                <a:t>=</a:t>
              </a:r>
              <a:endParaRPr lang="es-MX" dirty="0"/>
            </a:p>
          </p:txBody>
        </p:sp>
      </p:grpSp>
      <p:grpSp>
        <p:nvGrpSpPr>
          <p:cNvPr id="458" name="457 Grupo"/>
          <p:cNvGrpSpPr/>
          <p:nvPr/>
        </p:nvGrpSpPr>
        <p:grpSpPr>
          <a:xfrm>
            <a:off x="6065208" y="5453342"/>
            <a:ext cx="1620777" cy="523005"/>
            <a:chOff x="6189787" y="5424767"/>
            <a:chExt cx="1620777" cy="523005"/>
          </a:xfrm>
        </p:grpSpPr>
        <p:sp>
          <p:nvSpPr>
            <p:cNvPr id="454" name="Line 243"/>
            <p:cNvSpPr>
              <a:spLocks noChangeShapeType="1"/>
            </p:cNvSpPr>
            <p:nvPr/>
          </p:nvSpPr>
          <p:spPr bwMode="auto">
            <a:xfrm>
              <a:off x="6626289" y="5686705"/>
              <a:ext cx="1080000" cy="0"/>
            </a:xfrm>
            <a:prstGeom prst="line">
              <a:avLst/>
            </a:prstGeom>
            <a:noFill/>
            <a:ln w="25400">
              <a:solidFill>
                <a:schemeClr val="tx1"/>
              </a:solidFill>
              <a:round/>
              <a:headEnd/>
              <a:tailEnd/>
            </a:ln>
            <a:effectLst/>
          </p:spPr>
          <p:txBody>
            <a:bodyPr wrap="none" anchor="ctr"/>
            <a:lstStyle/>
            <a:p>
              <a:endParaRPr lang="es-MX"/>
            </a:p>
          </p:txBody>
        </p:sp>
        <p:sp>
          <p:nvSpPr>
            <p:cNvPr id="455" name="Text Box 245"/>
            <p:cNvSpPr txBox="1">
              <a:spLocks noChangeArrowheads="1"/>
            </p:cNvSpPr>
            <p:nvPr/>
          </p:nvSpPr>
          <p:spPr bwMode="auto">
            <a:xfrm>
              <a:off x="6575489" y="5424767"/>
              <a:ext cx="1235075" cy="237255"/>
            </a:xfrm>
            <a:prstGeom prst="rect">
              <a:avLst/>
            </a:prstGeom>
            <a:noFill/>
            <a:ln w="9525">
              <a:noFill/>
              <a:miter lim="800000"/>
              <a:headEnd/>
              <a:tailEnd/>
            </a:ln>
            <a:effectLst/>
          </p:spPr>
          <p:txBody>
            <a:bodyPr lIns="18000" tIns="10800" rIns="18000" bIns="10800">
              <a:spAutoFit/>
            </a:bodyPr>
            <a:lstStyle/>
            <a:p>
              <a:r>
                <a:rPr lang="es-ES" sz="1400" b="1" dirty="0" smtClean="0">
                  <a:latin typeface="Arial" charset="0"/>
                </a:rPr>
                <a:t>2·</a:t>
              </a:r>
              <a:r>
                <a:rPr lang="es-ES" sz="1400" b="1" i="1" dirty="0" smtClean="0">
                  <a:latin typeface="Symbol" pitchFamily="18" charset="2"/>
                </a:rPr>
                <a:t>p</a:t>
              </a:r>
              <a:r>
                <a:rPr lang="es-ES" sz="1400" b="1" baseline="30000" dirty="0" smtClean="0">
                  <a:latin typeface="Arial" charset="0"/>
                </a:rPr>
                <a:t>2</a:t>
              </a:r>
              <a:r>
                <a:rPr lang="es-ES" sz="1400" b="1" dirty="0" smtClean="0">
                  <a:latin typeface="Arial" charset="0"/>
                </a:rPr>
                <a:t>·m·e</a:t>
              </a:r>
              <a:r>
                <a:rPr lang="es-ES" sz="1400" b="1" baseline="30000" dirty="0" smtClean="0">
                  <a:latin typeface="Arial" charset="0"/>
                </a:rPr>
                <a:t>4</a:t>
              </a:r>
              <a:r>
                <a:rPr lang="es-ES" sz="1400" b="1" dirty="0" smtClean="0">
                  <a:latin typeface="Arial" charset="0"/>
                </a:rPr>
                <a:t>·k</a:t>
              </a:r>
              <a:r>
                <a:rPr lang="es-ES" sz="1400" b="1" baseline="30000" dirty="0" smtClean="0">
                  <a:latin typeface="Arial" charset="0"/>
                </a:rPr>
                <a:t>2</a:t>
              </a:r>
              <a:endParaRPr lang="es-ES" sz="1400" b="1" baseline="30000" dirty="0">
                <a:latin typeface="Arial" charset="0"/>
              </a:endParaRPr>
            </a:p>
          </p:txBody>
        </p:sp>
        <p:sp>
          <p:nvSpPr>
            <p:cNvPr id="456" name="Text Box 246"/>
            <p:cNvSpPr txBox="1">
              <a:spLocks noChangeArrowheads="1"/>
            </p:cNvSpPr>
            <p:nvPr/>
          </p:nvSpPr>
          <p:spPr bwMode="auto">
            <a:xfrm>
              <a:off x="7005701" y="5710517"/>
              <a:ext cx="312068" cy="237255"/>
            </a:xfrm>
            <a:prstGeom prst="rect">
              <a:avLst/>
            </a:prstGeom>
            <a:noFill/>
            <a:ln w="9525">
              <a:noFill/>
              <a:miter lim="800000"/>
              <a:headEnd/>
              <a:tailEnd/>
            </a:ln>
            <a:effectLst/>
          </p:spPr>
          <p:txBody>
            <a:bodyPr wrap="none" lIns="18000" tIns="10800" rIns="18000" bIns="10800">
              <a:spAutoFit/>
            </a:bodyPr>
            <a:lstStyle/>
            <a:p>
              <a:r>
                <a:rPr lang="es-ES" sz="1400" b="1" dirty="0" smtClean="0">
                  <a:latin typeface="Arial" charset="0"/>
                </a:rPr>
                <a:t>h</a:t>
              </a:r>
              <a:r>
                <a:rPr lang="es-ES" sz="1400" b="1" baseline="30000" dirty="0" smtClean="0">
                  <a:latin typeface="Arial" charset="0"/>
                </a:rPr>
                <a:t>3</a:t>
              </a:r>
              <a:r>
                <a:rPr lang="es-ES" sz="1400" b="1" dirty="0" smtClean="0">
                  <a:latin typeface="Arial" charset="0"/>
                </a:rPr>
                <a:t>c</a:t>
              </a:r>
              <a:endParaRPr lang="es-ES" sz="1400" b="1" baseline="30000" dirty="0">
                <a:latin typeface="Arial" charset="0"/>
              </a:endParaRPr>
            </a:p>
          </p:txBody>
        </p:sp>
        <p:sp>
          <p:nvSpPr>
            <p:cNvPr id="457" name="456 Rectángulo"/>
            <p:cNvSpPr/>
            <p:nvPr/>
          </p:nvSpPr>
          <p:spPr>
            <a:xfrm>
              <a:off x="6189787" y="5531665"/>
              <a:ext cx="505267" cy="307777"/>
            </a:xfrm>
            <a:prstGeom prst="rect">
              <a:avLst/>
            </a:prstGeom>
          </p:spPr>
          <p:txBody>
            <a:bodyPr wrap="none">
              <a:spAutoFit/>
            </a:bodyPr>
            <a:lstStyle/>
            <a:p>
              <a:r>
                <a:rPr lang="es-ES" sz="1400" b="1" dirty="0" smtClean="0">
                  <a:solidFill>
                    <a:srgbClr val="000000"/>
                  </a:solidFill>
                  <a:latin typeface="Arial" charset="0"/>
                </a:rPr>
                <a:t>R</a:t>
              </a:r>
              <a:r>
                <a:rPr lang="es-ES" sz="1400" b="1" baseline="-25000" dirty="0" smtClean="0">
                  <a:solidFill>
                    <a:srgbClr val="000000"/>
                  </a:solidFill>
                  <a:latin typeface="Arial" charset="0"/>
                </a:rPr>
                <a:t>H</a:t>
              </a:r>
              <a:r>
                <a:rPr lang="es-ES" sz="1400" b="1" dirty="0" smtClean="0">
                  <a:solidFill>
                    <a:srgbClr val="000000"/>
                  </a:solidFill>
                  <a:latin typeface="Arial" charset="0"/>
                </a:rPr>
                <a:t>=</a:t>
              </a:r>
              <a:endParaRPr lang="es-MX" dirty="0"/>
            </a:p>
          </p:txBody>
        </p:sp>
      </p:grpSp>
      <p:grpSp>
        <p:nvGrpSpPr>
          <p:cNvPr id="2" name="1 Grupo"/>
          <p:cNvGrpSpPr/>
          <p:nvPr/>
        </p:nvGrpSpPr>
        <p:grpSpPr>
          <a:xfrm>
            <a:off x="5715551" y="4678642"/>
            <a:ext cx="2350600" cy="601635"/>
            <a:chOff x="5715551" y="4678642"/>
            <a:chExt cx="2350600" cy="601635"/>
          </a:xfrm>
        </p:grpSpPr>
        <p:grpSp>
          <p:nvGrpSpPr>
            <p:cNvPr id="453" name="452 Grupo"/>
            <p:cNvGrpSpPr/>
            <p:nvPr/>
          </p:nvGrpSpPr>
          <p:grpSpPr>
            <a:xfrm>
              <a:off x="6020760" y="4678642"/>
              <a:ext cx="2045391" cy="601635"/>
              <a:chOff x="6020760" y="4678642"/>
              <a:chExt cx="2045391" cy="601635"/>
            </a:xfrm>
          </p:grpSpPr>
          <p:sp>
            <p:nvSpPr>
              <p:cNvPr id="435" name="Text Box 245"/>
              <p:cNvSpPr txBox="1">
                <a:spLocks noChangeArrowheads="1"/>
              </p:cNvSpPr>
              <p:nvPr/>
            </p:nvSpPr>
            <p:spPr bwMode="auto">
              <a:xfrm>
                <a:off x="6556440" y="4853267"/>
                <a:ext cx="501586" cy="237255"/>
              </a:xfrm>
              <a:prstGeom prst="rect">
                <a:avLst/>
              </a:prstGeom>
              <a:noFill/>
              <a:ln w="9525">
                <a:noFill/>
                <a:miter lim="800000"/>
                <a:headEnd/>
                <a:tailEnd/>
              </a:ln>
              <a:effectLst/>
            </p:spPr>
            <p:txBody>
              <a:bodyPr wrap="square" lIns="18000" tIns="10800" rIns="18000" bIns="10800">
                <a:spAutoFit/>
              </a:bodyPr>
              <a:lstStyle/>
              <a:p>
                <a:r>
                  <a:rPr lang="es-ES" sz="1400" b="1" dirty="0" smtClean="0">
                    <a:latin typeface="Arial" charset="0"/>
                  </a:rPr>
                  <a:t>R</a:t>
                </a:r>
                <a:r>
                  <a:rPr lang="es-ES" sz="1400" b="1" baseline="-25000" dirty="0" smtClean="0">
                    <a:latin typeface="Arial" charset="0"/>
                  </a:rPr>
                  <a:t>H</a:t>
                </a:r>
                <a:r>
                  <a:rPr lang="es-ES" sz="1400" b="1" dirty="0" smtClean="0">
                    <a:latin typeface="Arial" charset="0"/>
                  </a:rPr>
                  <a:t>·Z</a:t>
                </a:r>
                <a:r>
                  <a:rPr lang="es-ES" sz="1400" b="1" baseline="30000" dirty="0" smtClean="0">
                    <a:latin typeface="Arial" charset="0"/>
                  </a:rPr>
                  <a:t>2</a:t>
                </a:r>
                <a:endParaRPr lang="es-ES" sz="1400" b="1" baseline="30000" dirty="0">
                  <a:latin typeface="Arial" charset="0"/>
                </a:endParaRPr>
              </a:p>
            </p:txBody>
          </p:sp>
          <p:sp>
            <p:nvSpPr>
              <p:cNvPr id="437" name="Text Box 250"/>
              <p:cNvSpPr txBox="1">
                <a:spLocks noChangeArrowheads="1"/>
              </p:cNvSpPr>
              <p:nvPr/>
            </p:nvSpPr>
            <p:spPr bwMode="auto">
              <a:xfrm>
                <a:off x="7199376" y="4986617"/>
                <a:ext cx="142875" cy="234950"/>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n</a:t>
                </a:r>
                <a:endParaRPr lang="es-ES" sz="1400" b="1" baseline="30000">
                  <a:latin typeface="Arial" charset="0"/>
                </a:endParaRPr>
              </a:p>
            </p:txBody>
          </p:sp>
          <p:sp>
            <p:nvSpPr>
              <p:cNvPr id="438" name="Text Box 251"/>
              <p:cNvSpPr txBox="1">
                <a:spLocks noChangeArrowheads="1"/>
              </p:cNvSpPr>
              <p:nvPr/>
            </p:nvSpPr>
            <p:spPr bwMode="auto">
              <a:xfrm>
                <a:off x="7323201" y="4967567"/>
                <a:ext cx="98425" cy="158750"/>
              </a:xfrm>
              <a:prstGeom prst="rect">
                <a:avLst/>
              </a:prstGeom>
              <a:noFill/>
              <a:ln w="9525">
                <a:noFill/>
                <a:miter lim="800000"/>
                <a:headEnd/>
                <a:tailEnd/>
              </a:ln>
              <a:effectLst/>
            </p:spPr>
            <p:txBody>
              <a:bodyPr wrap="none" lIns="18000" tIns="10800" rIns="18000" bIns="10800">
                <a:spAutoFit/>
              </a:bodyPr>
              <a:lstStyle/>
              <a:p>
                <a:r>
                  <a:rPr lang="es-ES" sz="900" b="1">
                    <a:latin typeface="Arial" charset="0"/>
                  </a:rPr>
                  <a:t>2</a:t>
                </a:r>
              </a:p>
            </p:txBody>
          </p:sp>
          <p:sp>
            <p:nvSpPr>
              <p:cNvPr id="439" name="Text Box 252"/>
              <p:cNvSpPr txBox="1">
                <a:spLocks noChangeArrowheads="1"/>
              </p:cNvSpPr>
              <p:nvPr/>
            </p:nvSpPr>
            <p:spPr bwMode="auto">
              <a:xfrm>
                <a:off x="7322085" y="5119967"/>
                <a:ext cx="119708" cy="160310"/>
              </a:xfrm>
              <a:prstGeom prst="rect">
                <a:avLst/>
              </a:prstGeom>
              <a:noFill/>
              <a:ln w="9525">
                <a:noFill/>
                <a:miter lim="800000"/>
                <a:headEnd/>
                <a:tailEnd/>
              </a:ln>
              <a:effectLst/>
            </p:spPr>
            <p:txBody>
              <a:bodyPr wrap="none" lIns="18000" tIns="10800" rIns="18000" bIns="10800">
                <a:spAutoFit/>
              </a:bodyPr>
              <a:lstStyle/>
              <a:p>
                <a:r>
                  <a:rPr lang="es-ES" sz="900" b="1" dirty="0" smtClean="0">
                    <a:latin typeface="Arial" charset="0"/>
                  </a:rPr>
                  <a:t>B</a:t>
                </a:r>
                <a:endParaRPr lang="es-ES" sz="900" b="1" dirty="0">
                  <a:latin typeface="Arial" charset="0"/>
                </a:endParaRPr>
              </a:p>
            </p:txBody>
          </p:sp>
          <p:sp>
            <p:nvSpPr>
              <p:cNvPr id="440" name="Text Box 253"/>
              <p:cNvSpPr txBox="1">
                <a:spLocks noChangeArrowheads="1"/>
              </p:cNvSpPr>
              <p:nvPr/>
            </p:nvSpPr>
            <p:spPr bwMode="auto">
              <a:xfrm>
                <a:off x="7732776" y="4986617"/>
                <a:ext cx="142875" cy="234950"/>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n</a:t>
                </a:r>
                <a:endParaRPr lang="es-ES" sz="1400" b="1" baseline="30000">
                  <a:latin typeface="Arial" charset="0"/>
                </a:endParaRPr>
              </a:p>
            </p:txBody>
          </p:sp>
          <p:sp>
            <p:nvSpPr>
              <p:cNvPr id="441" name="Text Box 254"/>
              <p:cNvSpPr txBox="1">
                <a:spLocks noChangeArrowheads="1"/>
              </p:cNvSpPr>
              <p:nvPr/>
            </p:nvSpPr>
            <p:spPr bwMode="auto">
              <a:xfrm>
                <a:off x="7856601" y="4967567"/>
                <a:ext cx="98425" cy="158750"/>
              </a:xfrm>
              <a:prstGeom prst="rect">
                <a:avLst/>
              </a:prstGeom>
              <a:noFill/>
              <a:ln w="9525">
                <a:noFill/>
                <a:miter lim="800000"/>
                <a:headEnd/>
                <a:tailEnd/>
              </a:ln>
              <a:effectLst/>
            </p:spPr>
            <p:txBody>
              <a:bodyPr wrap="none" lIns="18000" tIns="10800" rIns="18000" bIns="10800">
                <a:spAutoFit/>
              </a:bodyPr>
              <a:lstStyle/>
              <a:p>
                <a:r>
                  <a:rPr lang="es-ES" sz="900" b="1">
                    <a:latin typeface="Arial" charset="0"/>
                  </a:rPr>
                  <a:t>2</a:t>
                </a:r>
              </a:p>
            </p:txBody>
          </p:sp>
          <p:sp>
            <p:nvSpPr>
              <p:cNvPr id="442" name="Text Box 255"/>
              <p:cNvSpPr txBox="1">
                <a:spLocks noChangeArrowheads="1"/>
              </p:cNvSpPr>
              <p:nvPr/>
            </p:nvSpPr>
            <p:spPr bwMode="auto">
              <a:xfrm>
                <a:off x="7855484" y="5119967"/>
                <a:ext cx="119708" cy="160310"/>
              </a:xfrm>
              <a:prstGeom prst="rect">
                <a:avLst/>
              </a:prstGeom>
              <a:noFill/>
              <a:ln w="9525">
                <a:noFill/>
                <a:miter lim="800000"/>
                <a:headEnd/>
                <a:tailEnd/>
              </a:ln>
              <a:effectLst/>
            </p:spPr>
            <p:txBody>
              <a:bodyPr wrap="none" lIns="18000" tIns="10800" rIns="18000" bIns="10800">
                <a:spAutoFit/>
              </a:bodyPr>
              <a:lstStyle/>
              <a:p>
                <a:r>
                  <a:rPr lang="es-ES" sz="900" b="1" dirty="0">
                    <a:latin typeface="Arial" charset="0"/>
                  </a:rPr>
                  <a:t>A</a:t>
                </a:r>
              </a:p>
            </p:txBody>
          </p:sp>
          <p:sp>
            <p:nvSpPr>
              <p:cNvPr id="443" name="Line 258"/>
              <p:cNvSpPr>
                <a:spLocks noChangeShapeType="1"/>
              </p:cNvSpPr>
              <p:nvPr/>
            </p:nvSpPr>
            <p:spPr bwMode="auto">
              <a:xfrm>
                <a:off x="7156514" y="4959630"/>
                <a:ext cx="284163" cy="0"/>
              </a:xfrm>
              <a:prstGeom prst="line">
                <a:avLst/>
              </a:prstGeom>
              <a:noFill/>
              <a:ln w="25400">
                <a:solidFill>
                  <a:schemeClr val="tx1"/>
                </a:solidFill>
                <a:round/>
                <a:headEnd/>
                <a:tailEnd/>
              </a:ln>
              <a:effectLst/>
            </p:spPr>
            <p:txBody>
              <a:bodyPr wrap="none" anchor="ctr"/>
              <a:lstStyle/>
              <a:p>
                <a:endParaRPr lang="es-MX"/>
              </a:p>
            </p:txBody>
          </p:sp>
          <p:sp>
            <p:nvSpPr>
              <p:cNvPr id="444" name="Text Box 262"/>
              <p:cNvSpPr txBox="1">
                <a:spLocks noChangeArrowheads="1"/>
              </p:cNvSpPr>
              <p:nvPr/>
            </p:nvSpPr>
            <p:spPr bwMode="auto">
              <a:xfrm>
                <a:off x="7213664" y="4700867"/>
                <a:ext cx="133350" cy="234950"/>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1</a:t>
                </a:r>
                <a:endParaRPr lang="es-ES" sz="1400" b="1" baseline="30000">
                  <a:latin typeface="Arial" charset="0"/>
                </a:endParaRPr>
              </a:p>
            </p:txBody>
          </p:sp>
          <p:sp>
            <p:nvSpPr>
              <p:cNvPr id="445" name="Line 265"/>
              <p:cNvSpPr>
                <a:spLocks noChangeShapeType="1"/>
              </p:cNvSpPr>
              <p:nvPr/>
            </p:nvSpPr>
            <p:spPr bwMode="auto">
              <a:xfrm>
                <a:off x="7708964" y="4959630"/>
                <a:ext cx="284163" cy="0"/>
              </a:xfrm>
              <a:prstGeom prst="line">
                <a:avLst/>
              </a:prstGeom>
              <a:noFill/>
              <a:ln w="25400">
                <a:solidFill>
                  <a:schemeClr val="tx1"/>
                </a:solidFill>
                <a:round/>
                <a:headEnd/>
                <a:tailEnd/>
              </a:ln>
              <a:effectLst/>
            </p:spPr>
            <p:txBody>
              <a:bodyPr wrap="none" anchor="ctr"/>
              <a:lstStyle/>
              <a:p>
                <a:endParaRPr lang="es-MX"/>
              </a:p>
            </p:txBody>
          </p:sp>
          <p:sp>
            <p:nvSpPr>
              <p:cNvPr id="446" name="Text Box 266"/>
              <p:cNvSpPr txBox="1">
                <a:spLocks noChangeArrowheads="1"/>
              </p:cNvSpPr>
              <p:nvPr/>
            </p:nvSpPr>
            <p:spPr bwMode="auto">
              <a:xfrm>
                <a:off x="7766114" y="4700867"/>
                <a:ext cx="133350" cy="234950"/>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1</a:t>
                </a:r>
                <a:endParaRPr lang="es-ES" sz="1400" b="1" baseline="30000">
                  <a:latin typeface="Arial" charset="0"/>
                </a:endParaRPr>
              </a:p>
            </p:txBody>
          </p:sp>
          <p:sp>
            <p:nvSpPr>
              <p:cNvPr id="447" name="Line 267"/>
              <p:cNvSpPr>
                <a:spLocks noChangeShapeType="1"/>
              </p:cNvSpPr>
              <p:nvPr/>
            </p:nvSpPr>
            <p:spPr bwMode="auto">
              <a:xfrm>
                <a:off x="7527989" y="4958042"/>
                <a:ext cx="107950" cy="0"/>
              </a:xfrm>
              <a:prstGeom prst="line">
                <a:avLst/>
              </a:prstGeom>
              <a:noFill/>
              <a:ln w="25400">
                <a:solidFill>
                  <a:schemeClr val="tx1"/>
                </a:solidFill>
                <a:round/>
                <a:headEnd/>
                <a:tailEnd/>
              </a:ln>
              <a:effectLst/>
            </p:spPr>
            <p:txBody>
              <a:bodyPr wrap="none" anchor="ctr"/>
              <a:lstStyle/>
              <a:p>
                <a:endParaRPr lang="es-MX"/>
              </a:p>
            </p:txBody>
          </p:sp>
          <p:sp>
            <p:nvSpPr>
              <p:cNvPr id="448" name="AutoShape 268"/>
              <p:cNvSpPr>
                <a:spLocks noChangeArrowheads="1"/>
              </p:cNvSpPr>
              <p:nvPr/>
            </p:nvSpPr>
            <p:spPr bwMode="auto">
              <a:xfrm>
                <a:off x="7104126" y="4678642"/>
                <a:ext cx="962025" cy="571500"/>
              </a:xfrm>
              <a:prstGeom prst="bracketPair">
                <a:avLst>
                  <a:gd name="adj" fmla="val 16667"/>
                </a:avLst>
              </a:prstGeom>
              <a:noFill/>
              <a:ln w="25400">
                <a:solidFill>
                  <a:schemeClr val="tx1"/>
                </a:solidFill>
                <a:round/>
                <a:headEnd/>
                <a:tailEnd/>
              </a:ln>
              <a:effectLst/>
            </p:spPr>
            <p:txBody>
              <a:bodyPr wrap="none" anchor="ctr"/>
              <a:lstStyle/>
              <a:p>
                <a:endParaRPr lang="es-MX"/>
              </a:p>
            </p:txBody>
          </p:sp>
          <p:sp>
            <p:nvSpPr>
              <p:cNvPr id="449" name="Line 243"/>
              <p:cNvSpPr>
                <a:spLocks noChangeShapeType="1"/>
              </p:cNvSpPr>
              <p:nvPr/>
            </p:nvSpPr>
            <p:spPr bwMode="auto">
              <a:xfrm>
                <a:off x="6020760" y="4961037"/>
                <a:ext cx="288690" cy="0"/>
              </a:xfrm>
              <a:prstGeom prst="line">
                <a:avLst/>
              </a:prstGeom>
              <a:noFill/>
              <a:ln w="25400">
                <a:solidFill>
                  <a:schemeClr val="tx1"/>
                </a:solidFill>
                <a:round/>
                <a:headEnd/>
                <a:tailEnd/>
              </a:ln>
              <a:effectLst/>
            </p:spPr>
            <p:txBody>
              <a:bodyPr wrap="none" anchor="ctr"/>
              <a:lstStyle/>
              <a:p>
                <a:endParaRPr lang="es-MX"/>
              </a:p>
            </p:txBody>
          </p:sp>
          <p:sp>
            <p:nvSpPr>
              <p:cNvPr id="450" name="Text Box 245"/>
              <p:cNvSpPr txBox="1">
                <a:spLocks noChangeArrowheads="1"/>
              </p:cNvSpPr>
              <p:nvPr/>
            </p:nvSpPr>
            <p:spPr bwMode="auto">
              <a:xfrm>
                <a:off x="6022338" y="4713387"/>
                <a:ext cx="310775" cy="237255"/>
              </a:xfrm>
              <a:prstGeom prst="rect">
                <a:avLst/>
              </a:prstGeom>
              <a:noFill/>
              <a:ln w="9525">
                <a:noFill/>
                <a:miter lim="800000"/>
                <a:headEnd/>
                <a:tailEnd/>
              </a:ln>
              <a:effectLst/>
            </p:spPr>
            <p:txBody>
              <a:bodyPr wrap="square" lIns="18000" tIns="10800" rIns="18000" bIns="10800">
                <a:spAutoFit/>
              </a:bodyPr>
              <a:lstStyle/>
              <a:p>
                <a:r>
                  <a:rPr lang="es-ES" sz="1400" b="1" dirty="0" smtClean="0">
                    <a:latin typeface="Arial" charset="0"/>
                  </a:rPr>
                  <a:t>1</a:t>
                </a:r>
                <a:endParaRPr lang="es-ES" sz="1400" b="1" baseline="30000" dirty="0">
                  <a:latin typeface="Arial" charset="0"/>
                </a:endParaRPr>
              </a:p>
            </p:txBody>
          </p:sp>
          <p:sp>
            <p:nvSpPr>
              <p:cNvPr id="451" name="Text Box 246"/>
              <p:cNvSpPr txBox="1">
                <a:spLocks noChangeArrowheads="1"/>
              </p:cNvSpPr>
              <p:nvPr/>
            </p:nvSpPr>
            <p:spPr bwMode="auto">
              <a:xfrm>
                <a:off x="6115412" y="4976912"/>
                <a:ext cx="135668" cy="236538"/>
              </a:xfrm>
              <a:prstGeom prst="rect">
                <a:avLst/>
              </a:prstGeom>
              <a:noFill/>
              <a:ln w="9525">
                <a:noFill/>
                <a:miter lim="800000"/>
                <a:headEnd/>
                <a:tailEnd/>
              </a:ln>
              <a:effectLst/>
            </p:spPr>
            <p:txBody>
              <a:bodyPr wrap="none" lIns="18000" tIns="10800" rIns="18000" bIns="10800">
                <a:spAutoFit/>
              </a:bodyPr>
              <a:lstStyle/>
              <a:p>
                <a:r>
                  <a:rPr lang="es-ES" sz="1400" b="1" dirty="0" smtClean="0">
                    <a:latin typeface="Symbol" pitchFamily="18" charset="2"/>
                  </a:rPr>
                  <a:t>l</a:t>
                </a:r>
                <a:endParaRPr lang="es-ES" sz="1400" b="1" baseline="30000" dirty="0">
                  <a:latin typeface="Symbol" pitchFamily="18" charset="2"/>
                </a:endParaRPr>
              </a:p>
            </p:txBody>
          </p:sp>
          <p:sp>
            <p:nvSpPr>
              <p:cNvPr id="452" name="451 Rectángulo"/>
              <p:cNvSpPr/>
              <p:nvPr/>
            </p:nvSpPr>
            <p:spPr>
              <a:xfrm>
                <a:off x="6275512" y="4826815"/>
                <a:ext cx="288862" cy="307777"/>
              </a:xfrm>
              <a:prstGeom prst="rect">
                <a:avLst/>
              </a:prstGeom>
            </p:spPr>
            <p:txBody>
              <a:bodyPr wrap="none">
                <a:spAutoFit/>
              </a:bodyPr>
              <a:lstStyle/>
              <a:p>
                <a:r>
                  <a:rPr lang="es-ES" sz="1400" b="1" dirty="0" smtClean="0">
                    <a:solidFill>
                      <a:srgbClr val="000000"/>
                    </a:solidFill>
                    <a:latin typeface="Arial" charset="0"/>
                  </a:rPr>
                  <a:t>=</a:t>
                </a:r>
                <a:endParaRPr lang="es-MX" dirty="0"/>
              </a:p>
            </p:txBody>
          </p:sp>
        </p:grpSp>
        <p:sp>
          <p:nvSpPr>
            <p:cNvPr id="211" name="Text Box 187"/>
            <p:cNvSpPr txBox="1">
              <a:spLocks noChangeArrowheads="1"/>
            </p:cNvSpPr>
            <p:nvPr/>
          </p:nvSpPr>
          <p:spPr bwMode="auto">
            <a:xfrm>
              <a:off x="5715551" y="4818063"/>
              <a:ext cx="235124" cy="237255"/>
            </a:xfrm>
            <a:prstGeom prst="rect">
              <a:avLst/>
            </a:prstGeom>
            <a:noFill/>
            <a:ln w="9525">
              <a:noFill/>
              <a:miter lim="800000"/>
              <a:headEnd/>
              <a:tailEnd/>
            </a:ln>
            <a:effectLst/>
          </p:spPr>
          <p:txBody>
            <a:bodyPr wrap="none" lIns="18000" tIns="10800" rIns="18000" bIns="10800">
              <a:spAutoFit/>
            </a:bodyPr>
            <a:lstStyle/>
            <a:p>
              <a:r>
                <a:rPr lang="es-ES" sz="1400" b="1" dirty="0" smtClean="0">
                  <a:solidFill>
                    <a:srgbClr val="FF0000"/>
                  </a:solidFill>
                  <a:latin typeface="Arial" charset="0"/>
                </a:rPr>
                <a:t>12</a:t>
              </a:r>
              <a:endParaRPr lang="es-ES" sz="1400" b="1" baseline="30000" dirty="0">
                <a:solidFill>
                  <a:srgbClr val="FF0000"/>
                </a:solidFill>
                <a:latin typeface="Arial" charset="0"/>
              </a:endParaRPr>
            </a:p>
          </p:txBody>
        </p:sp>
      </p:grpSp>
      <p:grpSp>
        <p:nvGrpSpPr>
          <p:cNvPr id="192" name="Group 107"/>
          <p:cNvGrpSpPr>
            <a:grpSpLocks/>
          </p:cNvGrpSpPr>
          <p:nvPr/>
        </p:nvGrpSpPr>
        <p:grpSpPr bwMode="auto">
          <a:xfrm>
            <a:off x="569273" y="5199804"/>
            <a:ext cx="1260476" cy="476254"/>
            <a:chOff x="3126" y="2510"/>
            <a:chExt cx="794" cy="300"/>
          </a:xfrm>
        </p:grpSpPr>
        <p:sp>
          <p:nvSpPr>
            <p:cNvPr id="193" name="Text Box 98"/>
            <p:cNvSpPr txBox="1">
              <a:spLocks noChangeArrowheads="1"/>
            </p:cNvSpPr>
            <p:nvPr/>
          </p:nvSpPr>
          <p:spPr bwMode="auto">
            <a:xfrm>
              <a:off x="3256" y="2588"/>
              <a:ext cx="276" cy="148"/>
            </a:xfrm>
            <a:prstGeom prst="rect">
              <a:avLst/>
            </a:prstGeom>
            <a:noFill/>
            <a:ln w="9525">
              <a:noFill/>
              <a:miter lim="800000"/>
              <a:headEnd/>
              <a:tailEnd/>
            </a:ln>
            <a:effectLst/>
          </p:spPr>
          <p:txBody>
            <a:bodyPr wrap="none" lIns="18000" tIns="10800" rIns="18000" bIns="10800">
              <a:spAutoFit/>
            </a:bodyPr>
            <a:lstStyle/>
            <a:p>
              <a:r>
                <a:rPr lang="es-ES" sz="1400" b="1" dirty="0">
                  <a:latin typeface="Arial" charset="0"/>
                </a:rPr>
                <a:t>E</a:t>
              </a:r>
              <a:r>
                <a:rPr lang="es-ES" sz="1400" b="1" baseline="-25000" dirty="0">
                  <a:latin typeface="Arial" charset="0"/>
                </a:rPr>
                <a:t>C</a:t>
              </a:r>
              <a:r>
                <a:rPr lang="es-ES" sz="1400" b="1" dirty="0">
                  <a:latin typeface="Arial" charset="0"/>
                </a:rPr>
                <a:t> = </a:t>
              </a:r>
              <a:endParaRPr lang="es-ES" sz="1400" b="1" baseline="-25000" dirty="0">
                <a:latin typeface="Arial" charset="0"/>
              </a:endParaRPr>
            </a:p>
          </p:txBody>
        </p:sp>
        <p:sp>
          <p:nvSpPr>
            <p:cNvPr id="194" name="Line 101"/>
            <p:cNvSpPr>
              <a:spLocks noChangeShapeType="1"/>
            </p:cNvSpPr>
            <p:nvPr/>
          </p:nvSpPr>
          <p:spPr bwMode="auto">
            <a:xfrm>
              <a:off x="3529" y="2658"/>
              <a:ext cx="363" cy="1"/>
            </a:xfrm>
            <a:prstGeom prst="line">
              <a:avLst/>
            </a:prstGeom>
            <a:noFill/>
            <a:ln w="25400">
              <a:solidFill>
                <a:schemeClr val="tx1"/>
              </a:solidFill>
              <a:round/>
              <a:headEnd/>
              <a:tailEnd/>
            </a:ln>
            <a:effectLst/>
          </p:spPr>
          <p:txBody>
            <a:bodyPr wrap="none" anchor="ctr"/>
            <a:lstStyle/>
            <a:p>
              <a:endParaRPr lang="es-MX"/>
            </a:p>
          </p:txBody>
        </p:sp>
        <p:sp>
          <p:nvSpPr>
            <p:cNvPr id="195" name="Text Box 102"/>
            <p:cNvSpPr txBox="1">
              <a:spLocks noChangeArrowheads="1"/>
            </p:cNvSpPr>
            <p:nvPr/>
          </p:nvSpPr>
          <p:spPr bwMode="auto">
            <a:xfrm>
              <a:off x="3126" y="2587"/>
              <a:ext cx="84" cy="148"/>
            </a:xfrm>
            <a:prstGeom prst="rect">
              <a:avLst/>
            </a:prstGeom>
            <a:noFill/>
            <a:ln w="9525">
              <a:noFill/>
              <a:miter lim="800000"/>
              <a:headEnd/>
              <a:tailEnd/>
            </a:ln>
            <a:effectLst/>
          </p:spPr>
          <p:txBody>
            <a:bodyPr wrap="none" lIns="18000" tIns="10800" rIns="18000" bIns="10800">
              <a:spAutoFit/>
            </a:bodyPr>
            <a:lstStyle/>
            <a:p>
              <a:r>
                <a:rPr lang="es-ES" sz="1400" b="1">
                  <a:solidFill>
                    <a:srgbClr val="FF0000"/>
                  </a:solidFill>
                  <a:latin typeface="Arial" charset="0"/>
                </a:rPr>
                <a:t>6</a:t>
              </a:r>
              <a:endParaRPr lang="es-ES" sz="1400" b="1" baseline="30000">
                <a:solidFill>
                  <a:srgbClr val="FF0000"/>
                </a:solidFill>
                <a:latin typeface="Arial" charset="0"/>
              </a:endParaRPr>
            </a:p>
          </p:txBody>
        </p:sp>
        <p:sp>
          <p:nvSpPr>
            <p:cNvPr id="196" name="Text Box 105"/>
            <p:cNvSpPr txBox="1">
              <a:spLocks noChangeArrowheads="1"/>
            </p:cNvSpPr>
            <p:nvPr/>
          </p:nvSpPr>
          <p:spPr bwMode="auto">
            <a:xfrm>
              <a:off x="3536" y="2510"/>
              <a:ext cx="384" cy="149"/>
            </a:xfrm>
            <a:prstGeom prst="rect">
              <a:avLst/>
            </a:prstGeom>
            <a:noFill/>
            <a:ln w="9525">
              <a:noFill/>
              <a:miter lim="800000"/>
              <a:headEnd/>
              <a:tailEnd/>
            </a:ln>
            <a:effectLst/>
          </p:spPr>
          <p:txBody>
            <a:bodyPr wrap="square" lIns="18000" tIns="10800" rIns="18000" bIns="10800">
              <a:spAutoFit/>
            </a:bodyPr>
            <a:lstStyle/>
            <a:p>
              <a:r>
                <a:rPr lang="es-ES" sz="1400" b="1" dirty="0" smtClean="0">
                  <a:latin typeface="Arial" charset="0"/>
                </a:rPr>
                <a:t>Z·e</a:t>
              </a:r>
              <a:r>
                <a:rPr lang="es-ES" sz="1400" b="1" baseline="30000" dirty="0" smtClean="0">
                  <a:latin typeface="Arial" charset="0"/>
                </a:rPr>
                <a:t>2</a:t>
              </a:r>
              <a:r>
                <a:rPr lang="es-ES" sz="1400" b="1" dirty="0" smtClean="0">
                  <a:latin typeface="Arial" charset="0"/>
                </a:rPr>
                <a:t>·k</a:t>
              </a:r>
            </a:p>
          </p:txBody>
        </p:sp>
        <p:sp>
          <p:nvSpPr>
            <p:cNvPr id="197" name="Text Box 106"/>
            <p:cNvSpPr txBox="1">
              <a:spLocks noChangeArrowheads="1"/>
            </p:cNvSpPr>
            <p:nvPr/>
          </p:nvSpPr>
          <p:spPr bwMode="auto">
            <a:xfrm>
              <a:off x="3597" y="2661"/>
              <a:ext cx="226" cy="149"/>
            </a:xfrm>
            <a:prstGeom prst="rect">
              <a:avLst/>
            </a:prstGeom>
            <a:noFill/>
            <a:ln w="9525">
              <a:noFill/>
              <a:miter lim="800000"/>
              <a:headEnd/>
              <a:tailEnd/>
            </a:ln>
            <a:effectLst/>
          </p:spPr>
          <p:txBody>
            <a:bodyPr wrap="square" lIns="18000" tIns="10800" rIns="18000" bIns="10800">
              <a:spAutoFit/>
            </a:bodyPr>
            <a:lstStyle/>
            <a:p>
              <a:r>
                <a:rPr lang="es-ES" sz="1400" b="1" dirty="0" smtClean="0">
                  <a:latin typeface="Arial" charset="0"/>
                </a:rPr>
                <a:t>2·r</a:t>
              </a:r>
              <a:endParaRPr lang="es-ES" sz="1400" b="1" baseline="30000" dirty="0">
                <a:latin typeface="Arial" charset="0"/>
              </a:endParaRPr>
            </a:p>
          </p:txBody>
        </p:sp>
      </p:grpSp>
      <p:sp>
        <p:nvSpPr>
          <p:cNvPr id="198" name="Text Box 81"/>
          <p:cNvSpPr txBox="1">
            <a:spLocks noChangeArrowheads="1"/>
          </p:cNvSpPr>
          <p:nvPr/>
        </p:nvSpPr>
        <p:spPr bwMode="auto">
          <a:xfrm>
            <a:off x="789514" y="4295775"/>
            <a:ext cx="1079329" cy="237255"/>
          </a:xfrm>
          <a:prstGeom prst="rect">
            <a:avLst/>
          </a:prstGeom>
          <a:noFill/>
          <a:ln w="9525">
            <a:noFill/>
            <a:miter lim="800000"/>
            <a:headEnd/>
            <a:tailEnd/>
          </a:ln>
          <a:effectLst/>
        </p:spPr>
        <p:txBody>
          <a:bodyPr wrap="none" lIns="18000" tIns="10800" rIns="18000" bIns="10800">
            <a:spAutoFit/>
          </a:bodyPr>
          <a:lstStyle/>
          <a:p>
            <a:r>
              <a:rPr lang="es-ES" sz="1400" b="1" dirty="0">
                <a:latin typeface="Arial" charset="0"/>
              </a:rPr>
              <a:t>E</a:t>
            </a:r>
            <a:r>
              <a:rPr lang="es-ES" sz="1400" b="1" baseline="-25000" dirty="0">
                <a:latin typeface="Arial" charset="0"/>
              </a:rPr>
              <a:t>P</a:t>
            </a:r>
            <a:r>
              <a:rPr lang="es-ES" sz="1400" b="1" dirty="0">
                <a:latin typeface="Arial" charset="0"/>
              </a:rPr>
              <a:t> = </a:t>
            </a:r>
            <a:r>
              <a:rPr lang="es-ES" sz="1400" b="1" dirty="0" smtClean="0">
                <a:latin typeface="Arial" charset="0"/>
              </a:rPr>
              <a:t>W = </a:t>
            </a:r>
            <a:r>
              <a:rPr lang="es-ES" sz="1400" b="1" dirty="0" err="1" smtClean="0">
                <a:latin typeface="Arial" charset="0"/>
              </a:rPr>
              <a:t>F∙d</a:t>
            </a:r>
            <a:endParaRPr lang="es-ES" sz="1400" b="1" baseline="-25000" dirty="0">
              <a:latin typeface="Arial" charset="0"/>
            </a:endParaRPr>
          </a:p>
        </p:txBody>
      </p:sp>
    </p:spTree>
    <p:extLst>
      <p:ext uri="{BB962C8B-B14F-4D97-AF65-F5344CB8AC3E}">
        <p14:creationId xmlns:p14="http://schemas.microsoft.com/office/powerpoint/2010/main" val="1136351603"/>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Text Box 7"/>
          <p:cNvSpPr txBox="1">
            <a:spLocks noChangeArrowheads="1"/>
          </p:cNvSpPr>
          <p:nvPr/>
        </p:nvSpPr>
        <p:spPr bwMode="auto">
          <a:xfrm>
            <a:off x="1763688" y="1756702"/>
            <a:ext cx="5616624" cy="3693319"/>
          </a:xfrm>
          <a:prstGeom prst="rect">
            <a:avLst/>
          </a:prstGeom>
          <a:noFill/>
          <a:ln w="9525">
            <a:noFill/>
            <a:miter lim="800000"/>
            <a:headEnd/>
            <a:tailEnd/>
          </a:ln>
          <a:effectLst/>
        </p:spPr>
        <p:txBody>
          <a:bodyPr wrap="square">
            <a:spAutoFit/>
          </a:bodyPr>
          <a:lstStyle/>
          <a:p>
            <a:pPr>
              <a:spcBef>
                <a:spcPct val="50000"/>
              </a:spcBef>
            </a:pPr>
            <a:r>
              <a:rPr lang="es-ES" sz="1800" b="1" dirty="0" smtClean="0">
                <a:solidFill>
                  <a:srgbClr val="000099"/>
                </a:solidFill>
                <a:latin typeface="Arial" charset="0"/>
              </a:rPr>
              <a:t>Presentación revisada por:</a:t>
            </a:r>
          </a:p>
          <a:p>
            <a:pPr>
              <a:spcBef>
                <a:spcPct val="50000"/>
              </a:spcBef>
            </a:pPr>
            <a:endParaRPr lang="es-ES" sz="1400" dirty="0" smtClean="0">
              <a:solidFill>
                <a:srgbClr val="000099"/>
              </a:solidFill>
              <a:latin typeface="Arial" charset="0"/>
            </a:endParaRPr>
          </a:p>
          <a:p>
            <a:pPr>
              <a:spcBef>
                <a:spcPct val="50000"/>
              </a:spcBef>
            </a:pPr>
            <a:r>
              <a:rPr lang="es-ES" sz="1400" dirty="0" smtClean="0">
                <a:solidFill>
                  <a:srgbClr val="000099"/>
                </a:solidFill>
                <a:latin typeface="Arial" charset="0"/>
              </a:rPr>
              <a:t>Q</a:t>
            </a:r>
            <a:r>
              <a:rPr lang="es-ES" sz="1400" dirty="0">
                <a:solidFill>
                  <a:srgbClr val="000099"/>
                </a:solidFill>
                <a:latin typeface="Arial" charset="0"/>
              </a:rPr>
              <a:t>. Adriana Ramírez </a:t>
            </a:r>
            <a:r>
              <a:rPr lang="es-ES" sz="1400" dirty="0" smtClean="0">
                <a:solidFill>
                  <a:srgbClr val="000099"/>
                </a:solidFill>
                <a:latin typeface="Arial" charset="0"/>
              </a:rPr>
              <a:t>González</a:t>
            </a:r>
          </a:p>
          <a:p>
            <a:pPr>
              <a:spcBef>
                <a:spcPct val="50000"/>
              </a:spcBef>
            </a:pPr>
            <a:r>
              <a:rPr lang="es-MX" sz="1400" dirty="0">
                <a:solidFill>
                  <a:srgbClr val="000099"/>
                </a:solidFill>
                <a:latin typeface="Arial" charset="0"/>
              </a:rPr>
              <a:t>Q. Antonia del Carmen Pérez León</a:t>
            </a:r>
            <a:endParaRPr lang="es-ES" sz="1400" dirty="0" smtClean="0">
              <a:solidFill>
                <a:srgbClr val="000099"/>
              </a:solidFill>
              <a:latin typeface="Arial" charset="0"/>
            </a:endParaRPr>
          </a:p>
          <a:p>
            <a:pPr>
              <a:spcBef>
                <a:spcPct val="50000"/>
              </a:spcBef>
            </a:pPr>
            <a:r>
              <a:rPr lang="es-ES" sz="1400" dirty="0" smtClean="0">
                <a:solidFill>
                  <a:srgbClr val="000099"/>
                </a:solidFill>
                <a:latin typeface="Arial" charset="0"/>
              </a:rPr>
              <a:t>Ing</a:t>
            </a:r>
            <a:r>
              <a:rPr lang="es-ES" sz="1400" dirty="0">
                <a:solidFill>
                  <a:srgbClr val="000099"/>
                </a:solidFill>
                <a:latin typeface="Arial" charset="0"/>
              </a:rPr>
              <a:t>. </a:t>
            </a:r>
            <a:r>
              <a:rPr lang="es-ES" sz="1400" dirty="0" err="1">
                <a:solidFill>
                  <a:srgbClr val="000099"/>
                </a:solidFill>
                <a:latin typeface="Arial" charset="0"/>
              </a:rPr>
              <a:t>Ayesha</a:t>
            </a:r>
            <a:r>
              <a:rPr lang="es-ES" sz="1400" dirty="0">
                <a:solidFill>
                  <a:srgbClr val="000099"/>
                </a:solidFill>
                <a:latin typeface="Arial" charset="0"/>
              </a:rPr>
              <a:t> Sagrario Román García</a:t>
            </a:r>
          </a:p>
          <a:p>
            <a:pPr>
              <a:spcBef>
                <a:spcPct val="50000"/>
              </a:spcBef>
            </a:pPr>
            <a:r>
              <a:rPr lang="es-ES" sz="1400" dirty="0">
                <a:solidFill>
                  <a:srgbClr val="000099"/>
                </a:solidFill>
                <a:latin typeface="Arial" charset="0"/>
              </a:rPr>
              <a:t>M. A. Claudia  Elisa Sánchez Navarro</a:t>
            </a:r>
          </a:p>
          <a:p>
            <a:pPr>
              <a:spcBef>
                <a:spcPct val="50000"/>
              </a:spcBef>
            </a:pPr>
            <a:r>
              <a:rPr lang="es-ES" sz="1400" dirty="0">
                <a:solidFill>
                  <a:srgbClr val="000099"/>
                </a:solidFill>
                <a:latin typeface="Arial" charset="0"/>
              </a:rPr>
              <a:t>Ing. </a:t>
            </a:r>
            <a:r>
              <a:rPr lang="es-ES" sz="1400" dirty="0" err="1">
                <a:solidFill>
                  <a:srgbClr val="000099"/>
                </a:solidFill>
                <a:latin typeface="Arial" charset="0"/>
              </a:rPr>
              <a:t>Jacquelyn</a:t>
            </a:r>
            <a:r>
              <a:rPr lang="es-ES" sz="1400" dirty="0">
                <a:solidFill>
                  <a:srgbClr val="000099"/>
                </a:solidFill>
                <a:latin typeface="Arial" charset="0"/>
              </a:rPr>
              <a:t> Martínez </a:t>
            </a:r>
            <a:r>
              <a:rPr lang="es-ES" sz="1400" dirty="0" err="1">
                <a:solidFill>
                  <a:srgbClr val="000099"/>
                </a:solidFill>
                <a:latin typeface="Arial" charset="0"/>
              </a:rPr>
              <a:t>Alavez</a:t>
            </a:r>
            <a:endParaRPr lang="es-ES" sz="1400" dirty="0">
              <a:solidFill>
                <a:srgbClr val="000099"/>
              </a:solidFill>
              <a:latin typeface="Arial" charset="0"/>
            </a:endParaRPr>
          </a:p>
          <a:p>
            <a:pPr>
              <a:spcBef>
                <a:spcPct val="50000"/>
              </a:spcBef>
            </a:pPr>
            <a:r>
              <a:rPr lang="es-ES" sz="1400" dirty="0">
                <a:solidFill>
                  <a:srgbClr val="000099"/>
                </a:solidFill>
                <a:latin typeface="Arial" charset="0"/>
              </a:rPr>
              <a:t>Dr. Ramiro Maravilla Galván</a:t>
            </a:r>
          </a:p>
          <a:p>
            <a:pPr>
              <a:spcBef>
                <a:spcPct val="50000"/>
              </a:spcBef>
            </a:pPr>
            <a:r>
              <a:rPr lang="es-ES" sz="1400" dirty="0">
                <a:solidFill>
                  <a:srgbClr val="000099"/>
                </a:solidFill>
                <a:latin typeface="Arial" charset="0"/>
              </a:rPr>
              <a:t>Dr. Rogelio Soto </a:t>
            </a:r>
            <a:r>
              <a:rPr lang="es-ES" sz="1400" dirty="0" smtClean="0">
                <a:solidFill>
                  <a:srgbClr val="000099"/>
                </a:solidFill>
                <a:latin typeface="Arial" charset="0"/>
              </a:rPr>
              <a:t>Ayala</a:t>
            </a:r>
          </a:p>
          <a:p>
            <a:pPr>
              <a:spcBef>
                <a:spcPct val="50000"/>
              </a:spcBef>
            </a:pPr>
            <a:endParaRPr lang="es-ES" sz="1400" dirty="0" smtClean="0">
              <a:solidFill>
                <a:srgbClr val="000099"/>
              </a:solidFill>
              <a:latin typeface="Arial" charset="0"/>
            </a:endParaRPr>
          </a:p>
          <a:p>
            <a:pPr>
              <a:spcBef>
                <a:spcPct val="50000"/>
              </a:spcBef>
            </a:pPr>
            <a:r>
              <a:rPr lang="es-ES" sz="1800" i="1" dirty="0" smtClean="0">
                <a:solidFill>
                  <a:srgbClr val="000099"/>
                </a:solidFill>
                <a:latin typeface="Arial" charset="0"/>
              </a:rPr>
              <a:t>Profesores de la Facultad de Ingeniería, UNAM</a:t>
            </a:r>
            <a:endParaRPr lang="es-ES" sz="1800" i="1" dirty="0">
              <a:solidFill>
                <a:srgbClr val="000099"/>
              </a:solidFill>
              <a:latin typeface="Arial" charset="0"/>
            </a:endParaRPr>
          </a:p>
        </p:txBody>
      </p:sp>
    </p:spTree>
    <p:extLst>
      <p:ext uri="{BB962C8B-B14F-4D97-AF65-F5344CB8AC3E}">
        <p14:creationId xmlns:p14="http://schemas.microsoft.com/office/powerpoint/2010/main" val="3089253193"/>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Text Box 2"/>
          <p:cNvSpPr txBox="1">
            <a:spLocks noChangeArrowheads="1"/>
          </p:cNvSpPr>
          <p:nvPr/>
        </p:nvSpPr>
        <p:spPr bwMode="auto">
          <a:xfrm>
            <a:off x="692150" y="1826729"/>
            <a:ext cx="7740650" cy="3873368"/>
          </a:xfrm>
          <a:prstGeom prst="rect">
            <a:avLst/>
          </a:prstGeom>
          <a:noFill/>
          <a:ln w="9525">
            <a:noFill/>
            <a:miter lim="800000"/>
            <a:headEnd/>
            <a:tailEnd/>
          </a:ln>
          <a:effectLst/>
        </p:spPr>
        <p:txBody>
          <a:bodyPr>
            <a:spAutoFit/>
            <a:flatTx/>
          </a:bodyPr>
          <a:lstStyle/>
          <a:p>
            <a:pPr algn="just">
              <a:lnSpc>
                <a:spcPct val="130000"/>
              </a:lnSpc>
            </a:pPr>
            <a:r>
              <a:rPr lang="es-ES" sz="2100" dirty="0">
                <a:solidFill>
                  <a:srgbClr val="000099"/>
                </a:solidFill>
                <a:latin typeface="Arial" charset="0"/>
              </a:rPr>
              <a:t>En 1814 el óptico alemán y constructor de instrumentos Joseph von </a:t>
            </a:r>
            <a:r>
              <a:rPr lang="es-ES" sz="2100" dirty="0" err="1">
                <a:solidFill>
                  <a:srgbClr val="000099"/>
                </a:solidFill>
                <a:latin typeface="Arial" charset="0"/>
              </a:rPr>
              <a:t>Fraunhofer</a:t>
            </a:r>
            <a:r>
              <a:rPr lang="es-ES" sz="2100" dirty="0">
                <a:solidFill>
                  <a:srgbClr val="000099"/>
                </a:solidFill>
                <a:latin typeface="Arial" charset="0"/>
              </a:rPr>
              <a:t>, unió un telescopio a un prisma y examinó los colores espectrales de la luz solar con mayor cuidado que cualquier otro predecesor y observó que la perfecta continuidad cromática que había visto Newton, donde un color se fusionaba imperceptiblemente con el otro, estaba en realidad quebrada por líneas oscuras. Así como Galileo había visto manchas oscuras en la brillante superficie del Sol, </a:t>
            </a:r>
            <a:r>
              <a:rPr lang="es-ES" sz="2100" dirty="0" err="1">
                <a:solidFill>
                  <a:srgbClr val="000099"/>
                </a:solidFill>
                <a:latin typeface="Arial" charset="0"/>
              </a:rPr>
              <a:t>Fraunhofer</a:t>
            </a:r>
            <a:r>
              <a:rPr lang="es-ES" sz="2100" dirty="0">
                <a:solidFill>
                  <a:srgbClr val="000099"/>
                </a:solidFill>
                <a:latin typeface="Arial" charset="0"/>
              </a:rPr>
              <a:t> descubrió manchas oscuras en el glorioso fenómeno del espectro.</a:t>
            </a:r>
          </a:p>
        </p:txBody>
      </p:sp>
      <p:sp>
        <p:nvSpPr>
          <p:cNvPr id="156675" name="Text Box 3"/>
          <p:cNvSpPr txBox="1">
            <a:spLocks noChangeArrowheads="1"/>
          </p:cNvSpPr>
          <p:nvPr/>
        </p:nvSpPr>
        <p:spPr bwMode="auto">
          <a:xfrm>
            <a:off x="3586163" y="641350"/>
            <a:ext cx="1970087" cy="473912"/>
          </a:xfrm>
          <a:prstGeom prst="rect">
            <a:avLst/>
          </a:prstGeom>
          <a:noFill/>
          <a:ln w="9525">
            <a:noFill/>
            <a:miter lim="800000"/>
            <a:headEnd/>
            <a:tailEnd/>
          </a:ln>
          <a:effectLst/>
        </p:spPr>
        <p:txBody>
          <a:bodyPr>
            <a:spAutoFit/>
            <a:flatTx/>
          </a:bodyPr>
          <a:lstStyle/>
          <a:p>
            <a:pPr algn="just">
              <a:lnSpc>
                <a:spcPct val="140000"/>
              </a:lnSpc>
            </a:pPr>
            <a:r>
              <a:rPr lang="es-ES" sz="2000" b="1">
                <a:solidFill>
                  <a:srgbClr val="000099"/>
                </a:solidFill>
                <a:latin typeface="Arial" charset="0"/>
              </a:rPr>
              <a:t>FRAUNHOFER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76" name="Text Box 48"/>
          <p:cNvSpPr txBox="1">
            <a:spLocks noChangeArrowheads="1"/>
          </p:cNvSpPr>
          <p:nvPr/>
        </p:nvSpPr>
        <p:spPr bwMode="auto">
          <a:xfrm>
            <a:off x="692150" y="1921325"/>
            <a:ext cx="7740650" cy="3873368"/>
          </a:xfrm>
          <a:prstGeom prst="rect">
            <a:avLst/>
          </a:prstGeom>
          <a:noFill/>
          <a:ln w="9525">
            <a:noFill/>
            <a:miter lim="800000"/>
            <a:headEnd/>
            <a:tailEnd/>
          </a:ln>
          <a:effectLst/>
        </p:spPr>
        <p:txBody>
          <a:bodyPr>
            <a:spAutoFit/>
            <a:flatTx/>
          </a:bodyPr>
          <a:lstStyle/>
          <a:p>
            <a:pPr algn="just">
              <a:lnSpc>
                <a:spcPct val="130000"/>
              </a:lnSpc>
            </a:pPr>
            <a:r>
              <a:rPr lang="es-ES" sz="2100" dirty="0">
                <a:solidFill>
                  <a:srgbClr val="000099"/>
                </a:solidFill>
                <a:latin typeface="Arial" charset="0"/>
              </a:rPr>
              <a:t>En 1859, dos profesores alemanes, Gustav Robert Kirchhoff y Robert Wilhelm Bunsen, sumando los logros alcanzados por </a:t>
            </a:r>
            <a:r>
              <a:rPr lang="es-ES" sz="2100" dirty="0" err="1">
                <a:solidFill>
                  <a:srgbClr val="000099"/>
                </a:solidFill>
                <a:latin typeface="Arial" charset="0"/>
              </a:rPr>
              <a:t>Fraunhofer</a:t>
            </a:r>
            <a:r>
              <a:rPr lang="es-ES" sz="2100" dirty="0">
                <a:solidFill>
                  <a:srgbClr val="000099"/>
                </a:solidFill>
                <a:latin typeface="Arial" charset="0"/>
              </a:rPr>
              <a:t>, desarrollaron el espectroscopio, un aparato que permite observar los espectros de absorción y de emisión de los diversos elementos, y sentaron las bases de la espectroscopia moderna, determinaron que cada elemento tiene un espectro de absorción único, en el cual se observan franjas oscuras en idéntica posición que las observadas en su respectivo espectro de emisión.</a:t>
            </a:r>
          </a:p>
        </p:txBody>
      </p:sp>
      <p:sp>
        <p:nvSpPr>
          <p:cNvPr id="99378" name="Text Box 50"/>
          <p:cNvSpPr txBox="1">
            <a:spLocks noChangeArrowheads="1"/>
          </p:cNvSpPr>
          <p:nvPr/>
        </p:nvSpPr>
        <p:spPr bwMode="auto">
          <a:xfrm>
            <a:off x="3059113" y="654050"/>
            <a:ext cx="3024187" cy="473912"/>
          </a:xfrm>
          <a:prstGeom prst="rect">
            <a:avLst/>
          </a:prstGeom>
          <a:noFill/>
          <a:ln w="9525">
            <a:noFill/>
            <a:miter lim="800000"/>
            <a:headEnd/>
            <a:tailEnd/>
          </a:ln>
          <a:effectLst/>
        </p:spPr>
        <p:txBody>
          <a:bodyPr>
            <a:spAutoFit/>
            <a:flatTx/>
          </a:bodyPr>
          <a:lstStyle/>
          <a:p>
            <a:pPr algn="just">
              <a:lnSpc>
                <a:spcPct val="140000"/>
              </a:lnSpc>
            </a:pPr>
            <a:r>
              <a:rPr lang="es-ES" sz="2000" b="1">
                <a:solidFill>
                  <a:srgbClr val="000099"/>
                </a:solidFill>
                <a:latin typeface="Arial" charset="0"/>
              </a:rPr>
              <a:t>KIRCHHOFF / BUNSEN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Text Box 2"/>
          <p:cNvSpPr txBox="1">
            <a:spLocks noChangeArrowheads="1"/>
          </p:cNvSpPr>
          <p:nvPr/>
        </p:nvSpPr>
        <p:spPr bwMode="auto">
          <a:xfrm>
            <a:off x="692150" y="1527175"/>
            <a:ext cx="7740650" cy="2031325"/>
          </a:xfrm>
          <a:prstGeom prst="rect">
            <a:avLst/>
          </a:prstGeom>
          <a:noFill/>
          <a:ln w="9525">
            <a:noFill/>
            <a:miter lim="800000"/>
            <a:headEnd/>
            <a:tailEnd/>
          </a:ln>
          <a:effectLst/>
        </p:spPr>
        <p:txBody>
          <a:bodyPr>
            <a:spAutoFit/>
            <a:flatTx/>
          </a:bodyPr>
          <a:lstStyle/>
          <a:p>
            <a:pPr algn="just">
              <a:lnSpc>
                <a:spcPct val="140000"/>
              </a:lnSpc>
            </a:pPr>
            <a:r>
              <a:rPr lang="es-ES" sz="2100" dirty="0">
                <a:solidFill>
                  <a:srgbClr val="000099"/>
                </a:solidFill>
                <a:latin typeface="Arial" charset="0"/>
              </a:rPr>
              <a:t>La pregunta que quedaba por responder era</a:t>
            </a:r>
            <a:r>
              <a:rPr lang="es-ES" sz="2100" dirty="0" smtClean="0">
                <a:solidFill>
                  <a:srgbClr val="000099"/>
                </a:solidFill>
                <a:latin typeface="Arial" charset="0"/>
              </a:rPr>
              <a:t>:</a:t>
            </a:r>
          </a:p>
          <a:p>
            <a:pPr algn="just">
              <a:lnSpc>
                <a:spcPct val="140000"/>
              </a:lnSpc>
            </a:pPr>
            <a:endParaRPr lang="es-ES" sz="2100" dirty="0">
              <a:solidFill>
                <a:srgbClr val="000099"/>
              </a:solidFill>
              <a:latin typeface="Arial" charset="0"/>
            </a:endParaRPr>
          </a:p>
          <a:p>
            <a:pPr>
              <a:lnSpc>
                <a:spcPct val="140000"/>
              </a:lnSpc>
            </a:pPr>
            <a:r>
              <a:rPr lang="es-ES" sz="1600" b="1" dirty="0">
                <a:solidFill>
                  <a:srgbClr val="FF0000"/>
                </a:solidFill>
                <a:latin typeface="Arial" charset="0"/>
              </a:rPr>
              <a:t>¿POR QUÉ LOS ÁTOMOS DE LOS DIFERENTES ELEMENTOS SOLO ABSORBEN O EMITEN ONDAS ELECTROMAGNÉTICAS DE DETERMINADAS LONGITUDES DE ONDA?</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Text Box 2"/>
          <p:cNvSpPr txBox="1">
            <a:spLocks noChangeArrowheads="1"/>
          </p:cNvSpPr>
          <p:nvPr/>
        </p:nvSpPr>
        <p:spPr bwMode="auto">
          <a:xfrm>
            <a:off x="692150" y="1558707"/>
            <a:ext cx="7740650" cy="3409523"/>
          </a:xfrm>
          <a:prstGeom prst="rect">
            <a:avLst/>
          </a:prstGeom>
          <a:noFill/>
          <a:ln w="9525">
            <a:noFill/>
            <a:miter lim="800000"/>
            <a:headEnd/>
            <a:tailEnd/>
          </a:ln>
          <a:effectLst/>
        </p:spPr>
        <p:txBody>
          <a:bodyPr>
            <a:spAutoFit/>
            <a:flatTx/>
          </a:bodyPr>
          <a:lstStyle/>
          <a:p>
            <a:pPr algn="just">
              <a:lnSpc>
                <a:spcPct val="130000"/>
              </a:lnSpc>
            </a:pPr>
            <a:r>
              <a:rPr lang="es-ES" sz="2100" dirty="0">
                <a:solidFill>
                  <a:srgbClr val="000099"/>
                </a:solidFill>
                <a:latin typeface="Arial" charset="0"/>
              </a:rPr>
              <a:t>En 1913, el físico danés Niels Bohr, propuso una nueva teoría atómica basada en la teoría cuántica de Planck, el efecto fotoeléctrico, los espectros electromagnéticos y sus propios resultados experimentales. Dicha teoría fue enunciada en forma de postulados que permiten visualizar al átomo como un sistema planetario en el cual los electrones giran alrededor del núcleo atómico en órbitas o estados estacionarios, tal como los planetas lo hacen alrededor del sol.</a:t>
            </a:r>
          </a:p>
        </p:txBody>
      </p:sp>
      <p:sp>
        <p:nvSpPr>
          <p:cNvPr id="158723" name="Text Box 3"/>
          <p:cNvSpPr txBox="1">
            <a:spLocks noChangeArrowheads="1"/>
          </p:cNvSpPr>
          <p:nvPr/>
        </p:nvSpPr>
        <p:spPr bwMode="auto">
          <a:xfrm>
            <a:off x="3014663" y="615950"/>
            <a:ext cx="3113087" cy="519113"/>
          </a:xfrm>
          <a:prstGeom prst="rect">
            <a:avLst/>
          </a:prstGeom>
          <a:noFill/>
          <a:ln w="9525">
            <a:noFill/>
            <a:miter lim="800000"/>
            <a:headEnd/>
            <a:tailEnd/>
          </a:ln>
          <a:effectLst/>
        </p:spPr>
        <p:txBody>
          <a:bodyPr>
            <a:spAutoFit/>
            <a:flatTx/>
          </a:bodyPr>
          <a:lstStyle/>
          <a:p>
            <a:pPr algn="just">
              <a:lnSpc>
                <a:spcPct val="140000"/>
              </a:lnSpc>
            </a:pPr>
            <a:r>
              <a:rPr lang="es-ES" sz="2000" b="1">
                <a:solidFill>
                  <a:srgbClr val="000099"/>
                </a:solidFill>
                <a:latin typeface="Arial" charset="0"/>
              </a:rPr>
              <a:t>Niels Henrik David Bohr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Text Box 2"/>
          <p:cNvSpPr txBox="1">
            <a:spLocks noChangeArrowheads="1"/>
          </p:cNvSpPr>
          <p:nvPr/>
        </p:nvSpPr>
        <p:spPr bwMode="auto">
          <a:xfrm>
            <a:off x="315913" y="1247775"/>
            <a:ext cx="8529637" cy="1011238"/>
          </a:xfrm>
          <a:prstGeom prst="rect">
            <a:avLst/>
          </a:prstGeom>
          <a:noFill/>
          <a:ln w="9525">
            <a:noFill/>
            <a:miter lim="800000"/>
            <a:headEnd/>
            <a:tailEnd/>
          </a:ln>
          <a:effectLst/>
        </p:spPr>
        <p:txBody>
          <a:bodyPr lIns="36000" tIns="36000" rIns="36000" bIns="36000">
            <a:flatTx/>
          </a:bodyPr>
          <a:lstStyle/>
          <a:p>
            <a:pPr algn="just">
              <a:lnSpc>
                <a:spcPct val="130000"/>
              </a:lnSpc>
            </a:pPr>
            <a:r>
              <a:rPr lang="es-ES" sz="2000" b="1" dirty="0">
                <a:solidFill>
                  <a:srgbClr val="000099"/>
                </a:solidFill>
                <a:latin typeface="Arial" charset="0"/>
              </a:rPr>
              <a:t>1.- Los electrones se mueven alrededor del núcleo en órbitas circulares estables.</a:t>
            </a:r>
          </a:p>
        </p:txBody>
      </p:sp>
      <p:sp>
        <p:nvSpPr>
          <p:cNvPr id="159747" name="Text Box 3"/>
          <p:cNvSpPr txBox="1">
            <a:spLocks noChangeArrowheads="1"/>
          </p:cNvSpPr>
          <p:nvPr/>
        </p:nvSpPr>
        <p:spPr bwMode="auto">
          <a:xfrm>
            <a:off x="2544763" y="641350"/>
            <a:ext cx="4051300" cy="473912"/>
          </a:xfrm>
          <a:prstGeom prst="rect">
            <a:avLst/>
          </a:prstGeom>
          <a:noFill/>
          <a:ln w="9525">
            <a:noFill/>
            <a:miter lim="800000"/>
            <a:headEnd/>
            <a:tailEnd/>
          </a:ln>
          <a:effectLst/>
        </p:spPr>
        <p:txBody>
          <a:bodyPr>
            <a:spAutoFit/>
            <a:flatTx/>
          </a:bodyPr>
          <a:lstStyle/>
          <a:p>
            <a:pPr>
              <a:lnSpc>
                <a:spcPct val="140000"/>
              </a:lnSpc>
            </a:pPr>
            <a:r>
              <a:rPr lang="es-ES" sz="2000" b="1" dirty="0">
                <a:solidFill>
                  <a:srgbClr val="000099"/>
                </a:solidFill>
                <a:latin typeface="Arial" charset="0"/>
              </a:rPr>
              <a:t>Postulados del Modelo de Bohr</a:t>
            </a:r>
          </a:p>
        </p:txBody>
      </p:sp>
      <p:grpSp>
        <p:nvGrpSpPr>
          <p:cNvPr id="159766" name="Group 22"/>
          <p:cNvGrpSpPr>
            <a:grpSpLocks/>
          </p:cNvGrpSpPr>
          <p:nvPr/>
        </p:nvGrpSpPr>
        <p:grpSpPr bwMode="auto">
          <a:xfrm>
            <a:off x="4470400" y="3738563"/>
            <a:ext cx="203200" cy="193675"/>
            <a:chOff x="2792" y="2294"/>
            <a:chExt cx="128" cy="122"/>
          </a:xfrm>
        </p:grpSpPr>
        <p:sp>
          <p:nvSpPr>
            <p:cNvPr id="159755" name="Freeform 11"/>
            <p:cNvSpPr>
              <a:spLocks/>
            </p:cNvSpPr>
            <p:nvPr/>
          </p:nvSpPr>
          <p:spPr bwMode="auto">
            <a:xfrm>
              <a:off x="2792" y="2294"/>
              <a:ext cx="128" cy="122"/>
            </a:xfrm>
            <a:custGeom>
              <a:avLst/>
              <a:gdLst/>
              <a:ahLst/>
              <a:cxnLst>
                <a:cxn ang="0">
                  <a:pos x="64" y="0"/>
                </a:cxn>
                <a:cxn ang="0">
                  <a:pos x="41" y="5"/>
                </a:cxn>
                <a:cxn ang="0">
                  <a:pos x="18" y="17"/>
                </a:cxn>
                <a:cxn ang="0">
                  <a:pos x="6" y="40"/>
                </a:cxn>
                <a:cxn ang="0">
                  <a:pos x="0" y="64"/>
                </a:cxn>
                <a:cxn ang="0">
                  <a:pos x="6" y="87"/>
                </a:cxn>
                <a:cxn ang="0">
                  <a:pos x="18" y="104"/>
                </a:cxn>
                <a:cxn ang="0">
                  <a:pos x="41" y="116"/>
                </a:cxn>
                <a:cxn ang="0">
                  <a:pos x="64" y="122"/>
                </a:cxn>
                <a:cxn ang="0">
                  <a:pos x="87" y="116"/>
                </a:cxn>
                <a:cxn ang="0">
                  <a:pos x="111" y="104"/>
                </a:cxn>
                <a:cxn ang="0">
                  <a:pos x="122" y="87"/>
                </a:cxn>
                <a:cxn ang="0">
                  <a:pos x="128" y="64"/>
                </a:cxn>
                <a:cxn ang="0">
                  <a:pos x="122" y="40"/>
                </a:cxn>
                <a:cxn ang="0">
                  <a:pos x="111" y="17"/>
                </a:cxn>
                <a:cxn ang="0">
                  <a:pos x="87" y="5"/>
                </a:cxn>
                <a:cxn ang="0">
                  <a:pos x="64" y="0"/>
                </a:cxn>
              </a:cxnLst>
              <a:rect l="0" t="0" r="r" b="b"/>
              <a:pathLst>
                <a:path w="128" h="122">
                  <a:moveTo>
                    <a:pt x="64" y="0"/>
                  </a:moveTo>
                  <a:lnTo>
                    <a:pt x="41" y="5"/>
                  </a:lnTo>
                  <a:lnTo>
                    <a:pt x="18" y="17"/>
                  </a:lnTo>
                  <a:lnTo>
                    <a:pt x="6" y="40"/>
                  </a:lnTo>
                  <a:lnTo>
                    <a:pt x="0" y="64"/>
                  </a:lnTo>
                  <a:lnTo>
                    <a:pt x="6" y="87"/>
                  </a:lnTo>
                  <a:lnTo>
                    <a:pt x="18" y="104"/>
                  </a:lnTo>
                  <a:lnTo>
                    <a:pt x="41" y="116"/>
                  </a:lnTo>
                  <a:lnTo>
                    <a:pt x="64" y="122"/>
                  </a:lnTo>
                  <a:lnTo>
                    <a:pt x="87" y="116"/>
                  </a:lnTo>
                  <a:lnTo>
                    <a:pt x="111" y="104"/>
                  </a:lnTo>
                  <a:lnTo>
                    <a:pt x="122" y="87"/>
                  </a:lnTo>
                  <a:lnTo>
                    <a:pt x="128" y="64"/>
                  </a:lnTo>
                  <a:lnTo>
                    <a:pt x="122" y="40"/>
                  </a:lnTo>
                  <a:lnTo>
                    <a:pt x="111" y="17"/>
                  </a:lnTo>
                  <a:lnTo>
                    <a:pt x="87" y="5"/>
                  </a:lnTo>
                  <a:lnTo>
                    <a:pt x="64" y="0"/>
                  </a:lnTo>
                  <a:close/>
                </a:path>
              </a:pathLst>
            </a:custGeom>
            <a:solidFill>
              <a:srgbClr val="A60000"/>
            </a:solidFill>
            <a:ln w="9525">
              <a:noFill/>
              <a:round/>
              <a:headEnd/>
              <a:tailEnd/>
            </a:ln>
          </p:spPr>
          <p:txBody>
            <a:bodyPr/>
            <a:lstStyle/>
            <a:p>
              <a:endParaRPr lang="es-MX"/>
            </a:p>
          </p:txBody>
        </p:sp>
        <p:sp>
          <p:nvSpPr>
            <p:cNvPr id="159756" name="Freeform 12"/>
            <p:cNvSpPr>
              <a:spLocks/>
            </p:cNvSpPr>
            <p:nvPr/>
          </p:nvSpPr>
          <p:spPr bwMode="auto">
            <a:xfrm>
              <a:off x="2804" y="2299"/>
              <a:ext cx="104" cy="105"/>
            </a:xfrm>
            <a:custGeom>
              <a:avLst/>
              <a:gdLst/>
              <a:ahLst/>
              <a:cxnLst>
                <a:cxn ang="0">
                  <a:pos x="52" y="0"/>
                </a:cxn>
                <a:cxn ang="0">
                  <a:pos x="35" y="6"/>
                </a:cxn>
                <a:cxn ang="0">
                  <a:pos x="17" y="18"/>
                </a:cxn>
                <a:cxn ang="0">
                  <a:pos x="6" y="35"/>
                </a:cxn>
                <a:cxn ang="0">
                  <a:pos x="0" y="59"/>
                </a:cxn>
                <a:cxn ang="0">
                  <a:pos x="6" y="76"/>
                </a:cxn>
                <a:cxn ang="0">
                  <a:pos x="17" y="94"/>
                </a:cxn>
                <a:cxn ang="0">
                  <a:pos x="35" y="99"/>
                </a:cxn>
                <a:cxn ang="0">
                  <a:pos x="52" y="105"/>
                </a:cxn>
                <a:cxn ang="0">
                  <a:pos x="75" y="99"/>
                </a:cxn>
                <a:cxn ang="0">
                  <a:pos x="87" y="94"/>
                </a:cxn>
                <a:cxn ang="0">
                  <a:pos x="99" y="76"/>
                </a:cxn>
                <a:cxn ang="0">
                  <a:pos x="104" y="59"/>
                </a:cxn>
                <a:cxn ang="0">
                  <a:pos x="99" y="35"/>
                </a:cxn>
                <a:cxn ang="0">
                  <a:pos x="87" y="18"/>
                </a:cxn>
                <a:cxn ang="0">
                  <a:pos x="75" y="6"/>
                </a:cxn>
                <a:cxn ang="0">
                  <a:pos x="52" y="0"/>
                </a:cxn>
              </a:cxnLst>
              <a:rect l="0" t="0" r="r" b="b"/>
              <a:pathLst>
                <a:path w="104" h="105">
                  <a:moveTo>
                    <a:pt x="52" y="0"/>
                  </a:moveTo>
                  <a:lnTo>
                    <a:pt x="35" y="6"/>
                  </a:lnTo>
                  <a:lnTo>
                    <a:pt x="17" y="18"/>
                  </a:lnTo>
                  <a:lnTo>
                    <a:pt x="6" y="35"/>
                  </a:lnTo>
                  <a:lnTo>
                    <a:pt x="0" y="59"/>
                  </a:lnTo>
                  <a:lnTo>
                    <a:pt x="6" y="76"/>
                  </a:lnTo>
                  <a:lnTo>
                    <a:pt x="17" y="94"/>
                  </a:lnTo>
                  <a:lnTo>
                    <a:pt x="35" y="99"/>
                  </a:lnTo>
                  <a:lnTo>
                    <a:pt x="52" y="105"/>
                  </a:lnTo>
                  <a:lnTo>
                    <a:pt x="75" y="99"/>
                  </a:lnTo>
                  <a:lnTo>
                    <a:pt x="87" y="94"/>
                  </a:lnTo>
                  <a:lnTo>
                    <a:pt x="99" y="76"/>
                  </a:lnTo>
                  <a:lnTo>
                    <a:pt x="104" y="59"/>
                  </a:lnTo>
                  <a:lnTo>
                    <a:pt x="99" y="35"/>
                  </a:lnTo>
                  <a:lnTo>
                    <a:pt x="87" y="18"/>
                  </a:lnTo>
                  <a:lnTo>
                    <a:pt x="75" y="6"/>
                  </a:lnTo>
                  <a:lnTo>
                    <a:pt x="52" y="0"/>
                  </a:lnTo>
                  <a:close/>
                </a:path>
              </a:pathLst>
            </a:custGeom>
            <a:solidFill>
              <a:srgbClr val="AA0000"/>
            </a:solidFill>
            <a:ln w="9525">
              <a:noFill/>
              <a:round/>
              <a:headEnd/>
              <a:tailEnd/>
            </a:ln>
          </p:spPr>
          <p:txBody>
            <a:bodyPr/>
            <a:lstStyle/>
            <a:p>
              <a:endParaRPr lang="es-MX"/>
            </a:p>
          </p:txBody>
        </p:sp>
        <p:sp>
          <p:nvSpPr>
            <p:cNvPr id="159757" name="Freeform 13"/>
            <p:cNvSpPr>
              <a:spLocks/>
            </p:cNvSpPr>
            <p:nvPr/>
          </p:nvSpPr>
          <p:spPr bwMode="auto">
            <a:xfrm>
              <a:off x="2810" y="2305"/>
              <a:ext cx="98" cy="93"/>
            </a:xfrm>
            <a:custGeom>
              <a:avLst/>
              <a:gdLst/>
              <a:ahLst/>
              <a:cxnLst>
                <a:cxn ang="0">
                  <a:pos x="46" y="0"/>
                </a:cxn>
                <a:cxn ang="0">
                  <a:pos x="29" y="6"/>
                </a:cxn>
                <a:cxn ang="0">
                  <a:pos x="17" y="18"/>
                </a:cxn>
                <a:cxn ang="0">
                  <a:pos x="6" y="35"/>
                </a:cxn>
                <a:cxn ang="0">
                  <a:pos x="0" y="53"/>
                </a:cxn>
                <a:cxn ang="0">
                  <a:pos x="6" y="70"/>
                </a:cxn>
                <a:cxn ang="0">
                  <a:pos x="17" y="82"/>
                </a:cxn>
                <a:cxn ang="0">
                  <a:pos x="29" y="93"/>
                </a:cxn>
                <a:cxn ang="0">
                  <a:pos x="46" y="93"/>
                </a:cxn>
                <a:cxn ang="0">
                  <a:pos x="69" y="93"/>
                </a:cxn>
                <a:cxn ang="0">
                  <a:pos x="81" y="82"/>
                </a:cxn>
                <a:cxn ang="0">
                  <a:pos x="93" y="70"/>
                </a:cxn>
                <a:cxn ang="0">
                  <a:pos x="98" y="53"/>
                </a:cxn>
                <a:cxn ang="0">
                  <a:pos x="93" y="35"/>
                </a:cxn>
                <a:cxn ang="0">
                  <a:pos x="81" y="18"/>
                </a:cxn>
                <a:cxn ang="0">
                  <a:pos x="69" y="6"/>
                </a:cxn>
                <a:cxn ang="0">
                  <a:pos x="46" y="0"/>
                </a:cxn>
              </a:cxnLst>
              <a:rect l="0" t="0" r="r" b="b"/>
              <a:pathLst>
                <a:path w="98" h="93">
                  <a:moveTo>
                    <a:pt x="46" y="0"/>
                  </a:moveTo>
                  <a:lnTo>
                    <a:pt x="29" y="6"/>
                  </a:lnTo>
                  <a:lnTo>
                    <a:pt x="17" y="18"/>
                  </a:lnTo>
                  <a:lnTo>
                    <a:pt x="6" y="35"/>
                  </a:lnTo>
                  <a:lnTo>
                    <a:pt x="0" y="53"/>
                  </a:lnTo>
                  <a:lnTo>
                    <a:pt x="6" y="70"/>
                  </a:lnTo>
                  <a:lnTo>
                    <a:pt x="17" y="82"/>
                  </a:lnTo>
                  <a:lnTo>
                    <a:pt x="29" y="93"/>
                  </a:lnTo>
                  <a:lnTo>
                    <a:pt x="46" y="93"/>
                  </a:lnTo>
                  <a:lnTo>
                    <a:pt x="69" y="93"/>
                  </a:lnTo>
                  <a:lnTo>
                    <a:pt x="81" y="82"/>
                  </a:lnTo>
                  <a:lnTo>
                    <a:pt x="93" y="70"/>
                  </a:lnTo>
                  <a:lnTo>
                    <a:pt x="98" y="53"/>
                  </a:lnTo>
                  <a:lnTo>
                    <a:pt x="93" y="35"/>
                  </a:lnTo>
                  <a:lnTo>
                    <a:pt x="81" y="18"/>
                  </a:lnTo>
                  <a:lnTo>
                    <a:pt x="69" y="6"/>
                  </a:lnTo>
                  <a:lnTo>
                    <a:pt x="46" y="0"/>
                  </a:lnTo>
                  <a:close/>
                </a:path>
              </a:pathLst>
            </a:custGeom>
            <a:solidFill>
              <a:srgbClr val="B00000"/>
            </a:solidFill>
            <a:ln w="9525">
              <a:noFill/>
              <a:round/>
              <a:headEnd/>
              <a:tailEnd/>
            </a:ln>
          </p:spPr>
          <p:txBody>
            <a:bodyPr/>
            <a:lstStyle/>
            <a:p>
              <a:endParaRPr lang="es-MX"/>
            </a:p>
          </p:txBody>
        </p:sp>
        <p:sp>
          <p:nvSpPr>
            <p:cNvPr id="159758" name="Freeform 14"/>
            <p:cNvSpPr>
              <a:spLocks/>
            </p:cNvSpPr>
            <p:nvPr/>
          </p:nvSpPr>
          <p:spPr bwMode="auto">
            <a:xfrm>
              <a:off x="2816" y="2311"/>
              <a:ext cx="87" cy="87"/>
            </a:xfrm>
            <a:custGeom>
              <a:avLst/>
              <a:gdLst/>
              <a:ahLst/>
              <a:cxnLst>
                <a:cxn ang="0">
                  <a:pos x="40" y="0"/>
                </a:cxn>
                <a:cxn ang="0">
                  <a:pos x="23" y="6"/>
                </a:cxn>
                <a:cxn ang="0">
                  <a:pos x="11" y="12"/>
                </a:cxn>
                <a:cxn ang="0">
                  <a:pos x="5" y="29"/>
                </a:cxn>
                <a:cxn ang="0">
                  <a:pos x="0" y="47"/>
                </a:cxn>
                <a:cxn ang="0">
                  <a:pos x="5" y="64"/>
                </a:cxn>
                <a:cxn ang="0">
                  <a:pos x="11" y="76"/>
                </a:cxn>
                <a:cxn ang="0">
                  <a:pos x="23" y="87"/>
                </a:cxn>
                <a:cxn ang="0">
                  <a:pos x="40" y="87"/>
                </a:cxn>
                <a:cxn ang="0">
                  <a:pos x="58" y="87"/>
                </a:cxn>
                <a:cxn ang="0">
                  <a:pos x="75" y="76"/>
                </a:cxn>
                <a:cxn ang="0">
                  <a:pos x="81" y="64"/>
                </a:cxn>
                <a:cxn ang="0">
                  <a:pos x="87" y="47"/>
                </a:cxn>
                <a:cxn ang="0">
                  <a:pos x="81" y="29"/>
                </a:cxn>
                <a:cxn ang="0">
                  <a:pos x="75" y="12"/>
                </a:cxn>
                <a:cxn ang="0">
                  <a:pos x="58" y="6"/>
                </a:cxn>
                <a:cxn ang="0">
                  <a:pos x="40" y="0"/>
                </a:cxn>
              </a:cxnLst>
              <a:rect l="0" t="0" r="r" b="b"/>
              <a:pathLst>
                <a:path w="87" h="87">
                  <a:moveTo>
                    <a:pt x="40" y="0"/>
                  </a:moveTo>
                  <a:lnTo>
                    <a:pt x="23" y="6"/>
                  </a:lnTo>
                  <a:lnTo>
                    <a:pt x="11" y="12"/>
                  </a:lnTo>
                  <a:lnTo>
                    <a:pt x="5" y="29"/>
                  </a:lnTo>
                  <a:lnTo>
                    <a:pt x="0" y="47"/>
                  </a:lnTo>
                  <a:lnTo>
                    <a:pt x="5" y="64"/>
                  </a:lnTo>
                  <a:lnTo>
                    <a:pt x="11" y="76"/>
                  </a:lnTo>
                  <a:lnTo>
                    <a:pt x="23" y="87"/>
                  </a:lnTo>
                  <a:lnTo>
                    <a:pt x="40" y="87"/>
                  </a:lnTo>
                  <a:lnTo>
                    <a:pt x="58" y="87"/>
                  </a:lnTo>
                  <a:lnTo>
                    <a:pt x="75" y="76"/>
                  </a:lnTo>
                  <a:lnTo>
                    <a:pt x="81" y="64"/>
                  </a:lnTo>
                  <a:lnTo>
                    <a:pt x="87" y="47"/>
                  </a:lnTo>
                  <a:lnTo>
                    <a:pt x="81" y="29"/>
                  </a:lnTo>
                  <a:lnTo>
                    <a:pt x="75" y="12"/>
                  </a:lnTo>
                  <a:lnTo>
                    <a:pt x="58" y="6"/>
                  </a:lnTo>
                  <a:lnTo>
                    <a:pt x="40" y="0"/>
                  </a:lnTo>
                  <a:close/>
                </a:path>
              </a:pathLst>
            </a:custGeom>
            <a:solidFill>
              <a:srgbClr val="B90000"/>
            </a:solidFill>
            <a:ln w="9525">
              <a:noFill/>
              <a:round/>
              <a:headEnd/>
              <a:tailEnd/>
            </a:ln>
          </p:spPr>
          <p:txBody>
            <a:bodyPr/>
            <a:lstStyle/>
            <a:p>
              <a:endParaRPr lang="es-MX"/>
            </a:p>
          </p:txBody>
        </p:sp>
        <p:sp>
          <p:nvSpPr>
            <p:cNvPr id="159759" name="Freeform 15"/>
            <p:cNvSpPr>
              <a:spLocks/>
            </p:cNvSpPr>
            <p:nvPr/>
          </p:nvSpPr>
          <p:spPr bwMode="auto">
            <a:xfrm>
              <a:off x="2821" y="2317"/>
              <a:ext cx="76" cy="76"/>
            </a:xfrm>
            <a:custGeom>
              <a:avLst/>
              <a:gdLst/>
              <a:ahLst/>
              <a:cxnLst>
                <a:cxn ang="0">
                  <a:pos x="35" y="0"/>
                </a:cxn>
                <a:cxn ang="0">
                  <a:pos x="24" y="6"/>
                </a:cxn>
                <a:cxn ang="0">
                  <a:pos x="12" y="12"/>
                </a:cxn>
                <a:cxn ang="0">
                  <a:pos x="6" y="23"/>
                </a:cxn>
                <a:cxn ang="0">
                  <a:pos x="0" y="41"/>
                </a:cxn>
                <a:cxn ang="0">
                  <a:pos x="6" y="52"/>
                </a:cxn>
                <a:cxn ang="0">
                  <a:pos x="12" y="64"/>
                </a:cxn>
                <a:cxn ang="0">
                  <a:pos x="24" y="76"/>
                </a:cxn>
                <a:cxn ang="0">
                  <a:pos x="35" y="76"/>
                </a:cxn>
                <a:cxn ang="0">
                  <a:pos x="53" y="76"/>
                </a:cxn>
                <a:cxn ang="0">
                  <a:pos x="64" y="64"/>
                </a:cxn>
                <a:cxn ang="0">
                  <a:pos x="76" y="52"/>
                </a:cxn>
                <a:cxn ang="0">
                  <a:pos x="76" y="41"/>
                </a:cxn>
                <a:cxn ang="0">
                  <a:pos x="76" y="23"/>
                </a:cxn>
                <a:cxn ang="0">
                  <a:pos x="64" y="12"/>
                </a:cxn>
                <a:cxn ang="0">
                  <a:pos x="53" y="6"/>
                </a:cxn>
                <a:cxn ang="0">
                  <a:pos x="35" y="0"/>
                </a:cxn>
              </a:cxnLst>
              <a:rect l="0" t="0" r="r" b="b"/>
              <a:pathLst>
                <a:path w="76" h="76">
                  <a:moveTo>
                    <a:pt x="35" y="0"/>
                  </a:moveTo>
                  <a:lnTo>
                    <a:pt x="24" y="6"/>
                  </a:lnTo>
                  <a:lnTo>
                    <a:pt x="12" y="12"/>
                  </a:lnTo>
                  <a:lnTo>
                    <a:pt x="6" y="23"/>
                  </a:lnTo>
                  <a:lnTo>
                    <a:pt x="0" y="41"/>
                  </a:lnTo>
                  <a:lnTo>
                    <a:pt x="6" y="52"/>
                  </a:lnTo>
                  <a:lnTo>
                    <a:pt x="12" y="64"/>
                  </a:lnTo>
                  <a:lnTo>
                    <a:pt x="24" y="76"/>
                  </a:lnTo>
                  <a:lnTo>
                    <a:pt x="35" y="76"/>
                  </a:lnTo>
                  <a:lnTo>
                    <a:pt x="53" y="76"/>
                  </a:lnTo>
                  <a:lnTo>
                    <a:pt x="64" y="64"/>
                  </a:lnTo>
                  <a:lnTo>
                    <a:pt x="76" y="52"/>
                  </a:lnTo>
                  <a:lnTo>
                    <a:pt x="76" y="41"/>
                  </a:lnTo>
                  <a:lnTo>
                    <a:pt x="76" y="23"/>
                  </a:lnTo>
                  <a:lnTo>
                    <a:pt x="64" y="12"/>
                  </a:lnTo>
                  <a:lnTo>
                    <a:pt x="53" y="6"/>
                  </a:lnTo>
                  <a:lnTo>
                    <a:pt x="35" y="0"/>
                  </a:lnTo>
                  <a:close/>
                </a:path>
              </a:pathLst>
            </a:custGeom>
            <a:solidFill>
              <a:srgbClr val="C40000"/>
            </a:solidFill>
            <a:ln w="9525">
              <a:noFill/>
              <a:round/>
              <a:headEnd/>
              <a:tailEnd/>
            </a:ln>
          </p:spPr>
          <p:txBody>
            <a:bodyPr/>
            <a:lstStyle/>
            <a:p>
              <a:endParaRPr lang="es-MX"/>
            </a:p>
          </p:txBody>
        </p:sp>
        <p:sp>
          <p:nvSpPr>
            <p:cNvPr id="159760" name="Freeform 16"/>
            <p:cNvSpPr>
              <a:spLocks/>
            </p:cNvSpPr>
            <p:nvPr/>
          </p:nvSpPr>
          <p:spPr bwMode="auto">
            <a:xfrm>
              <a:off x="2827" y="2323"/>
              <a:ext cx="64" cy="64"/>
            </a:xfrm>
            <a:custGeom>
              <a:avLst/>
              <a:gdLst/>
              <a:ahLst/>
              <a:cxnLst>
                <a:cxn ang="0">
                  <a:pos x="35" y="0"/>
                </a:cxn>
                <a:cxn ang="0">
                  <a:pos x="23" y="6"/>
                </a:cxn>
                <a:cxn ang="0">
                  <a:pos x="12" y="11"/>
                </a:cxn>
                <a:cxn ang="0">
                  <a:pos x="6" y="23"/>
                </a:cxn>
                <a:cxn ang="0">
                  <a:pos x="0" y="35"/>
                </a:cxn>
                <a:cxn ang="0">
                  <a:pos x="6" y="46"/>
                </a:cxn>
                <a:cxn ang="0">
                  <a:pos x="12" y="58"/>
                </a:cxn>
                <a:cxn ang="0">
                  <a:pos x="35" y="64"/>
                </a:cxn>
                <a:cxn ang="0">
                  <a:pos x="58" y="58"/>
                </a:cxn>
                <a:cxn ang="0">
                  <a:pos x="64" y="35"/>
                </a:cxn>
                <a:cxn ang="0">
                  <a:pos x="58" y="11"/>
                </a:cxn>
                <a:cxn ang="0">
                  <a:pos x="47" y="6"/>
                </a:cxn>
                <a:cxn ang="0">
                  <a:pos x="35" y="0"/>
                </a:cxn>
              </a:cxnLst>
              <a:rect l="0" t="0" r="r" b="b"/>
              <a:pathLst>
                <a:path w="64" h="64">
                  <a:moveTo>
                    <a:pt x="35" y="0"/>
                  </a:moveTo>
                  <a:lnTo>
                    <a:pt x="23" y="6"/>
                  </a:lnTo>
                  <a:lnTo>
                    <a:pt x="12" y="11"/>
                  </a:lnTo>
                  <a:lnTo>
                    <a:pt x="6" y="23"/>
                  </a:lnTo>
                  <a:lnTo>
                    <a:pt x="0" y="35"/>
                  </a:lnTo>
                  <a:lnTo>
                    <a:pt x="6" y="46"/>
                  </a:lnTo>
                  <a:lnTo>
                    <a:pt x="12" y="58"/>
                  </a:lnTo>
                  <a:lnTo>
                    <a:pt x="35" y="64"/>
                  </a:lnTo>
                  <a:lnTo>
                    <a:pt x="58" y="58"/>
                  </a:lnTo>
                  <a:lnTo>
                    <a:pt x="64" y="35"/>
                  </a:lnTo>
                  <a:lnTo>
                    <a:pt x="58" y="11"/>
                  </a:lnTo>
                  <a:lnTo>
                    <a:pt x="47" y="6"/>
                  </a:lnTo>
                  <a:lnTo>
                    <a:pt x="35" y="0"/>
                  </a:lnTo>
                  <a:close/>
                </a:path>
              </a:pathLst>
            </a:custGeom>
            <a:solidFill>
              <a:srgbClr val="D00000"/>
            </a:solidFill>
            <a:ln w="9525">
              <a:noFill/>
              <a:round/>
              <a:headEnd/>
              <a:tailEnd/>
            </a:ln>
          </p:spPr>
          <p:txBody>
            <a:bodyPr/>
            <a:lstStyle/>
            <a:p>
              <a:endParaRPr lang="es-MX"/>
            </a:p>
          </p:txBody>
        </p:sp>
        <p:sp>
          <p:nvSpPr>
            <p:cNvPr id="159761" name="Freeform 17"/>
            <p:cNvSpPr>
              <a:spLocks/>
            </p:cNvSpPr>
            <p:nvPr/>
          </p:nvSpPr>
          <p:spPr bwMode="auto">
            <a:xfrm>
              <a:off x="2833" y="2329"/>
              <a:ext cx="52" cy="52"/>
            </a:xfrm>
            <a:custGeom>
              <a:avLst/>
              <a:gdLst/>
              <a:ahLst/>
              <a:cxnLst>
                <a:cxn ang="0">
                  <a:pos x="29" y="0"/>
                </a:cxn>
                <a:cxn ang="0">
                  <a:pos x="6" y="5"/>
                </a:cxn>
                <a:cxn ang="0">
                  <a:pos x="0" y="29"/>
                </a:cxn>
                <a:cxn ang="0">
                  <a:pos x="6" y="46"/>
                </a:cxn>
                <a:cxn ang="0">
                  <a:pos x="29" y="52"/>
                </a:cxn>
                <a:cxn ang="0">
                  <a:pos x="46" y="46"/>
                </a:cxn>
                <a:cxn ang="0">
                  <a:pos x="52" y="29"/>
                </a:cxn>
                <a:cxn ang="0">
                  <a:pos x="46" y="5"/>
                </a:cxn>
                <a:cxn ang="0">
                  <a:pos x="29" y="0"/>
                </a:cxn>
              </a:cxnLst>
              <a:rect l="0" t="0" r="r" b="b"/>
              <a:pathLst>
                <a:path w="52" h="52">
                  <a:moveTo>
                    <a:pt x="29" y="0"/>
                  </a:moveTo>
                  <a:lnTo>
                    <a:pt x="6" y="5"/>
                  </a:lnTo>
                  <a:lnTo>
                    <a:pt x="0" y="29"/>
                  </a:lnTo>
                  <a:lnTo>
                    <a:pt x="6" y="46"/>
                  </a:lnTo>
                  <a:lnTo>
                    <a:pt x="29" y="52"/>
                  </a:lnTo>
                  <a:lnTo>
                    <a:pt x="46" y="46"/>
                  </a:lnTo>
                  <a:lnTo>
                    <a:pt x="52" y="29"/>
                  </a:lnTo>
                  <a:lnTo>
                    <a:pt x="46" y="5"/>
                  </a:lnTo>
                  <a:lnTo>
                    <a:pt x="29" y="0"/>
                  </a:lnTo>
                  <a:close/>
                </a:path>
              </a:pathLst>
            </a:custGeom>
            <a:solidFill>
              <a:srgbClr val="DC0000"/>
            </a:solidFill>
            <a:ln w="9525">
              <a:noFill/>
              <a:round/>
              <a:headEnd/>
              <a:tailEnd/>
            </a:ln>
          </p:spPr>
          <p:txBody>
            <a:bodyPr/>
            <a:lstStyle/>
            <a:p>
              <a:endParaRPr lang="es-MX"/>
            </a:p>
          </p:txBody>
        </p:sp>
        <p:sp>
          <p:nvSpPr>
            <p:cNvPr id="159762" name="Freeform 18"/>
            <p:cNvSpPr>
              <a:spLocks/>
            </p:cNvSpPr>
            <p:nvPr/>
          </p:nvSpPr>
          <p:spPr bwMode="auto">
            <a:xfrm>
              <a:off x="2839" y="2334"/>
              <a:ext cx="40" cy="41"/>
            </a:xfrm>
            <a:custGeom>
              <a:avLst/>
              <a:gdLst/>
              <a:ahLst/>
              <a:cxnLst>
                <a:cxn ang="0">
                  <a:pos x="23" y="0"/>
                </a:cxn>
                <a:cxn ang="0">
                  <a:pos x="6" y="6"/>
                </a:cxn>
                <a:cxn ang="0">
                  <a:pos x="0" y="24"/>
                </a:cxn>
                <a:cxn ang="0">
                  <a:pos x="6" y="35"/>
                </a:cxn>
                <a:cxn ang="0">
                  <a:pos x="23" y="41"/>
                </a:cxn>
                <a:cxn ang="0">
                  <a:pos x="35" y="35"/>
                </a:cxn>
                <a:cxn ang="0">
                  <a:pos x="40" y="24"/>
                </a:cxn>
                <a:cxn ang="0">
                  <a:pos x="35" y="6"/>
                </a:cxn>
                <a:cxn ang="0">
                  <a:pos x="23" y="0"/>
                </a:cxn>
              </a:cxnLst>
              <a:rect l="0" t="0" r="r" b="b"/>
              <a:pathLst>
                <a:path w="40" h="41">
                  <a:moveTo>
                    <a:pt x="23" y="0"/>
                  </a:moveTo>
                  <a:lnTo>
                    <a:pt x="6" y="6"/>
                  </a:lnTo>
                  <a:lnTo>
                    <a:pt x="0" y="24"/>
                  </a:lnTo>
                  <a:lnTo>
                    <a:pt x="6" y="35"/>
                  </a:lnTo>
                  <a:lnTo>
                    <a:pt x="23" y="41"/>
                  </a:lnTo>
                  <a:lnTo>
                    <a:pt x="35" y="35"/>
                  </a:lnTo>
                  <a:lnTo>
                    <a:pt x="40" y="24"/>
                  </a:lnTo>
                  <a:lnTo>
                    <a:pt x="35" y="6"/>
                  </a:lnTo>
                  <a:lnTo>
                    <a:pt x="23" y="0"/>
                  </a:lnTo>
                  <a:close/>
                </a:path>
              </a:pathLst>
            </a:custGeom>
            <a:solidFill>
              <a:srgbClr val="E80000"/>
            </a:solidFill>
            <a:ln w="9525">
              <a:noFill/>
              <a:round/>
              <a:headEnd/>
              <a:tailEnd/>
            </a:ln>
          </p:spPr>
          <p:txBody>
            <a:bodyPr/>
            <a:lstStyle/>
            <a:p>
              <a:endParaRPr lang="es-MX"/>
            </a:p>
          </p:txBody>
        </p:sp>
        <p:sp>
          <p:nvSpPr>
            <p:cNvPr id="159763" name="Freeform 19"/>
            <p:cNvSpPr>
              <a:spLocks/>
            </p:cNvSpPr>
            <p:nvPr/>
          </p:nvSpPr>
          <p:spPr bwMode="auto">
            <a:xfrm>
              <a:off x="2845" y="2340"/>
              <a:ext cx="34" cy="29"/>
            </a:xfrm>
            <a:custGeom>
              <a:avLst/>
              <a:gdLst/>
              <a:ahLst/>
              <a:cxnLst>
                <a:cxn ang="0">
                  <a:pos x="17" y="0"/>
                </a:cxn>
                <a:cxn ang="0">
                  <a:pos x="5" y="6"/>
                </a:cxn>
                <a:cxn ang="0">
                  <a:pos x="0" y="18"/>
                </a:cxn>
                <a:cxn ang="0">
                  <a:pos x="5" y="23"/>
                </a:cxn>
                <a:cxn ang="0">
                  <a:pos x="17" y="29"/>
                </a:cxn>
                <a:cxn ang="0">
                  <a:pos x="29" y="23"/>
                </a:cxn>
                <a:cxn ang="0">
                  <a:pos x="34" y="18"/>
                </a:cxn>
                <a:cxn ang="0">
                  <a:pos x="29" y="6"/>
                </a:cxn>
                <a:cxn ang="0">
                  <a:pos x="17" y="0"/>
                </a:cxn>
              </a:cxnLst>
              <a:rect l="0" t="0" r="r" b="b"/>
              <a:pathLst>
                <a:path w="34" h="29">
                  <a:moveTo>
                    <a:pt x="17" y="0"/>
                  </a:moveTo>
                  <a:lnTo>
                    <a:pt x="5" y="6"/>
                  </a:lnTo>
                  <a:lnTo>
                    <a:pt x="0" y="18"/>
                  </a:lnTo>
                  <a:lnTo>
                    <a:pt x="5" y="23"/>
                  </a:lnTo>
                  <a:lnTo>
                    <a:pt x="17" y="29"/>
                  </a:lnTo>
                  <a:lnTo>
                    <a:pt x="29" y="23"/>
                  </a:lnTo>
                  <a:lnTo>
                    <a:pt x="34" y="18"/>
                  </a:lnTo>
                  <a:lnTo>
                    <a:pt x="29" y="6"/>
                  </a:lnTo>
                  <a:lnTo>
                    <a:pt x="17" y="0"/>
                  </a:lnTo>
                  <a:close/>
                </a:path>
              </a:pathLst>
            </a:custGeom>
            <a:solidFill>
              <a:srgbClr val="F00000"/>
            </a:solidFill>
            <a:ln w="9525">
              <a:noFill/>
              <a:round/>
              <a:headEnd/>
              <a:tailEnd/>
            </a:ln>
          </p:spPr>
          <p:txBody>
            <a:bodyPr/>
            <a:lstStyle/>
            <a:p>
              <a:endParaRPr lang="es-MX"/>
            </a:p>
          </p:txBody>
        </p:sp>
        <p:sp>
          <p:nvSpPr>
            <p:cNvPr id="159764" name="Freeform 20"/>
            <p:cNvSpPr>
              <a:spLocks/>
            </p:cNvSpPr>
            <p:nvPr/>
          </p:nvSpPr>
          <p:spPr bwMode="auto">
            <a:xfrm>
              <a:off x="2850" y="2346"/>
              <a:ext cx="24" cy="23"/>
            </a:xfrm>
            <a:custGeom>
              <a:avLst/>
              <a:gdLst/>
              <a:ahLst/>
              <a:cxnLst>
                <a:cxn ang="0">
                  <a:pos x="12" y="0"/>
                </a:cxn>
                <a:cxn ang="0">
                  <a:pos x="6" y="6"/>
                </a:cxn>
                <a:cxn ang="0">
                  <a:pos x="0" y="12"/>
                </a:cxn>
                <a:cxn ang="0">
                  <a:pos x="6" y="17"/>
                </a:cxn>
                <a:cxn ang="0">
                  <a:pos x="12" y="23"/>
                </a:cxn>
                <a:cxn ang="0">
                  <a:pos x="18" y="17"/>
                </a:cxn>
                <a:cxn ang="0">
                  <a:pos x="24" y="12"/>
                </a:cxn>
                <a:cxn ang="0">
                  <a:pos x="18" y="6"/>
                </a:cxn>
                <a:cxn ang="0">
                  <a:pos x="12" y="0"/>
                </a:cxn>
              </a:cxnLst>
              <a:rect l="0" t="0" r="r" b="b"/>
              <a:pathLst>
                <a:path w="24" h="23">
                  <a:moveTo>
                    <a:pt x="12" y="0"/>
                  </a:moveTo>
                  <a:lnTo>
                    <a:pt x="6" y="6"/>
                  </a:lnTo>
                  <a:lnTo>
                    <a:pt x="0" y="12"/>
                  </a:lnTo>
                  <a:lnTo>
                    <a:pt x="6" y="17"/>
                  </a:lnTo>
                  <a:lnTo>
                    <a:pt x="12" y="23"/>
                  </a:lnTo>
                  <a:lnTo>
                    <a:pt x="18" y="17"/>
                  </a:lnTo>
                  <a:lnTo>
                    <a:pt x="24" y="12"/>
                  </a:lnTo>
                  <a:lnTo>
                    <a:pt x="18" y="6"/>
                  </a:lnTo>
                  <a:lnTo>
                    <a:pt x="12" y="0"/>
                  </a:lnTo>
                  <a:close/>
                </a:path>
              </a:pathLst>
            </a:custGeom>
            <a:solidFill>
              <a:srgbClr val="F70000"/>
            </a:solidFill>
            <a:ln w="9525">
              <a:noFill/>
              <a:round/>
              <a:headEnd/>
              <a:tailEnd/>
            </a:ln>
          </p:spPr>
          <p:txBody>
            <a:bodyPr/>
            <a:lstStyle/>
            <a:p>
              <a:endParaRPr lang="es-MX"/>
            </a:p>
          </p:txBody>
        </p:sp>
        <p:sp>
          <p:nvSpPr>
            <p:cNvPr id="159765" name="Freeform 21"/>
            <p:cNvSpPr>
              <a:spLocks/>
            </p:cNvSpPr>
            <p:nvPr/>
          </p:nvSpPr>
          <p:spPr bwMode="auto">
            <a:xfrm>
              <a:off x="2856" y="2352"/>
              <a:ext cx="12" cy="11"/>
            </a:xfrm>
            <a:custGeom>
              <a:avLst/>
              <a:gdLst/>
              <a:ahLst/>
              <a:cxnLst>
                <a:cxn ang="0">
                  <a:pos x="6" y="0"/>
                </a:cxn>
                <a:cxn ang="0">
                  <a:pos x="0" y="0"/>
                </a:cxn>
                <a:cxn ang="0">
                  <a:pos x="0" y="6"/>
                </a:cxn>
                <a:cxn ang="0">
                  <a:pos x="0" y="11"/>
                </a:cxn>
                <a:cxn ang="0">
                  <a:pos x="6" y="11"/>
                </a:cxn>
                <a:cxn ang="0">
                  <a:pos x="12" y="11"/>
                </a:cxn>
                <a:cxn ang="0">
                  <a:pos x="12" y="6"/>
                </a:cxn>
                <a:cxn ang="0">
                  <a:pos x="12" y="0"/>
                </a:cxn>
                <a:cxn ang="0">
                  <a:pos x="6" y="0"/>
                </a:cxn>
              </a:cxnLst>
              <a:rect l="0" t="0" r="r" b="b"/>
              <a:pathLst>
                <a:path w="12" h="11">
                  <a:moveTo>
                    <a:pt x="6" y="0"/>
                  </a:moveTo>
                  <a:lnTo>
                    <a:pt x="0" y="0"/>
                  </a:lnTo>
                  <a:lnTo>
                    <a:pt x="0" y="6"/>
                  </a:lnTo>
                  <a:lnTo>
                    <a:pt x="0" y="11"/>
                  </a:lnTo>
                  <a:lnTo>
                    <a:pt x="6" y="11"/>
                  </a:lnTo>
                  <a:lnTo>
                    <a:pt x="12" y="11"/>
                  </a:lnTo>
                  <a:lnTo>
                    <a:pt x="12" y="6"/>
                  </a:lnTo>
                  <a:lnTo>
                    <a:pt x="12" y="0"/>
                  </a:lnTo>
                  <a:lnTo>
                    <a:pt x="6" y="0"/>
                  </a:lnTo>
                  <a:close/>
                </a:path>
              </a:pathLst>
            </a:custGeom>
            <a:solidFill>
              <a:srgbClr val="FB0000"/>
            </a:solidFill>
            <a:ln w="9525">
              <a:noFill/>
              <a:round/>
              <a:headEnd/>
              <a:tailEnd/>
            </a:ln>
          </p:spPr>
          <p:txBody>
            <a:bodyPr/>
            <a:lstStyle/>
            <a:p>
              <a:endParaRPr lang="es-MX"/>
            </a:p>
          </p:txBody>
        </p:sp>
      </p:grpSp>
      <p:sp>
        <p:nvSpPr>
          <p:cNvPr id="159840" name="Oval 96"/>
          <p:cNvSpPr>
            <a:spLocks noChangeArrowheads="1"/>
          </p:cNvSpPr>
          <p:nvPr/>
        </p:nvSpPr>
        <p:spPr bwMode="auto">
          <a:xfrm>
            <a:off x="3771900" y="3017838"/>
            <a:ext cx="1600200" cy="1608137"/>
          </a:xfrm>
          <a:prstGeom prst="ellipse">
            <a:avLst/>
          </a:prstGeom>
          <a:noFill/>
          <a:ln w="9525">
            <a:solidFill>
              <a:schemeClr val="accent1"/>
            </a:solidFill>
            <a:round/>
            <a:headEnd/>
            <a:tailEnd/>
          </a:ln>
          <a:effectLst/>
        </p:spPr>
        <p:txBody>
          <a:bodyPr wrap="none" anchor="ctr"/>
          <a:lstStyle/>
          <a:p>
            <a:endParaRPr lang="es-MX"/>
          </a:p>
        </p:txBody>
      </p:sp>
      <p:sp>
        <p:nvSpPr>
          <p:cNvPr id="159767" name="Oval 23"/>
          <p:cNvSpPr>
            <a:spLocks noChangeArrowheads="1"/>
          </p:cNvSpPr>
          <p:nvPr/>
        </p:nvSpPr>
        <p:spPr bwMode="auto">
          <a:xfrm>
            <a:off x="5246688" y="3406775"/>
            <a:ext cx="82550" cy="82550"/>
          </a:xfrm>
          <a:prstGeom prst="ellipse">
            <a:avLst/>
          </a:prstGeom>
          <a:solidFill>
            <a:srgbClr val="000000"/>
          </a:solidFill>
          <a:ln w="9525">
            <a:noFill/>
            <a:round/>
            <a:headEnd/>
            <a:tailEnd/>
          </a:ln>
        </p:spPr>
        <p:txBody>
          <a:bodyPr/>
          <a:lstStyle/>
          <a:p>
            <a:endParaRPr lang="es-MX"/>
          </a:p>
        </p:txBody>
      </p:sp>
      <p:sp>
        <p:nvSpPr>
          <p:cNvPr id="159848" name="Text Box 104"/>
          <p:cNvSpPr txBox="1">
            <a:spLocks noChangeArrowheads="1"/>
          </p:cNvSpPr>
          <p:nvPr/>
        </p:nvSpPr>
        <p:spPr bwMode="auto">
          <a:xfrm>
            <a:off x="414338" y="5187950"/>
            <a:ext cx="8315325" cy="830997"/>
          </a:xfrm>
          <a:prstGeom prst="rect">
            <a:avLst/>
          </a:prstGeom>
          <a:noFill/>
          <a:ln w="9525">
            <a:noFill/>
            <a:miter lim="800000"/>
            <a:headEnd/>
            <a:tailEnd/>
          </a:ln>
          <a:effectLst/>
        </p:spPr>
        <p:txBody>
          <a:bodyPr>
            <a:spAutoFit/>
            <a:flatTx/>
          </a:bodyPr>
          <a:lstStyle/>
          <a:p>
            <a:pPr algn="just">
              <a:spcBef>
                <a:spcPct val="50000"/>
              </a:spcBef>
            </a:pPr>
            <a:r>
              <a:rPr lang="es-ES" sz="1600" dirty="0" smtClean="0">
                <a:solidFill>
                  <a:srgbClr val="000099"/>
                </a:solidFill>
                <a:latin typeface="Arial" charset="0"/>
              </a:rPr>
              <a:t>De acuerdo </a:t>
            </a:r>
            <a:r>
              <a:rPr lang="es-ES" sz="1600" dirty="0">
                <a:solidFill>
                  <a:srgbClr val="000099"/>
                </a:solidFill>
                <a:latin typeface="Arial" charset="0"/>
              </a:rPr>
              <a:t>a la física clásica, si los electrones se movieran en órbitas circulares, se acelerarían irradiando constantemente energía (perderían energía), describiendo una espiral hasta colapsar finalmente con el </a:t>
            </a:r>
            <a:r>
              <a:rPr lang="es-ES" sz="1600" dirty="0" smtClean="0">
                <a:solidFill>
                  <a:srgbClr val="000099"/>
                </a:solidFill>
                <a:latin typeface="Arial" charset="0"/>
              </a:rPr>
              <a:t>núcleo.</a:t>
            </a:r>
            <a:endParaRPr lang="es-ES" sz="1600" dirty="0">
              <a:solidFill>
                <a:srgbClr val="000099"/>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9746"/>
                                        </p:tgtEl>
                                        <p:attrNameLst>
                                          <p:attrName>style.visibility</p:attrName>
                                        </p:attrNameLst>
                                      </p:cBhvr>
                                      <p:to>
                                        <p:strVal val="visible"/>
                                      </p:to>
                                    </p:set>
                                    <p:animEffect transition="in" filter="dissolve">
                                      <p:cBhvr>
                                        <p:cTn id="7" dur="500"/>
                                        <p:tgtEl>
                                          <p:spTgt spid="15974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59766"/>
                                        </p:tgtEl>
                                        <p:attrNameLst>
                                          <p:attrName>style.visibility</p:attrName>
                                        </p:attrNameLst>
                                      </p:cBhvr>
                                      <p:to>
                                        <p:strVal val="visible"/>
                                      </p:to>
                                    </p:set>
                                    <p:animEffect transition="in" filter="dissolve">
                                      <p:cBhvr>
                                        <p:cTn id="12" dur="500"/>
                                        <p:tgtEl>
                                          <p:spTgt spid="159766"/>
                                        </p:tgtEl>
                                      </p:cBhvr>
                                    </p:animEffect>
                                  </p:childTnLst>
                                </p:cTn>
                              </p:par>
                            </p:childTnLst>
                          </p:cTn>
                        </p:par>
                        <p:par>
                          <p:cTn id="13" fill="hold">
                            <p:stCondLst>
                              <p:cond delay="500"/>
                            </p:stCondLst>
                            <p:childTnLst>
                              <p:par>
                                <p:cTn id="14" presetID="9" presetClass="entr" presetSubtype="0" fill="hold" grpId="0" nodeType="afterEffect">
                                  <p:stCondLst>
                                    <p:cond delay="0"/>
                                  </p:stCondLst>
                                  <p:childTnLst>
                                    <p:set>
                                      <p:cBhvr>
                                        <p:cTn id="15" dur="1" fill="hold">
                                          <p:stCondLst>
                                            <p:cond delay="0"/>
                                          </p:stCondLst>
                                        </p:cTn>
                                        <p:tgtEl>
                                          <p:spTgt spid="159840"/>
                                        </p:tgtEl>
                                        <p:attrNameLst>
                                          <p:attrName>style.visibility</p:attrName>
                                        </p:attrNameLst>
                                      </p:cBhvr>
                                      <p:to>
                                        <p:strVal val="visible"/>
                                      </p:to>
                                    </p:set>
                                    <p:animEffect transition="in" filter="dissolve">
                                      <p:cBhvr>
                                        <p:cTn id="16" dur="1000"/>
                                        <p:tgtEl>
                                          <p:spTgt spid="159840"/>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159767"/>
                                        </p:tgtEl>
                                        <p:attrNameLst>
                                          <p:attrName>style.visibility</p:attrName>
                                        </p:attrNameLst>
                                      </p:cBhvr>
                                      <p:to>
                                        <p:strVal val="visible"/>
                                      </p:to>
                                    </p:set>
                                    <p:animEffect transition="in" filter="dissolve">
                                      <p:cBhvr>
                                        <p:cTn id="21" dur="500"/>
                                        <p:tgtEl>
                                          <p:spTgt spid="159767"/>
                                        </p:tgtEl>
                                      </p:cBhvr>
                                    </p:animEffect>
                                  </p:childTnLst>
                                </p:cTn>
                              </p:par>
                            </p:childTnLst>
                          </p:cTn>
                        </p:par>
                        <p:par>
                          <p:cTn id="22" fill="hold">
                            <p:stCondLst>
                              <p:cond delay="500"/>
                            </p:stCondLst>
                            <p:childTnLst>
                              <p:par>
                                <p:cTn id="23" presetID="1" presetClass="path" presetSubtype="0" fill="hold" grpId="1" nodeType="afterEffect">
                                  <p:stCondLst>
                                    <p:cond delay="0"/>
                                  </p:stCondLst>
                                  <p:childTnLst>
                                    <p:animMotion origin="layout" path="M -0.00486 -0.0088 C 0.02153 0.04583 0.00972 0.11852 -0.03056 0.15324 C -0.07066 0.18796 -0.12517 0.17245 -0.15174 0.11805 C -0.17813 0.06342 -0.16649 -0.0088 -0.12622 -0.04422 C -0.08577 -0.07871 -0.0316 -0.06273 -0.00486 -0.0088 Z " pathEditMode="fixed" rAng="3428640" ptsTypes="fffff">
                                      <p:cBhvr>
                                        <p:cTn id="24" dur="2000" fill="hold"/>
                                        <p:tgtEl>
                                          <p:spTgt spid="159767"/>
                                        </p:tgtEl>
                                        <p:attrNameLst>
                                          <p:attrName>ppt_x</p:attrName>
                                          <p:attrName>ppt_y</p:attrName>
                                        </p:attrNameLst>
                                      </p:cBhvr>
                                      <p:rCtr x="-7300" y="6300"/>
                                    </p:animMotion>
                                  </p:childTnLst>
                                </p:cTn>
                              </p:par>
                            </p:childTnLst>
                          </p:cTn>
                        </p:par>
                        <p:par>
                          <p:cTn id="25" fill="hold">
                            <p:stCondLst>
                              <p:cond delay="2500"/>
                            </p:stCondLst>
                            <p:childTnLst>
                              <p:par>
                                <p:cTn id="26" presetID="1" presetClass="path" presetSubtype="0" fill="hold" grpId="2" nodeType="afterEffect">
                                  <p:stCondLst>
                                    <p:cond delay="0"/>
                                  </p:stCondLst>
                                  <p:childTnLst>
                                    <p:animMotion origin="layout" path="M -0.00556 -0.00764 C 0.02066 0.04676 0.01007 0.11875 -0.03021 0.1537 C -0.07049 0.18912 -0.12483 0.17361 -0.15122 0.1206 C -0.17726 0.06574 -0.16615 -0.00556 -0.12622 -0.04051 C -0.08594 -0.07523 -0.03195 -0.06181 -0.00556 -0.00764 Z " pathEditMode="fixed" rAng="3407691" ptsTypes="fffff">
                                      <p:cBhvr>
                                        <p:cTn id="27" dur="2000" fill="hold"/>
                                        <p:tgtEl>
                                          <p:spTgt spid="159767"/>
                                        </p:tgtEl>
                                        <p:attrNameLst>
                                          <p:attrName>ppt_x</p:attrName>
                                          <p:attrName>ppt_y</p:attrName>
                                        </p:attrNameLst>
                                      </p:cBhvr>
                                      <p:rCtr x="-7300" y="6400"/>
                                    </p:animMotion>
                                  </p:childTnLst>
                                </p:cTn>
                              </p:par>
                            </p:childTnLst>
                          </p:cTn>
                        </p:par>
                        <p:par>
                          <p:cTn id="28" fill="hold">
                            <p:stCondLst>
                              <p:cond delay="4500"/>
                            </p:stCondLst>
                            <p:childTnLst>
                              <p:par>
                                <p:cTn id="29" presetID="1" presetClass="path" presetSubtype="0" fill="hold" grpId="3" nodeType="afterEffect">
                                  <p:stCondLst>
                                    <p:cond delay="0"/>
                                  </p:stCondLst>
                                  <p:childTnLst>
                                    <p:animMotion origin="layout" path="M -0.00625 -0.00926 C 0.02048 0.04329 0.01024 0.11574 -0.02986 0.15209 C -0.06962 0.18797 -0.12413 0.17454 -0.15104 0.12176 C -0.17795 0.06899 -0.16719 -0.00347 -0.12743 -0.03958 C -0.08733 -0.07569 -0.03316 -0.06203 -0.00625 -0.00926 Z " pathEditMode="relative" rAng="3350217" ptsTypes="fffff">
                                      <p:cBhvr>
                                        <p:cTn id="30" dur="2000" fill="hold"/>
                                        <p:tgtEl>
                                          <p:spTgt spid="159767"/>
                                        </p:tgtEl>
                                        <p:attrNameLst>
                                          <p:attrName>ppt_x</p:attrName>
                                          <p:attrName>ppt_y</p:attrName>
                                        </p:attrNameLst>
                                      </p:cBhvr>
                                      <p:rCtr x="-7200" y="6600"/>
                                    </p:animMotion>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159848"/>
                                        </p:tgtEl>
                                        <p:attrNameLst>
                                          <p:attrName>style.visibility</p:attrName>
                                        </p:attrNameLst>
                                      </p:cBhvr>
                                      <p:to>
                                        <p:strVal val="visible"/>
                                      </p:to>
                                    </p:set>
                                    <p:animEffect transition="in" filter="dissolve">
                                      <p:cBhvr>
                                        <p:cTn id="35" dur="500"/>
                                        <p:tgtEl>
                                          <p:spTgt spid="1598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746" grpId="0"/>
      <p:bldP spid="159840" grpId="0" animBg="1"/>
      <p:bldP spid="159767" grpId="0" animBg="1"/>
      <p:bldP spid="159767" grpId="1" animBg="1"/>
      <p:bldP spid="159767" grpId="2" animBg="1"/>
      <p:bldP spid="159767" grpId="3" animBg="1"/>
      <p:bldP spid="15984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Text Box 2"/>
          <p:cNvSpPr txBox="1">
            <a:spLocks noChangeArrowheads="1"/>
          </p:cNvSpPr>
          <p:nvPr/>
        </p:nvSpPr>
        <p:spPr bwMode="auto">
          <a:xfrm>
            <a:off x="306388" y="1273175"/>
            <a:ext cx="8529637" cy="963613"/>
          </a:xfrm>
          <a:prstGeom prst="rect">
            <a:avLst/>
          </a:prstGeom>
          <a:noFill/>
          <a:ln w="9525">
            <a:noFill/>
            <a:miter lim="800000"/>
            <a:headEnd/>
            <a:tailEnd/>
          </a:ln>
          <a:effectLst/>
        </p:spPr>
        <p:txBody>
          <a:bodyPr lIns="36000" tIns="36000" rIns="36000" bIns="36000">
            <a:flatTx/>
          </a:bodyPr>
          <a:lstStyle/>
          <a:p>
            <a:pPr algn="just">
              <a:lnSpc>
                <a:spcPct val="130000"/>
              </a:lnSpc>
            </a:pPr>
            <a:r>
              <a:rPr lang="es-ES" sz="2000" b="1" dirty="0">
                <a:solidFill>
                  <a:srgbClr val="000099"/>
                </a:solidFill>
                <a:latin typeface="Arial" charset="0"/>
              </a:rPr>
              <a:t>2.- Sólo son permitidas aquellas órbitas en las cuales el momento angular del electrón está </a:t>
            </a:r>
            <a:r>
              <a:rPr lang="es-ES" sz="2000" b="1" dirty="0" err="1">
                <a:solidFill>
                  <a:srgbClr val="000099"/>
                </a:solidFill>
                <a:latin typeface="Arial" charset="0"/>
              </a:rPr>
              <a:t>cuantizado</a:t>
            </a:r>
            <a:r>
              <a:rPr lang="es-ES" sz="2000" b="1" dirty="0">
                <a:solidFill>
                  <a:srgbClr val="000099"/>
                </a:solidFill>
                <a:latin typeface="Arial" charset="0"/>
              </a:rPr>
              <a:t>, siendo un múltiplo entero de </a:t>
            </a:r>
            <a:endParaRPr lang="es-ES" sz="2000" dirty="0">
              <a:solidFill>
                <a:srgbClr val="000099"/>
              </a:solidFill>
              <a:latin typeface="Arial" charset="0"/>
            </a:endParaRPr>
          </a:p>
        </p:txBody>
      </p:sp>
      <p:sp>
        <p:nvSpPr>
          <p:cNvPr id="160771" name="Text Box 3"/>
          <p:cNvSpPr txBox="1">
            <a:spLocks noChangeArrowheads="1"/>
          </p:cNvSpPr>
          <p:nvPr/>
        </p:nvSpPr>
        <p:spPr bwMode="auto">
          <a:xfrm>
            <a:off x="2544763" y="641350"/>
            <a:ext cx="4051300" cy="473912"/>
          </a:xfrm>
          <a:prstGeom prst="rect">
            <a:avLst/>
          </a:prstGeom>
          <a:noFill/>
          <a:ln w="9525">
            <a:noFill/>
            <a:miter lim="800000"/>
            <a:headEnd/>
            <a:tailEnd/>
          </a:ln>
          <a:effectLst/>
        </p:spPr>
        <p:txBody>
          <a:bodyPr>
            <a:spAutoFit/>
            <a:flatTx/>
          </a:bodyPr>
          <a:lstStyle/>
          <a:p>
            <a:pPr>
              <a:lnSpc>
                <a:spcPct val="140000"/>
              </a:lnSpc>
            </a:pPr>
            <a:r>
              <a:rPr lang="es-ES" sz="2000" b="1" dirty="0">
                <a:solidFill>
                  <a:srgbClr val="000099"/>
                </a:solidFill>
                <a:latin typeface="Arial" charset="0"/>
              </a:rPr>
              <a:t>Postulados del Modelo de Bohr</a:t>
            </a:r>
          </a:p>
        </p:txBody>
      </p:sp>
      <p:grpSp>
        <p:nvGrpSpPr>
          <p:cNvPr id="160772" name="Group 4"/>
          <p:cNvGrpSpPr>
            <a:grpSpLocks/>
          </p:cNvGrpSpPr>
          <p:nvPr/>
        </p:nvGrpSpPr>
        <p:grpSpPr bwMode="auto">
          <a:xfrm>
            <a:off x="4470400" y="3738563"/>
            <a:ext cx="203200" cy="193675"/>
            <a:chOff x="2792" y="2294"/>
            <a:chExt cx="128" cy="122"/>
          </a:xfrm>
        </p:grpSpPr>
        <p:sp>
          <p:nvSpPr>
            <p:cNvPr id="160773" name="Freeform 5"/>
            <p:cNvSpPr>
              <a:spLocks/>
            </p:cNvSpPr>
            <p:nvPr/>
          </p:nvSpPr>
          <p:spPr bwMode="auto">
            <a:xfrm>
              <a:off x="2792" y="2294"/>
              <a:ext cx="128" cy="122"/>
            </a:xfrm>
            <a:custGeom>
              <a:avLst/>
              <a:gdLst/>
              <a:ahLst/>
              <a:cxnLst>
                <a:cxn ang="0">
                  <a:pos x="64" y="0"/>
                </a:cxn>
                <a:cxn ang="0">
                  <a:pos x="41" y="5"/>
                </a:cxn>
                <a:cxn ang="0">
                  <a:pos x="18" y="17"/>
                </a:cxn>
                <a:cxn ang="0">
                  <a:pos x="6" y="40"/>
                </a:cxn>
                <a:cxn ang="0">
                  <a:pos x="0" y="64"/>
                </a:cxn>
                <a:cxn ang="0">
                  <a:pos x="6" y="87"/>
                </a:cxn>
                <a:cxn ang="0">
                  <a:pos x="18" y="104"/>
                </a:cxn>
                <a:cxn ang="0">
                  <a:pos x="41" y="116"/>
                </a:cxn>
                <a:cxn ang="0">
                  <a:pos x="64" y="122"/>
                </a:cxn>
                <a:cxn ang="0">
                  <a:pos x="87" y="116"/>
                </a:cxn>
                <a:cxn ang="0">
                  <a:pos x="111" y="104"/>
                </a:cxn>
                <a:cxn ang="0">
                  <a:pos x="122" y="87"/>
                </a:cxn>
                <a:cxn ang="0">
                  <a:pos x="128" y="64"/>
                </a:cxn>
                <a:cxn ang="0">
                  <a:pos x="122" y="40"/>
                </a:cxn>
                <a:cxn ang="0">
                  <a:pos x="111" y="17"/>
                </a:cxn>
                <a:cxn ang="0">
                  <a:pos x="87" y="5"/>
                </a:cxn>
                <a:cxn ang="0">
                  <a:pos x="64" y="0"/>
                </a:cxn>
              </a:cxnLst>
              <a:rect l="0" t="0" r="r" b="b"/>
              <a:pathLst>
                <a:path w="128" h="122">
                  <a:moveTo>
                    <a:pt x="64" y="0"/>
                  </a:moveTo>
                  <a:lnTo>
                    <a:pt x="41" y="5"/>
                  </a:lnTo>
                  <a:lnTo>
                    <a:pt x="18" y="17"/>
                  </a:lnTo>
                  <a:lnTo>
                    <a:pt x="6" y="40"/>
                  </a:lnTo>
                  <a:lnTo>
                    <a:pt x="0" y="64"/>
                  </a:lnTo>
                  <a:lnTo>
                    <a:pt x="6" y="87"/>
                  </a:lnTo>
                  <a:lnTo>
                    <a:pt x="18" y="104"/>
                  </a:lnTo>
                  <a:lnTo>
                    <a:pt x="41" y="116"/>
                  </a:lnTo>
                  <a:lnTo>
                    <a:pt x="64" y="122"/>
                  </a:lnTo>
                  <a:lnTo>
                    <a:pt x="87" y="116"/>
                  </a:lnTo>
                  <a:lnTo>
                    <a:pt x="111" y="104"/>
                  </a:lnTo>
                  <a:lnTo>
                    <a:pt x="122" y="87"/>
                  </a:lnTo>
                  <a:lnTo>
                    <a:pt x="128" y="64"/>
                  </a:lnTo>
                  <a:lnTo>
                    <a:pt x="122" y="40"/>
                  </a:lnTo>
                  <a:lnTo>
                    <a:pt x="111" y="17"/>
                  </a:lnTo>
                  <a:lnTo>
                    <a:pt x="87" y="5"/>
                  </a:lnTo>
                  <a:lnTo>
                    <a:pt x="64" y="0"/>
                  </a:lnTo>
                  <a:close/>
                </a:path>
              </a:pathLst>
            </a:custGeom>
            <a:solidFill>
              <a:srgbClr val="A60000"/>
            </a:solidFill>
            <a:ln w="9525">
              <a:noFill/>
              <a:round/>
              <a:headEnd/>
              <a:tailEnd/>
            </a:ln>
          </p:spPr>
          <p:txBody>
            <a:bodyPr/>
            <a:lstStyle/>
            <a:p>
              <a:endParaRPr lang="es-MX"/>
            </a:p>
          </p:txBody>
        </p:sp>
        <p:sp>
          <p:nvSpPr>
            <p:cNvPr id="160774" name="Freeform 6"/>
            <p:cNvSpPr>
              <a:spLocks/>
            </p:cNvSpPr>
            <p:nvPr/>
          </p:nvSpPr>
          <p:spPr bwMode="auto">
            <a:xfrm>
              <a:off x="2804" y="2299"/>
              <a:ext cx="104" cy="105"/>
            </a:xfrm>
            <a:custGeom>
              <a:avLst/>
              <a:gdLst/>
              <a:ahLst/>
              <a:cxnLst>
                <a:cxn ang="0">
                  <a:pos x="52" y="0"/>
                </a:cxn>
                <a:cxn ang="0">
                  <a:pos x="35" y="6"/>
                </a:cxn>
                <a:cxn ang="0">
                  <a:pos x="17" y="18"/>
                </a:cxn>
                <a:cxn ang="0">
                  <a:pos x="6" y="35"/>
                </a:cxn>
                <a:cxn ang="0">
                  <a:pos x="0" y="59"/>
                </a:cxn>
                <a:cxn ang="0">
                  <a:pos x="6" y="76"/>
                </a:cxn>
                <a:cxn ang="0">
                  <a:pos x="17" y="94"/>
                </a:cxn>
                <a:cxn ang="0">
                  <a:pos x="35" y="99"/>
                </a:cxn>
                <a:cxn ang="0">
                  <a:pos x="52" y="105"/>
                </a:cxn>
                <a:cxn ang="0">
                  <a:pos x="75" y="99"/>
                </a:cxn>
                <a:cxn ang="0">
                  <a:pos x="87" y="94"/>
                </a:cxn>
                <a:cxn ang="0">
                  <a:pos x="99" y="76"/>
                </a:cxn>
                <a:cxn ang="0">
                  <a:pos x="104" y="59"/>
                </a:cxn>
                <a:cxn ang="0">
                  <a:pos x="99" y="35"/>
                </a:cxn>
                <a:cxn ang="0">
                  <a:pos x="87" y="18"/>
                </a:cxn>
                <a:cxn ang="0">
                  <a:pos x="75" y="6"/>
                </a:cxn>
                <a:cxn ang="0">
                  <a:pos x="52" y="0"/>
                </a:cxn>
              </a:cxnLst>
              <a:rect l="0" t="0" r="r" b="b"/>
              <a:pathLst>
                <a:path w="104" h="105">
                  <a:moveTo>
                    <a:pt x="52" y="0"/>
                  </a:moveTo>
                  <a:lnTo>
                    <a:pt x="35" y="6"/>
                  </a:lnTo>
                  <a:lnTo>
                    <a:pt x="17" y="18"/>
                  </a:lnTo>
                  <a:lnTo>
                    <a:pt x="6" y="35"/>
                  </a:lnTo>
                  <a:lnTo>
                    <a:pt x="0" y="59"/>
                  </a:lnTo>
                  <a:lnTo>
                    <a:pt x="6" y="76"/>
                  </a:lnTo>
                  <a:lnTo>
                    <a:pt x="17" y="94"/>
                  </a:lnTo>
                  <a:lnTo>
                    <a:pt x="35" y="99"/>
                  </a:lnTo>
                  <a:lnTo>
                    <a:pt x="52" y="105"/>
                  </a:lnTo>
                  <a:lnTo>
                    <a:pt x="75" y="99"/>
                  </a:lnTo>
                  <a:lnTo>
                    <a:pt x="87" y="94"/>
                  </a:lnTo>
                  <a:lnTo>
                    <a:pt x="99" y="76"/>
                  </a:lnTo>
                  <a:lnTo>
                    <a:pt x="104" y="59"/>
                  </a:lnTo>
                  <a:lnTo>
                    <a:pt x="99" y="35"/>
                  </a:lnTo>
                  <a:lnTo>
                    <a:pt x="87" y="18"/>
                  </a:lnTo>
                  <a:lnTo>
                    <a:pt x="75" y="6"/>
                  </a:lnTo>
                  <a:lnTo>
                    <a:pt x="52" y="0"/>
                  </a:lnTo>
                  <a:close/>
                </a:path>
              </a:pathLst>
            </a:custGeom>
            <a:solidFill>
              <a:srgbClr val="AA0000"/>
            </a:solidFill>
            <a:ln w="9525">
              <a:noFill/>
              <a:round/>
              <a:headEnd/>
              <a:tailEnd/>
            </a:ln>
          </p:spPr>
          <p:txBody>
            <a:bodyPr/>
            <a:lstStyle/>
            <a:p>
              <a:endParaRPr lang="es-MX"/>
            </a:p>
          </p:txBody>
        </p:sp>
        <p:sp>
          <p:nvSpPr>
            <p:cNvPr id="160775" name="Freeform 7"/>
            <p:cNvSpPr>
              <a:spLocks/>
            </p:cNvSpPr>
            <p:nvPr/>
          </p:nvSpPr>
          <p:spPr bwMode="auto">
            <a:xfrm>
              <a:off x="2810" y="2305"/>
              <a:ext cx="98" cy="93"/>
            </a:xfrm>
            <a:custGeom>
              <a:avLst/>
              <a:gdLst/>
              <a:ahLst/>
              <a:cxnLst>
                <a:cxn ang="0">
                  <a:pos x="46" y="0"/>
                </a:cxn>
                <a:cxn ang="0">
                  <a:pos x="29" y="6"/>
                </a:cxn>
                <a:cxn ang="0">
                  <a:pos x="17" y="18"/>
                </a:cxn>
                <a:cxn ang="0">
                  <a:pos x="6" y="35"/>
                </a:cxn>
                <a:cxn ang="0">
                  <a:pos x="0" y="53"/>
                </a:cxn>
                <a:cxn ang="0">
                  <a:pos x="6" y="70"/>
                </a:cxn>
                <a:cxn ang="0">
                  <a:pos x="17" y="82"/>
                </a:cxn>
                <a:cxn ang="0">
                  <a:pos x="29" y="93"/>
                </a:cxn>
                <a:cxn ang="0">
                  <a:pos x="46" y="93"/>
                </a:cxn>
                <a:cxn ang="0">
                  <a:pos x="69" y="93"/>
                </a:cxn>
                <a:cxn ang="0">
                  <a:pos x="81" y="82"/>
                </a:cxn>
                <a:cxn ang="0">
                  <a:pos x="93" y="70"/>
                </a:cxn>
                <a:cxn ang="0">
                  <a:pos x="98" y="53"/>
                </a:cxn>
                <a:cxn ang="0">
                  <a:pos x="93" y="35"/>
                </a:cxn>
                <a:cxn ang="0">
                  <a:pos x="81" y="18"/>
                </a:cxn>
                <a:cxn ang="0">
                  <a:pos x="69" y="6"/>
                </a:cxn>
                <a:cxn ang="0">
                  <a:pos x="46" y="0"/>
                </a:cxn>
              </a:cxnLst>
              <a:rect l="0" t="0" r="r" b="b"/>
              <a:pathLst>
                <a:path w="98" h="93">
                  <a:moveTo>
                    <a:pt x="46" y="0"/>
                  </a:moveTo>
                  <a:lnTo>
                    <a:pt x="29" y="6"/>
                  </a:lnTo>
                  <a:lnTo>
                    <a:pt x="17" y="18"/>
                  </a:lnTo>
                  <a:lnTo>
                    <a:pt x="6" y="35"/>
                  </a:lnTo>
                  <a:lnTo>
                    <a:pt x="0" y="53"/>
                  </a:lnTo>
                  <a:lnTo>
                    <a:pt x="6" y="70"/>
                  </a:lnTo>
                  <a:lnTo>
                    <a:pt x="17" y="82"/>
                  </a:lnTo>
                  <a:lnTo>
                    <a:pt x="29" y="93"/>
                  </a:lnTo>
                  <a:lnTo>
                    <a:pt x="46" y="93"/>
                  </a:lnTo>
                  <a:lnTo>
                    <a:pt x="69" y="93"/>
                  </a:lnTo>
                  <a:lnTo>
                    <a:pt x="81" y="82"/>
                  </a:lnTo>
                  <a:lnTo>
                    <a:pt x="93" y="70"/>
                  </a:lnTo>
                  <a:lnTo>
                    <a:pt x="98" y="53"/>
                  </a:lnTo>
                  <a:lnTo>
                    <a:pt x="93" y="35"/>
                  </a:lnTo>
                  <a:lnTo>
                    <a:pt x="81" y="18"/>
                  </a:lnTo>
                  <a:lnTo>
                    <a:pt x="69" y="6"/>
                  </a:lnTo>
                  <a:lnTo>
                    <a:pt x="46" y="0"/>
                  </a:lnTo>
                  <a:close/>
                </a:path>
              </a:pathLst>
            </a:custGeom>
            <a:solidFill>
              <a:srgbClr val="B00000"/>
            </a:solidFill>
            <a:ln w="9525">
              <a:noFill/>
              <a:round/>
              <a:headEnd/>
              <a:tailEnd/>
            </a:ln>
          </p:spPr>
          <p:txBody>
            <a:bodyPr/>
            <a:lstStyle/>
            <a:p>
              <a:endParaRPr lang="es-MX"/>
            </a:p>
          </p:txBody>
        </p:sp>
        <p:sp>
          <p:nvSpPr>
            <p:cNvPr id="160776" name="Freeform 8"/>
            <p:cNvSpPr>
              <a:spLocks/>
            </p:cNvSpPr>
            <p:nvPr/>
          </p:nvSpPr>
          <p:spPr bwMode="auto">
            <a:xfrm>
              <a:off x="2816" y="2311"/>
              <a:ext cx="87" cy="87"/>
            </a:xfrm>
            <a:custGeom>
              <a:avLst/>
              <a:gdLst/>
              <a:ahLst/>
              <a:cxnLst>
                <a:cxn ang="0">
                  <a:pos x="40" y="0"/>
                </a:cxn>
                <a:cxn ang="0">
                  <a:pos x="23" y="6"/>
                </a:cxn>
                <a:cxn ang="0">
                  <a:pos x="11" y="12"/>
                </a:cxn>
                <a:cxn ang="0">
                  <a:pos x="5" y="29"/>
                </a:cxn>
                <a:cxn ang="0">
                  <a:pos x="0" y="47"/>
                </a:cxn>
                <a:cxn ang="0">
                  <a:pos x="5" y="64"/>
                </a:cxn>
                <a:cxn ang="0">
                  <a:pos x="11" y="76"/>
                </a:cxn>
                <a:cxn ang="0">
                  <a:pos x="23" y="87"/>
                </a:cxn>
                <a:cxn ang="0">
                  <a:pos x="40" y="87"/>
                </a:cxn>
                <a:cxn ang="0">
                  <a:pos x="58" y="87"/>
                </a:cxn>
                <a:cxn ang="0">
                  <a:pos x="75" y="76"/>
                </a:cxn>
                <a:cxn ang="0">
                  <a:pos x="81" y="64"/>
                </a:cxn>
                <a:cxn ang="0">
                  <a:pos x="87" y="47"/>
                </a:cxn>
                <a:cxn ang="0">
                  <a:pos x="81" y="29"/>
                </a:cxn>
                <a:cxn ang="0">
                  <a:pos x="75" y="12"/>
                </a:cxn>
                <a:cxn ang="0">
                  <a:pos x="58" y="6"/>
                </a:cxn>
                <a:cxn ang="0">
                  <a:pos x="40" y="0"/>
                </a:cxn>
              </a:cxnLst>
              <a:rect l="0" t="0" r="r" b="b"/>
              <a:pathLst>
                <a:path w="87" h="87">
                  <a:moveTo>
                    <a:pt x="40" y="0"/>
                  </a:moveTo>
                  <a:lnTo>
                    <a:pt x="23" y="6"/>
                  </a:lnTo>
                  <a:lnTo>
                    <a:pt x="11" y="12"/>
                  </a:lnTo>
                  <a:lnTo>
                    <a:pt x="5" y="29"/>
                  </a:lnTo>
                  <a:lnTo>
                    <a:pt x="0" y="47"/>
                  </a:lnTo>
                  <a:lnTo>
                    <a:pt x="5" y="64"/>
                  </a:lnTo>
                  <a:lnTo>
                    <a:pt x="11" y="76"/>
                  </a:lnTo>
                  <a:lnTo>
                    <a:pt x="23" y="87"/>
                  </a:lnTo>
                  <a:lnTo>
                    <a:pt x="40" y="87"/>
                  </a:lnTo>
                  <a:lnTo>
                    <a:pt x="58" y="87"/>
                  </a:lnTo>
                  <a:lnTo>
                    <a:pt x="75" y="76"/>
                  </a:lnTo>
                  <a:lnTo>
                    <a:pt x="81" y="64"/>
                  </a:lnTo>
                  <a:lnTo>
                    <a:pt x="87" y="47"/>
                  </a:lnTo>
                  <a:lnTo>
                    <a:pt x="81" y="29"/>
                  </a:lnTo>
                  <a:lnTo>
                    <a:pt x="75" y="12"/>
                  </a:lnTo>
                  <a:lnTo>
                    <a:pt x="58" y="6"/>
                  </a:lnTo>
                  <a:lnTo>
                    <a:pt x="40" y="0"/>
                  </a:lnTo>
                  <a:close/>
                </a:path>
              </a:pathLst>
            </a:custGeom>
            <a:solidFill>
              <a:srgbClr val="B90000"/>
            </a:solidFill>
            <a:ln w="9525">
              <a:noFill/>
              <a:round/>
              <a:headEnd/>
              <a:tailEnd/>
            </a:ln>
          </p:spPr>
          <p:txBody>
            <a:bodyPr/>
            <a:lstStyle/>
            <a:p>
              <a:endParaRPr lang="es-MX"/>
            </a:p>
          </p:txBody>
        </p:sp>
        <p:sp>
          <p:nvSpPr>
            <p:cNvPr id="160777" name="Freeform 9"/>
            <p:cNvSpPr>
              <a:spLocks/>
            </p:cNvSpPr>
            <p:nvPr/>
          </p:nvSpPr>
          <p:spPr bwMode="auto">
            <a:xfrm>
              <a:off x="2821" y="2317"/>
              <a:ext cx="76" cy="76"/>
            </a:xfrm>
            <a:custGeom>
              <a:avLst/>
              <a:gdLst/>
              <a:ahLst/>
              <a:cxnLst>
                <a:cxn ang="0">
                  <a:pos x="35" y="0"/>
                </a:cxn>
                <a:cxn ang="0">
                  <a:pos x="24" y="6"/>
                </a:cxn>
                <a:cxn ang="0">
                  <a:pos x="12" y="12"/>
                </a:cxn>
                <a:cxn ang="0">
                  <a:pos x="6" y="23"/>
                </a:cxn>
                <a:cxn ang="0">
                  <a:pos x="0" y="41"/>
                </a:cxn>
                <a:cxn ang="0">
                  <a:pos x="6" y="52"/>
                </a:cxn>
                <a:cxn ang="0">
                  <a:pos x="12" y="64"/>
                </a:cxn>
                <a:cxn ang="0">
                  <a:pos x="24" y="76"/>
                </a:cxn>
                <a:cxn ang="0">
                  <a:pos x="35" y="76"/>
                </a:cxn>
                <a:cxn ang="0">
                  <a:pos x="53" y="76"/>
                </a:cxn>
                <a:cxn ang="0">
                  <a:pos x="64" y="64"/>
                </a:cxn>
                <a:cxn ang="0">
                  <a:pos x="76" y="52"/>
                </a:cxn>
                <a:cxn ang="0">
                  <a:pos x="76" y="41"/>
                </a:cxn>
                <a:cxn ang="0">
                  <a:pos x="76" y="23"/>
                </a:cxn>
                <a:cxn ang="0">
                  <a:pos x="64" y="12"/>
                </a:cxn>
                <a:cxn ang="0">
                  <a:pos x="53" y="6"/>
                </a:cxn>
                <a:cxn ang="0">
                  <a:pos x="35" y="0"/>
                </a:cxn>
              </a:cxnLst>
              <a:rect l="0" t="0" r="r" b="b"/>
              <a:pathLst>
                <a:path w="76" h="76">
                  <a:moveTo>
                    <a:pt x="35" y="0"/>
                  </a:moveTo>
                  <a:lnTo>
                    <a:pt x="24" y="6"/>
                  </a:lnTo>
                  <a:lnTo>
                    <a:pt x="12" y="12"/>
                  </a:lnTo>
                  <a:lnTo>
                    <a:pt x="6" y="23"/>
                  </a:lnTo>
                  <a:lnTo>
                    <a:pt x="0" y="41"/>
                  </a:lnTo>
                  <a:lnTo>
                    <a:pt x="6" y="52"/>
                  </a:lnTo>
                  <a:lnTo>
                    <a:pt x="12" y="64"/>
                  </a:lnTo>
                  <a:lnTo>
                    <a:pt x="24" y="76"/>
                  </a:lnTo>
                  <a:lnTo>
                    <a:pt x="35" y="76"/>
                  </a:lnTo>
                  <a:lnTo>
                    <a:pt x="53" y="76"/>
                  </a:lnTo>
                  <a:lnTo>
                    <a:pt x="64" y="64"/>
                  </a:lnTo>
                  <a:lnTo>
                    <a:pt x="76" y="52"/>
                  </a:lnTo>
                  <a:lnTo>
                    <a:pt x="76" y="41"/>
                  </a:lnTo>
                  <a:lnTo>
                    <a:pt x="76" y="23"/>
                  </a:lnTo>
                  <a:lnTo>
                    <a:pt x="64" y="12"/>
                  </a:lnTo>
                  <a:lnTo>
                    <a:pt x="53" y="6"/>
                  </a:lnTo>
                  <a:lnTo>
                    <a:pt x="35" y="0"/>
                  </a:lnTo>
                  <a:close/>
                </a:path>
              </a:pathLst>
            </a:custGeom>
            <a:solidFill>
              <a:srgbClr val="C40000"/>
            </a:solidFill>
            <a:ln w="9525">
              <a:noFill/>
              <a:round/>
              <a:headEnd/>
              <a:tailEnd/>
            </a:ln>
          </p:spPr>
          <p:txBody>
            <a:bodyPr/>
            <a:lstStyle/>
            <a:p>
              <a:endParaRPr lang="es-MX"/>
            </a:p>
          </p:txBody>
        </p:sp>
        <p:sp>
          <p:nvSpPr>
            <p:cNvPr id="160778" name="Freeform 10"/>
            <p:cNvSpPr>
              <a:spLocks/>
            </p:cNvSpPr>
            <p:nvPr/>
          </p:nvSpPr>
          <p:spPr bwMode="auto">
            <a:xfrm>
              <a:off x="2827" y="2323"/>
              <a:ext cx="64" cy="64"/>
            </a:xfrm>
            <a:custGeom>
              <a:avLst/>
              <a:gdLst/>
              <a:ahLst/>
              <a:cxnLst>
                <a:cxn ang="0">
                  <a:pos x="35" y="0"/>
                </a:cxn>
                <a:cxn ang="0">
                  <a:pos x="23" y="6"/>
                </a:cxn>
                <a:cxn ang="0">
                  <a:pos x="12" y="11"/>
                </a:cxn>
                <a:cxn ang="0">
                  <a:pos x="6" y="23"/>
                </a:cxn>
                <a:cxn ang="0">
                  <a:pos x="0" y="35"/>
                </a:cxn>
                <a:cxn ang="0">
                  <a:pos x="6" y="46"/>
                </a:cxn>
                <a:cxn ang="0">
                  <a:pos x="12" y="58"/>
                </a:cxn>
                <a:cxn ang="0">
                  <a:pos x="35" y="64"/>
                </a:cxn>
                <a:cxn ang="0">
                  <a:pos x="58" y="58"/>
                </a:cxn>
                <a:cxn ang="0">
                  <a:pos x="64" y="35"/>
                </a:cxn>
                <a:cxn ang="0">
                  <a:pos x="58" y="11"/>
                </a:cxn>
                <a:cxn ang="0">
                  <a:pos x="47" y="6"/>
                </a:cxn>
                <a:cxn ang="0">
                  <a:pos x="35" y="0"/>
                </a:cxn>
              </a:cxnLst>
              <a:rect l="0" t="0" r="r" b="b"/>
              <a:pathLst>
                <a:path w="64" h="64">
                  <a:moveTo>
                    <a:pt x="35" y="0"/>
                  </a:moveTo>
                  <a:lnTo>
                    <a:pt x="23" y="6"/>
                  </a:lnTo>
                  <a:lnTo>
                    <a:pt x="12" y="11"/>
                  </a:lnTo>
                  <a:lnTo>
                    <a:pt x="6" y="23"/>
                  </a:lnTo>
                  <a:lnTo>
                    <a:pt x="0" y="35"/>
                  </a:lnTo>
                  <a:lnTo>
                    <a:pt x="6" y="46"/>
                  </a:lnTo>
                  <a:lnTo>
                    <a:pt x="12" y="58"/>
                  </a:lnTo>
                  <a:lnTo>
                    <a:pt x="35" y="64"/>
                  </a:lnTo>
                  <a:lnTo>
                    <a:pt x="58" y="58"/>
                  </a:lnTo>
                  <a:lnTo>
                    <a:pt x="64" y="35"/>
                  </a:lnTo>
                  <a:lnTo>
                    <a:pt x="58" y="11"/>
                  </a:lnTo>
                  <a:lnTo>
                    <a:pt x="47" y="6"/>
                  </a:lnTo>
                  <a:lnTo>
                    <a:pt x="35" y="0"/>
                  </a:lnTo>
                  <a:close/>
                </a:path>
              </a:pathLst>
            </a:custGeom>
            <a:solidFill>
              <a:srgbClr val="D00000"/>
            </a:solidFill>
            <a:ln w="9525">
              <a:noFill/>
              <a:round/>
              <a:headEnd/>
              <a:tailEnd/>
            </a:ln>
          </p:spPr>
          <p:txBody>
            <a:bodyPr/>
            <a:lstStyle/>
            <a:p>
              <a:endParaRPr lang="es-MX"/>
            </a:p>
          </p:txBody>
        </p:sp>
        <p:sp>
          <p:nvSpPr>
            <p:cNvPr id="160779" name="Freeform 11"/>
            <p:cNvSpPr>
              <a:spLocks/>
            </p:cNvSpPr>
            <p:nvPr/>
          </p:nvSpPr>
          <p:spPr bwMode="auto">
            <a:xfrm>
              <a:off x="2833" y="2329"/>
              <a:ext cx="52" cy="52"/>
            </a:xfrm>
            <a:custGeom>
              <a:avLst/>
              <a:gdLst/>
              <a:ahLst/>
              <a:cxnLst>
                <a:cxn ang="0">
                  <a:pos x="29" y="0"/>
                </a:cxn>
                <a:cxn ang="0">
                  <a:pos x="6" y="5"/>
                </a:cxn>
                <a:cxn ang="0">
                  <a:pos x="0" y="29"/>
                </a:cxn>
                <a:cxn ang="0">
                  <a:pos x="6" y="46"/>
                </a:cxn>
                <a:cxn ang="0">
                  <a:pos x="29" y="52"/>
                </a:cxn>
                <a:cxn ang="0">
                  <a:pos x="46" y="46"/>
                </a:cxn>
                <a:cxn ang="0">
                  <a:pos x="52" y="29"/>
                </a:cxn>
                <a:cxn ang="0">
                  <a:pos x="46" y="5"/>
                </a:cxn>
                <a:cxn ang="0">
                  <a:pos x="29" y="0"/>
                </a:cxn>
              </a:cxnLst>
              <a:rect l="0" t="0" r="r" b="b"/>
              <a:pathLst>
                <a:path w="52" h="52">
                  <a:moveTo>
                    <a:pt x="29" y="0"/>
                  </a:moveTo>
                  <a:lnTo>
                    <a:pt x="6" y="5"/>
                  </a:lnTo>
                  <a:lnTo>
                    <a:pt x="0" y="29"/>
                  </a:lnTo>
                  <a:lnTo>
                    <a:pt x="6" y="46"/>
                  </a:lnTo>
                  <a:lnTo>
                    <a:pt x="29" y="52"/>
                  </a:lnTo>
                  <a:lnTo>
                    <a:pt x="46" y="46"/>
                  </a:lnTo>
                  <a:lnTo>
                    <a:pt x="52" y="29"/>
                  </a:lnTo>
                  <a:lnTo>
                    <a:pt x="46" y="5"/>
                  </a:lnTo>
                  <a:lnTo>
                    <a:pt x="29" y="0"/>
                  </a:lnTo>
                  <a:close/>
                </a:path>
              </a:pathLst>
            </a:custGeom>
            <a:solidFill>
              <a:srgbClr val="DC0000"/>
            </a:solidFill>
            <a:ln w="9525">
              <a:noFill/>
              <a:round/>
              <a:headEnd/>
              <a:tailEnd/>
            </a:ln>
          </p:spPr>
          <p:txBody>
            <a:bodyPr/>
            <a:lstStyle/>
            <a:p>
              <a:endParaRPr lang="es-MX"/>
            </a:p>
          </p:txBody>
        </p:sp>
        <p:sp>
          <p:nvSpPr>
            <p:cNvPr id="160780" name="Freeform 12"/>
            <p:cNvSpPr>
              <a:spLocks/>
            </p:cNvSpPr>
            <p:nvPr/>
          </p:nvSpPr>
          <p:spPr bwMode="auto">
            <a:xfrm>
              <a:off x="2839" y="2334"/>
              <a:ext cx="40" cy="41"/>
            </a:xfrm>
            <a:custGeom>
              <a:avLst/>
              <a:gdLst/>
              <a:ahLst/>
              <a:cxnLst>
                <a:cxn ang="0">
                  <a:pos x="23" y="0"/>
                </a:cxn>
                <a:cxn ang="0">
                  <a:pos x="6" y="6"/>
                </a:cxn>
                <a:cxn ang="0">
                  <a:pos x="0" y="24"/>
                </a:cxn>
                <a:cxn ang="0">
                  <a:pos x="6" y="35"/>
                </a:cxn>
                <a:cxn ang="0">
                  <a:pos x="23" y="41"/>
                </a:cxn>
                <a:cxn ang="0">
                  <a:pos x="35" y="35"/>
                </a:cxn>
                <a:cxn ang="0">
                  <a:pos x="40" y="24"/>
                </a:cxn>
                <a:cxn ang="0">
                  <a:pos x="35" y="6"/>
                </a:cxn>
                <a:cxn ang="0">
                  <a:pos x="23" y="0"/>
                </a:cxn>
              </a:cxnLst>
              <a:rect l="0" t="0" r="r" b="b"/>
              <a:pathLst>
                <a:path w="40" h="41">
                  <a:moveTo>
                    <a:pt x="23" y="0"/>
                  </a:moveTo>
                  <a:lnTo>
                    <a:pt x="6" y="6"/>
                  </a:lnTo>
                  <a:lnTo>
                    <a:pt x="0" y="24"/>
                  </a:lnTo>
                  <a:lnTo>
                    <a:pt x="6" y="35"/>
                  </a:lnTo>
                  <a:lnTo>
                    <a:pt x="23" y="41"/>
                  </a:lnTo>
                  <a:lnTo>
                    <a:pt x="35" y="35"/>
                  </a:lnTo>
                  <a:lnTo>
                    <a:pt x="40" y="24"/>
                  </a:lnTo>
                  <a:lnTo>
                    <a:pt x="35" y="6"/>
                  </a:lnTo>
                  <a:lnTo>
                    <a:pt x="23" y="0"/>
                  </a:lnTo>
                  <a:close/>
                </a:path>
              </a:pathLst>
            </a:custGeom>
            <a:solidFill>
              <a:srgbClr val="E80000"/>
            </a:solidFill>
            <a:ln w="9525">
              <a:noFill/>
              <a:round/>
              <a:headEnd/>
              <a:tailEnd/>
            </a:ln>
          </p:spPr>
          <p:txBody>
            <a:bodyPr/>
            <a:lstStyle/>
            <a:p>
              <a:endParaRPr lang="es-MX"/>
            </a:p>
          </p:txBody>
        </p:sp>
        <p:sp>
          <p:nvSpPr>
            <p:cNvPr id="160781" name="Freeform 13"/>
            <p:cNvSpPr>
              <a:spLocks/>
            </p:cNvSpPr>
            <p:nvPr/>
          </p:nvSpPr>
          <p:spPr bwMode="auto">
            <a:xfrm>
              <a:off x="2845" y="2340"/>
              <a:ext cx="34" cy="29"/>
            </a:xfrm>
            <a:custGeom>
              <a:avLst/>
              <a:gdLst/>
              <a:ahLst/>
              <a:cxnLst>
                <a:cxn ang="0">
                  <a:pos x="17" y="0"/>
                </a:cxn>
                <a:cxn ang="0">
                  <a:pos x="5" y="6"/>
                </a:cxn>
                <a:cxn ang="0">
                  <a:pos x="0" y="18"/>
                </a:cxn>
                <a:cxn ang="0">
                  <a:pos x="5" y="23"/>
                </a:cxn>
                <a:cxn ang="0">
                  <a:pos x="17" y="29"/>
                </a:cxn>
                <a:cxn ang="0">
                  <a:pos x="29" y="23"/>
                </a:cxn>
                <a:cxn ang="0">
                  <a:pos x="34" y="18"/>
                </a:cxn>
                <a:cxn ang="0">
                  <a:pos x="29" y="6"/>
                </a:cxn>
                <a:cxn ang="0">
                  <a:pos x="17" y="0"/>
                </a:cxn>
              </a:cxnLst>
              <a:rect l="0" t="0" r="r" b="b"/>
              <a:pathLst>
                <a:path w="34" h="29">
                  <a:moveTo>
                    <a:pt x="17" y="0"/>
                  </a:moveTo>
                  <a:lnTo>
                    <a:pt x="5" y="6"/>
                  </a:lnTo>
                  <a:lnTo>
                    <a:pt x="0" y="18"/>
                  </a:lnTo>
                  <a:lnTo>
                    <a:pt x="5" y="23"/>
                  </a:lnTo>
                  <a:lnTo>
                    <a:pt x="17" y="29"/>
                  </a:lnTo>
                  <a:lnTo>
                    <a:pt x="29" y="23"/>
                  </a:lnTo>
                  <a:lnTo>
                    <a:pt x="34" y="18"/>
                  </a:lnTo>
                  <a:lnTo>
                    <a:pt x="29" y="6"/>
                  </a:lnTo>
                  <a:lnTo>
                    <a:pt x="17" y="0"/>
                  </a:lnTo>
                  <a:close/>
                </a:path>
              </a:pathLst>
            </a:custGeom>
            <a:solidFill>
              <a:srgbClr val="F00000"/>
            </a:solidFill>
            <a:ln w="9525">
              <a:noFill/>
              <a:round/>
              <a:headEnd/>
              <a:tailEnd/>
            </a:ln>
          </p:spPr>
          <p:txBody>
            <a:bodyPr/>
            <a:lstStyle/>
            <a:p>
              <a:endParaRPr lang="es-MX"/>
            </a:p>
          </p:txBody>
        </p:sp>
        <p:sp>
          <p:nvSpPr>
            <p:cNvPr id="160782" name="Freeform 14"/>
            <p:cNvSpPr>
              <a:spLocks/>
            </p:cNvSpPr>
            <p:nvPr/>
          </p:nvSpPr>
          <p:spPr bwMode="auto">
            <a:xfrm>
              <a:off x="2850" y="2346"/>
              <a:ext cx="24" cy="23"/>
            </a:xfrm>
            <a:custGeom>
              <a:avLst/>
              <a:gdLst/>
              <a:ahLst/>
              <a:cxnLst>
                <a:cxn ang="0">
                  <a:pos x="12" y="0"/>
                </a:cxn>
                <a:cxn ang="0">
                  <a:pos x="6" y="6"/>
                </a:cxn>
                <a:cxn ang="0">
                  <a:pos x="0" y="12"/>
                </a:cxn>
                <a:cxn ang="0">
                  <a:pos x="6" y="17"/>
                </a:cxn>
                <a:cxn ang="0">
                  <a:pos x="12" y="23"/>
                </a:cxn>
                <a:cxn ang="0">
                  <a:pos x="18" y="17"/>
                </a:cxn>
                <a:cxn ang="0">
                  <a:pos x="24" y="12"/>
                </a:cxn>
                <a:cxn ang="0">
                  <a:pos x="18" y="6"/>
                </a:cxn>
                <a:cxn ang="0">
                  <a:pos x="12" y="0"/>
                </a:cxn>
              </a:cxnLst>
              <a:rect l="0" t="0" r="r" b="b"/>
              <a:pathLst>
                <a:path w="24" h="23">
                  <a:moveTo>
                    <a:pt x="12" y="0"/>
                  </a:moveTo>
                  <a:lnTo>
                    <a:pt x="6" y="6"/>
                  </a:lnTo>
                  <a:lnTo>
                    <a:pt x="0" y="12"/>
                  </a:lnTo>
                  <a:lnTo>
                    <a:pt x="6" y="17"/>
                  </a:lnTo>
                  <a:lnTo>
                    <a:pt x="12" y="23"/>
                  </a:lnTo>
                  <a:lnTo>
                    <a:pt x="18" y="17"/>
                  </a:lnTo>
                  <a:lnTo>
                    <a:pt x="24" y="12"/>
                  </a:lnTo>
                  <a:lnTo>
                    <a:pt x="18" y="6"/>
                  </a:lnTo>
                  <a:lnTo>
                    <a:pt x="12" y="0"/>
                  </a:lnTo>
                  <a:close/>
                </a:path>
              </a:pathLst>
            </a:custGeom>
            <a:solidFill>
              <a:srgbClr val="F70000"/>
            </a:solidFill>
            <a:ln w="9525">
              <a:noFill/>
              <a:round/>
              <a:headEnd/>
              <a:tailEnd/>
            </a:ln>
          </p:spPr>
          <p:txBody>
            <a:bodyPr/>
            <a:lstStyle/>
            <a:p>
              <a:endParaRPr lang="es-MX"/>
            </a:p>
          </p:txBody>
        </p:sp>
        <p:sp>
          <p:nvSpPr>
            <p:cNvPr id="160783" name="Freeform 15"/>
            <p:cNvSpPr>
              <a:spLocks/>
            </p:cNvSpPr>
            <p:nvPr/>
          </p:nvSpPr>
          <p:spPr bwMode="auto">
            <a:xfrm>
              <a:off x="2856" y="2352"/>
              <a:ext cx="12" cy="11"/>
            </a:xfrm>
            <a:custGeom>
              <a:avLst/>
              <a:gdLst/>
              <a:ahLst/>
              <a:cxnLst>
                <a:cxn ang="0">
                  <a:pos x="6" y="0"/>
                </a:cxn>
                <a:cxn ang="0">
                  <a:pos x="0" y="0"/>
                </a:cxn>
                <a:cxn ang="0">
                  <a:pos x="0" y="6"/>
                </a:cxn>
                <a:cxn ang="0">
                  <a:pos x="0" y="11"/>
                </a:cxn>
                <a:cxn ang="0">
                  <a:pos x="6" y="11"/>
                </a:cxn>
                <a:cxn ang="0">
                  <a:pos x="12" y="11"/>
                </a:cxn>
                <a:cxn ang="0">
                  <a:pos x="12" y="6"/>
                </a:cxn>
                <a:cxn ang="0">
                  <a:pos x="12" y="0"/>
                </a:cxn>
                <a:cxn ang="0">
                  <a:pos x="6" y="0"/>
                </a:cxn>
              </a:cxnLst>
              <a:rect l="0" t="0" r="r" b="b"/>
              <a:pathLst>
                <a:path w="12" h="11">
                  <a:moveTo>
                    <a:pt x="6" y="0"/>
                  </a:moveTo>
                  <a:lnTo>
                    <a:pt x="0" y="0"/>
                  </a:lnTo>
                  <a:lnTo>
                    <a:pt x="0" y="6"/>
                  </a:lnTo>
                  <a:lnTo>
                    <a:pt x="0" y="11"/>
                  </a:lnTo>
                  <a:lnTo>
                    <a:pt x="6" y="11"/>
                  </a:lnTo>
                  <a:lnTo>
                    <a:pt x="12" y="11"/>
                  </a:lnTo>
                  <a:lnTo>
                    <a:pt x="12" y="6"/>
                  </a:lnTo>
                  <a:lnTo>
                    <a:pt x="12" y="0"/>
                  </a:lnTo>
                  <a:lnTo>
                    <a:pt x="6" y="0"/>
                  </a:lnTo>
                  <a:close/>
                </a:path>
              </a:pathLst>
            </a:custGeom>
            <a:solidFill>
              <a:srgbClr val="FB0000"/>
            </a:solidFill>
            <a:ln w="9525">
              <a:noFill/>
              <a:round/>
              <a:headEnd/>
              <a:tailEnd/>
            </a:ln>
          </p:spPr>
          <p:txBody>
            <a:bodyPr/>
            <a:lstStyle/>
            <a:p>
              <a:endParaRPr lang="es-MX"/>
            </a:p>
          </p:txBody>
        </p:sp>
      </p:grpSp>
      <p:sp>
        <p:nvSpPr>
          <p:cNvPr id="160784" name="Oval 16"/>
          <p:cNvSpPr>
            <a:spLocks noChangeArrowheads="1"/>
          </p:cNvSpPr>
          <p:nvPr/>
        </p:nvSpPr>
        <p:spPr bwMode="auto">
          <a:xfrm>
            <a:off x="3771900" y="3017838"/>
            <a:ext cx="1600200" cy="1608137"/>
          </a:xfrm>
          <a:prstGeom prst="ellipse">
            <a:avLst/>
          </a:prstGeom>
          <a:noFill/>
          <a:ln w="9525">
            <a:solidFill>
              <a:schemeClr val="accent1"/>
            </a:solidFill>
            <a:round/>
            <a:headEnd/>
            <a:tailEnd/>
          </a:ln>
          <a:effectLst/>
        </p:spPr>
        <p:txBody>
          <a:bodyPr wrap="none" anchor="ctr"/>
          <a:lstStyle/>
          <a:p>
            <a:endParaRPr lang="es-MX"/>
          </a:p>
        </p:txBody>
      </p:sp>
      <p:sp>
        <p:nvSpPr>
          <p:cNvPr id="160785" name="Oval 17"/>
          <p:cNvSpPr>
            <a:spLocks noChangeArrowheads="1"/>
          </p:cNvSpPr>
          <p:nvPr/>
        </p:nvSpPr>
        <p:spPr bwMode="auto">
          <a:xfrm>
            <a:off x="5195888" y="3330575"/>
            <a:ext cx="82550" cy="82550"/>
          </a:xfrm>
          <a:prstGeom prst="ellipse">
            <a:avLst/>
          </a:prstGeom>
          <a:solidFill>
            <a:srgbClr val="000000"/>
          </a:solidFill>
          <a:ln w="9525">
            <a:noFill/>
            <a:round/>
            <a:headEnd/>
            <a:tailEnd/>
          </a:ln>
        </p:spPr>
        <p:txBody>
          <a:bodyPr/>
          <a:lstStyle/>
          <a:p>
            <a:endParaRPr lang="es-MX"/>
          </a:p>
        </p:txBody>
      </p:sp>
      <p:graphicFrame>
        <p:nvGraphicFramePr>
          <p:cNvPr id="160787" name="Object 19"/>
          <p:cNvGraphicFramePr>
            <a:graphicFrameLocks noChangeAspect="1"/>
          </p:cNvGraphicFramePr>
          <p:nvPr/>
        </p:nvGraphicFramePr>
        <p:xfrm>
          <a:off x="8413750" y="1719263"/>
          <a:ext cx="266700" cy="447675"/>
        </p:xfrm>
        <a:graphic>
          <a:graphicData uri="http://schemas.openxmlformats.org/presentationml/2006/ole">
            <mc:AlternateContent xmlns:mc="http://schemas.openxmlformats.org/markup-compatibility/2006">
              <mc:Choice xmlns:v="urn:schemas-microsoft-com:vml" Requires="v">
                <p:oleObj spid="_x0000_s160835" name="Document" r:id="rId3" imgW="266760" imgH="447840" progId="ChemWindow.Document">
                  <p:embed/>
                </p:oleObj>
              </mc:Choice>
              <mc:Fallback>
                <p:oleObj name="Document" r:id="rId3" imgW="266760" imgH="447840" progId="ChemWindow.Document">
                  <p:embed/>
                  <p:pic>
                    <p:nvPicPr>
                      <p:cNvPr id="0" name="Picture 1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13750" y="1719263"/>
                        <a:ext cx="266700" cy="447675"/>
                      </a:xfrm>
                      <a:prstGeom prst="rect">
                        <a:avLst/>
                      </a:prstGeom>
                      <a:noFill/>
                      <a:ln>
                        <a:noFill/>
                      </a:ln>
                      <a:effectLst/>
                      <a:extLst>
                        <a:ext uri="{909E8E84-426E-40DD-AFC4-6F175D3DCCD1}">
                          <a14:hiddenFill xmlns:a14="http://schemas.microsoft.com/office/drawing/2010/main">
                            <a:gradFill rotWithShape="0">
                              <a:gsLst>
                                <a:gs pos="0">
                                  <a:srgbClr val="FFCC00">
                                    <a:gamma/>
                                    <a:shade val="46275"/>
                                    <a:invGamma/>
                                  </a:srgbClr>
                                </a:gs>
                                <a:gs pos="50000">
                                  <a:srgbClr val="FFCC00"/>
                                </a:gs>
                                <a:gs pos="100000">
                                  <a:srgbClr val="FFCC00">
                                    <a:gamma/>
                                    <a:shade val="46275"/>
                                    <a:invGamma/>
                                  </a:srgbClr>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oleObj>
              </mc:Fallback>
            </mc:AlternateContent>
          </a:graphicData>
        </a:graphic>
      </p:graphicFrame>
      <p:graphicFrame>
        <p:nvGraphicFramePr>
          <p:cNvPr id="160788" name="Object 20"/>
          <p:cNvGraphicFramePr>
            <a:graphicFrameLocks noChangeAspect="1"/>
          </p:cNvGraphicFramePr>
          <p:nvPr/>
        </p:nvGraphicFramePr>
        <p:xfrm>
          <a:off x="790575" y="2493963"/>
          <a:ext cx="1655763" cy="638175"/>
        </p:xfrm>
        <a:graphic>
          <a:graphicData uri="http://schemas.openxmlformats.org/presentationml/2006/ole">
            <mc:AlternateContent xmlns:mc="http://schemas.openxmlformats.org/markup-compatibility/2006">
              <mc:Choice xmlns:v="urn:schemas-microsoft-com:vml" Requires="v">
                <p:oleObj spid="_x0000_s160836" name="Document" r:id="rId5" imgW="1162080" imgH="447840" progId="ChemWindow.Document">
                  <p:embed/>
                </p:oleObj>
              </mc:Choice>
              <mc:Fallback>
                <p:oleObj name="Document" r:id="rId5" imgW="1162080" imgH="447840" progId="ChemWindow.Document">
                  <p:embed/>
                  <p:pic>
                    <p:nvPicPr>
                      <p:cNvPr id="0" name="Picture 2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90575" y="2493963"/>
                        <a:ext cx="1655763" cy="638175"/>
                      </a:xfrm>
                      <a:prstGeom prst="rect">
                        <a:avLst/>
                      </a:prstGeom>
                      <a:noFill/>
                      <a:ln>
                        <a:noFill/>
                      </a:ln>
                      <a:effectLst/>
                      <a:extLst>
                        <a:ext uri="{909E8E84-426E-40DD-AFC4-6F175D3DCCD1}">
                          <a14:hiddenFill xmlns:a14="http://schemas.microsoft.com/office/drawing/2010/main">
                            <a:gradFill rotWithShape="0">
                              <a:gsLst>
                                <a:gs pos="0">
                                  <a:srgbClr val="FFCC00">
                                    <a:gamma/>
                                    <a:shade val="46275"/>
                                    <a:invGamma/>
                                  </a:srgbClr>
                                </a:gs>
                                <a:gs pos="50000">
                                  <a:srgbClr val="FFCC00"/>
                                </a:gs>
                                <a:gs pos="100000">
                                  <a:srgbClr val="FFCC00">
                                    <a:gamma/>
                                    <a:shade val="46275"/>
                                    <a:invGamma/>
                                  </a:srgbClr>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oleObj>
              </mc:Fallback>
            </mc:AlternateContent>
          </a:graphicData>
        </a:graphic>
      </p:graphicFrame>
      <p:grpSp>
        <p:nvGrpSpPr>
          <p:cNvPr id="160791" name="Group 23"/>
          <p:cNvGrpSpPr>
            <a:grpSpLocks/>
          </p:cNvGrpSpPr>
          <p:nvPr/>
        </p:nvGrpSpPr>
        <p:grpSpPr bwMode="auto">
          <a:xfrm>
            <a:off x="665163" y="2908300"/>
            <a:ext cx="971550" cy="604838"/>
            <a:chOff x="699" y="1832"/>
            <a:chExt cx="612" cy="381"/>
          </a:xfrm>
        </p:grpSpPr>
        <p:sp>
          <p:nvSpPr>
            <p:cNvPr id="160789" name="AutoShape 21"/>
            <p:cNvSpPr>
              <a:spLocks/>
            </p:cNvSpPr>
            <p:nvPr/>
          </p:nvSpPr>
          <p:spPr bwMode="auto">
            <a:xfrm rot="-5400000">
              <a:off x="932" y="1620"/>
              <a:ext cx="88" cy="512"/>
            </a:xfrm>
            <a:prstGeom prst="leftBrace">
              <a:avLst>
                <a:gd name="adj1" fmla="val 48485"/>
                <a:gd name="adj2" fmla="val 50000"/>
              </a:avLst>
            </a:prstGeom>
            <a:noFill/>
            <a:ln w="9525">
              <a:solidFill>
                <a:srgbClr val="FF0000"/>
              </a:solidFill>
              <a:round/>
              <a:headEnd/>
              <a:tailEnd/>
            </a:ln>
            <a:effectLst/>
          </p:spPr>
          <p:txBody>
            <a:bodyPr vert="eaVert" wrap="none" anchor="ctr"/>
            <a:lstStyle/>
            <a:p>
              <a:endParaRPr lang="es-MX">
                <a:solidFill>
                  <a:srgbClr val="FF0000"/>
                </a:solidFill>
              </a:endParaRPr>
            </a:p>
          </p:txBody>
        </p:sp>
        <p:sp>
          <p:nvSpPr>
            <p:cNvPr id="160790" name="Text Box 22"/>
            <p:cNvSpPr txBox="1">
              <a:spLocks noChangeArrowheads="1"/>
            </p:cNvSpPr>
            <p:nvPr/>
          </p:nvSpPr>
          <p:spPr bwMode="auto">
            <a:xfrm>
              <a:off x="699" y="1887"/>
              <a:ext cx="612" cy="326"/>
            </a:xfrm>
            <a:prstGeom prst="rect">
              <a:avLst/>
            </a:prstGeom>
            <a:noFill/>
            <a:ln w="9525">
              <a:noFill/>
              <a:miter lim="800000"/>
              <a:headEnd/>
              <a:tailEnd/>
            </a:ln>
            <a:effectLst/>
          </p:spPr>
          <p:txBody>
            <a:bodyPr wrap="none">
              <a:spAutoFit/>
              <a:flatTx/>
            </a:bodyPr>
            <a:lstStyle/>
            <a:p>
              <a:r>
                <a:rPr lang="es-ES" sz="1400" b="1">
                  <a:solidFill>
                    <a:srgbClr val="FF0000"/>
                  </a:solidFill>
                  <a:latin typeface="Arial" charset="0"/>
                </a:rPr>
                <a:t>Momento</a:t>
              </a:r>
            </a:p>
            <a:p>
              <a:r>
                <a:rPr lang="es-ES" sz="1400" b="1">
                  <a:solidFill>
                    <a:srgbClr val="FF0000"/>
                  </a:solidFill>
                  <a:latin typeface="Arial" charset="0"/>
                </a:rPr>
                <a:t>angular</a:t>
              </a:r>
            </a:p>
          </p:txBody>
        </p:sp>
      </p:grpSp>
      <p:sp>
        <p:nvSpPr>
          <p:cNvPr id="160793" name="Text Box 25"/>
          <p:cNvSpPr txBox="1">
            <a:spLocks noChangeArrowheads="1"/>
          </p:cNvSpPr>
          <p:nvPr/>
        </p:nvSpPr>
        <p:spPr bwMode="auto">
          <a:xfrm>
            <a:off x="4448175" y="4456113"/>
            <a:ext cx="296863" cy="327025"/>
          </a:xfrm>
          <a:prstGeom prst="rect">
            <a:avLst/>
          </a:prstGeom>
          <a:solidFill>
            <a:srgbClr val="FAFAD2"/>
          </a:solidFill>
          <a:ln w="9525">
            <a:noFill/>
            <a:miter lim="800000"/>
            <a:headEnd/>
            <a:tailEnd/>
          </a:ln>
          <a:effectLst/>
        </p:spPr>
        <p:txBody>
          <a:bodyPr wrap="none" lIns="18000" tIns="10800" rIns="18000" bIns="10800">
            <a:spAutoFit/>
          </a:bodyPr>
          <a:lstStyle/>
          <a:p>
            <a:r>
              <a:rPr lang="es-ES" sz="2000" b="1">
                <a:latin typeface="Arial" charset="0"/>
              </a:rPr>
              <a:t>E</a:t>
            </a:r>
            <a:r>
              <a:rPr lang="es-ES" sz="2000" b="1" baseline="-25000">
                <a:latin typeface="Arial" charset="0"/>
              </a:rPr>
              <a:t>1</a:t>
            </a:r>
          </a:p>
        </p:txBody>
      </p:sp>
      <p:sp>
        <p:nvSpPr>
          <p:cNvPr id="160796" name="Oval 28"/>
          <p:cNvSpPr>
            <a:spLocks noChangeArrowheads="1"/>
          </p:cNvSpPr>
          <p:nvPr/>
        </p:nvSpPr>
        <p:spPr bwMode="auto">
          <a:xfrm>
            <a:off x="3127375" y="2403475"/>
            <a:ext cx="2889250" cy="2889250"/>
          </a:xfrm>
          <a:prstGeom prst="ellipse">
            <a:avLst/>
          </a:prstGeom>
          <a:noFill/>
          <a:ln w="9525">
            <a:solidFill>
              <a:schemeClr val="accent1"/>
            </a:solidFill>
            <a:round/>
            <a:headEnd/>
            <a:tailEnd/>
          </a:ln>
          <a:effectLst/>
        </p:spPr>
        <p:txBody>
          <a:bodyPr wrap="none" anchor="ctr"/>
          <a:lstStyle/>
          <a:p>
            <a:endParaRPr lang="es-MX"/>
          </a:p>
        </p:txBody>
      </p:sp>
      <p:sp>
        <p:nvSpPr>
          <p:cNvPr id="160797" name="Text Box 29"/>
          <p:cNvSpPr txBox="1">
            <a:spLocks noChangeArrowheads="1"/>
          </p:cNvSpPr>
          <p:nvPr/>
        </p:nvSpPr>
        <p:spPr bwMode="auto">
          <a:xfrm>
            <a:off x="566738" y="5657850"/>
            <a:ext cx="8010525" cy="581025"/>
          </a:xfrm>
          <a:prstGeom prst="rect">
            <a:avLst/>
          </a:prstGeom>
          <a:noFill/>
          <a:ln w="9525">
            <a:noFill/>
            <a:miter lim="800000"/>
            <a:headEnd/>
            <a:tailEnd/>
          </a:ln>
          <a:effectLst/>
        </p:spPr>
        <p:txBody>
          <a:bodyPr>
            <a:spAutoFit/>
            <a:flatTx/>
          </a:bodyPr>
          <a:lstStyle/>
          <a:p>
            <a:pPr algn="just">
              <a:spcBef>
                <a:spcPct val="50000"/>
              </a:spcBef>
            </a:pPr>
            <a:r>
              <a:rPr lang="es-ES" sz="1600">
                <a:solidFill>
                  <a:srgbClr val="000099"/>
                </a:solidFill>
                <a:latin typeface="Arial" charset="0"/>
              </a:rPr>
              <a:t>Esto implica que un electrón en una órbita o estado estacionario </a:t>
            </a:r>
            <a:r>
              <a:rPr lang="es-ES" sz="1600" b="1">
                <a:solidFill>
                  <a:srgbClr val="000099"/>
                </a:solidFill>
                <a:latin typeface="Arial" charset="0"/>
              </a:rPr>
              <a:t>n</a:t>
            </a:r>
            <a:r>
              <a:rPr lang="es-ES" sz="1600">
                <a:solidFill>
                  <a:srgbClr val="000099"/>
                </a:solidFill>
                <a:latin typeface="Arial" charset="0"/>
              </a:rPr>
              <a:t>, posee un momento angular constante; y por lo tanto, su energía en dicha órbita se mantiene constante.</a:t>
            </a:r>
          </a:p>
        </p:txBody>
      </p:sp>
      <p:sp>
        <p:nvSpPr>
          <p:cNvPr id="160798" name="Text Box 30"/>
          <p:cNvSpPr txBox="1">
            <a:spLocks noChangeArrowheads="1"/>
          </p:cNvSpPr>
          <p:nvPr/>
        </p:nvSpPr>
        <p:spPr bwMode="auto">
          <a:xfrm>
            <a:off x="4448175" y="5141913"/>
            <a:ext cx="296863" cy="327025"/>
          </a:xfrm>
          <a:prstGeom prst="rect">
            <a:avLst/>
          </a:prstGeom>
          <a:solidFill>
            <a:srgbClr val="FAFAD2"/>
          </a:solidFill>
          <a:ln w="9525">
            <a:noFill/>
            <a:miter lim="800000"/>
            <a:headEnd/>
            <a:tailEnd/>
          </a:ln>
          <a:effectLst/>
        </p:spPr>
        <p:txBody>
          <a:bodyPr wrap="none" lIns="18000" tIns="10800" rIns="18000" bIns="10800">
            <a:spAutoFit/>
          </a:bodyPr>
          <a:lstStyle/>
          <a:p>
            <a:r>
              <a:rPr lang="es-ES" sz="2000" b="1">
                <a:latin typeface="Arial" charset="0"/>
              </a:rPr>
              <a:t>E</a:t>
            </a:r>
            <a:r>
              <a:rPr lang="es-ES" sz="2000" b="1" baseline="-25000">
                <a:latin typeface="Arial" charset="0"/>
              </a:rPr>
              <a:t>2</a:t>
            </a:r>
          </a:p>
        </p:txBody>
      </p:sp>
      <p:sp>
        <p:nvSpPr>
          <p:cNvPr id="160799" name="Text Box 31"/>
          <p:cNvSpPr txBox="1">
            <a:spLocks noChangeArrowheads="1"/>
          </p:cNvSpPr>
          <p:nvPr/>
        </p:nvSpPr>
        <p:spPr bwMode="auto">
          <a:xfrm>
            <a:off x="6029325" y="4811713"/>
            <a:ext cx="846138" cy="327025"/>
          </a:xfrm>
          <a:prstGeom prst="rect">
            <a:avLst/>
          </a:prstGeom>
          <a:solidFill>
            <a:srgbClr val="FAFAD2"/>
          </a:solidFill>
          <a:ln w="9525">
            <a:noFill/>
            <a:miter lim="800000"/>
            <a:headEnd/>
            <a:tailEnd/>
          </a:ln>
          <a:effectLst/>
        </p:spPr>
        <p:txBody>
          <a:bodyPr wrap="none" lIns="18000" tIns="10800" rIns="18000" bIns="10800">
            <a:spAutoFit/>
          </a:bodyPr>
          <a:lstStyle/>
          <a:p>
            <a:r>
              <a:rPr lang="es-ES" sz="2000" b="1">
                <a:latin typeface="Arial" charset="0"/>
              </a:rPr>
              <a:t>E</a:t>
            </a:r>
            <a:r>
              <a:rPr lang="es-ES" sz="2000" b="1" baseline="-25000">
                <a:latin typeface="Arial" charset="0"/>
              </a:rPr>
              <a:t>1</a:t>
            </a:r>
            <a:r>
              <a:rPr lang="es-ES" sz="2000" b="1">
                <a:latin typeface="Arial" charset="0"/>
              </a:rPr>
              <a:t> &lt; E</a:t>
            </a:r>
            <a:r>
              <a:rPr lang="es-ES" sz="2000" b="1" baseline="-25000">
                <a:latin typeface="Arial" charset="0"/>
              </a:rPr>
              <a:t>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60770"/>
                                        </p:tgtEl>
                                        <p:attrNameLst>
                                          <p:attrName>style.visibility</p:attrName>
                                        </p:attrNameLst>
                                      </p:cBhvr>
                                      <p:to>
                                        <p:strVal val="visible"/>
                                      </p:to>
                                    </p:set>
                                    <p:animEffect transition="in" filter="dissolve">
                                      <p:cBhvr>
                                        <p:cTn id="7" dur="500"/>
                                        <p:tgtEl>
                                          <p:spTgt spid="160770"/>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160787"/>
                                        </p:tgtEl>
                                        <p:attrNameLst>
                                          <p:attrName>style.visibility</p:attrName>
                                        </p:attrNameLst>
                                      </p:cBhvr>
                                      <p:to>
                                        <p:strVal val="visible"/>
                                      </p:to>
                                    </p:set>
                                    <p:animEffect transition="in" filter="dissolve">
                                      <p:cBhvr>
                                        <p:cTn id="11" dur="500"/>
                                        <p:tgtEl>
                                          <p:spTgt spid="160787"/>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nodeType="clickEffect">
                                  <p:stCondLst>
                                    <p:cond delay="0"/>
                                  </p:stCondLst>
                                  <p:childTnLst>
                                    <p:set>
                                      <p:cBhvr>
                                        <p:cTn id="15" dur="1" fill="hold">
                                          <p:stCondLst>
                                            <p:cond delay="0"/>
                                          </p:stCondLst>
                                        </p:cTn>
                                        <p:tgtEl>
                                          <p:spTgt spid="160788"/>
                                        </p:tgtEl>
                                        <p:attrNameLst>
                                          <p:attrName>style.visibility</p:attrName>
                                        </p:attrNameLst>
                                      </p:cBhvr>
                                      <p:to>
                                        <p:strVal val="visible"/>
                                      </p:to>
                                    </p:set>
                                    <p:animEffect transition="in" filter="dissolve">
                                      <p:cBhvr>
                                        <p:cTn id="16" dur="500"/>
                                        <p:tgtEl>
                                          <p:spTgt spid="160788"/>
                                        </p:tgtEl>
                                      </p:cBhvr>
                                    </p:animEffect>
                                  </p:childTnLst>
                                </p:cTn>
                              </p:par>
                            </p:childTnLst>
                          </p:cTn>
                        </p:par>
                        <p:par>
                          <p:cTn id="17" fill="hold">
                            <p:stCondLst>
                              <p:cond delay="500"/>
                            </p:stCondLst>
                            <p:childTnLst>
                              <p:par>
                                <p:cTn id="18" presetID="9" presetClass="entr" presetSubtype="0" fill="hold" nodeType="afterEffect">
                                  <p:stCondLst>
                                    <p:cond delay="0"/>
                                  </p:stCondLst>
                                  <p:childTnLst>
                                    <p:set>
                                      <p:cBhvr>
                                        <p:cTn id="19" dur="1" fill="hold">
                                          <p:stCondLst>
                                            <p:cond delay="0"/>
                                          </p:stCondLst>
                                        </p:cTn>
                                        <p:tgtEl>
                                          <p:spTgt spid="160791"/>
                                        </p:tgtEl>
                                        <p:attrNameLst>
                                          <p:attrName>style.visibility</p:attrName>
                                        </p:attrNameLst>
                                      </p:cBhvr>
                                      <p:to>
                                        <p:strVal val="visible"/>
                                      </p:to>
                                    </p:set>
                                    <p:animEffect transition="in" filter="dissolve">
                                      <p:cBhvr>
                                        <p:cTn id="20" dur="500"/>
                                        <p:tgtEl>
                                          <p:spTgt spid="160791"/>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160797"/>
                                        </p:tgtEl>
                                        <p:attrNameLst>
                                          <p:attrName>style.visibility</p:attrName>
                                        </p:attrNameLst>
                                      </p:cBhvr>
                                      <p:to>
                                        <p:strVal val="visible"/>
                                      </p:to>
                                    </p:set>
                                    <p:animEffect transition="in" filter="dissolve">
                                      <p:cBhvr>
                                        <p:cTn id="25" dur="500"/>
                                        <p:tgtEl>
                                          <p:spTgt spid="160797"/>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160793"/>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160796"/>
                                        </p:tgtEl>
                                        <p:attrNameLst>
                                          <p:attrName>style.visibility</p:attrName>
                                        </p:attrNameLst>
                                      </p:cBhvr>
                                      <p:to>
                                        <p:strVal val="visible"/>
                                      </p:to>
                                    </p:set>
                                    <p:animEffect transition="in" filter="dissolve">
                                      <p:cBhvr>
                                        <p:cTn id="34" dur="500"/>
                                        <p:tgtEl>
                                          <p:spTgt spid="160796"/>
                                        </p:tgtEl>
                                      </p:cBhvr>
                                    </p:animEffect>
                                  </p:childTnLst>
                                </p:cTn>
                              </p:par>
                            </p:childTnLst>
                          </p:cTn>
                        </p:par>
                        <p:par>
                          <p:cTn id="35" fill="hold">
                            <p:stCondLst>
                              <p:cond delay="500"/>
                            </p:stCondLst>
                            <p:childTnLst>
                              <p:par>
                                <p:cTn id="36" presetID="1" presetClass="entr" presetSubtype="0" fill="hold" grpId="0" nodeType="afterEffect">
                                  <p:stCondLst>
                                    <p:cond delay="0"/>
                                  </p:stCondLst>
                                  <p:childTnLst>
                                    <p:set>
                                      <p:cBhvr>
                                        <p:cTn id="37" dur="1" fill="hold">
                                          <p:stCondLst>
                                            <p:cond delay="0"/>
                                          </p:stCondLst>
                                        </p:cTn>
                                        <p:tgtEl>
                                          <p:spTgt spid="160798"/>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60799"/>
                                        </p:tgtEl>
                                        <p:attrNameLst>
                                          <p:attrName>style.visibility</p:attrName>
                                        </p:attrNameLst>
                                      </p:cBhvr>
                                      <p:to>
                                        <p:strVal val="visible"/>
                                      </p:to>
                                    </p:set>
                                    <p:animEffect transition="in" filter="dissolve">
                                      <p:cBhvr>
                                        <p:cTn id="42" dur="500"/>
                                        <p:tgtEl>
                                          <p:spTgt spid="1607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770" grpId="0"/>
      <p:bldP spid="160793" grpId="0" animBg="1"/>
      <p:bldP spid="160796" grpId="0" animBg="1"/>
      <p:bldP spid="160797" grpId="0"/>
      <p:bldP spid="160798" grpId="0" animBg="1"/>
      <p:bldP spid="16079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Text Box 2"/>
          <p:cNvSpPr txBox="1">
            <a:spLocks noChangeArrowheads="1"/>
          </p:cNvSpPr>
          <p:nvPr/>
        </p:nvSpPr>
        <p:spPr bwMode="auto">
          <a:xfrm>
            <a:off x="306388" y="1273175"/>
            <a:ext cx="8529637" cy="1249308"/>
          </a:xfrm>
          <a:prstGeom prst="rect">
            <a:avLst/>
          </a:prstGeom>
          <a:noFill/>
          <a:ln w="9525">
            <a:noFill/>
            <a:miter lim="800000"/>
            <a:headEnd/>
            <a:tailEnd/>
          </a:ln>
          <a:effectLst/>
        </p:spPr>
        <p:txBody>
          <a:bodyPr lIns="36000" tIns="36000" rIns="36000" bIns="36000">
            <a:flatTx/>
          </a:bodyPr>
          <a:lstStyle/>
          <a:p>
            <a:pPr algn="just">
              <a:lnSpc>
                <a:spcPct val="130000"/>
              </a:lnSpc>
            </a:pPr>
            <a:r>
              <a:rPr lang="es-ES" sz="2000" b="1" dirty="0">
                <a:solidFill>
                  <a:srgbClr val="000099"/>
                </a:solidFill>
                <a:latin typeface="Arial" charset="0"/>
              </a:rPr>
              <a:t>3.- Cuando un electrón pasa de una órbita a otra, dicha transición va acompañada de la absorción o emisión de una cantidad definida de energía.</a:t>
            </a:r>
            <a:endParaRPr lang="es-ES" sz="2000" dirty="0">
              <a:solidFill>
                <a:srgbClr val="000099"/>
              </a:solidFill>
              <a:latin typeface="Arial" charset="0"/>
            </a:endParaRPr>
          </a:p>
        </p:txBody>
      </p:sp>
      <p:sp>
        <p:nvSpPr>
          <p:cNvPr id="161795" name="Text Box 3"/>
          <p:cNvSpPr txBox="1">
            <a:spLocks noChangeArrowheads="1"/>
          </p:cNvSpPr>
          <p:nvPr/>
        </p:nvSpPr>
        <p:spPr bwMode="auto">
          <a:xfrm>
            <a:off x="2544763" y="641350"/>
            <a:ext cx="4051300" cy="473912"/>
          </a:xfrm>
          <a:prstGeom prst="rect">
            <a:avLst/>
          </a:prstGeom>
          <a:noFill/>
          <a:ln w="9525">
            <a:noFill/>
            <a:miter lim="800000"/>
            <a:headEnd/>
            <a:tailEnd/>
          </a:ln>
          <a:effectLst/>
        </p:spPr>
        <p:txBody>
          <a:bodyPr>
            <a:spAutoFit/>
            <a:flatTx/>
          </a:bodyPr>
          <a:lstStyle/>
          <a:p>
            <a:pPr>
              <a:lnSpc>
                <a:spcPct val="140000"/>
              </a:lnSpc>
            </a:pPr>
            <a:r>
              <a:rPr lang="es-ES" sz="2000" b="1">
                <a:solidFill>
                  <a:srgbClr val="000099"/>
                </a:solidFill>
                <a:latin typeface="Arial" charset="0"/>
              </a:rPr>
              <a:t>Postulados del Modelo de Bohr</a:t>
            </a:r>
          </a:p>
        </p:txBody>
      </p:sp>
      <p:grpSp>
        <p:nvGrpSpPr>
          <p:cNvPr id="161796" name="Group 4"/>
          <p:cNvGrpSpPr>
            <a:grpSpLocks/>
          </p:cNvGrpSpPr>
          <p:nvPr/>
        </p:nvGrpSpPr>
        <p:grpSpPr bwMode="auto">
          <a:xfrm>
            <a:off x="4470400" y="3738563"/>
            <a:ext cx="203200" cy="193675"/>
            <a:chOff x="2792" y="2294"/>
            <a:chExt cx="128" cy="122"/>
          </a:xfrm>
        </p:grpSpPr>
        <p:sp>
          <p:nvSpPr>
            <p:cNvPr id="161797" name="Freeform 5"/>
            <p:cNvSpPr>
              <a:spLocks/>
            </p:cNvSpPr>
            <p:nvPr/>
          </p:nvSpPr>
          <p:spPr bwMode="auto">
            <a:xfrm>
              <a:off x="2792" y="2294"/>
              <a:ext cx="128" cy="122"/>
            </a:xfrm>
            <a:custGeom>
              <a:avLst/>
              <a:gdLst/>
              <a:ahLst/>
              <a:cxnLst>
                <a:cxn ang="0">
                  <a:pos x="64" y="0"/>
                </a:cxn>
                <a:cxn ang="0">
                  <a:pos x="41" y="5"/>
                </a:cxn>
                <a:cxn ang="0">
                  <a:pos x="18" y="17"/>
                </a:cxn>
                <a:cxn ang="0">
                  <a:pos x="6" y="40"/>
                </a:cxn>
                <a:cxn ang="0">
                  <a:pos x="0" y="64"/>
                </a:cxn>
                <a:cxn ang="0">
                  <a:pos x="6" y="87"/>
                </a:cxn>
                <a:cxn ang="0">
                  <a:pos x="18" y="104"/>
                </a:cxn>
                <a:cxn ang="0">
                  <a:pos x="41" y="116"/>
                </a:cxn>
                <a:cxn ang="0">
                  <a:pos x="64" y="122"/>
                </a:cxn>
                <a:cxn ang="0">
                  <a:pos x="87" y="116"/>
                </a:cxn>
                <a:cxn ang="0">
                  <a:pos x="111" y="104"/>
                </a:cxn>
                <a:cxn ang="0">
                  <a:pos x="122" y="87"/>
                </a:cxn>
                <a:cxn ang="0">
                  <a:pos x="128" y="64"/>
                </a:cxn>
                <a:cxn ang="0">
                  <a:pos x="122" y="40"/>
                </a:cxn>
                <a:cxn ang="0">
                  <a:pos x="111" y="17"/>
                </a:cxn>
                <a:cxn ang="0">
                  <a:pos x="87" y="5"/>
                </a:cxn>
                <a:cxn ang="0">
                  <a:pos x="64" y="0"/>
                </a:cxn>
              </a:cxnLst>
              <a:rect l="0" t="0" r="r" b="b"/>
              <a:pathLst>
                <a:path w="128" h="122">
                  <a:moveTo>
                    <a:pt x="64" y="0"/>
                  </a:moveTo>
                  <a:lnTo>
                    <a:pt x="41" y="5"/>
                  </a:lnTo>
                  <a:lnTo>
                    <a:pt x="18" y="17"/>
                  </a:lnTo>
                  <a:lnTo>
                    <a:pt x="6" y="40"/>
                  </a:lnTo>
                  <a:lnTo>
                    <a:pt x="0" y="64"/>
                  </a:lnTo>
                  <a:lnTo>
                    <a:pt x="6" y="87"/>
                  </a:lnTo>
                  <a:lnTo>
                    <a:pt x="18" y="104"/>
                  </a:lnTo>
                  <a:lnTo>
                    <a:pt x="41" y="116"/>
                  </a:lnTo>
                  <a:lnTo>
                    <a:pt x="64" y="122"/>
                  </a:lnTo>
                  <a:lnTo>
                    <a:pt x="87" y="116"/>
                  </a:lnTo>
                  <a:lnTo>
                    <a:pt x="111" y="104"/>
                  </a:lnTo>
                  <a:lnTo>
                    <a:pt x="122" y="87"/>
                  </a:lnTo>
                  <a:lnTo>
                    <a:pt x="128" y="64"/>
                  </a:lnTo>
                  <a:lnTo>
                    <a:pt x="122" y="40"/>
                  </a:lnTo>
                  <a:lnTo>
                    <a:pt x="111" y="17"/>
                  </a:lnTo>
                  <a:lnTo>
                    <a:pt x="87" y="5"/>
                  </a:lnTo>
                  <a:lnTo>
                    <a:pt x="64" y="0"/>
                  </a:lnTo>
                  <a:close/>
                </a:path>
              </a:pathLst>
            </a:custGeom>
            <a:solidFill>
              <a:srgbClr val="A60000"/>
            </a:solidFill>
            <a:ln w="9525">
              <a:noFill/>
              <a:round/>
              <a:headEnd/>
              <a:tailEnd/>
            </a:ln>
          </p:spPr>
          <p:txBody>
            <a:bodyPr/>
            <a:lstStyle/>
            <a:p>
              <a:endParaRPr lang="es-MX"/>
            </a:p>
          </p:txBody>
        </p:sp>
        <p:sp>
          <p:nvSpPr>
            <p:cNvPr id="161798" name="Freeform 6"/>
            <p:cNvSpPr>
              <a:spLocks/>
            </p:cNvSpPr>
            <p:nvPr/>
          </p:nvSpPr>
          <p:spPr bwMode="auto">
            <a:xfrm>
              <a:off x="2804" y="2299"/>
              <a:ext cx="104" cy="105"/>
            </a:xfrm>
            <a:custGeom>
              <a:avLst/>
              <a:gdLst/>
              <a:ahLst/>
              <a:cxnLst>
                <a:cxn ang="0">
                  <a:pos x="52" y="0"/>
                </a:cxn>
                <a:cxn ang="0">
                  <a:pos x="35" y="6"/>
                </a:cxn>
                <a:cxn ang="0">
                  <a:pos x="17" y="18"/>
                </a:cxn>
                <a:cxn ang="0">
                  <a:pos x="6" y="35"/>
                </a:cxn>
                <a:cxn ang="0">
                  <a:pos x="0" y="59"/>
                </a:cxn>
                <a:cxn ang="0">
                  <a:pos x="6" y="76"/>
                </a:cxn>
                <a:cxn ang="0">
                  <a:pos x="17" y="94"/>
                </a:cxn>
                <a:cxn ang="0">
                  <a:pos x="35" y="99"/>
                </a:cxn>
                <a:cxn ang="0">
                  <a:pos x="52" y="105"/>
                </a:cxn>
                <a:cxn ang="0">
                  <a:pos x="75" y="99"/>
                </a:cxn>
                <a:cxn ang="0">
                  <a:pos x="87" y="94"/>
                </a:cxn>
                <a:cxn ang="0">
                  <a:pos x="99" y="76"/>
                </a:cxn>
                <a:cxn ang="0">
                  <a:pos x="104" y="59"/>
                </a:cxn>
                <a:cxn ang="0">
                  <a:pos x="99" y="35"/>
                </a:cxn>
                <a:cxn ang="0">
                  <a:pos x="87" y="18"/>
                </a:cxn>
                <a:cxn ang="0">
                  <a:pos x="75" y="6"/>
                </a:cxn>
                <a:cxn ang="0">
                  <a:pos x="52" y="0"/>
                </a:cxn>
              </a:cxnLst>
              <a:rect l="0" t="0" r="r" b="b"/>
              <a:pathLst>
                <a:path w="104" h="105">
                  <a:moveTo>
                    <a:pt x="52" y="0"/>
                  </a:moveTo>
                  <a:lnTo>
                    <a:pt x="35" y="6"/>
                  </a:lnTo>
                  <a:lnTo>
                    <a:pt x="17" y="18"/>
                  </a:lnTo>
                  <a:lnTo>
                    <a:pt x="6" y="35"/>
                  </a:lnTo>
                  <a:lnTo>
                    <a:pt x="0" y="59"/>
                  </a:lnTo>
                  <a:lnTo>
                    <a:pt x="6" y="76"/>
                  </a:lnTo>
                  <a:lnTo>
                    <a:pt x="17" y="94"/>
                  </a:lnTo>
                  <a:lnTo>
                    <a:pt x="35" y="99"/>
                  </a:lnTo>
                  <a:lnTo>
                    <a:pt x="52" y="105"/>
                  </a:lnTo>
                  <a:lnTo>
                    <a:pt x="75" y="99"/>
                  </a:lnTo>
                  <a:lnTo>
                    <a:pt x="87" y="94"/>
                  </a:lnTo>
                  <a:lnTo>
                    <a:pt x="99" y="76"/>
                  </a:lnTo>
                  <a:lnTo>
                    <a:pt x="104" y="59"/>
                  </a:lnTo>
                  <a:lnTo>
                    <a:pt x="99" y="35"/>
                  </a:lnTo>
                  <a:lnTo>
                    <a:pt x="87" y="18"/>
                  </a:lnTo>
                  <a:lnTo>
                    <a:pt x="75" y="6"/>
                  </a:lnTo>
                  <a:lnTo>
                    <a:pt x="52" y="0"/>
                  </a:lnTo>
                  <a:close/>
                </a:path>
              </a:pathLst>
            </a:custGeom>
            <a:solidFill>
              <a:srgbClr val="AA0000"/>
            </a:solidFill>
            <a:ln w="9525">
              <a:noFill/>
              <a:round/>
              <a:headEnd/>
              <a:tailEnd/>
            </a:ln>
          </p:spPr>
          <p:txBody>
            <a:bodyPr/>
            <a:lstStyle/>
            <a:p>
              <a:endParaRPr lang="es-MX"/>
            </a:p>
          </p:txBody>
        </p:sp>
        <p:sp>
          <p:nvSpPr>
            <p:cNvPr id="161799" name="Freeform 7"/>
            <p:cNvSpPr>
              <a:spLocks/>
            </p:cNvSpPr>
            <p:nvPr/>
          </p:nvSpPr>
          <p:spPr bwMode="auto">
            <a:xfrm>
              <a:off x="2810" y="2305"/>
              <a:ext cx="98" cy="93"/>
            </a:xfrm>
            <a:custGeom>
              <a:avLst/>
              <a:gdLst/>
              <a:ahLst/>
              <a:cxnLst>
                <a:cxn ang="0">
                  <a:pos x="46" y="0"/>
                </a:cxn>
                <a:cxn ang="0">
                  <a:pos x="29" y="6"/>
                </a:cxn>
                <a:cxn ang="0">
                  <a:pos x="17" y="18"/>
                </a:cxn>
                <a:cxn ang="0">
                  <a:pos x="6" y="35"/>
                </a:cxn>
                <a:cxn ang="0">
                  <a:pos x="0" y="53"/>
                </a:cxn>
                <a:cxn ang="0">
                  <a:pos x="6" y="70"/>
                </a:cxn>
                <a:cxn ang="0">
                  <a:pos x="17" y="82"/>
                </a:cxn>
                <a:cxn ang="0">
                  <a:pos x="29" y="93"/>
                </a:cxn>
                <a:cxn ang="0">
                  <a:pos x="46" y="93"/>
                </a:cxn>
                <a:cxn ang="0">
                  <a:pos x="69" y="93"/>
                </a:cxn>
                <a:cxn ang="0">
                  <a:pos x="81" y="82"/>
                </a:cxn>
                <a:cxn ang="0">
                  <a:pos x="93" y="70"/>
                </a:cxn>
                <a:cxn ang="0">
                  <a:pos x="98" y="53"/>
                </a:cxn>
                <a:cxn ang="0">
                  <a:pos x="93" y="35"/>
                </a:cxn>
                <a:cxn ang="0">
                  <a:pos x="81" y="18"/>
                </a:cxn>
                <a:cxn ang="0">
                  <a:pos x="69" y="6"/>
                </a:cxn>
                <a:cxn ang="0">
                  <a:pos x="46" y="0"/>
                </a:cxn>
              </a:cxnLst>
              <a:rect l="0" t="0" r="r" b="b"/>
              <a:pathLst>
                <a:path w="98" h="93">
                  <a:moveTo>
                    <a:pt x="46" y="0"/>
                  </a:moveTo>
                  <a:lnTo>
                    <a:pt x="29" y="6"/>
                  </a:lnTo>
                  <a:lnTo>
                    <a:pt x="17" y="18"/>
                  </a:lnTo>
                  <a:lnTo>
                    <a:pt x="6" y="35"/>
                  </a:lnTo>
                  <a:lnTo>
                    <a:pt x="0" y="53"/>
                  </a:lnTo>
                  <a:lnTo>
                    <a:pt x="6" y="70"/>
                  </a:lnTo>
                  <a:lnTo>
                    <a:pt x="17" y="82"/>
                  </a:lnTo>
                  <a:lnTo>
                    <a:pt x="29" y="93"/>
                  </a:lnTo>
                  <a:lnTo>
                    <a:pt x="46" y="93"/>
                  </a:lnTo>
                  <a:lnTo>
                    <a:pt x="69" y="93"/>
                  </a:lnTo>
                  <a:lnTo>
                    <a:pt x="81" y="82"/>
                  </a:lnTo>
                  <a:lnTo>
                    <a:pt x="93" y="70"/>
                  </a:lnTo>
                  <a:lnTo>
                    <a:pt x="98" y="53"/>
                  </a:lnTo>
                  <a:lnTo>
                    <a:pt x="93" y="35"/>
                  </a:lnTo>
                  <a:lnTo>
                    <a:pt x="81" y="18"/>
                  </a:lnTo>
                  <a:lnTo>
                    <a:pt x="69" y="6"/>
                  </a:lnTo>
                  <a:lnTo>
                    <a:pt x="46" y="0"/>
                  </a:lnTo>
                  <a:close/>
                </a:path>
              </a:pathLst>
            </a:custGeom>
            <a:solidFill>
              <a:srgbClr val="B00000"/>
            </a:solidFill>
            <a:ln w="9525">
              <a:noFill/>
              <a:round/>
              <a:headEnd/>
              <a:tailEnd/>
            </a:ln>
          </p:spPr>
          <p:txBody>
            <a:bodyPr/>
            <a:lstStyle/>
            <a:p>
              <a:endParaRPr lang="es-MX"/>
            </a:p>
          </p:txBody>
        </p:sp>
        <p:sp>
          <p:nvSpPr>
            <p:cNvPr id="161800" name="Freeform 8"/>
            <p:cNvSpPr>
              <a:spLocks/>
            </p:cNvSpPr>
            <p:nvPr/>
          </p:nvSpPr>
          <p:spPr bwMode="auto">
            <a:xfrm>
              <a:off x="2816" y="2311"/>
              <a:ext cx="87" cy="87"/>
            </a:xfrm>
            <a:custGeom>
              <a:avLst/>
              <a:gdLst/>
              <a:ahLst/>
              <a:cxnLst>
                <a:cxn ang="0">
                  <a:pos x="40" y="0"/>
                </a:cxn>
                <a:cxn ang="0">
                  <a:pos x="23" y="6"/>
                </a:cxn>
                <a:cxn ang="0">
                  <a:pos x="11" y="12"/>
                </a:cxn>
                <a:cxn ang="0">
                  <a:pos x="5" y="29"/>
                </a:cxn>
                <a:cxn ang="0">
                  <a:pos x="0" y="47"/>
                </a:cxn>
                <a:cxn ang="0">
                  <a:pos x="5" y="64"/>
                </a:cxn>
                <a:cxn ang="0">
                  <a:pos x="11" y="76"/>
                </a:cxn>
                <a:cxn ang="0">
                  <a:pos x="23" y="87"/>
                </a:cxn>
                <a:cxn ang="0">
                  <a:pos x="40" y="87"/>
                </a:cxn>
                <a:cxn ang="0">
                  <a:pos x="58" y="87"/>
                </a:cxn>
                <a:cxn ang="0">
                  <a:pos x="75" y="76"/>
                </a:cxn>
                <a:cxn ang="0">
                  <a:pos x="81" y="64"/>
                </a:cxn>
                <a:cxn ang="0">
                  <a:pos x="87" y="47"/>
                </a:cxn>
                <a:cxn ang="0">
                  <a:pos x="81" y="29"/>
                </a:cxn>
                <a:cxn ang="0">
                  <a:pos x="75" y="12"/>
                </a:cxn>
                <a:cxn ang="0">
                  <a:pos x="58" y="6"/>
                </a:cxn>
                <a:cxn ang="0">
                  <a:pos x="40" y="0"/>
                </a:cxn>
              </a:cxnLst>
              <a:rect l="0" t="0" r="r" b="b"/>
              <a:pathLst>
                <a:path w="87" h="87">
                  <a:moveTo>
                    <a:pt x="40" y="0"/>
                  </a:moveTo>
                  <a:lnTo>
                    <a:pt x="23" y="6"/>
                  </a:lnTo>
                  <a:lnTo>
                    <a:pt x="11" y="12"/>
                  </a:lnTo>
                  <a:lnTo>
                    <a:pt x="5" y="29"/>
                  </a:lnTo>
                  <a:lnTo>
                    <a:pt x="0" y="47"/>
                  </a:lnTo>
                  <a:lnTo>
                    <a:pt x="5" y="64"/>
                  </a:lnTo>
                  <a:lnTo>
                    <a:pt x="11" y="76"/>
                  </a:lnTo>
                  <a:lnTo>
                    <a:pt x="23" y="87"/>
                  </a:lnTo>
                  <a:lnTo>
                    <a:pt x="40" y="87"/>
                  </a:lnTo>
                  <a:lnTo>
                    <a:pt x="58" y="87"/>
                  </a:lnTo>
                  <a:lnTo>
                    <a:pt x="75" y="76"/>
                  </a:lnTo>
                  <a:lnTo>
                    <a:pt x="81" y="64"/>
                  </a:lnTo>
                  <a:lnTo>
                    <a:pt x="87" y="47"/>
                  </a:lnTo>
                  <a:lnTo>
                    <a:pt x="81" y="29"/>
                  </a:lnTo>
                  <a:lnTo>
                    <a:pt x="75" y="12"/>
                  </a:lnTo>
                  <a:lnTo>
                    <a:pt x="58" y="6"/>
                  </a:lnTo>
                  <a:lnTo>
                    <a:pt x="40" y="0"/>
                  </a:lnTo>
                  <a:close/>
                </a:path>
              </a:pathLst>
            </a:custGeom>
            <a:solidFill>
              <a:srgbClr val="B90000"/>
            </a:solidFill>
            <a:ln w="9525">
              <a:noFill/>
              <a:round/>
              <a:headEnd/>
              <a:tailEnd/>
            </a:ln>
          </p:spPr>
          <p:txBody>
            <a:bodyPr/>
            <a:lstStyle/>
            <a:p>
              <a:endParaRPr lang="es-MX"/>
            </a:p>
          </p:txBody>
        </p:sp>
        <p:sp>
          <p:nvSpPr>
            <p:cNvPr id="161801" name="Freeform 9"/>
            <p:cNvSpPr>
              <a:spLocks/>
            </p:cNvSpPr>
            <p:nvPr/>
          </p:nvSpPr>
          <p:spPr bwMode="auto">
            <a:xfrm>
              <a:off x="2821" y="2317"/>
              <a:ext cx="76" cy="76"/>
            </a:xfrm>
            <a:custGeom>
              <a:avLst/>
              <a:gdLst/>
              <a:ahLst/>
              <a:cxnLst>
                <a:cxn ang="0">
                  <a:pos x="35" y="0"/>
                </a:cxn>
                <a:cxn ang="0">
                  <a:pos x="24" y="6"/>
                </a:cxn>
                <a:cxn ang="0">
                  <a:pos x="12" y="12"/>
                </a:cxn>
                <a:cxn ang="0">
                  <a:pos x="6" y="23"/>
                </a:cxn>
                <a:cxn ang="0">
                  <a:pos x="0" y="41"/>
                </a:cxn>
                <a:cxn ang="0">
                  <a:pos x="6" y="52"/>
                </a:cxn>
                <a:cxn ang="0">
                  <a:pos x="12" y="64"/>
                </a:cxn>
                <a:cxn ang="0">
                  <a:pos x="24" y="76"/>
                </a:cxn>
                <a:cxn ang="0">
                  <a:pos x="35" y="76"/>
                </a:cxn>
                <a:cxn ang="0">
                  <a:pos x="53" y="76"/>
                </a:cxn>
                <a:cxn ang="0">
                  <a:pos x="64" y="64"/>
                </a:cxn>
                <a:cxn ang="0">
                  <a:pos x="76" y="52"/>
                </a:cxn>
                <a:cxn ang="0">
                  <a:pos x="76" y="41"/>
                </a:cxn>
                <a:cxn ang="0">
                  <a:pos x="76" y="23"/>
                </a:cxn>
                <a:cxn ang="0">
                  <a:pos x="64" y="12"/>
                </a:cxn>
                <a:cxn ang="0">
                  <a:pos x="53" y="6"/>
                </a:cxn>
                <a:cxn ang="0">
                  <a:pos x="35" y="0"/>
                </a:cxn>
              </a:cxnLst>
              <a:rect l="0" t="0" r="r" b="b"/>
              <a:pathLst>
                <a:path w="76" h="76">
                  <a:moveTo>
                    <a:pt x="35" y="0"/>
                  </a:moveTo>
                  <a:lnTo>
                    <a:pt x="24" y="6"/>
                  </a:lnTo>
                  <a:lnTo>
                    <a:pt x="12" y="12"/>
                  </a:lnTo>
                  <a:lnTo>
                    <a:pt x="6" y="23"/>
                  </a:lnTo>
                  <a:lnTo>
                    <a:pt x="0" y="41"/>
                  </a:lnTo>
                  <a:lnTo>
                    <a:pt x="6" y="52"/>
                  </a:lnTo>
                  <a:lnTo>
                    <a:pt x="12" y="64"/>
                  </a:lnTo>
                  <a:lnTo>
                    <a:pt x="24" y="76"/>
                  </a:lnTo>
                  <a:lnTo>
                    <a:pt x="35" y="76"/>
                  </a:lnTo>
                  <a:lnTo>
                    <a:pt x="53" y="76"/>
                  </a:lnTo>
                  <a:lnTo>
                    <a:pt x="64" y="64"/>
                  </a:lnTo>
                  <a:lnTo>
                    <a:pt x="76" y="52"/>
                  </a:lnTo>
                  <a:lnTo>
                    <a:pt x="76" y="41"/>
                  </a:lnTo>
                  <a:lnTo>
                    <a:pt x="76" y="23"/>
                  </a:lnTo>
                  <a:lnTo>
                    <a:pt x="64" y="12"/>
                  </a:lnTo>
                  <a:lnTo>
                    <a:pt x="53" y="6"/>
                  </a:lnTo>
                  <a:lnTo>
                    <a:pt x="35" y="0"/>
                  </a:lnTo>
                  <a:close/>
                </a:path>
              </a:pathLst>
            </a:custGeom>
            <a:solidFill>
              <a:srgbClr val="C40000"/>
            </a:solidFill>
            <a:ln w="9525">
              <a:noFill/>
              <a:round/>
              <a:headEnd/>
              <a:tailEnd/>
            </a:ln>
          </p:spPr>
          <p:txBody>
            <a:bodyPr/>
            <a:lstStyle/>
            <a:p>
              <a:endParaRPr lang="es-MX"/>
            </a:p>
          </p:txBody>
        </p:sp>
        <p:sp>
          <p:nvSpPr>
            <p:cNvPr id="161802" name="Freeform 10"/>
            <p:cNvSpPr>
              <a:spLocks/>
            </p:cNvSpPr>
            <p:nvPr/>
          </p:nvSpPr>
          <p:spPr bwMode="auto">
            <a:xfrm>
              <a:off x="2827" y="2323"/>
              <a:ext cx="64" cy="64"/>
            </a:xfrm>
            <a:custGeom>
              <a:avLst/>
              <a:gdLst/>
              <a:ahLst/>
              <a:cxnLst>
                <a:cxn ang="0">
                  <a:pos x="35" y="0"/>
                </a:cxn>
                <a:cxn ang="0">
                  <a:pos x="23" y="6"/>
                </a:cxn>
                <a:cxn ang="0">
                  <a:pos x="12" y="11"/>
                </a:cxn>
                <a:cxn ang="0">
                  <a:pos x="6" y="23"/>
                </a:cxn>
                <a:cxn ang="0">
                  <a:pos x="0" y="35"/>
                </a:cxn>
                <a:cxn ang="0">
                  <a:pos x="6" y="46"/>
                </a:cxn>
                <a:cxn ang="0">
                  <a:pos x="12" y="58"/>
                </a:cxn>
                <a:cxn ang="0">
                  <a:pos x="35" y="64"/>
                </a:cxn>
                <a:cxn ang="0">
                  <a:pos x="58" y="58"/>
                </a:cxn>
                <a:cxn ang="0">
                  <a:pos x="64" y="35"/>
                </a:cxn>
                <a:cxn ang="0">
                  <a:pos x="58" y="11"/>
                </a:cxn>
                <a:cxn ang="0">
                  <a:pos x="47" y="6"/>
                </a:cxn>
                <a:cxn ang="0">
                  <a:pos x="35" y="0"/>
                </a:cxn>
              </a:cxnLst>
              <a:rect l="0" t="0" r="r" b="b"/>
              <a:pathLst>
                <a:path w="64" h="64">
                  <a:moveTo>
                    <a:pt x="35" y="0"/>
                  </a:moveTo>
                  <a:lnTo>
                    <a:pt x="23" y="6"/>
                  </a:lnTo>
                  <a:lnTo>
                    <a:pt x="12" y="11"/>
                  </a:lnTo>
                  <a:lnTo>
                    <a:pt x="6" y="23"/>
                  </a:lnTo>
                  <a:lnTo>
                    <a:pt x="0" y="35"/>
                  </a:lnTo>
                  <a:lnTo>
                    <a:pt x="6" y="46"/>
                  </a:lnTo>
                  <a:lnTo>
                    <a:pt x="12" y="58"/>
                  </a:lnTo>
                  <a:lnTo>
                    <a:pt x="35" y="64"/>
                  </a:lnTo>
                  <a:lnTo>
                    <a:pt x="58" y="58"/>
                  </a:lnTo>
                  <a:lnTo>
                    <a:pt x="64" y="35"/>
                  </a:lnTo>
                  <a:lnTo>
                    <a:pt x="58" y="11"/>
                  </a:lnTo>
                  <a:lnTo>
                    <a:pt x="47" y="6"/>
                  </a:lnTo>
                  <a:lnTo>
                    <a:pt x="35" y="0"/>
                  </a:lnTo>
                  <a:close/>
                </a:path>
              </a:pathLst>
            </a:custGeom>
            <a:solidFill>
              <a:srgbClr val="D00000"/>
            </a:solidFill>
            <a:ln w="9525">
              <a:noFill/>
              <a:round/>
              <a:headEnd/>
              <a:tailEnd/>
            </a:ln>
          </p:spPr>
          <p:txBody>
            <a:bodyPr/>
            <a:lstStyle/>
            <a:p>
              <a:endParaRPr lang="es-MX"/>
            </a:p>
          </p:txBody>
        </p:sp>
        <p:sp>
          <p:nvSpPr>
            <p:cNvPr id="161803" name="Freeform 11"/>
            <p:cNvSpPr>
              <a:spLocks/>
            </p:cNvSpPr>
            <p:nvPr/>
          </p:nvSpPr>
          <p:spPr bwMode="auto">
            <a:xfrm>
              <a:off x="2833" y="2329"/>
              <a:ext cx="52" cy="52"/>
            </a:xfrm>
            <a:custGeom>
              <a:avLst/>
              <a:gdLst/>
              <a:ahLst/>
              <a:cxnLst>
                <a:cxn ang="0">
                  <a:pos x="29" y="0"/>
                </a:cxn>
                <a:cxn ang="0">
                  <a:pos x="6" y="5"/>
                </a:cxn>
                <a:cxn ang="0">
                  <a:pos x="0" y="29"/>
                </a:cxn>
                <a:cxn ang="0">
                  <a:pos x="6" y="46"/>
                </a:cxn>
                <a:cxn ang="0">
                  <a:pos x="29" y="52"/>
                </a:cxn>
                <a:cxn ang="0">
                  <a:pos x="46" y="46"/>
                </a:cxn>
                <a:cxn ang="0">
                  <a:pos x="52" y="29"/>
                </a:cxn>
                <a:cxn ang="0">
                  <a:pos x="46" y="5"/>
                </a:cxn>
                <a:cxn ang="0">
                  <a:pos x="29" y="0"/>
                </a:cxn>
              </a:cxnLst>
              <a:rect l="0" t="0" r="r" b="b"/>
              <a:pathLst>
                <a:path w="52" h="52">
                  <a:moveTo>
                    <a:pt x="29" y="0"/>
                  </a:moveTo>
                  <a:lnTo>
                    <a:pt x="6" y="5"/>
                  </a:lnTo>
                  <a:lnTo>
                    <a:pt x="0" y="29"/>
                  </a:lnTo>
                  <a:lnTo>
                    <a:pt x="6" y="46"/>
                  </a:lnTo>
                  <a:lnTo>
                    <a:pt x="29" y="52"/>
                  </a:lnTo>
                  <a:lnTo>
                    <a:pt x="46" y="46"/>
                  </a:lnTo>
                  <a:lnTo>
                    <a:pt x="52" y="29"/>
                  </a:lnTo>
                  <a:lnTo>
                    <a:pt x="46" y="5"/>
                  </a:lnTo>
                  <a:lnTo>
                    <a:pt x="29" y="0"/>
                  </a:lnTo>
                  <a:close/>
                </a:path>
              </a:pathLst>
            </a:custGeom>
            <a:solidFill>
              <a:srgbClr val="DC0000"/>
            </a:solidFill>
            <a:ln w="9525">
              <a:noFill/>
              <a:round/>
              <a:headEnd/>
              <a:tailEnd/>
            </a:ln>
          </p:spPr>
          <p:txBody>
            <a:bodyPr/>
            <a:lstStyle/>
            <a:p>
              <a:endParaRPr lang="es-MX"/>
            </a:p>
          </p:txBody>
        </p:sp>
        <p:sp>
          <p:nvSpPr>
            <p:cNvPr id="161804" name="Freeform 12"/>
            <p:cNvSpPr>
              <a:spLocks/>
            </p:cNvSpPr>
            <p:nvPr/>
          </p:nvSpPr>
          <p:spPr bwMode="auto">
            <a:xfrm>
              <a:off x="2839" y="2334"/>
              <a:ext cx="40" cy="41"/>
            </a:xfrm>
            <a:custGeom>
              <a:avLst/>
              <a:gdLst/>
              <a:ahLst/>
              <a:cxnLst>
                <a:cxn ang="0">
                  <a:pos x="23" y="0"/>
                </a:cxn>
                <a:cxn ang="0">
                  <a:pos x="6" y="6"/>
                </a:cxn>
                <a:cxn ang="0">
                  <a:pos x="0" y="24"/>
                </a:cxn>
                <a:cxn ang="0">
                  <a:pos x="6" y="35"/>
                </a:cxn>
                <a:cxn ang="0">
                  <a:pos x="23" y="41"/>
                </a:cxn>
                <a:cxn ang="0">
                  <a:pos x="35" y="35"/>
                </a:cxn>
                <a:cxn ang="0">
                  <a:pos x="40" y="24"/>
                </a:cxn>
                <a:cxn ang="0">
                  <a:pos x="35" y="6"/>
                </a:cxn>
                <a:cxn ang="0">
                  <a:pos x="23" y="0"/>
                </a:cxn>
              </a:cxnLst>
              <a:rect l="0" t="0" r="r" b="b"/>
              <a:pathLst>
                <a:path w="40" h="41">
                  <a:moveTo>
                    <a:pt x="23" y="0"/>
                  </a:moveTo>
                  <a:lnTo>
                    <a:pt x="6" y="6"/>
                  </a:lnTo>
                  <a:lnTo>
                    <a:pt x="0" y="24"/>
                  </a:lnTo>
                  <a:lnTo>
                    <a:pt x="6" y="35"/>
                  </a:lnTo>
                  <a:lnTo>
                    <a:pt x="23" y="41"/>
                  </a:lnTo>
                  <a:lnTo>
                    <a:pt x="35" y="35"/>
                  </a:lnTo>
                  <a:lnTo>
                    <a:pt x="40" y="24"/>
                  </a:lnTo>
                  <a:lnTo>
                    <a:pt x="35" y="6"/>
                  </a:lnTo>
                  <a:lnTo>
                    <a:pt x="23" y="0"/>
                  </a:lnTo>
                  <a:close/>
                </a:path>
              </a:pathLst>
            </a:custGeom>
            <a:solidFill>
              <a:srgbClr val="E80000"/>
            </a:solidFill>
            <a:ln w="9525">
              <a:noFill/>
              <a:round/>
              <a:headEnd/>
              <a:tailEnd/>
            </a:ln>
          </p:spPr>
          <p:txBody>
            <a:bodyPr/>
            <a:lstStyle/>
            <a:p>
              <a:endParaRPr lang="es-MX"/>
            </a:p>
          </p:txBody>
        </p:sp>
        <p:sp>
          <p:nvSpPr>
            <p:cNvPr id="161805" name="Freeform 13"/>
            <p:cNvSpPr>
              <a:spLocks/>
            </p:cNvSpPr>
            <p:nvPr/>
          </p:nvSpPr>
          <p:spPr bwMode="auto">
            <a:xfrm>
              <a:off x="2845" y="2340"/>
              <a:ext cx="34" cy="29"/>
            </a:xfrm>
            <a:custGeom>
              <a:avLst/>
              <a:gdLst/>
              <a:ahLst/>
              <a:cxnLst>
                <a:cxn ang="0">
                  <a:pos x="17" y="0"/>
                </a:cxn>
                <a:cxn ang="0">
                  <a:pos x="5" y="6"/>
                </a:cxn>
                <a:cxn ang="0">
                  <a:pos x="0" y="18"/>
                </a:cxn>
                <a:cxn ang="0">
                  <a:pos x="5" y="23"/>
                </a:cxn>
                <a:cxn ang="0">
                  <a:pos x="17" y="29"/>
                </a:cxn>
                <a:cxn ang="0">
                  <a:pos x="29" y="23"/>
                </a:cxn>
                <a:cxn ang="0">
                  <a:pos x="34" y="18"/>
                </a:cxn>
                <a:cxn ang="0">
                  <a:pos x="29" y="6"/>
                </a:cxn>
                <a:cxn ang="0">
                  <a:pos x="17" y="0"/>
                </a:cxn>
              </a:cxnLst>
              <a:rect l="0" t="0" r="r" b="b"/>
              <a:pathLst>
                <a:path w="34" h="29">
                  <a:moveTo>
                    <a:pt x="17" y="0"/>
                  </a:moveTo>
                  <a:lnTo>
                    <a:pt x="5" y="6"/>
                  </a:lnTo>
                  <a:lnTo>
                    <a:pt x="0" y="18"/>
                  </a:lnTo>
                  <a:lnTo>
                    <a:pt x="5" y="23"/>
                  </a:lnTo>
                  <a:lnTo>
                    <a:pt x="17" y="29"/>
                  </a:lnTo>
                  <a:lnTo>
                    <a:pt x="29" y="23"/>
                  </a:lnTo>
                  <a:lnTo>
                    <a:pt x="34" y="18"/>
                  </a:lnTo>
                  <a:lnTo>
                    <a:pt x="29" y="6"/>
                  </a:lnTo>
                  <a:lnTo>
                    <a:pt x="17" y="0"/>
                  </a:lnTo>
                  <a:close/>
                </a:path>
              </a:pathLst>
            </a:custGeom>
            <a:solidFill>
              <a:srgbClr val="F00000"/>
            </a:solidFill>
            <a:ln w="9525">
              <a:noFill/>
              <a:round/>
              <a:headEnd/>
              <a:tailEnd/>
            </a:ln>
          </p:spPr>
          <p:txBody>
            <a:bodyPr/>
            <a:lstStyle/>
            <a:p>
              <a:endParaRPr lang="es-MX"/>
            </a:p>
          </p:txBody>
        </p:sp>
        <p:sp>
          <p:nvSpPr>
            <p:cNvPr id="161806" name="Freeform 14"/>
            <p:cNvSpPr>
              <a:spLocks/>
            </p:cNvSpPr>
            <p:nvPr/>
          </p:nvSpPr>
          <p:spPr bwMode="auto">
            <a:xfrm>
              <a:off x="2850" y="2346"/>
              <a:ext cx="24" cy="23"/>
            </a:xfrm>
            <a:custGeom>
              <a:avLst/>
              <a:gdLst/>
              <a:ahLst/>
              <a:cxnLst>
                <a:cxn ang="0">
                  <a:pos x="12" y="0"/>
                </a:cxn>
                <a:cxn ang="0">
                  <a:pos x="6" y="6"/>
                </a:cxn>
                <a:cxn ang="0">
                  <a:pos x="0" y="12"/>
                </a:cxn>
                <a:cxn ang="0">
                  <a:pos x="6" y="17"/>
                </a:cxn>
                <a:cxn ang="0">
                  <a:pos x="12" y="23"/>
                </a:cxn>
                <a:cxn ang="0">
                  <a:pos x="18" y="17"/>
                </a:cxn>
                <a:cxn ang="0">
                  <a:pos x="24" y="12"/>
                </a:cxn>
                <a:cxn ang="0">
                  <a:pos x="18" y="6"/>
                </a:cxn>
                <a:cxn ang="0">
                  <a:pos x="12" y="0"/>
                </a:cxn>
              </a:cxnLst>
              <a:rect l="0" t="0" r="r" b="b"/>
              <a:pathLst>
                <a:path w="24" h="23">
                  <a:moveTo>
                    <a:pt x="12" y="0"/>
                  </a:moveTo>
                  <a:lnTo>
                    <a:pt x="6" y="6"/>
                  </a:lnTo>
                  <a:lnTo>
                    <a:pt x="0" y="12"/>
                  </a:lnTo>
                  <a:lnTo>
                    <a:pt x="6" y="17"/>
                  </a:lnTo>
                  <a:lnTo>
                    <a:pt x="12" y="23"/>
                  </a:lnTo>
                  <a:lnTo>
                    <a:pt x="18" y="17"/>
                  </a:lnTo>
                  <a:lnTo>
                    <a:pt x="24" y="12"/>
                  </a:lnTo>
                  <a:lnTo>
                    <a:pt x="18" y="6"/>
                  </a:lnTo>
                  <a:lnTo>
                    <a:pt x="12" y="0"/>
                  </a:lnTo>
                  <a:close/>
                </a:path>
              </a:pathLst>
            </a:custGeom>
            <a:solidFill>
              <a:srgbClr val="F70000"/>
            </a:solidFill>
            <a:ln w="9525">
              <a:noFill/>
              <a:round/>
              <a:headEnd/>
              <a:tailEnd/>
            </a:ln>
          </p:spPr>
          <p:txBody>
            <a:bodyPr/>
            <a:lstStyle/>
            <a:p>
              <a:endParaRPr lang="es-MX"/>
            </a:p>
          </p:txBody>
        </p:sp>
        <p:sp>
          <p:nvSpPr>
            <p:cNvPr id="161807" name="Freeform 15"/>
            <p:cNvSpPr>
              <a:spLocks/>
            </p:cNvSpPr>
            <p:nvPr/>
          </p:nvSpPr>
          <p:spPr bwMode="auto">
            <a:xfrm>
              <a:off x="2856" y="2352"/>
              <a:ext cx="12" cy="11"/>
            </a:xfrm>
            <a:custGeom>
              <a:avLst/>
              <a:gdLst/>
              <a:ahLst/>
              <a:cxnLst>
                <a:cxn ang="0">
                  <a:pos x="6" y="0"/>
                </a:cxn>
                <a:cxn ang="0">
                  <a:pos x="0" y="0"/>
                </a:cxn>
                <a:cxn ang="0">
                  <a:pos x="0" y="6"/>
                </a:cxn>
                <a:cxn ang="0">
                  <a:pos x="0" y="11"/>
                </a:cxn>
                <a:cxn ang="0">
                  <a:pos x="6" y="11"/>
                </a:cxn>
                <a:cxn ang="0">
                  <a:pos x="12" y="11"/>
                </a:cxn>
                <a:cxn ang="0">
                  <a:pos x="12" y="6"/>
                </a:cxn>
                <a:cxn ang="0">
                  <a:pos x="12" y="0"/>
                </a:cxn>
                <a:cxn ang="0">
                  <a:pos x="6" y="0"/>
                </a:cxn>
              </a:cxnLst>
              <a:rect l="0" t="0" r="r" b="b"/>
              <a:pathLst>
                <a:path w="12" h="11">
                  <a:moveTo>
                    <a:pt x="6" y="0"/>
                  </a:moveTo>
                  <a:lnTo>
                    <a:pt x="0" y="0"/>
                  </a:lnTo>
                  <a:lnTo>
                    <a:pt x="0" y="6"/>
                  </a:lnTo>
                  <a:lnTo>
                    <a:pt x="0" y="11"/>
                  </a:lnTo>
                  <a:lnTo>
                    <a:pt x="6" y="11"/>
                  </a:lnTo>
                  <a:lnTo>
                    <a:pt x="12" y="11"/>
                  </a:lnTo>
                  <a:lnTo>
                    <a:pt x="12" y="6"/>
                  </a:lnTo>
                  <a:lnTo>
                    <a:pt x="12" y="0"/>
                  </a:lnTo>
                  <a:lnTo>
                    <a:pt x="6" y="0"/>
                  </a:lnTo>
                  <a:close/>
                </a:path>
              </a:pathLst>
            </a:custGeom>
            <a:solidFill>
              <a:srgbClr val="FB0000"/>
            </a:solidFill>
            <a:ln w="9525">
              <a:noFill/>
              <a:round/>
              <a:headEnd/>
              <a:tailEnd/>
            </a:ln>
          </p:spPr>
          <p:txBody>
            <a:bodyPr/>
            <a:lstStyle/>
            <a:p>
              <a:endParaRPr lang="es-MX"/>
            </a:p>
          </p:txBody>
        </p:sp>
      </p:grpSp>
      <p:sp>
        <p:nvSpPr>
          <p:cNvPr id="161808" name="Oval 16"/>
          <p:cNvSpPr>
            <a:spLocks noChangeArrowheads="1"/>
          </p:cNvSpPr>
          <p:nvPr/>
        </p:nvSpPr>
        <p:spPr bwMode="auto">
          <a:xfrm>
            <a:off x="3771900" y="3017838"/>
            <a:ext cx="1600200" cy="1608137"/>
          </a:xfrm>
          <a:prstGeom prst="ellipse">
            <a:avLst/>
          </a:prstGeom>
          <a:noFill/>
          <a:ln w="9525">
            <a:solidFill>
              <a:schemeClr val="accent1"/>
            </a:solidFill>
            <a:round/>
            <a:headEnd/>
            <a:tailEnd/>
          </a:ln>
          <a:effectLst/>
        </p:spPr>
        <p:txBody>
          <a:bodyPr wrap="none" anchor="ctr"/>
          <a:lstStyle/>
          <a:p>
            <a:endParaRPr lang="es-MX"/>
          </a:p>
        </p:txBody>
      </p:sp>
      <p:sp>
        <p:nvSpPr>
          <p:cNvPr id="161809" name="Oval 17"/>
          <p:cNvSpPr>
            <a:spLocks noChangeArrowheads="1"/>
          </p:cNvSpPr>
          <p:nvPr/>
        </p:nvSpPr>
        <p:spPr bwMode="auto">
          <a:xfrm>
            <a:off x="5195888" y="3330575"/>
            <a:ext cx="82550" cy="82550"/>
          </a:xfrm>
          <a:prstGeom prst="ellipse">
            <a:avLst/>
          </a:prstGeom>
          <a:solidFill>
            <a:srgbClr val="000000"/>
          </a:solidFill>
          <a:ln w="9525">
            <a:noFill/>
            <a:round/>
            <a:headEnd/>
            <a:tailEnd/>
          </a:ln>
        </p:spPr>
        <p:txBody>
          <a:bodyPr/>
          <a:lstStyle/>
          <a:p>
            <a:endParaRPr lang="es-MX"/>
          </a:p>
        </p:txBody>
      </p:sp>
      <p:sp>
        <p:nvSpPr>
          <p:cNvPr id="161815" name="Text Box 23"/>
          <p:cNvSpPr txBox="1">
            <a:spLocks noChangeArrowheads="1"/>
          </p:cNvSpPr>
          <p:nvPr/>
        </p:nvSpPr>
        <p:spPr bwMode="auto">
          <a:xfrm>
            <a:off x="4448175" y="4456113"/>
            <a:ext cx="296863" cy="327025"/>
          </a:xfrm>
          <a:prstGeom prst="rect">
            <a:avLst/>
          </a:prstGeom>
          <a:solidFill>
            <a:srgbClr val="FAFAD2"/>
          </a:solidFill>
          <a:ln w="9525">
            <a:noFill/>
            <a:miter lim="800000"/>
            <a:headEnd/>
            <a:tailEnd/>
          </a:ln>
          <a:effectLst/>
        </p:spPr>
        <p:txBody>
          <a:bodyPr wrap="none" lIns="18000" tIns="10800" rIns="18000" bIns="10800">
            <a:spAutoFit/>
          </a:bodyPr>
          <a:lstStyle/>
          <a:p>
            <a:r>
              <a:rPr lang="es-ES" sz="2000" b="1">
                <a:latin typeface="Arial" charset="0"/>
              </a:rPr>
              <a:t>E</a:t>
            </a:r>
            <a:r>
              <a:rPr lang="es-ES" sz="2000" b="1" baseline="-25000">
                <a:latin typeface="Arial" charset="0"/>
              </a:rPr>
              <a:t>1</a:t>
            </a:r>
          </a:p>
        </p:txBody>
      </p:sp>
      <p:sp>
        <p:nvSpPr>
          <p:cNvPr id="161816" name="Oval 24"/>
          <p:cNvSpPr>
            <a:spLocks noChangeArrowheads="1"/>
          </p:cNvSpPr>
          <p:nvPr/>
        </p:nvSpPr>
        <p:spPr bwMode="auto">
          <a:xfrm>
            <a:off x="3127375" y="2403475"/>
            <a:ext cx="2889250" cy="2889250"/>
          </a:xfrm>
          <a:prstGeom prst="ellipse">
            <a:avLst/>
          </a:prstGeom>
          <a:noFill/>
          <a:ln w="9525">
            <a:solidFill>
              <a:schemeClr val="accent1"/>
            </a:solidFill>
            <a:round/>
            <a:headEnd/>
            <a:tailEnd/>
          </a:ln>
          <a:effectLst/>
        </p:spPr>
        <p:txBody>
          <a:bodyPr wrap="none" anchor="ctr"/>
          <a:lstStyle/>
          <a:p>
            <a:endParaRPr lang="es-MX"/>
          </a:p>
        </p:txBody>
      </p:sp>
      <p:sp>
        <p:nvSpPr>
          <p:cNvPr id="161818" name="Text Box 26"/>
          <p:cNvSpPr txBox="1">
            <a:spLocks noChangeArrowheads="1"/>
          </p:cNvSpPr>
          <p:nvPr/>
        </p:nvSpPr>
        <p:spPr bwMode="auto">
          <a:xfrm>
            <a:off x="4448175" y="5141913"/>
            <a:ext cx="296863" cy="327025"/>
          </a:xfrm>
          <a:prstGeom prst="rect">
            <a:avLst/>
          </a:prstGeom>
          <a:solidFill>
            <a:srgbClr val="FAFAD2"/>
          </a:solidFill>
          <a:ln w="9525">
            <a:noFill/>
            <a:miter lim="800000"/>
            <a:headEnd/>
            <a:tailEnd/>
          </a:ln>
          <a:effectLst/>
        </p:spPr>
        <p:txBody>
          <a:bodyPr wrap="none" lIns="18000" tIns="10800" rIns="18000" bIns="10800">
            <a:spAutoFit/>
          </a:bodyPr>
          <a:lstStyle/>
          <a:p>
            <a:r>
              <a:rPr lang="es-ES" sz="2000" b="1">
                <a:latin typeface="Arial" charset="0"/>
              </a:rPr>
              <a:t>E</a:t>
            </a:r>
            <a:r>
              <a:rPr lang="es-ES" sz="2000" b="1" baseline="-25000">
                <a:latin typeface="Arial" charset="0"/>
              </a:rPr>
              <a:t>2</a:t>
            </a:r>
          </a:p>
        </p:txBody>
      </p:sp>
      <p:sp>
        <p:nvSpPr>
          <p:cNvPr id="161820" name="Freeform 28"/>
          <p:cNvSpPr>
            <a:spLocks/>
          </p:cNvSpPr>
          <p:nvPr/>
        </p:nvSpPr>
        <p:spPr bwMode="auto">
          <a:xfrm>
            <a:off x="6253163" y="4725988"/>
            <a:ext cx="319087" cy="336550"/>
          </a:xfrm>
          <a:custGeom>
            <a:avLst/>
            <a:gdLst/>
            <a:ahLst/>
            <a:cxnLst>
              <a:cxn ang="0">
                <a:pos x="0" y="35"/>
              </a:cxn>
              <a:cxn ang="0">
                <a:pos x="111" y="32"/>
              </a:cxn>
              <a:cxn ang="0">
                <a:pos x="87" y="230"/>
              </a:cxn>
              <a:cxn ang="0">
                <a:pos x="198" y="248"/>
              </a:cxn>
            </a:cxnLst>
            <a:rect l="0" t="0" r="r" b="b"/>
            <a:pathLst>
              <a:path w="198" h="266">
                <a:moveTo>
                  <a:pt x="0" y="35"/>
                </a:moveTo>
                <a:cubicBezTo>
                  <a:pt x="18" y="35"/>
                  <a:pt x="96" y="0"/>
                  <a:pt x="111" y="32"/>
                </a:cubicBezTo>
                <a:cubicBezTo>
                  <a:pt x="126" y="64"/>
                  <a:pt x="74" y="194"/>
                  <a:pt x="87" y="230"/>
                </a:cubicBezTo>
                <a:cubicBezTo>
                  <a:pt x="100" y="266"/>
                  <a:pt x="178" y="244"/>
                  <a:pt x="198" y="248"/>
                </a:cubicBezTo>
              </a:path>
            </a:pathLst>
          </a:custGeom>
          <a:noFill/>
          <a:ln w="15875" cap="flat" cmpd="sng">
            <a:solidFill>
              <a:schemeClr val="accent2"/>
            </a:solidFill>
            <a:prstDash val="solid"/>
            <a:round/>
            <a:headEnd type="stealth" w="med" len="sm"/>
            <a:tailEnd type="none" w="med" len="med"/>
          </a:ln>
          <a:effectLst/>
        </p:spPr>
        <p:txBody>
          <a:bodyPr wrap="none" anchor="ctr"/>
          <a:lstStyle/>
          <a:p>
            <a:endParaRPr lang="es-MX"/>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61794"/>
                                        </p:tgtEl>
                                        <p:attrNameLst>
                                          <p:attrName>style.visibility</p:attrName>
                                        </p:attrNameLst>
                                      </p:cBhvr>
                                      <p:to>
                                        <p:strVal val="visible"/>
                                      </p:to>
                                    </p:set>
                                    <p:animEffect transition="in" filter="dissolve">
                                      <p:cBhvr>
                                        <p:cTn id="7" dur="500"/>
                                        <p:tgtEl>
                                          <p:spTgt spid="16179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61820"/>
                                        </p:tgtEl>
                                        <p:attrNameLst>
                                          <p:attrName>style.visibility</p:attrName>
                                        </p:attrNameLst>
                                      </p:cBhvr>
                                      <p:to>
                                        <p:strVal val="visible"/>
                                      </p:to>
                                    </p:set>
                                  </p:childTnLst>
                                </p:cTn>
                              </p:par>
                            </p:childTnLst>
                          </p:cTn>
                        </p:par>
                        <p:par>
                          <p:cTn id="12" fill="hold">
                            <p:stCondLst>
                              <p:cond delay="0"/>
                            </p:stCondLst>
                            <p:childTnLst>
                              <p:par>
                                <p:cTn id="13" presetID="56" presetClass="path" presetSubtype="0" fill="hold" grpId="1" nodeType="afterEffect">
                                  <p:stCondLst>
                                    <p:cond delay="0"/>
                                  </p:stCondLst>
                                  <p:childTnLst>
                                    <p:animMotion origin="layout" path="M -0.01771 -0.01806 L -0.11598 -0.20278 " pathEditMode="relative" rAng="0" ptsTypes="AA">
                                      <p:cBhvr>
                                        <p:cTn id="14" dur="1500" fill="hold"/>
                                        <p:tgtEl>
                                          <p:spTgt spid="161820"/>
                                        </p:tgtEl>
                                        <p:attrNameLst>
                                          <p:attrName>ppt_x</p:attrName>
                                          <p:attrName>ppt_y</p:attrName>
                                        </p:attrNameLst>
                                      </p:cBhvr>
                                      <p:rCtr x="-4900" y="-9200"/>
                                    </p:animMotion>
                                  </p:childTnLst>
                                  <p:subTnLst>
                                    <p:set>
                                      <p:cBhvr override="childStyle">
                                        <p:cTn dur="1" fill="hold" display="0" masterRel="sameClick" afterEffect="1">
                                          <p:stCondLst>
                                            <p:cond evt="end" delay="0">
                                              <p:tn val="13"/>
                                            </p:cond>
                                          </p:stCondLst>
                                        </p:cTn>
                                        <p:tgtEl>
                                          <p:spTgt spid="161820"/>
                                        </p:tgtEl>
                                        <p:attrNameLst>
                                          <p:attrName>style.visibility</p:attrName>
                                        </p:attrNameLst>
                                      </p:cBhvr>
                                      <p:to>
                                        <p:strVal val="hidden"/>
                                      </p:to>
                                    </p:set>
                                  </p:subTnLst>
                                </p:cTn>
                              </p:par>
                            </p:childTnLst>
                          </p:cTn>
                        </p:par>
                        <p:par>
                          <p:cTn id="15" fill="hold">
                            <p:stCondLst>
                              <p:cond delay="1500"/>
                            </p:stCondLst>
                            <p:childTnLst>
                              <p:par>
                                <p:cTn id="16" presetID="44" presetClass="path" presetSubtype="0" fill="hold" grpId="0" nodeType="afterEffect">
                                  <p:stCondLst>
                                    <p:cond delay="0"/>
                                  </p:stCondLst>
                                  <p:childTnLst>
                                    <p:animMotion origin="layout" path="M -0.00104 -0.00255 L 0.00122 -0.04861 C 0.00139 -0.05811 0.00486 -0.06598 0.0099 -0.06968 C 0.01598 -0.07385 0.02223 -0.07315 0.02848 -0.0676 L 0.05868 -0.04329 " pathEditMode="relative" rAng="-1643010" ptsTypes="FffFF">
                                      <p:cBhvr>
                                        <p:cTn id="17" dur="1500" fill="hold"/>
                                        <p:tgtEl>
                                          <p:spTgt spid="161809"/>
                                        </p:tgtEl>
                                        <p:attrNameLst>
                                          <p:attrName>ppt_x</p:attrName>
                                          <p:attrName>ppt_y</p:attrName>
                                        </p:attrNameLst>
                                      </p:cBhvr>
                                      <p:rCtr x="2100" y="-44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794" grpId="0"/>
      <p:bldP spid="161809" grpId="0" animBg="1"/>
      <p:bldP spid="161820" grpId="0" animBg="1"/>
      <p:bldP spid="161820"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Text Box 2"/>
          <p:cNvSpPr txBox="1">
            <a:spLocks noChangeArrowheads="1"/>
          </p:cNvSpPr>
          <p:nvPr/>
        </p:nvSpPr>
        <p:spPr bwMode="auto">
          <a:xfrm>
            <a:off x="306388" y="1273175"/>
            <a:ext cx="8529637" cy="1249308"/>
          </a:xfrm>
          <a:prstGeom prst="rect">
            <a:avLst/>
          </a:prstGeom>
          <a:noFill/>
          <a:ln w="9525">
            <a:noFill/>
            <a:miter lim="800000"/>
            <a:headEnd/>
            <a:tailEnd/>
          </a:ln>
          <a:effectLst/>
        </p:spPr>
        <p:txBody>
          <a:bodyPr lIns="36000" tIns="36000" rIns="36000" bIns="36000">
            <a:flatTx/>
          </a:bodyPr>
          <a:lstStyle/>
          <a:p>
            <a:pPr algn="just">
              <a:lnSpc>
                <a:spcPct val="130000"/>
              </a:lnSpc>
            </a:pPr>
            <a:r>
              <a:rPr lang="es-ES" sz="2000" b="1" dirty="0">
                <a:solidFill>
                  <a:srgbClr val="000099"/>
                </a:solidFill>
                <a:latin typeface="Arial" charset="0"/>
              </a:rPr>
              <a:t>3.- Cuando un electrón pasa de una órbita a otra, dicha transición va acompañada de la absorción o emisión de una cantidad definida de energía.</a:t>
            </a:r>
            <a:endParaRPr lang="es-ES" sz="2000" dirty="0">
              <a:solidFill>
                <a:srgbClr val="000099"/>
              </a:solidFill>
              <a:latin typeface="Arial" charset="0"/>
            </a:endParaRPr>
          </a:p>
        </p:txBody>
      </p:sp>
      <p:sp>
        <p:nvSpPr>
          <p:cNvPr id="162819" name="Text Box 3"/>
          <p:cNvSpPr txBox="1">
            <a:spLocks noChangeArrowheads="1"/>
          </p:cNvSpPr>
          <p:nvPr/>
        </p:nvSpPr>
        <p:spPr bwMode="auto">
          <a:xfrm>
            <a:off x="2544763" y="641350"/>
            <a:ext cx="4051300" cy="473912"/>
          </a:xfrm>
          <a:prstGeom prst="rect">
            <a:avLst/>
          </a:prstGeom>
          <a:noFill/>
          <a:ln w="9525">
            <a:noFill/>
            <a:miter lim="800000"/>
            <a:headEnd/>
            <a:tailEnd/>
          </a:ln>
          <a:effectLst/>
        </p:spPr>
        <p:txBody>
          <a:bodyPr>
            <a:spAutoFit/>
            <a:flatTx/>
          </a:bodyPr>
          <a:lstStyle/>
          <a:p>
            <a:pPr>
              <a:lnSpc>
                <a:spcPct val="140000"/>
              </a:lnSpc>
            </a:pPr>
            <a:r>
              <a:rPr lang="es-ES" sz="2000" b="1" dirty="0">
                <a:solidFill>
                  <a:srgbClr val="000099"/>
                </a:solidFill>
                <a:latin typeface="Arial" charset="0"/>
              </a:rPr>
              <a:t>Postulados del Modelo de Bohr</a:t>
            </a:r>
          </a:p>
        </p:txBody>
      </p:sp>
      <p:grpSp>
        <p:nvGrpSpPr>
          <p:cNvPr id="162820" name="Group 4"/>
          <p:cNvGrpSpPr>
            <a:grpSpLocks/>
          </p:cNvGrpSpPr>
          <p:nvPr/>
        </p:nvGrpSpPr>
        <p:grpSpPr bwMode="auto">
          <a:xfrm>
            <a:off x="4470400" y="3738563"/>
            <a:ext cx="203200" cy="193675"/>
            <a:chOff x="2792" y="2294"/>
            <a:chExt cx="128" cy="122"/>
          </a:xfrm>
        </p:grpSpPr>
        <p:sp>
          <p:nvSpPr>
            <p:cNvPr id="162821" name="Freeform 5"/>
            <p:cNvSpPr>
              <a:spLocks/>
            </p:cNvSpPr>
            <p:nvPr/>
          </p:nvSpPr>
          <p:spPr bwMode="auto">
            <a:xfrm>
              <a:off x="2792" y="2294"/>
              <a:ext cx="128" cy="122"/>
            </a:xfrm>
            <a:custGeom>
              <a:avLst/>
              <a:gdLst/>
              <a:ahLst/>
              <a:cxnLst>
                <a:cxn ang="0">
                  <a:pos x="64" y="0"/>
                </a:cxn>
                <a:cxn ang="0">
                  <a:pos x="41" y="5"/>
                </a:cxn>
                <a:cxn ang="0">
                  <a:pos x="18" y="17"/>
                </a:cxn>
                <a:cxn ang="0">
                  <a:pos x="6" y="40"/>
                </a:cxn>
                <a:cxn ang="0">
                  <a:pos x="0" y="64"/>
                </a:cxn>
                <a:cxn ang="0">
                  <a:pos x="6" y="87"/>
                </a:cxn>
                <a:cxn ang="0">
                  <a:pos x="18" y="104"/>
                </a:cxn>
                <a:cxn ang="0">
                  <a:pos x="41" y="116"/>
                </a:cxn>
                <a:cxn ang="0">
                  <a:pos x="64" y="122"/>
                </a:cxn>
                <a:cxn ang="0">
                  <a:pos x="87" y="116"/>
                </a:cxn>
                <a:cxn ang="0">
                  <a:pos x="111" y="104"/>
                </a:cxn>
                <a:cxn ang="0">
                  <a:pos x="122" y="87"/>
                </a:cxn>
                <a:cxn ang="0">
                  <a:pos x="128" y="64"/>
                </a:cxn>
                <a:cxn ang="0">
                  <a:pos x="122" y="40"/>
                </a:cxn>
                <a:cxn ang="0">
                  <a:pos x="111" y="17"/>
                </a:cxn>
                <a:cxn ang="0">
                  <a:pos x="87" y="5"/>
                </a:cxn>
                <a:cxn ang="0">
                  <a:pos x="64" y="0"/>
                </a:cxn>
              </a:cxnLst>
              <a:rect l="0" t="0" r="r" b="b"/>
              <a:pathLst>
                <a:path w="128" h="122">
                  <a:moveTo>
                    <a:pt x="64" y="0"/>
                  </a:moveTo>
                  <a:lnTo>
                    <a:pt x="41" y="5"/>
                  </a:lnTo>
                  <a:lnTo>
                    <a:pt x="18" y="17"/>
                  </a:lnTo>
                  <a:lnTo>
                    <a:pt x="6" y="40"/>
                  </a:lnTo>
                  <a:lnTo>
                    <a:pt x="0" y="64"/>
                  </a:lnTo>
                  <a:lnTo>
                    <a:pt x="6" y="87"/>
                  </a:lnTo>
                  <a:lnTo>
                    <a:pt x="18" y="104"/>
                  </a:lnTo>
                  <a:lnTo>
                    <a:pt x="41" y="116"/>
                  </a:lnTo>
                  <a:lnTo>
                    <a:pt x="64" y="122"/>
                  </a:lnTo>
                  <a:lnTo>
                    <a:pt x="87" y="116"/>
                  </a:lnTo>
                  <a:lnTo>
                    <a:pt x="111" y="104"/>
                  </a:lnTo>
                  <a:lnTo>
                    <a:pt x="122" y="87"/>
                  </a:lnTo>
                  <a:lnTo>
                    <a:pt x="128" y="64"/>
                  </a:lnTo>
                  <a:lnTo>
                    <a:pt x="122" y="40"/>
                  </a:lnTo>
                  <a:lnTo>
                    <a:pt x="111" y="17"/>
                  </a:lnTo>
                  <a:lnTo>
                    <a:pt x="87" y="5"/>
                  </a:lnTo>
                  <a:lnTo>
                    <a:pt x="64" y="0"/>
                  </a:lnTo>
                  <a:close/>
                </a:path>
              </a:pathLst>
            </a:custGeom>
            <a:solidFill>
              <a:srgbClr val="A60000"/>
            </a:solidFill>
            <a:ln w="9525">
              <a:noFill/>
              <a:round/>
              <a:headEnd/>
              <a:tailEnd/>
            </a:ln>
          </p:spPr>
          <p:txBody>
            <a:bodyPr/>
            <a:lstStyle/>
            <a:p>
              <a:endParaRPr lang="es-MX"/>
            </a:p>
          </p:txBody>
        </p:sp>
        <p:sp>
          <p:nvSpPr>
            <p:cNvPr id="162822" name="Freeform 6"/>
            <p:cNvSpPr>
              <a:spLocks/>
            </p:cNvSpPr>
            <p:nvPr/>
          </p:nvSpPr>
          <p:spPr bwMode="auto">
            <a:xfrm>
              <a:off x="2804" y="2299"/>
              <a:ext cx="104" cy="105"/>
            </a:xfrm>
            <a:custGeom>
              <a:avLst/>
              <a:gdLst/>
              <a:ahLst/>
              <a:cxnLst>
                <a:cxn ang="0">
                  <a:pos x="52" y="0"/>
                </a:cxn>
                <a:cxn ang="0">
                  <a:pos x="35" y="6"/>
                </a:cxn>
                <a:cxn ang="0">
                  <a:pos x="17" y="18"/>
                </a:cxn>
                <a:cxn ang="0">
                  <a:pos x="6" y="35"/>
                </a:cxn>
                <a:cxn ang="0">
                  <a:pos x="0" y="59"/>
                </a:cxn>
                <a:cxn ang="0">
                  <a:pos x="6" y="76"/>
                </a:cxn>
                <a:cxn ang="0">
                  <a:pos x="17" y="94"/>
                </a:cxn>
                <a:cxn ang="0">
                  <a:pos x="35" y="99"/>
                </a:cxn>
                <a:cxn ang="0">
                  <a:pos x="52" y="105"/>
                </a:cxn>
                <a:cxn ang="0">
                  <a:pos x="75" y="99"/>
                </a:cxn>
                <a:cxn ang="0">
                  <a:pos x="87" y="94"/>
                </a:cxn>
                <a:cxn ang="0">
                  <a:pos x="99" y="76"/>
                </a:cxn>
                <a:cxn ang="0">
                  <a:pos x="104" y="59"/>
                </a:cxn>
                <a:cxn ang="0">
                  <a:pos x="99" y="35"/>
                </a:cxn>
                <a:cxn ang="0">
                  <a:pos x="87" y="18"/>
                </a:cxn>
                <a:cxn ang="0">
                  <a:pos x="75" y="6"/>
                </a:cxn>
                <a:cxn ang="0">
                  <a:pos x="52" y="0"/>
                </a:cxn>
              </a:cxnLst>
              <a:rect l="0" t="0" r="r" b="b"/>
              <a:pathLst>
                <a:path w="104" h="105">
                  <a:moveTo>
                    <a:pt x="52" y="0"/>
                  </a:moveTo>
                  <a:lnTo>
                    <a:pt x="35" y="6"/>
                  </a:lnTo>
                  <a:lnTo>
                    <a:pt x="17" y="18"/>
                  </a:lnTo>
                  <a:lnTo>
                    <a:pt x="6" y="35"/>
                  </a:lnTo>
                  <a:lnTo>
                    <a:pt x="0" y="59"/>
                  </a:lnTo>
                  <a:lnTo>
                    <a:pt x="6" y="76"/>
                  </a:lnTo>
                  <a:lnTo>
                    <a:pt x="17" y="94"/>
                  </a:lnTo>
                  <a:lnTo>
                    <a:pt x="35" y="99"/>
                  </a:lnTo>
                  <a:lnTo>
                    <a:pt x="52" y="105"/>
                  </a:lnTo>
                  <a:lnTo>
                    <a:pt x="75" y="99"/>
                  </a:lnTo>
                  <a:lnTo>
                    <a:pt x="87" y="94"/>
                  </a:lnTo>
                  <a:lnTo>
                    <a:pt x="99" y="76"/>
                  </a:lnTo>
                  <a:lnTo>
                    <a:pt x="104" y="59"/>
                  </a:lnTo>
                  <a:lnTo>
                    <a:pt x="99" y="35"/>
                  </a:lnTo>
                  <a:lnTo>
                    <a:pt x="87" y="18"/>
                  </a:lnTo>
                  <a:lnTo>
                    <a:pt x="75" y="6"/>
                  </a:lnTo>
                  <a:lnTo>
                    <a:pt x="52" y="0"/>
                  </a:lnTo>
                  <a:close/>
                </a:path>
              </a:pathLst>
            </a:custGeom>
            <a:solidFill>
              <a:srgbClr val="AA0000"/>
            </a:solidFill>
            <a:ln w="9525">
              <a:noFill/>
              <a:round/>
              <a:headEnd/>
              <a:tailEnd/>
            </a:ln>
          </p:spPr>
          <p:txBody>
            <a:bodyPr/>
            <a:lstStyle/>
            <a:p>
              <a:endParaRPr lang="es-MX"/>
            </a:p>
          </p:txBody>
        </p:sp>
        <p:sp>
          <p:nvSpPr>
            <p:cNvPr id="162823" name="Freeform 7"/>
            <p:cNvSpPr>
              <a:spLocks/>
            </p:cNvSpPr>
            <p:nvPr/>
          </p:nvSpPr>
          <p:spPr bwMode="auto">
            <a:xfrm>
              <a:off x="2810" y="2305"/>
              <a:ext cx="98" cy="93"/>
            </a:xfrm>
            <a:custGeom>
              <a:avLst/>
              <a:gdLst/>
              <a:ahLst/>
              <a:cxnLst>
                <a:cxn ang="0">
                  <a:pos x="46" y="0"/>
                </a:cxn>
                <a:cxn ang="0">
                  <a:pos x="29" y="6"/>
                </a:cxn>
                <a:cxn ang="0">
                  <a:pos x="17" y="18"/>
                </a:cxn>
                <a:cxn ang="0">
                  <a:pos x="6" y="35"/>
                </a:cxn>
                <a:cxn ang="0">
                  <a:pos x="0" y="53"/>
                </a:cxn>
                <a:cxn ang="0">
                  <a:pos x="6" y="70"/>
                </a:cxn>
                <a:cxn ang="0">
                  <a:pos x="17" y="82"/>
                </a:cxn>
                <a:cxn ang="0">
                  <a:pos x="29" y="93"/>
                </a:cxn>
                <a:cxn ang="0">
                  <a:pos x="46" y="93"/>
                </a:cxn>
                <a:cxn ang="0">
                  <a:pos x="69" y="93"/>
                </a:cxn>
                <a:cxn ang="0">
                  <a:pos x="81" y="82"/>
                </a:cxn>
                <a:cxn ang="0">
                  <a:pos x="93" y="70"/>
                </a:cxn>
                <a:cxn ang="0">
                  <a:pos x="98" y="53"/>
                </a:cxn>
                <a:cxn ang="0">
                  <a:pos x="93" y="35"/>
                </a:cxn>
                <a:cxn ang="0">
                  <a:pos x="81" y="18"/>
                </a:cxn>
                <a:cxn ang="0">
                  <a:pos x="69" y="6"/>
                </a:cxn>
                <a:cxn ang="0">
                  <a:pos x="46" y="0"/>
                </a:cxn>
              </a:cxnLst>
              <a:rect l="0" t="0" r="r" b="b"/>
              <a:pathLst>
                <a:path w="98" h="93">
                  <a:moveTo>
                    <a:pt x="46" y="0"/>
                  </a:moveTo>
                  <a:lnTo>
                    <a:pt x="29" y="6"/>
                  </a:lnTo>
                  <a:lnTo>
                    <a:pt x="17" y="18"/>
                  </a:lnTo>
                  <a:lnTo>
                    <a:pt x="6" y="35"/>
                  </a:lnTo>
                  <a:lnTo>
                    <a:pt x="0" y="53"/>
                  </a:lnTo>
                  <a:lnTo>
                    <a:pt x="6" y="70"/>
                  </a:lnTo>
                  <a:lnTo>
                    <a:pt x="17" y="82"/>
                  </a:lnTo>
                  <a:lnTo>
                    <a:pt x="29" y="93"/>
                  </a:lnTo>
                  <a:lnTo>
                    <a:pt x="46" y="93"/>
                  </a:lnTo>
                  <a:lnTo>
                    <a:pt x="69" y="93"/>
                  </a:lnTo>
                  <a:lnTo>
                    <a:pt x="81" y="82"/>
                  </a:lnTo>
                  <a:lnTo>
                    <a:pt x="93" y="70"/>
                  </a:lnTo>
                  <a:lnTo>
                    <a:pt x="98" y="53"/>
                  </a:lnTo>
                  <a:lnTo>
                    <a:pt x="93" y="35"/>
                  </a:lnTo>
                  <a:lnTo>
                    <a:pt x="81" y="18"/>
                  </a:lnTo>
                  <a:lnTo>
                    <a:pt x="69" y="6"/>
                  </a:lnTo>
                  <a:lnTo>
                    <a:pt x="46" y="0"/>
                  </a:lnTo>
                  <a:close/>
                </a:path>
              </a:pathLst>
            </a:custGeom>
            <a:solidFill>
              <a:srgbClr val="B00000"/>
            </a:solidFill>
            <a:ln w="9525">
              <a:noFill/>
              <a:round/>
              <a:headEnd/>
              <a:tailEnd/>
            </a:ln>
          </p:spPr>
          <p:txBody>
            <a:bodyPr/>
            <a:lstStyle/>
            <a:p>
              <a:endParaRPr lang="es-MX"/>
            </a:p>
          </p:txBody>
        </p:sp>
        <p:sp>
          <p:nvSpPr>
            <p:cNvPr id="162824" name="Freeform 8"/>
            <p:cNvSpPr>
              <a:spLocks/>
            </p:cNvSpPr>
            <p:nvPr/>
          </p:nvSpPr>
          <p:spPr bwMode="auto">
            <a:xfrm>
              <a:off x="2816" y="2311"/>
              <a:ext cx="87" cy="87"/>
            </a:xfrm>
            <a:custGeom>
              <a:avLst/>
              <a:gdLst/>
              <a:ahLst/>
              <a:cxnLst>
                <a:cxn ang="0">
                  <a:pos x="40" y="0"/>
                </a:cxn>
                <a:cxn ang="0">
                  <a:pos x="23" y="6"/>
                </a:cxn>
                <a:cxn ang="0">
                  <a:pos x="11" y="12"/>
                </a:cxn>
                <a:cxn ang="0">
                  <a:pos x="5" y="29"/>
                </a:cxn>
                <a:cxn ang="0">
                  <a:pos x="0" y="47"/>
                </a:cxn>
                <a:cxn ang="0">
                  <a:pos x="5" y="64"/>
                </a:cxn>
                <a:cxn ang="0">
                  <a:pos x="11" y="76"/>
                </a:cxn>
                <a:cxn ang="0">
                  <a:pos x="23" y="87"/>
                </a:cxn>
                <a:cxn ang="0">
                  <a:pos x="40" y="87"/>
                </a:cxn>
                <a:cxn ang="0">
                  <a:pos x="58" y="87"/>
                </a:cxn>
                <a:cxn ang="0">
                  <a:pos x="75" y="76"/>
                </a:cxn>
                <a:cxn ang="0">
                  <a:pos x="81" y="64"/>
                </a:cxn>
                <a:cxn ang="0">
                  <a:pos x="87" y="47"/>
                </a:cxn>
                <a:cxn ang="0">
                  <a:pos x="81" y="29"/>
                </a:cxn>
                <a:cxn ang="0">
                  <a:pos x="75" y="12"/>
                </a:cxn>
                <a:cxn ang="0">
                  <a:pos x="58" y="6"/>
                </a:cxn>
                <a:cxn ang="0">
                  <a:pos x="40" y="0"/>
                </a:cxn>
              </a:cxnLst>
              <a:rect l="0" t="0" r="r" b="b"/>
              <a:pathLst>
                <a:path w="87" h="87">
                  <a:moveTo>
                    <a:pt x="40" y="0"/>
                  </a:moveTo>
                  <a:lnTo>
                    <a:pt x="23" y="6"/>
                  </a:lnTo>
                  <a:lnTo>
                    <a:pt x="11" y="12"/>
                  </a:lnTo>
                  <a:lnTo>
                    <a:pt x="5" y="29"/>
                  </a:lnTo>
                  <a:lnTo>
                    <a:pt x="0" y="47"/>
                  </a:lnTo>
                  <a:lnTo>
                    <a:pt x="5" y="64"/>
                  </a:lnTo>
                  <a:lnTo>
                    <a:pt x="11" y="76"/>
                  </a:lnTo>
                  <a:lnTo>
                    <a:pt x="23" y="87"/>
                  </a:lnTo>
                  <a:lnTo>
                    <a:pt x="40" y="87"/>
                  </a:lnTo>
                  <a:lnTo>
                    <a:pt x="58" y="87"/>
                  </a:lnTo>
                  <a:lnTo>
                    <a:pt x="75" y="76"/>
                  </a:lnTo>
                  <a:lnTo>
                    <a:pt x="81" y="64"/>
                  </a:lnTo>
                  <a:lnTo>
                    <a:pt x="87" y="47"/>
                  </a:lnTo>
                  <a:lnTo>
                    <a:pt x="81" y="29"/>
                  </a:lnTo>
                  <a:lnTo>
                    <a:pt x="75" y="12"/>
                  </a:lnTo>
                  <a:lnTo>
                    <a:pt x="58" y="6"/>
                  </a:lnTo>
                  <a:lnTo>
                    <a:pt x="40" y="0"/>
                  </a:lnTo>
                  <a:close/>
                </a:path>
              </a:pathLst>
            </a:custGeom>
            <a:solidFill>
              <a:srgbClr val="B90000"/>
            </a:solidFill>
            <a:ln w="9525">
              <a:noFill/>
              <a:round/>
              <a:headEnd/>
              <a:tailEnd/>
            </a:ln>
          </p:spPr>
          <p:txBody>
            <a:bodyPr/>
            <a:lstStyle/>
            <a:p>
              <a:endParaRPr lang="es-MX"/>
            </a:p>
          </p:txBody>
        </p:sp>
        <p:sp>
          <p:nvSpPr>
            <p:cNvPr id="162825" name="Freeform 9"/>
            <p:cNvSpPr>
              <a:spLocks/>
            </p:cNvSpPr>
            <p:nvPr/>
          </p:nvSpPr>
          <p:spPr bwMode="auto">
            <a:xfrm>
              <a:off x="2821" y="2317"/>
              <a:ext cx="76" cy="76"/>
            </a:xfrm>
            <a:custGeom>
              <a:avLst/>
              <a:gdLst/>
              <a:ahLst/>
              <a:cxnLst>
                <a:cxn ang="0">
                  <a:pos x="35" y="0"/>
                </a:cxn>
                <a:cxn ang="0">
                  <a:pos x="24" y="6"/>
                </a:cxn>
                <a:cxn ang="0">
                  <a:pos x="12" y="12"/>
                </a:cxn>
                <a:cxn ang="0">
                  <a:pos x="6" y="23"/>
                </a:cxn>
                <a:cxn ang="0">
                  <a:pos x="0" y="41"/>
                </a:cxn>
                <a:cxn ang="0">
                  <a:pos x="6" y="52"/>
                </a:cxn>
                <a:cxn ang="0">
                  <a:pos x="12" y="64"/>
                </a:cxn>
                <a:cxn ang="0">
                  <a:pos x="24" y="76"/>
                </a:cxn>
                <a:cxn ang="0">
                  <a:pos x="35" y="76"/>
                </a:cxn>
                <a:cxn ang="0">
                  <a:pos x="53" y="76"/>
                </a:cxn>
                <a:cxn ang="0">
                  <a:pos x="64" y="64"/>
                </a:cxn>
                <a:cxn ang="0">
                  <a:pos x="76" y="52"/>
                </a:cxn>
                <a:cxn ang="0">
                  <a:pos x="76" y="41"/>
                </a:cxn>
                <a:cxn ang="0">
                  <a:pos x="76" y="23"/>
                </a:cxn>
                <a:cxn ang="0">
                  <a:pos x="64" y="12"/>
                </a:cxn>
                <a:cxn ang="0">
                  <a:pos x="53" y="6"/>
                </a:cxn>
                <a:cxn ang="0">
                  <a:pos x="35" y="0"/>
                </a:cxn>
              </a:cxnLst>
              <a:rect l="0" t="0" r="r" b="b"/>
              <a:pathLst>
                <a:path w="76" h="76">
                  <a:moveTo>
                    <a:pt x="35" y="0"/>
                  </a:moveTo>
                  <a:lnTo>
                    <a:pt x="24" y="6"/>
                  </a:lnTo>
                  <a:lnTo>
                    <a:pt x="12" y="12"/>
                  </a:lnTo>
                  <a:lnTo>
                    <a:pt x="6" y="23"/>
                  </a:lnTo>
                  <a:lnTo>
                    <a:pt x="0" y="41"/>
                  </a:lnTo>
                  <a:lnTo>
                    <a:pt x="6" y="52"/>
                  </a:lnTo>
                  <a:lnTo>
                    <a:pt x="12" y="64"/>
                  </a:lnTo>
                  <a:lnTo>
                    <a:pt x="24" y="76"/>
                  </a:lnTo>
                  <a:lnTo>
                    <a:pt x="35" y="76"/>
                  </a:lnTo>
                  <a:lnTo>
                    <a:pt x="53" y="76"/>
                  </a:lnTo>
                  <a:lnTo>
                    <a:pt x="64" y="64"/>
                  </a:lnTo>
                  <a:lnTo>
                    <a:pt x="76" y="52"/>
                  </a:lnTo>
                  <a:lnTo>
                    <a:pt x="76" y="41"/>
                  </a:lnTo>
                  <a:lnTo>
                    <a:pt x="76" y="23"/>
                  </a:lnTo>
                  <a:lnTo>
                    <a:pt x="64" y="12"/>
                  </a:lnTo>
                  <a:lnTo>
                    <a:pt x="53" y="6"/>
                  </a:lnTo>
                  <a:lnTo>
                    <a:pt x="35" y="0"/>
                  </a:lnTo>
                  <a:close/>
                </a:path>
              </a:pathLst>
            </a:custGeom>
            <a:solidFill>
              <a:srgbClr val="C40000"/>
            </a:solidFill>
            <a:ln w="9525">
              <a:noFill/>
              <a:round/>
              <a:headEnd/>
              <a:tailEnd/>
            </a:ln>
          </p:spPr>
          <p:txBody>
            <a:bodyPr/>
            <a:lstStyle/>
            <a:p>
              <a:endParaRPr lang="es-MX"/>
            </a:p>
          </p:txBody>
        </p:sp>
        <p:sp>
          <p:nvSpPr>
            <p:cNvPr id="162826" name="Freeform 10"/>
            <p:cNvSpPr>
              <a:spLocks/>
            </p:cNvSpPr>
            <p:nvPr/>
          </p:nvSpPr>
          <p:spPr bwMode="auto">
            <a:xfrm>
              <a:off x="2827" y="2323"/>
              <a:ext cx="64" cy="64"/>
            </a:xfrm>
            <a:custGeom>
              <a:avLst/>
              <a:gdLst/>
              <a:ahLst/>
              <a:cxnLst>
                <a:cxn ang="0">
                  <a:pos x="35" y="0"/>
                </a:cxn>
                <a:cxn ang="0">
                  <a:pos x="23" y="6"/>
                </a:cxn>
                <a:cxn ang="0">
                  <a:pos x="12" y="11"/>
                </a:cxn>
                <a:cxn ang="0">
                  <a:pos x="6" y="23"/>
                </a:cxn>
                <a:cxn ang="0">
                  <a:pos x="0" y="35"/>
                </a:cxn>
                <a:cxn ang="0">
                  <a:pos x="6" y="46"/>
                </a:cxn>
                <a:cxn ang="0">
                  <a:pos x="12" y="58"/>
                </a:cxn>
                <a:cxn ang="0">
                  <a:pos x="35" y="64"/>
                </a:cxn>
                <a:cxn ang="0">
                  <a:pos x="58" y="58"/>
                </a:cxn>
                <a:cxn ang="0">
                  <a:pos x="64" y="35"/>
                </a:cxn>
                <a:cxn ang="0">
                  <a:pos x="58" y="11"/>
                </a:cxn>
                <a:cxn ang="0">
                  <a:pos x="47" y="6"/>
                </a:cxn>
                <a:cxn ang="0">
                  <a:pos x="35" y="0"/>
                </a:cxn>
              </a:cxnLst>
              <a:rect l="0" t="0" r="r" b="b"/>
              <a:pathLst>
                <a:path w="64" h="64">
                  <a:moveTo>
                    <a:pt x="35" y="0"/>
                  </a:moveTo>
                  <a:lnTo>
                    <a:pt x="23" y="6"/>
                  </a:lnTo>
                  <a:lnTo>
                    <a:pt x="12" y="11"/>
                  </a:lnTo>
                  <a:lnTo>
                    <a:pt x="6" y="23"/>
                  </a:lnTo>
                  <a:lnTo>
                    <a:pt x="0" y="35"/>
                  </a:lnTo>
                  <a:lnTo>
                    <a:pt x="6" y="46"/>
                  </a:lnTo>
                  <a:lnTo>
                    <a:pt x="12" y="58"/>
                  </a:lnTo>
                  <a:lnTo>
                    <a:pt x="35" y="64"/>
                  </a:lnTo>
                  <a:lnTo>
                    <a:pt x="58" y="58"/>
                  </a:lnTo>
                  <a:lnTo>
                    <a:pt x="64" y="35"/>
                  </a:lnTo>
                  <a:lnTo>
                    <a:pt x="58" y="11"/>
                  </a:lnTo>
                  <a:lnTo>
                    <a:pt x="47" y="6"/>
                  </a:lnTo>
                  <a:lnTo>
                    <a:pt x="35" y="0"/>
                  </a:lnTo>
                  <a:close/>
                </a:path>
              </a:pathLst>
            </a:custGeom>
            <a:solidFill>
              <a:srgbClr val="D00000"/>
            </a:solidFill>
            <a:ln w="9525">
              <a:noFill/>
              <a:round/>
              <a:headEnd/>
              <a:tailEnd/>
            </a:ln>
          </p:spPr>
          <p:txBody>
            <a:bodyPr/>
            <a:lstStyle/>
            <a:p>
              <a:endParaRPr lang="es-MX"/>
            </a:p>
          </p:txBody>
        </p:sp>
        <p:sp>
          <p:nvSpPr>
            <p:cNvPr id="162827" name="Freeform 11"/>
            <p:cNvSpPr>
              <a:spLocks/>
            </p:cNvSpPr>
            <p:nvPr/>
          </p:nvSpPr>
          <p:spPr bwMode="auto">
            <a:xfrm>
              <a:off x="2833" y="2329"/>
              <a:ext cx="52" cy="52"/>
            </a:xfrm>
            <a:custGeom>
              <a:avLst/>
              <a:gdLst/>
              <a:ahLst/>
              <a:cxnLst>
                <a:cxn ang="0">
                  <a:pos x="29" y="0"/>
                </a:cxn>
                <a:cxn ang="0">
                  <a:pos x="6" y="5"/>
                </a:cxn>
                <a:cxn ang="0">
                  <a:pos x="0" y="29"/>
                </a:cxn>
                <a:cxn ang="0">
                  <a:pos x="6" y="46"/>
                </a:cxn>
                <a:cxn ang="0">
                  <a:pos x="29" y="52"/>
                </a:cxn>
                <a:cxn ang="0">
                  <a:pos x="46" y="46"/>
                </a:cxn>
                <a:cxn ang="0">
                  <a:pos x="52" y="29"/>
                </a:cxn>
                <a:cxn ang="0">
                  <a:pos x="46" y="5"/>
                </a:cxn>
                <a:cxn ang="0">
                  <a:pos x="29" y="0"/>
                </a:cxn>
              </a:cxnLst>
              <a:rect l="0" t="0" r="r" b="b"/>
              <a:pathLst>
                <a:path w="52" h="52">
                  <a:moveTo>
                    <a:pt x="29" y="0"/>
                  </a:moveTo>
                  <a:lnTo>
                    <a:pt x="6" y="5"/>
                  </a:lnTo>
                  <a:lnTo>
                    <a:pt x="0" y="29"/>
                  </a:lnTo>
                  <a:lnTo>
                    <a:pt x="6" y="46"/>
                  </a:lnTo>
                  <a:lnTo>
                    <a:pt x="29" y="52"/>
                  </a:lnTo>
                  <a:lnTo>
                    <a:pt x="46" y="46"/>
                  </a:lnTo>
                  <a:lnTo>
                    <a:pt x="52" y="29"/>
                  </a:lnTo>
                  <a:lnTo>
                    <a:pt x="46" y="5"/>
                  </a:lnTo>
                  <a:lnTo>
                    <a:pt x="29" y="0"/>
                  </a:lnTo>
                  <a:close/>
                </a:path>
              </a:pathLst>
            </a:custGeom>
            <a:solidFill>
              <a:srgbClr val="DC0000"/>
            </a:solidFill>
            <a:ln w="9525">
              <a:noFill/>
              <a:round/>
              <a:headEnd/>
              <a:tailEnd/>
            </a:ln>
          </p:spPr>
          <p:txBody>
            <a:bodyPr/>
            <a:lstStyle/>
            <a:p>
              <a:endParaRPr lang="es-MX"/>
            </a:p>
          </p:txBody>
        </p:sp>
        <p:sp>
          <p:nvSpPr>
            <p:cNvPr id="162828" name="Freeform 12"/>
            <p:cNvSpPr>
              <a:spLocks/>
            </p:cNvSpPr>
            <p:nvPr/>
          </p:nvSpPr>
          <p:spPr bwMode="auto">
            <a:xfrm>
              <a:off x="2839" y="2334"/>
              <a:ext cx="40" cy="41"/>
            </a:xfrm>
            <a:custGeom>
              <a:avLst/>
              <a:gdLst/>
              <a:ahLst/>
              <a:cxnLst>
                <a:cxn ang="0">
                  <a:pos x="23" y="0"/>
                </a:cxn>
                <a:cxn ang="0">
                  <a:pos x="6" y="6"/>
                </a:cxn>
                <a:cxn ang="0">
                  <a:pos x="0" y="24"/>
                </a:cxn>
                <a:cxn ang="0">
                  <a:pos x="6" y="35"/>
                </a:cxn>
                <a:cxn ang="0">
                  <a:pos x="23" y="41"/>
                </a:cxn>
                <a:cxn ang="0">
                  <a:pos x="35" y="35"/>
                </a:cxn>
                <a:cxn ang="0">
                  <a:pos x="40" y="24"/>
                </a:cxn>
                <a:cxn ang="0">
                  <a:pos x="35" y="6"/>
                </a:cxn>
                <a:cxn ang="0">
                  <a:pos x="23" y="0"/>
                </a:cxn>
              </a:cxnLst>
              <a:rect l="0" t="0" r="r" b="b"/>
              <a:pathLst>
                <a:path w="40" h="41">
                  <a:moveTo>
                    <a:pt x="23" y="0"/>
                  </a:moveTo>
                  <a:lnTo>
                    <a:pt x="6" y="6"/>
                  </a:lnTo>
                  <a:lnTo>
                    <a:pt x="0" y="24"/>
                  </a:lnTo>
                  <a:lnTo>
                    <a:pt x="6" y="35"/>
                  </a:lnTo>
                  <a:lnTo>
                    <a:pt x="23" y="41"/>
                  </a:lnTo>
                  <a:lnTo>
                    <a:pt x="35" y="35"/>
                  </a:lnTo>
                  <a:lnTo>
                    <a:pt x="40" y="24"/>
                  </a:lnTo>
                  <a:lnTo>
                    <a:pt x="35" y="6"/>
                  </a:lnTo>
                  <a:lnTo>
                    <a:pt x="23" y="0"/>
                  </a:lnTo>
                  <a:close/>
                </a:path>
              </a:pathLst>
            </a:custGeom>
            <a:solidFill>
              <a:srgbClr val="E80000"/>
            </a:solidFill>
            <a:ln w="9525">
              <a:noFill/>
              <a:round/>
              <a:headEnd/>
              <a:tailEnd/>
            </a:ln>
          </p:spPr>
          <p:txBody>
            <a:bodyPr/>
            <a:lstStyle/>
            <a:p>
              <a:endParaRPr lang="es-MX"/>
            </a:p>
          </p:txBody>
        </p:sp>
        <p:sp>
          <p:nvSpPr>
            <p:cNvPr id="162829" name="Freeform 13"/>
            <p:cNvSpPr>
              <a:spLocks/>
            </p:cNvSpPr>
            <p:nvPr/>
          </p:nvSpPr>
          <p:spPr bwMode="auto">
            <a:xfrm>
              <a:off x="2845" y="2340"/>
              <a:ext cx="34" cy="29"/>
            </a:xfrm>
            <a:custGeom>
              <a:avLst/>
              <a:gdLst/>
              <a:ahLst/>
              <a:cxnLst>
                <a:cxn ang="0">
                  <a:pos x="17" y="0"/>
                </a:cxn>
                <a:cxn ang="0">
                  <a:pos x="5" y="6"/>
                </a:cxn>
                <a:cxn ang="0">
                  <a:pos x="0" y="18"/>
                </a:cxn>
                <a:cxn ang="0">
                  <a:pos x="5" y="23"/>
                </a:cxn>
                <a:cxn ang="0">
                  <a:pos x="17" y="29"/>
                </a:cxn>
                <a:cxn ang="0">
                  <a:pos x="29" y="23"/>
                </a:cxn>
                <a:cxn ang="0">
                  <a:pos x="34" y="18"/>
                </a:cxn>
                <a:cxn ang="0">
                  <a:pos x="29" y="6"/>
                </a:cxn>
                <a:cxn ang="0">
                  <a:pos x="17" y="0"/>
                </a:cxn>
              </a:cxnLst>
              <a:rect l="0" t="0" r="r" b="b"/>
              <a:pathLst>
                <a:path w="34" h="29">
                  <a:moveTo>
                    <a:pt x="17" y="0"/>
                  </a:moveTo>
                  <a:lnTo>
                    <a:pt x="5" y="6"/>
                  </a:lnTo>
                  <a:lnTo>
                    <a:pt x="0" y="18"/>
                  </a:lnTo>
                  <a:lnTo>
                    <a:pt x="5" y="23"/>
                  </a:lnTo>
                  <a:lnTo>
                    <a:pt x="17" y="29"/>
                  </a:lnTo>
                  <a:lnTo>
                    <a:pt x="29" y="23"/>
                  </a:lnTo>
                  <a:lnTo>
                    <a:pt x="34" y="18"/>
                  </a:lnTo>
                  <a:lnTo>
                    <a:pt x="29" y="6"/>
                  </a:lnTo>
                  <a:lnTo>
                    <a:pt x="17" y="0"/>
                  </a:lnTo>
                  <a:close/>
                </a:path>
              </a:pathLst>
            </a:custGeom>
            <a:solidFill>
              <a:srgbClr val="F00000"/>
            </a:solidFill>
            <a:ln w="9525">
              <a:noFill/>
              <a:round/>
              <a:headEnd/>
              <a:tailEnd/>
            </a:ln>
          </p:spPr>
          <p:txBody>
            <a:bodyPr/>
            <a:lstStyle/>
            <a:p>
              <a:endParaRPr lang="es-MX"/>
            </a:p>
          </p:txBody>
        </p:sp>
        <p:sp>
          <p:nvSpPr>
            <p:cNvPr id="162830" name="Freeform 14"/>
            <p:cNvSpPr>
              <a:spLocks/>
            </p:cNvSpPr>
            <p:nvPr/>
          </p:nvSpPr>
          <p:spPr bwMode="auto">
            <a:xfrm>
              <a:off x="2850" y="2346"/>
              <a:ext cx="24" cy="23"/>
            </a:xfrm>
            <a:custGeom>
              <a:avLst/>
              <a:gdLst/>
              <a:ahLst/>
              <a:cxnLst>
                <a:cxn ang="0">
                  <a:pos x="12" y="0"/>
                </a:cxn>
                <a:cxn ang="0">
                  <a:pos x="6" y="6"/>
                </a:cxn>
                <a:cxn ang="0">
                  <a:pos x="0" y="12"/>
                </a:cxn>
                <a:cxn ang="0">
                  <a:pos x="6" y="17"/>
                </a:cxn>
                <a:cxn ang="0">
                  <a:pos x="12" y="23"/>
                </a:cxn>
                <a:cxn ang="0">
                  <a:pos x="18" y="17"/>
                </a:cxn>
                <a:cxn ang="0">
                  <a:pos x="24" y="12"/>
                </a:cxn>
                <a:cxn ang="0">
                  <a:pos x="18" y="6"/>
                </a:cxn>
                <a:cxn ang="0">
                  <a:pos x="12" y="0"/>
                </a:cxn>
              </a:cxnLst>
              <a:rect l="0" t="0" r="r" b="b"/>
              <a:pathLst>
                <a:path w="24" h="23">
                  <a:moveTo>
                    <a:pt x="12" y="0"/>
                  </a:moveTo>
                  <a:lnTo>
                    <a:pt x="6" y="6"/>
                  </a:lnTo>
                  <a:lnTo>
                    <a:pt x="0" y="12"/>
                  </a:lnTo>
                  <a:lnTo>
                    <a:pt x="6" y="17"/>
                  </a:lnTo>
                  <a:lnTo>
                    <a:pt x="12" y="23"/>
                  </a:lnTo>
                  <a:lnTo>
                    <a:pt x="18" y="17"/>
                  </a:lnTo>
                  <a:lnTo>
                    <a:pt x="24" y="12"/>
                  </a:lnTo>
                  <a:lnTo>
                    <a:pt x="18" y="6"/>
                  </a:lnTo>
                  <a:lnTo>
                    <a:pt x="12" y="0"/>
                  </a:lnTo>
                  <a:close/>
                </a:path>
              </a:pathLst>
            </a:custGeom>
            <a:solidFill>
              <a:srgbClr val="F70000"/>
            </a:solidFill>
            <a:ln w="9525">
              <a:noFill/>
              <a:round/>
              <a:headEnd/>
              <a:tailEnd/>
            </a:ln>
          </p:spPr>
          <p:txBody>
            <a:bodyPr/>
            <a:lstStyle/>
            <a:p>
              <a:endParaRPr lang="es-MX"/>
            </a:p>
          </p:txBody>
        </p:sp>
        <p:sp>
          <p:nvSpPr>
            <p:cNvPr id="162831" name="Freeform 15"/>
            <p:cNvSpPr>
              <a:spLocks/>
            </p:cNvSpPr>
            <p:nvPr/>
          </p:nvSpPr>
          <p:spPr bwMode="auto">
            <a:xfrm>
              <a:off x="2856" y="2352"/>
              <a:ext cx="12" cy="11"/>
            </a:xfrm>
            <a:custGeom>
              <a:avLst/>
              <a:gdLst/>
              <a:ahLst/>
              <a:cxnLst>
                <a:cxn ang="0">
                  <a:pos x="6" y="0"/>
                </a:cxn>
                <a:cxn ang="0">
                  <a:pos x="0" y="0"/>
                </a:cxn>
                <a:cxn ang="0">
                  <a:pos x="0" y="6"/>
                </a:cxn>
                <a:cxn ang="0">
                  <a:pos x="0" y="11"/>
                </a:cxn>
                <a:cxn ang="0">
                  <a:pos x="6" y="11"/>
                </a:cxn>
                <a:cxn ang="0">
                  <a:pos x="12" y="11"/>
                </a:cxn>
                <a:cxn ang="0">
                  <a:pos x="12" y="6"/>
                </a:cxn>
                <a:cxn ang="0">
                  <a:pos x="12" y="0"/>
                </a:cxn>
                <a:cxn ang="0">
                  <a:pos x="6" y="0"/>
                </a:cxn>
              </a:cxnLst>
              <a:rect l="0" t="0" r="r" b="b"/>
              <a:pathLst>
                <a:path w="12" h="11">
                  <a:moveTo>
                    <a:pt x="6" y="0"/>
                  </a:moveTo>
                  <a:lnTo>
                    <a:pt x="0" y="0"/>
                  </a:lnTo>
                  <a:lnTo>
                    <a:pt x="0" y="6"/>
                  </a:lnTo>
                  <a:lnTo>
                    <a:pt x="0" y="11"/>
                  </a:lnTo>
                  <a:lnTo>
                    <a:pt x="6" y="11"/>
                  </a:lnTo>
                  <a:lnTo>
                    <a:pt x="12" y="11"/>
                  </a:lnTo>
                  <a:lnTo>
                    <a:pt x="12" y="6"/>
                  </a:lnTo>
                  <a:lnTo>
                    <a:pt x="12" y="0"/>
                  </a:lnTo>
                  <a:lnTo>
                    <a:pt x="6" y="0"/>
                  </a:lnTo>
                  <a:close/>
                </a:path>
              </a:pathLst>
            </a:custGeom>
            <a:solidFill>
              <a:srgbClr val="FB0000"/>
            </a:solidFill>
            <a:ln w="9525">
              <a:noFill/>
              <a:round/>
              <a:headEnd/>
              <a:tailEnd/>
            </a:ln>
          </p:spPr>
          <p:txBody>
            <a:bodyPr/>
            <a:lstStyle/>
            <a:p>
              <a:endParaRPr lang="es-MX"/>
            </a:p>
          </p:txBody>
        </p:sp>
      </p:grpSp>
      <p:sp>
        <p:nvSpPr>
          <p:cNvPr id="162832" name="Oval 16"/>
          <p:cNvSpPr>
            <a:spLocks noChangeArrowheads="1"/>
          </p:cNvSpPr>
          <p:nvPr/>
        </p:nvSpPr>
        <p:spPr bwMode="auto">
          <a:xfrm>
            <a:off x="3771900" y="3017838"/>
            <a:ext cx="1600200" cy="1608137"/>
          </a:xfrm>
          <a:prstGeom prst="ellipse">
            <a:avLst/>
          </a:prstGeom>
          <a:noFill/>
          <a:ln w="9525">
            <a:solidFill>
              <a:schemeClr val="accent1"/>
            </a:solidFill>
            <a:round/>
            <a:headEnd/>
            <a:tailEnd/>
          </a:ln>
          <a:effectLst/>
        </p:spPr>
        <p:txBody>
          <a:bodyPr wrap="none" anchor="ctr"/>
          <a:lstStyle/>
          <a:p>
            <a:endParaRPr lang="es-MX"/>
          </a:p>
        </p:txBody>
      </p:sp>
      <p:sp>
        <p:nvSpPr>
          <p:cNvPr id="162833" name="Oval 17"/>
          <p:cNvSpPr>
            <a:spLocks noChangeArrowheads="1"/>
          </p:cNvSpPr>
          <p:nvPr/>
        </p:nvSpPr>
        <p:spPr bwMode="auto">
          <a:xfrm>
            <a:off x="5743575" y="3040063"/>
            <a:ext cx="82550" cy="82550"/>
          </a:xfrm>
          <a:prstGeom prst="ellipse">
            <a:avLst/>
          </a:prstGeom>
          <a:solidFill>
            <a:srgbClr val="000000"/>
          </a:solidFill>
          <a:ln w="9525">
            <a:noFill/>
            <a:round/>
            <a:headEnd/>
            <a:tailEnd/>
          </a:ln>
        </p:spPr>
        <p:txBody>
          <a:bodyPr/>
          <a:lstStyle/>
          <a:p>
            <a:endParaRPr lang="es-MX"/>
          </a:p>
        </p:txBody>
      </p:sp>
      <p:sp>
        <p:nvSpPr>
          <p:cNvPr id="162834" name="Text Box 18"/>
          <p:cNvSpPr txBox="1">
            <a:spLocks noChangeArrowheads="1"/>
          </p:cNvSpPr>
          <p:nvPr/>
        </p:nvSpPr>
        <p:spPr bwMode="auto">
          <a:xfrm>
            <a:off x="4448175" y="4456113"/>
            <a:ext cx="296863" cy="327025"/>
          </a:xfrm>
          <a:prstGeom prst="rect">
            <a:avLst/>
          </a:prstGeom>
          <a:solidFill>
            <a:srgbClr val="FAFAD2"/>
          </a:solidFill>
          <a:ln w="9525">
            <a:noFill/>
            <a:miter lim="800000"/>
            <a:headEnd/>
            <a:tailEnd/>
          </a:ln>
          <a:effectLst/>
        </p:spPr>
        <p:txBody>
          <a:bodyPr wrap="none" lIns="18000" tIns="10800" rIns="18000" bIns="10800">
            <a:spAutoFit/>
          </a:bodyPr>
          <a:lstStyle/>
          <a:p>
            <a:r>
              <a:rPr lang="es-ES" sz="2000" b="1">
                <a:latin typeface="Arial" charset="0"/>
              </a:rPr>
              <a:t>E</a:t>
            </a:r>
            <a:r>
              <a:rPr lang="es-ES" sz="2000" b="1" baseline="-25000">
                <a:latin typeface="Arial" charset="0"/>
              </a:rPr>
              <a:t>1</a:t>
            </a:r>
          </a:p>
        </p:txBody>
      </p:sp>
      <p:sp>
        <p:nvSpPr>
          <p:cNvPr id="162835" name="Oval 19"/>
          <p:cNvSpPr>
            <a:spLocks noChangeArrowheads="1"/>
          </p:cNvSpPr>
          <p:nvPr/>
        </p:nvSpPr>
        <p:spPr bwMode="auto">
          <a:xfrm>
            <a:off x="3127375" y="2403475"/>
            <a:ext cx="2889250" cy="2889250"/>
          </a:xfrm>
          <a:prstGeom prst="ellipse">
            <a:avLst/>
          </a:prstGeom>
          <a:noFill/>
          <a:ln w="9525">
            <a:solidFill>
              <a:schemeClr val="accent1"/>
            </a:solidFill>
            <a:round/>
            <a:headEnd/>
            <a:tailEnd/>
          </a:ln>
          <a:effectLst/>
        </p:spPr>
        <p:txBody>
          <a:bodyPr wrap="none" anchor="ctr"/>
          <a:lstStyle/>
          <a:p>
            <a:endParaRPr lang="es-MX"/>
          </a:p>
        </p:txBody>
      </p:sp>
      <p:sp>
        <p:nvSpPr>
          <p:cNvPr id="162836" name="Text Box 20"/>
          <p:cNvSpPr txBox="1">
            <a:spLocks noChangeArrowheads="1"/>
          </p:cNvSpPr>
          <p:nvPr/>
        </p:nvSpPr>
        <p:spPr bwMode="auto">
          <a:xfrm>
            <a:off x="4448175" y="5141913"/>
            <a:ext cx="296863" cy="327025"/>
          </a:xfrm>
          <a:prstGeom prst="rect">
            <a:avLst/>
          </a:prstGeom>
          <a:solidFill>
            <a:srgbClr val="FAFAD2"/>
          </a:solidFill>
          <a:ln w="9525">
            <a:noFill/>
            <a:miter lim="800000"/>
            <a:headEnd/>
            <a:tailEnd/>
          </a:ln>
          <a:effectLst/>
        </p:spPr>
        <p:txBody>
          <a:bodyPr wrap="none" lIns="18000" tIns="10800" rIns="18000" bIns="10800">
            <a:spAutoFit/>
          </a:bodyPr>
          <a:lstStyle/>
          <a:p>
            <a:r>
              <a:rPr lang="es-ES" sz="2000" b="1">
                <a:latin typeface="Arial" charset="0"/>
              </a:rPr>
              <a:t>E</a:t>
            </a:r>
            <a:r>
              <a:rPr lang="es-ES" sz="2000" b="1" baseline="-25000">
                <a:latin typeface="Arial" charset="0"/>
              </a:rPr>
              <a:t>2</a:t>
            </a:r>
          </a:p>
        </p:txBody>
      </p:sp>
      <p:sp>
        <p:nvSpPr>
          <p:cNvPr id="162837" name="Freeform 21"/>
          <p:cNvSpPr>
            <a:spLocks/>
          </p:cNvSpPr>
          <p:nvPr/>
        </p:nvSpPr>
        <p:spPr bwMode="auto">
          <a:xfrm>
            <a:off x="5800725" y="3054350"/>
            <a:ext cx="319088" cy="336550"/>
          </a:xfrm>
          <a:custGeom>
            <a:avLst/>
            <a:gdLst/>
            <a:ahLst/>
            <a:cxnLst>
              <a:cxn ang="0">
                <a:pos x="0" y="35"/>
              </a:cxn>
              <a:cxn ang="0">
                <a:pos x="111" y="32"/>
              </a:cxn>
              <a:cxn ang="0">
                <a:pos x="87" y="230"/>
              </a:cxn>
              <a:cxn ang="0">
                <a:pos x="198" y="248"/>
              </a:cxn>
            </a:cxnLst>
            <a:rect l="0" t="0" r="r" b="b"/>
            <a:pathLst>
              <a:path w="198" h="266">
                <a:moveTo>
                  <a:pt x="0" y="35"/>
                </a:moveTo>
                <a:cubicBezTo>
                  <a:pt x="18" y="35"/>
                  <a:pt x="96" y="0"/>
                  <a:pt x="111" y="32"/>
                </a:cubicBezTo>
                <a:cubicBezTo>
                  <a:pt x="126" y="64"/>
                  <a:pt x="74" y="194"/>
                  <a:pt x="87" y="230"/>
                </a:cubicBezTo>
                <a:cubicBezTo>
                  <a:pt x="100" y="266"/>
                  <a:pt x="178" y="244"/>
                  <a:pt x="198" y="248"/>
                </a:cubicBezTo>
              </a:path>
            </a:pathLst>
          </a:custGeom>
          <a:noFill/>
          <a:ln w="15875" cap="flat" cmpd="sng">
            <a:solidFill>
              <a:schemeClr val="accent2"/>
            </a:solidFill>
            <a:prstDash val="solid"/>
            <a:round/>
            <a:headEnd type="none" w="sm" len="sm"/>
            <a:tailEnd type="stealth" w="med" len="sm"/>
          </a:ln>
          <a:effectLst/>
        </p:spPr>
        <p:txBody>
          <a:bodyPr wrap="none" anchor="ctr"/>
          <a:lstStyle/>
          <a:p>
            <a:endParaRPr lang="es-MX"/>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4" presetClass="path" presetSubtype="0" fill="hold" grpId="0" nodeType="withEffect">
                                  <p:stCondLst>
                                    <p:cond delay="0"/>
                                  </p:stCondLst>
                                  <p:childTnLst>
                                    <p:animMotion origin="layout" path="M -0.00035 4.44444E-6 L -0.00469 0.04189 C -0.00504 0.05069 -0.00886 0.05833 -0.01372 0.06111 C -0.01997 0.06597 -0.02622 0.0655 -0.03195 0.06088 L -0.06007 0.04143 " pathEditMode="relative" rAng="-1643010" ptsTypes="FffFF">
                                      <p:cBhvr>
                                        <p:cTn id="6" dur="1250" fill="hold"/>
                                        <p:tgtEl>
                                          <p:spTgt spid="162833"/>
                                        </p:tgtEl>
                                        <p:attrNameLst>
                                          <p:attrName>ppt_x</p:attrName>
                                          <p:attrName>ppt_y</p:attrName>
                                        </p:attrNameLst>
                                      </p:cBhvr>
                                      <p:rCtr x="-2200" y="4100"/>
                                    </p:animMotion>
                                  </p:childTnLst>
                                </p:cTn>
                              </p:par>
                              <p:par>
                                <p:cTn id="7" presetID="1" presetClass="entr" presetSubtype="0" fill="hold" grpId="0" nodeType="withEffect">
                                  <p:stCondLst>
                                    <p:cond delay="0"/>
                                  </p:stCondLst>
                                  <p:childTnLst>
                                    <p:set>
                                      <p:cBhvr>
                                        <p:cTn id="8" dur="1" fill="hold">
                                          <p:stCondLst>
                                            <p:cond delay="0"/>
                                          </p:stCondLst>
                                        </p:cTn>
                                        <p:tgtEl>
                                          <p:spTgt spid="162837"/>
                                        </p:tgtEl>
                                        <p:attrNameLst>
                                          <p:attrName>style.visibility</p:attrName>
                                        </p:attrNameLst>
                                      </p:cBhvr>
                                      <p:to>
                                        <p:strVal val="visible"/>
                                      </p:to>
                                    </p:set>
                                  </p:childTnLst>
                                </p:cTn>
                              </p:par>
                              <p:par>
                                <p:cTn id="9" presetID="56" presetClass="path" presetSubtype="0" fill="hold" grpId="1" nodeType="withEffect">
                                  <p:stCondLst>
                                    <p:cond delay="0"/>
                                  </p:stCondLst>
                                  <p:childTnLst>
                                    <p:animMotion origin="layout" path="M 3.88889E-6 2.59259E-6 L 0.10746 0.18889 " pathEditMode="relative" rAng="0" ptsTypes="AA">
                                      <p:cBhvr>
                                        <p:cTn id="10" dur="1250" fill="hold"/>
                                        <p:tgtEl>
                                          <p:spTgt spid="162837"/>
                                        </p:tgtEl>
                                        <p:attrNameLst>
                                          <p:attrName>ppt_x</p:attrName>
                                          <p:attrName>ppt_y</p:attrName>
                                        </p:attrNameLst>
                                      </p:cBhvr>
                                      <p:rCtr x="5400" y="94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33" grpId="0" animBg="1"/>
      <p:bldP spid="162837" grpId="0" animBg="1"/>
      <p:bldP spid="162837" grpId="1" animBg="1"/>
    </p:bldLst>
  </p:timing>
</p:sld>
</file>

<file path=ppt/theme/theme1.xml><?xml version="1.0" encoding="utf-8"?>
<a:theme xmlns:a="http://schemas.openxmlformats.org/drawingml/2006/main" name="Ingeniería3">
  <a:themeElements>
    <a:clrScheme name="">
      <a:dk1>
        <a:srgbClr val="000000"/>
      </a:dk1>
      <a:lt1>
        <a:srgbClr val="FFFFFF"/>
      </a:lt1>
      <a:dk2>
        <a:srgbClr val="000000"/>
      </a:dk2>
      <a:lt2>
        <a:srgbClr val="B2B2B2"/>
      </a:lt2>
      <a:accent1>
        <a:srgbClr val="00CC99"/>
      </a:accent1>
      <a:accent2>
        <a:srgbClr val="3333CC"/>
      </a:accent2>
      <a:accent3>
        <a:srgbClr val="FFFFFF"/>
      </a:accent3>
      <a:accent4>
        <a:srgbClr val="000000"/>
      </a:accent4>
      <a:accent5>
        <a:srgbClr val="AAE2CA"/>
      </a:accent5>
      <a:accent6>
        <a:srgbClr val="2D2DB9"/>
      </a:accent6>
      <a:hlink>
        <a:srgbClr val="000066"/>
      </a:hlink>
      <a:folHlink>
        <a:srgbClr val="000066"/>
      </a:folHlink>
    </a:clrScheme>
    <a:fontScheme name="Ingeniería3">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5400" cap="flat" cmpd="sng" algn="ctr">
          <a:solidFill>
            <a:schemeClr val="accent2"/>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E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25400" cap="flat" cmpd="sng" algn="ctr">
          <a:solidFill>
            <a:schemeClr val="accent2"/>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E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ngeniería3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Ingeniería3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ngeniería3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ngeniería3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ngeniería3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ngeniería3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Ingeniería3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C:\Documents and Settings\Alfredo\Datos de programa\Microsoft\Plantillas\Ingeniería3.pot</Template>
  <TotalTime>5172</TotalTime>
  <Words>1584</Words>
  <Application>Microsoft Office PowerPoint</Application>
  <PresentationFormat>Presentación en pantalla (4:3)</PresentationFormat>
  <Paragraphs>319</Paragraphs>
  <Slides>14</Slides>
  <Notes>0</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14</vt:i4>
      </vt:variant>
    </vt:vector>
  </HeadingPairs>
  <TitlesOfParts>
    <vt:vector size="16" baseType="lpstr">
      <vt:lpstr>Ingeniería3</vt:lpstr>
      <vt:lpstr>Document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Personal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Alfredo Velásquez Márquez</dc:creator>
  <cp:lastModifiedBy>Coord</cp:lastModifiedBy>
  <cp:revision>173</cp:revision>
  <dcterms:created xsi:type="dcterms:W3CDTF">2005-07-23T04:28:49Z</dcterms:created>
  <dcterms:modified xsi:type="dcterms:W3CDTF">2014-02-13T03:49:46Z</dcterms:modified>
</cp:coreProperties>
</file>