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0"/>
  </p:notesMasterIdLst>
  <p:sldIdLst>
    <p:sldId id="329" r:id="rId2"/>
    <p:sldId id="392" r:id="rId3"/>
    <p:sldId id="397" r:id="rId4"/>
    <p:sldId id="398" r:id="rId5"/>
    <p:sldId id="404" r:id="rId6"/>
    <p:sldId id="400" r:id="rId7"/>
    <p:sldId id="401" r:id="rId8"/>
    <p:sldId id="402" r:id="rId9"/>
    <p:sldId id="403" r:id="rId10"/>
    <p:sldId id="405" r:id="rId11"/>
    <p:sldId id="406" r:id="rId12"/>
    <p:sldId id="407" r:id="rId13"/>
    <p:sldId id="408" r:id="rId14"/>
    <p:sldId id="409" r:id="rId15"/>
    <p:sldId id="411" r:id="rId16"/>
    <p:sldId id="410" r:id="rId17"/>
    <p:sldId id="396" r:id="rId18"/>
    <p:sldId id="395" r:id="rId19"/>
    <p:sldId id="394" r:id="rId20"/>
    <p:sldId id="412" r:id="rId21"/>
    <p:sldId id="413" r:id="rId22"/>
    <p:sldId id="414" r:id="rId23"/>
    <p:sldId id="415" r:id="rId24"/>
    <p:sldId id="416" r:id="rId25"/>
    <p:sldId id="417" r:id="rId26"/>
    <p:sldId id="418" r:id="rId27"/>
    <p:sldId id="419" r:id="rId28"/>
    <p:sldId id="420" r:id="rId29"/>
  </p:sldIdLst>
  <p:sldSz cx="9144000" cy="6858000" type="screen4x3"/>
  <p:notesSz cx="7315200" cy="96012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modifyVerifier cryptProviderType="rsaAES" cryptAlgorithmClass="hash" cryptAlgorithmType="typeAny" cryptAlgorithmSid="14" spinCount="100000" saltData="NpaJ2tW8YmcZWSOKvZCDlg==" hashData="mddBmQT6X766JjJucuEp6WBRKFdUz8bFTJlDhu8WOT44AEbgsEID9eJz3j4bmVcoce9hFm/pGmtN1W/ruMJ36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FFF"/>
    <a:srgbClr val="FF2D2D"/>
    <a:srgbClr val="FF6969"/>
    <a:srgbClr val="FF1919"/>
    <a:srgbClr val="FAFAE6"/>
    <a:srgbClr val="000099"/>
    <a:srgbClr val="000066"/>
    <a:srgbClr val="FAFAD2"/>
    <a:srgbClr val="FFFFBD"/>
    <a:srgbClr val="F8F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0" autoAdjust="0"/>
    <p:restoredTop sz="95667" autoAdjust="0"/>
  </p:normalViewPr>
  <p:slideViewPr>
    <p:cSldViewPr showGuides="1">
      <p:cViewPr varScale="1">
        <p:scale>
          <a:sx n="71" d="100"/>
          <a:sy n="71" d="100"/>
        </p:scale>
        <p:origin x="15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endParaRPr lang="es-MX"/>
          </a:p>
        </p:txBody>
      </p:sp>
      <p:sp>
        <p:nvSpPr>
          <p:cNvPr id="66563"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endParaRPr lang="es-MX"/>
          </a:p>
        </p:txBody>
      </p:sp>
      <p:sp>
        <p:nvSpPr>
          <p:cNvPr id="2560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656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656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endParaRPr lang="es-MX"/>
          </a:p>
        </p:txBody>
      </p:sp>
      <p:sp>
        <p:nvSpPr>
          <p:cNvPr id="6656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BD25C79A-46AB-4B7B-BBE4-B7898A0A5C2C}" type="slidenum">
              <a:rPr lang="es-ES"/>
              <a:pPr/>
              <a:t>‹Nº›</a:t>
            </a:fld>
            <a:endParaRPr lang="es-ES"/>
          </a:p>
        </p:txBody>
      </p:sp>
    </p:spTree>
    <p:extLst>
      <p:ext uri="{BB962C8B-B14F-4D97-AF65-F5344CB8AC3E}">
        <p14:creationId xmlns:p14="http://schemas.microsoft.com/office/powerpoint/2010/main" val="4005364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bg>
      <p:bgPr>
        <a:solidFill>
          <a:srgbClr val="FAFAE6"/>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E6"/>
        </a:solidFill>
        <a:effectLst/>
      </p:bgPr>
    </p:bg>
    <p:spTree>
      <p:nvGrpSpPr>
        <p:cNvPr id="1" name=""/>
        <p:cNvGrpSpPr/>
        <p:nvPr/>
      </p:nvGrpSpPr>
      <p:grpSpPr>
        <a:xfrm>
          <a:off x="0" y="0"/>
          <a:ext cx="0" cy="0"/>
          <a:chOff x="0" y="0"/>
          <a:chExt cx="0" cy="0"/>
        </a:xfrm>
      </p:grpSpPr>
      <p:sp>
        <p:nvSpPr>
          <p:cNvPr id="2059" name="Rectangle 11"/>
          <p:cNvSpPr>
            <a:spLocks noChangeArrowheads="1"/>
          </p:cNvSpPr>
          <p:nvPr userDrawn="1"/>
        </p:nvSpPr>
        <p:spPr bwMode="auto">
          <a:xfrm>
            <a:off x="0" y="1066800"/>
            <a:ext cx="9144000" cy="228600"/>
          </a:xfrm>
          <a:prstGeom prst="rect">
            <a:avLst/>
          </a:prstGeom>
          <a:gradFill rotWithShape="0">
            <a:gsLst>
              <a:gs pos="0">
                <a:srgbClr val="FAFAE6"/>
              </a:gs>
              <a:gs pos="50000">
                <a:srgbClr val="003399"/>
              </a:gs>
              <a:gs pos="100000">
                <a:srgbClr val="FAFAE6"/>
              </a:gs>
            </a:gsLst>
            <a:lin ang="5400000" scaled="1"/>
          </a:gradFill>
          <a:ln w="9525">
            <a:noFill/>
            <a:miter lim="800000"/>
            <a:headEnd/>
            <a:tailEnd/>
          </a:ln>
          <a:effectLst/>
        </p:spPr>
        <p:txBody>
          <a:bodyPr anchor="ctr">
            <a:spAutoFit/>
          </a:bodyPr>
          <a:lstStyle/>
          <a:p>
            <a:endParaRPr lang="es-MX"/>
          </a:p>
        </p:txBody>
      </p:sp>
      <p:pic>
        <p:nvPicPr>
          <p:cNvPr id="2060" name="Picture 12" descr="escudo[1]"/>
          <p:cNvPicPr>
            <a:picLocks noChangeAspect="1" noChangeArrowheads="1"/>
          </p:cNvPicPr>
          <p:nvPr userDrawn="1"/>
        </p:nvPicPr>
        <p:blipFill>
          <a:blip r:embed="rId3" cstate="print"/>
          <a:srcRect/>
          <a:stretch>
            <a:fillRect/>
          </a:stretch>
        </p:blipFill>
        <p:spPr bwMode="auto">
          <a:xfrm>
            <a:off x="304800" y="50800"/>
            <a:ext cx="1054100" cy="1119188"/>
          </a:xfrm>
          <a:prstGeom prst="rect">
            <a:avLst/>
          </a:prstGeom>
          <a:noFill/>
        </p:spPr>
      </p:pic>
      <p:sp>
        <p:nvSpPr>
          <p:cNvPr id="2061" name="Text Box 13"/>
          <p:cNvSpPr txBox="1">
            <a:spLocks noChangeArrowheads="1"/>
          </p:cNvSpPr>
          <p:nvPr userDrawn="1"/>
        </p:nvSpPr>
        <p:spPr bwMode="auto">
          <a:xfrm>
            <a:off x="2781300" y="76200"/>
            <a:ext cx="3581400" cy="390525"/>
          </a:xfrm>
          <a:prstGeom prst="rect">
            <a:avLst/>
          </a:prstGeom>
          <a:noFill/>
          <a:ln w="9525">
            <a:noFill/>
            <a:miter lim="800000"/>
            <a:headEnd/>
            <a:tailEnd/>
          </a:ln>
          <a:effectLst/>
        </p:spPr>
        <p:txBody>
          <a:bodyPr>
            <a:spAutoFit/>
          </a:bodyPr>
          <a:lstStyle/>
          <a:p>
            <a:pPr algn="ctr">
              <a:lnSpc>
                <a:spcPct val="70000"/>
              </a:lnSpc>
            </a:pPr>
            <a:r>
              <a:rPr lang="es-ES" sz="2800" b="1" i="1">
                <a:solidFill>
                  <a:srgbClr val="000099"/>
                </a:solidFill>
              </a:rPr>
              <a:t>U   N   A   M</a:t>
            </a:r>
          </a:p>
        </p:txBody>
      </p:sp>
      <p:sp>
        <p:nvSpPr>
          <p:cNvPr id="2062" name="Text Box 14"/>
          <p:cNvSpPr txBox="1">
            <a:spLocks noChangeArrowheads="1"/>
          </p:cNvSpPr>
          <p:nvPr userDrawn="1"/>
        </p:nvSpPr>
        <p:spPr bwMode="auto">
          <a:xfrm>
            <a:off x="2933700" y="381000"/>
            <a:ext cx="3276600" cy="241300"/>
          </a:xfrm>
          <a:prstGeom prst="rect">
            <a:avLst/>
          </a:prstGeom>
          <a:noFill/>
          <a:ln w="9525">
            <a:noFill/>
            <a:miter lim="800000"/>
            <a:headEnd/>
            <a:tailEnd/>
          </a:ln>
          <a:effectLst/>
        </p:spPr>
        <p:txBody>
          <a:bodyPr>
            <a:spAutoFit/>
          </a:bodyPr>
          <a:lstStyle/>
          <a:p>
            <a:pPr algn="ctr">
              <a:lnSpc>
                <a:spcPct val="70000"/>
              </a:lnSpc>
            </a:pPr>
            <a:r>
              <a:rPr lang="es-ES" sz="1400" b="1">
                <a:solidFill>
                  <a:srgbClr val="000099"/>
                </a:solidFill>
              </a:rPr>
              <a:t>Facultad de Ingeniería</a:t>
            </a:r>
          </a:p>
        </p:txBody>
      </p:sp>
      <p:pic>
        <p:nvPicPr>
          <p:cNvPr id="2063" name="Picture 15" descr="ING2"/>
          <p:cNvPicPr>
            <a:picLocks noChangeAspect="1" noChangeArrowheads="1"/>
          </p:cNvPicPr>
          <p:nvPr userDrawn="1"/>
        </p:nvPicPr>
        <p:blipFill>
          <a:blip r:embed="rId4" cstate="print"/>
          <a:srcRect/>
          <a:stretch>
            <a:fillRect/>
          </a:stretch>
        </p:blipFill>
        <p:spPr bwMode="auto">
          <a:xfrm>
            <a:off x="7772400" y="36513"/>
            <a:ext cx="1076325" cy="1169987"/>
          </a:xfrm>
          <a:prstGeom prst="rect">
            <a:avLst/>
          </a:prstGeom>
          <a:noFill/>
        </p:spPr>
      </p:pic>
      <p:sp>
        <p:nvSpPr>
          <p:cNvPr id="8" name="Text Box 8"/>
          <p:cNvSpPr txBox="1">
            <a:spLocks noChangeArrowheads="1"/>
          </p:cNvSpPr>
          <p:nvPr userDrawn="1"/>
        </p:nvSpPr>
        <p:spPr bwMode="auto">
          <a:xfrm>
            <a:off x="8509000" y="6620842"/>
            <a:ext cx="635000" cy="336550"/>
          </a:xfrm>
          <a:prstGeom prst="rect">
            <a:avLst/>
          </a:prstGeom>
          <a:noFill/>
          <a:ln w="9525">
            <a:noFill/>
            <a:miter lim="800000"/>
            <a:headEnd/>
            <a:tailEnd/>
          </a:ln>
          <a:effectLst/>
        </p:spPr>
        <p:txBody>
          <a:bodyPr wrap="none">
            <a:spAutoFit/>
            <a:flatTx/>
          </a:bodyPr>
          <a:lstStyle/>
          <a:p>
            <a:r>
              <a:rPr lang="es-ES" sz="1600" i="1" dirty="0">
                <a:solidFill>
                  <a:srgbClr val="9999FF"/>
                </a:solidFill>
                <a:effectLst>
                  <a:outerShdw blurRad="38100" dist="38100" dir="2700000" algn="tl">
                    <a:srgbClr val="000000"/>
                  </a:outerShdw>
                </a:effectLst>
                <a:latin typeface="Times New Roman" pitchFamily="18" charset="0"/>
              </a:rPr>
              <a:t>AVM</a:t>
            </a:r>
          </a:p>
        </p:txBody>
      </p:sp>
      <p:sp>
        <p:nvSpPr>
          <p:cNvPr id="9" name="Rectangle 7"/>
          <p:cNvSpPr>
            <a:spLocks noChangeArrowheads="1"/>
          </p:cNvSpPr>
          <p:nvPr userDrawn="1"/>
        </p:nvSpPr>
        <p:spPr bwMode="auto">
          <a:xfrm>
            <a:off x="0" y="6633384"/>
            <a:ext cx="9144000" cy="252000"/>
          </a:xfrm>
          <a:prstGeom prst="rect">
            <a:avLst/>
          </a:prstGeom>
          <a:gradFill rotWithShape="0">
            <a:gsLst>
              <a:gs pos="0">
                <a:srgbClr val="FAFAE6"/>
              </a:gs>
              <a:gs pos="100000">
                <a:srgbClr val="003399"/>
              </a:gs>
            </a:gsLst>
            <a:lin ang="5400000" scaled="1"/>
          </a:gradFill>
          <a:ln w="9525">
            <a:noFill/>
            <a:miter lim="800000"/>
            <a:headEnd/>
            <a:tailEnd/>
          </a:ln>
          <a:effectLst/>
        </p:spPr>
        <p:txBody>
          <a:bodyPr anchor="ctr">
            <a:spAutoFit/>
          </a:bodyPr>
          <a:lstStyle/>
          <a:p>
            <a:endParaRPr lang="es-MX"/>
          </a:p>
        </p:txBody>
      </p:sp>
      <p:sp>
        <p:nvSpPr>
          <p:cNvPr id="10" name="Text Box 8"/>
          <p:cNvSpPr txBox="1">
            <a:spLocks noChangeArrowheads="1"/>
          </p:cNvSpPr>
          <p:nvPr userDrawn="1"/>
        </p:nvSpPr>
        <p:spPr bwMode="auto">
          <a:xfrm>
            <a:off x="8509000" y="6597352"/>
            <a:ext cx="635000" cy="336550"/>
          </a:xfrm>
          <a:prstGeom prst="rect">
            <a:avLst/>
          </a:prstGeom>
          <a:noFill/>
          <a:ln w="9525">
            <a:noFill/>
            <a:miter lim="800000"/>
            <a:headEnd/>
            <a:tailEnd/>
          </a:ln>
          <a:effectLst/>
        </p:spPr>
        <p:txBody>
          <a:bodyPr wrap="none">
            <a:spAutoFit/>
            <a:flatTx/>
          </a:bodyPr>
          <a:lstStyle/>
          <a:p>
            <a:pPr algn="ctr"/>
            <a:r>
              <a:rPr lang="es-ES" sz="1600" i="1" dirty="0">
                <a:solidFill>
                  <a:srgbClr val="9999FF"/>
                </a:solidFill>
                <a:effectLst>
                  <a:outerShdw blurRad="38100" dist="38100" dir="2700000" algn="tl">
                    <a:srgbClr val="000000"/>
                  </a:outerShdw>
                </a:effectLst>
                <a:latin typeface="Times New Roman" pitchFamily="18" charset="0"/>
              </a:rPr>
              <a:t>AVM</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eXi2ptICuWU"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s://youtu.be/tzYE1L_n308"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1115616" y="2220765"/>
            <a:ext cx="7010400" cy="1717393"/>
          </a:xfrm>
          <a:prstGeom prst="rect">
            <a:avLst/>
          </a:prstGeom>
          <a:noFill/>
          <a:ln w="9525">
            <a:noFill/>
            <a:miter lim="800000"/>
            <a:headEnd/>
            <a:tailEnd/>
          </a:ln>
          <a:effectLst>
            <a:outerShdw dist="35921" dir="2700000" algn="ctr" rotWithShape="0">
              <a:srgbClr val="B2B2B2"/>
            </a:outerShdw>
          </a:effec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FUERZAS INTERMOLECULARES</a:t>
            </a:r>
          </a:p>
        </p:txBody>
      </p:sp>
      <p:sp>
        <p:nvSpPr>
          <p:cNvPr id="5" name="Text Box 72"/>
          <p:cNvSpPr txBox="1">
            <a:spLocks noChangeArrowheads="1"/>
          </p:cNvSpPr>
          <p:nvPr/>
        </p:nvSpPr>
        <p:spPr bwMode="auto">
          <a:xfrm>
            <a:off x="1979712" y="620688"/>
            <a:ext cx="5184576" cy="1446550"/>
          </a:xfrm>
          <a:prstGeom prst="rect">
            <a:avLst/>
          </a:prstGeom>
          <a:noFill/>
          <a:ln w="9525">
            <a:noFill/>
            <a:miter lim="800000"/>
            <a:headEnd/>
            <a:tailEnd/>
          </a:ln>
          <a:effectLst/>
        </p:spPr>
        <p:txBody>
          <a:bodyPr wrap="square">
            <a:spAutoFit/>
          </a:bodyPr>
          <a:lstStyle/>
          <a:p>
            <a:pPr algn="ctr">
              <a:spcBef>
                <a:spcPts val="0"/>
              </a:spcBef>
            </a:pPr>
            <a:r>
              <a:rPr lang="es-ES" sz="1400" b="1" dirty="0">
                <a:solidFill>
                  <a:srgbClr val="000099"/>
                </a:solidFill>
                <a:latin typeface="Arial" charset="0"/>
              </a:rPr>
              <a:t>DIVISIÓN DE CIENCIAS BÁSICAS</a:t>
            </a:r>
          </a:p>
          <a:p>
            <a:pPr algn="ctr">
              <a:spcBef>
                <a:spcPts val="0"/>
              </a:spcBef>
            </a:pPr>
            <a:r>
              <a:rPr lang="es-ES" sz="1400" b="1" dirty="0">
                <a:solidFill>
                  <a:srgbClr val="000099"/>
                </a:solidFill>
                <a:latin typeface="Arial" charset="0"/>
              </a:rPr>
              <a:t>LABORATORIO DE QUÍMICA</a:t>
            </a:r>
          </a:p>
          <a:p>
            <a:pPr algn="ctr">
              <a:spcBef>
                <a:spcPct val="50000"/>
              </a:spcBef>
            </a:pPr>
            <a:endParaRPr lang="es-ES" sz="2000" b="1" dirty="0">
              <a:solidFill>
                <a:srgbClr val="000099"/>
              </a:solidFill>
              <a:latin typeface="Arial" charset="0"/>
            </a:endParaRPr>
          </a:p>
          <a:p>
            <a:pPr algn="ctr">
              <a:spcBef>
                <a:spcPct val="50000"/>
              </a:spcBef>
            </a:pPr>
            <a:r>
              <a:rPr lang="es-ES" sz="2000" b="1" dirty="0">
                <a:solidFill>
                  <a:srgbClr val="000099"/>
                </a:solidFill>
                <a:latin typeface="Arial" charset="0"/>
              </a:rPr>
              <a:t>Práctica: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Fuerzas intermoleculares</a:t>
            </a:r>
          </a:p>
        </p:txBody>
      </p:sp>
      <p:sp>
        <p:nvSpPr>
          <p:cNvPr id="3" name="Text Box 48"/>
          <p:cNvSpPr txBox="1">
            <a:spLocks noChangeArrowheads="1"/>
          </p:cNvSpPr>
          <p:nvPr/>
        </p:nvSpPr>
        <p:spPr bwMode="auto">
          <a:xfrm>
            <a:off x="74540" y="4958416"/>
            <a:ext cx="3309047" cy="400110"/>
          </a:xfrm>
          <a:prstGeom prst="rect">
            <a:avLst/>
          </a:prstGeom>
          <a:noFill/>
          <a:ln w="9525">
            <a:noFill/>
            <a:miter lim="800000"/>
            <a:headEnd/>
            <a:tailEnd/>
          </a:ln>
        </p:spPr>
        <p:txBody>
          <a:bodyPr wrap="none">
            <a:spAutoFit/>
          </a:bodyPr>
          <a:lstStyle/>
          <a:p>
            <a:pPr algn="ctr"/>
            <a:r>
              <a:rPr lang="es-ES" sz="2000" b="1" dirty="0">
                <a:solidFill>
                  <a:srgbClr val="0000FF"/>
                </a:solidFill>
                <a:latin typeface="Arial" charset="0"/>
              </a:rPr>
              <a:t>Fuerzas de van der Waals</a:t>
            </a:r>
          </a:p>
        </p:txBody>
      </p:sp>
      <p:sp>
        <p:nvSpPr>
          <p:cNvPr id="4" name="Rectángulo 3"/>
          <p:cNvSpPr/>
          <p:nvPr/>
        </p:nvSpPr>
        <p:spPr>
          <a:xfrm>
            <a:off x="3659460" y="4394885"/>
            <a:ext cx="2064668" cy="276999"/>
          </a:xfrm>
          <a:prstGeom prst="rect">
            <a:avLst/>
          </a:prstGeom>
        </p:spPr>
        <p:txBody>
          <a:bodyPr wrap="none" lIns="0" tIns="0" rIns="0" bIns="0">
            <a:spAutoFit/>
          </a:bodyPr>
          <a:lstStyle/>
          <a:p>
            <a:pPr algn="just"/>
            <a:r>
              <a:rPr lang="es-ES" sz="1800" dirty="0">
                <a:solidFill>
                  <a:srgbClr val="0000FF"/>
                </a:solidFill>
                <a:latin typeface="Arial" charset="0"/>
              </a:rPr>
              <a:t>Fuerzas de </a:t>
            </a:r>
            <a:r>
              <a:rPr lang="es-ES" sz="1800" dirty="0" err="1">
                <a:solidFill>
                  <a:srgbClr val="0000FF"/>
                </a:solidFill>
                <a:latin typeface="Arial" charset="0"/>
              </a:rPr>
              <a:t>Keesom</a:t>
            </a:r>
            <a:endParaRPr lang="es-ES" sz="1800" dirty="0">
              <a:solidFill>
                <a:srgbClr val="0000FF"/>
              </a:solidFill>
              <a:latin typeface="Arial" charset="0"/>
            </a:endParaRPr>
          </a:p>
        </p:txBody>
      </p:sp>
      <p:sp>
        <p:nvSpPr>
          <p:cNvPr id="5" name="Rectángulo 4"/>
          <p:cNvSpPr/>
          <p:nvPr/>
        </p:nvSpPr>
        <p:spPr>
          <a:xfrm>
            <a:off x="3669078" y="5042957"/>
            <a:ext cx="1885131" cy="276999"/>
          </a:xfrm>
          <a:prstGeom prst="rect">
            <a:avLst/>
          </a:prstGeom>
        </p:spPr>
        <p:txBody>
          <a:bodyPr wrap="none" lIns="0" tIns="0" rIns="0" bIns="0">
            <a:spAutoFit/>
          </a:bodyPr>
          <a:lstStyle/>
          <a:p>
            <a:pPr algn="just"/>
            <a:r>
              <a:rPr lang="es-ES" sz="1800" dirty="0">
                <a:solidFill>
                  <a:srgbClr val="0000FF"/>
                </a:solidFill>
                <a:latin typeface="Arial" charset="0"/>
              </a:rPr>
              <a:t>Fuerzas de </a:t>
            </a:r>
            <a:r>
              <a:rPr lang="es-ES" sz="1800" dirty="0" err="1">
                <a:solidFill>
                  <a:srgbClr val="0000FF"/>
                </a:solidFill>
                <a:latin typeface="Arial" charset="0"/>
              </a:rPr>
              <a:t>Debye</a:t>
            </a:r>
            <a:endParaRPr lang="es-ES" sz="1800" dirty="0">
              <a:solidFill>
                <a:srgbClr val="0000FF"/>
              </a:solidFill>
              <a:latin typeface="Arial" charset="0"/>
            </a:endParaRPr>
          </a:p>
        </p:txBody>
      </p:sp>
      <p:sp>
        <p:nvSpPr>
          <p:cNvPr id="6" name="Rectángulo 5"/>
          <p:cNvSpPr/>
          <p:nvPr/>
        </p:nvSpPr>
        <p:spPr>
          <a:xfrm>
            <a:off x="3663467" y="5691029"/>
            <a:ext cx="1987724" cy="276999"/>
          </a:xfrm>
          <a:prstGeom prst="rect">
            <a:avLst/>
          </a:prstGeom>
        </p:spPr>
        <p:txBody>
          <a:bodyPr wrap="none" lIns="0" tIns="0" rIns="0" bIns="0">
            <a:spAutoFit/>
          </a:bodyPr>
          <a:lstStyle/>
          <a:p>
            <a:pPr algn="just"/>
            <a:r>
              <a:rPr lang="es-ES" sz="1800" dirty="0">
                <a:solidFill>
                  <a:srgbClr val="0000FF"/>
                </a:solidFill>
                <a:latin typeface="Arial" charset="0"/>
              </a:rPr>
              <a:t>Fuerzas de London</a:t>
            </a:r>
          </a:p>
        </p:txBody>
      </p:sp>
      <p:cxnSp>
        <p:nvCxnSpPr>
          <p:cNvPr id="7" name="Conector recto de flecha 6"/>
          <p:cNvCxnSpPr/>
          <p:nvPr/>
        </p:nvCxnSpPr>
        <p:spPr bwMode="auto">
          <a:xfrm flipV="1">
            <a:off x="5764469" y="4533384"/>
            <a:ext cx="504056"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8" name="Conector recto de flecha 7"/>
          <p:cNvCxnSpPr/>
          <p:nvPr/>
        </p:nvCxnSpPr>
        <p:spPr bwMode="auto">
          <a:xfrm flipV="1">
            <a:off x="5594550" y="5181456"/>
            <a:ext cx="673975"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9" name="Conector recto de flecha 8"/>
          <p:cNvCxnSpPr/>
          <p:nvPr/>
        </p:nvCxnSpPr>
        <p:spPr bwMode="auto">
          <a:xfrm flipV="1">
            <a:off x="5691532" y="5829528"/>
            <a:ext cx="576993"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0" name="Rectángulo 9"/>
          <p:cNvSpPr/>
          <p:nvPr/>
        </p:nvSpPr>
        <p:spPr>
          <a:xfrm>
            <a:off x="6369534" y="5737195"/>
            <a:ext cx="2492670" cy="184666"/>
          </a:xfrm>
          <a:prstGeom prst="rect">
            <a:avLst/>
          </a:prstGeom>
        </p:spPr>
        <p:txBody>
          <a:bodyPr wrap="none" lIns="0" tIns="0" rIns="0" bIns="0">
            <a:spAutoFit/>
          </a:bodyPr>
          <a:lstStyle/>
          <a:p>
            <a:pPr algn="just"/>
            <a:r>
              <a:rPr lang="es-ES" sz="1200" dirty="0">
                <a:solidFill>
                  <a:srgbClr val="0000FF"/>
                </a:solidFill>
                <a:latin typeface="Arial" charset="0"/>
              </a:rPr>
              <a:t>Dipolo momentáneo-dipolo inducido</a:t>
            </a:r>
          </a:p>
        </p:txBody>
      </p:sp>
      <p:sp>
        <p:nvSpPr>
          <p:cNvPr id="11" name="Rectángulo 10"/>
          <p:cNvSpPr/>
          <p:nvPr/>
        </p:nvSpPr>
        <p:spPr>
          <a:xfrm>
            <a:off x="6369534" y="5089123"/>
            <a:ext cx="1503617" cy="184666"/>
          </a:xfrm>
          <a:prstGeom prst="rect">
            <a:avLst/>
          </a:prstGeom>
        </p:spPr>
        <p:txBody>
          <a:bodyPr wrap="none" lIns="0" tIns="0" rIns="0" bIns="0">
            <a:spAutoFit/>
          </a:bodyPr>
          <a:lstStyle/>
          <a:p>
            <a:pPr algn="just"/>
            <a:r>
              <a:rPr lang="es-ES" sz="1200" dirty="0">
                <a:solidFill>
                  <a:srgbClr val="0000FF"/>
                </a:solidFill>
                <a:latin typeface="Arial" charset="0"/>
              </a:rPr>
              <a:t>Dipolo-dipolo inducido</a:t>
            </a:r>
          </a:p>
        </p:txBody>
      </p:sp>
      <p:sp>
        <p:nvSpPr>
          <p:cNvPr id="12" name="Rectángulo 11"/>
          <p:cNvSpPr/>
          <p:nvPr/>
        </p:nvSpPr>
        <p:spPr>
          <a:xfrm>
            <a:off x="6370249" y="4441026"/>
            <a:ext cx="891270" cy="184666"/>
          </a:xfrm>
          <a:prstGeom prst="rect">
            <a:avLst/>
          </a:prstGeom>
        </p:spPr>
        <p:txBody>
          <a:bodyPr wrap="none" lIns="0" tIns="0" rIns="0" bIns="0">
            <a:spAutoFit/>
          </a:bodyPr>
          <a:lstStyle/>
          <a:p>
            <a:pPr algn="just"/>
            <a:r>
              <a:rPr lang="es-ES" sz="1200" dirty="0">
                <a:solidFill>
                  <a:srgbClr val="0000FF"/>
                </a:solidFill>
                <a:latin typeface="Arial" charset="0"/>
              </a:rPr>
              <a:t>Dipolo-dipolo</a:t>
            </a:r>
          </a:p>
        </p:txBody>
      </p:sp>
      <p:sp>
        <p:nvSpPr>
          <p:cNvPr id="13" name="Abrir llave 12"/>
          <p:cNvSpPr/>
          <p:nvPr/>
        </p:nvSpPr>
        <p:spPr bwMode="auto">
          <a:xfrm>
            <a:off x="3414497" y="4310444"/>
            <a:ext cx="244963" cy="1710844"/>
          </a:xfrm>
          <a:prstGeom prst="leftBrac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Times New Roman" pitchFamily="18" charset="0"/>
            </a:endParaRPr>
          </a:p>
        </p:txBody>
      </p:sp>
      <p:sp>
        <p:nvSpPr>
          <p:cNvPr id="14" name="Text Box 48"/>
          <p:cNvSpPr txBox="1">
            <a:spLocks noChangeArrowheads="1"/>
          </p:cNvSpPr>
          <p:nvPr/>
        </p:nvSpPr>
        <p:spPr bwMode="auto">
          <a:xfrm>
            <a:off x="3901784" y="1345204"/>
            <a:ext cx="1340432" cy="400110"/>
          </a:xfrm>
          <a:prstGeom prst="rect">
            <a:avLst/>
          </a:prstGeom>
          <a:noFill/>
          <a:ln w="9525">
            <a:noFill/>
            <a:miter lim="800000"/>
            <a:headEnd/>
            <a:tailEnd/>
          </a:ln>
        </p:spPr>
        <p:txBody>
          <a:bodyPr wrap="none">
            <a:spAutoFit/>
          </a:bodyPr>
          <a:lstStyle/>
          <a:p>
            <a:pPr algn="ctr"/>
            <a:r>
              <a:rPr lang="es-ES" sz="2000" u="sng" dirty="0">
                <a:solidFill>
                  <a:srgbClr val="000066"/>
                </a:solidFill>
                <a:latin typeface="Arial" charset="0"/>
              </a:rPr>
              <a:t>Con iones</a:t>
            </a:r>
          </a:p>
        </p:txBody>
      </p:sp>
      <p:sp>
        <p:nvSpPr>
          <p:cNvPr id="15" name="Text Box 48"/>
          <p:cNvSpPr txBox="1">
            <a:spLocks noChangeArrowheads="1"/>
          </p:cNvSpPr>
          <p:nvPr/>
        </p:nvSpPr>
        <p:spPr bwMode="auto">
          <a:xfrm>
            <a:off x="3853564" y="2422167"/>
            <a:ext cx="1423787" cy="400110"/>
          </a:xfrm>
          <a:prstGeom prst="rect">
            <a:avLst/>
          </a:prstGeom>
          <a:noFill/>
          <a:ln w="9525">
            <a:noFill/>
            <a:miter lim="800000"/>
            <a:headEnd/>
            <a:tailEnd/>
          </a:ln>
        </p:spPr>
        <p:txBody>
          <a:bodyPr wrap="none">
            <a:spAutoFit/>
          </a:bodyPr>
          <a:lstStyle/>
          <a:p>
            <a:pPr algn="ctr"/>
            <a:r>
              <a:rPr lang="es-ES" sz="2000" b="1" dirty="0">
                <a:solidFill>
                  <a:srgbClr val="0000FF"/>
                </a:solidFill>
                <a:latin typeface="Arial" charset="0"/>
              </a:rPr>
              <a:t>ion-dipolo</a:t>
            </a:r>
          </a:p>
        </p:txBody>
      </p:sp>
      <p:sp>
        <p:nvSpPr>
          <p:cNvPr id="16" name="Text Box 48"/>
          <p:cNvSpPr txBox="1">
            <a:spLocks noChangeArrowheads="1"/>
          </p:cNvSpPr>
          <p:nvPr/>
        </p:nvSpPr>
        <p:spPr bwMode="auto">
          <a:xfrm>
            <a:off x="3283696" y="2884874"/>
            <a:ext cx="2563522" cy="400110"/>
          </a:xfrm>
          <a:prstGeom prst="rect">
            <a:avLst/>
          </a:prstGeom>
          <a:noFill/>
          <a:ln w="9525">
            <a:noFill/>
            <a:miter lim="800000"/>
            <a:headEnd/>
            <a:tailEnd/>
          </a:ln>
        </p:spPr>
        <p:txBody>
          <a:bodyPr wrap="none">
            <a:spAutoFit/>
          </a:bodyPr>
          <a:lstStyle/>
          <a:p>
            <a:pPr algn="ctr"/>
            <a:r>
              <a:rPr lang="es-ES" sz="2000" b="1" dirty="0">
                <a:solidFill>
                  <a:srgbClr val="0000FF"/>
                </a:solidFill>
                <a:latin typeface="Arial" charset="0"/>
              </a:rPr>
              <a:t>ion-dipolo inducido</a:t>
            </a:r>
          </a:p>
        </p:txBody>
      </p:sp>
      <p:sp>
        <p:nvSpPr>
          <p:cNvPr id="17" name="Text Box 48"/>
          <p:cNvSpPr txBox="1">
            <a:spLocks noChangeArrowheads="1"/>
          </p:cNvSpPr>
          <p:nvPr/>
        </p:nvSpPr>
        <p:spPr bwMode="auto">
          <a:xfrm>
            <a:off x="4045924" y="1959015"/>
            <a:ext cx="1039067" cy="400110"/>
          </a:xfrm>
          <a:prstGeom prst="rect">
            <a:avLst/>
          </a:prstGeom>
          <a:noFill/>
          <a:ln w="9525">
            <a:noFill/>
            <a:miter lim="800000"/>
            <a:headEnd/>
            <a:tailEnd/>
          </a:ln>
        </p:spPr>
        <p:txBody>
          <a:bodyPr wrap="none">
            <a:spAutoFit/>
          </a:bodyPr>
          <a:lstStyle/>
          <a:p>
            <a:pPr algn="ctr"/>
            <a:r>
              <a:rPr lang="es-ES" sz="2000" b="1" dirty="0">
                <a:solidFill>
                  <a:srgbClr val="0000FF"/>
                </a:solidFill>
                <a:latin typeface="Arial" charset="0"/>
              </a:rPr>
              <a:t>ion-ion</a:t>
            </a:r>
          </a:p>
        </p:txBody>
      </p:sp>
      <p:sp>
        <p:nvSpPr>
          <p:cNvPr id="18" name="Text Box 48"/>
          <p:cNvSpPr txBox="1">
            <a:spLocks noChangeArrowheads="1"/>
          </p:cNvSpPr>
          <p:nvPr/>
        </p:nvSpPr>
        <p:spPr bwMode="auto">
          <a:xfrm>
            <a:off x="3951477" y="3748970"/>
            <a:ext cx="1241045" cy="400110"/>
          </a:xfrm>
          <a:prstGeom prst="rect">
            <a:avLst/>
          </a:prstGeom>
          <a:noFill/>
          <a:ln w="9525">
            <a:noFill/>
            <a:miter lim="800000"/>
            <a:headEnd/>
            <a:tailEnd/>
          </a:ln>
        </p:spPr>
        <p:txBody>
          <a:bodyPr wrap="none">
            <a:spAutoFit/>
          </a:bodyPr>
          <a:lstStyle/>
          <a:p>
            <a:pPr algn="ctr"/>
            <a:r>
              <a:rPr lang="es-ES" sz="2000" u="sng" dirty="0">
                <a:solidFill>
                  <a:srgbClr val="000066"/>
                </a:solidFill>
                <a:latin typeface="Arial" charset="0"/>
              </a:rPr>
              <a:t>Sin iones</a:t>
            </a:r>
          </a:p>
        </p:txBody>
      </p:sp>
    </p:spTree>
    <p:extLst>
      <p:ext uri="{BB962C8B-B14F-4D97-AF65-F5344CB8AC3E}">
        <p14:creationId xmlns:p14="http://schemas.microsoft.com/office/powerpoint/2010/main" val="247791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500"/>
                            </p:stCondLst>
                            <p:childTnLst>
                              <p:par>
                                <p:cTn id="18" presetID="10" presetClass="entr" presetSubtype="0" fill="hold" grpId="0" nodeType="after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strips(downRigh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750"/>
                                        <p:tgtEl>
                                          <p:spTgt spid="4"/>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75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p:bldP spid="11" grpId="0"/>
      <p:bldP spid="12" grpId="0"/>
      <p:bldP spid="13" grpId="0" animBg="1"/>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rot="1333821">
            <a:off x="3390900" y="2743200"/>
            <a:ext cx="1322388" cy="2536825"/>
          </a:xfrm>
          <a:prstGeom prst="ellipse">
            <a:avLst/>
          </a:prstGeom>
          <a:noFill/>
          <a:ln w="25400">
            <a:solidFill>
              <a:schemeClr val="tx1"/>
            </a:solidFill>
            <a:prstDash val="dash"/>
            <a:round/>
            <a:headEnd/>
            <a:tailEnd/>
          </a:ln>
        </p:spPr>
        <p:txBody>
          <a:bodyPr wrap="none" anchor="ctr"/>
          <a:lstStyle/>
          <a:p>
            <a:endParaRPr lang="en-US"/>
          </a:p>
        </p:txBody>
      </p:sp>
      <p:sp>
        <p:nvSpPr>
          <p:cNvPr id="3" name="Oval 3"/>
          <p:cNvSpPr>
            <a:spLocks noChangeArrowheads="1"/>
          </p:cNvSpPr>
          <p:nvPr/>
        </p:nvSpPr>
        <p:spPr bwMode="auto">
          <a:xfrm rot="1375392">
            <a:off x="4533900" y="3822700"/>
            <a:ext cx="1257300" cy="1600200"/>
          </a:xfrm>
          <a:prstGeom prst="ellipse">
            <a:avLst/>
          </a:prstGeom>
          <a:noFill/>
          <a:ln w="25400">
            <a:solidFill>
              <a:schemeClr val="tx1"/>
            </a:solidFill>
            <a:prstDash val="dash"/>
            <a:round/>
            <a:headEnd/>
            <a:tailEnd/>
          </a:ln>
        </p:spPr>
        <p:txBody>
          <a:bodyPr wrap="none" anchor="ctr"/>
          <a:lstStyle/>
          <a:p>
            <a:endParaRPr lang="en-US"/>
          </a:p>
        </p:txBody>
      </p:sp>
      <p:grpSp>
        <p:nvGrpSpPr>
          <p:cNvPr id="4" name="Group 4"/>
          <p:cNvGrpSpPr>
            <a:grpSpLocks/>
          </p:cNvGrpSpPr>
          <p:nvPr/>
        </p:nvGrpSpPr>
        <p:grpSpPr bwMode="auto">
          <a:xfrm>
            <a:off x="4710113" y="4260850"/>
            <a:ext cx="736600" cy="339725"/>
            <a:chOff x="2967" y="2934"/>
            <a:chExt cx="464" cy="214"/>
          </a:xfrm>
        </p:grpSpPr>
        <p:sp>
          <p:nvSpPr>
            <p:cNvPr id="5" name="Freeform 5"/>
            <p:cNvSpPr>
              <a:spLocks/>
            </p:cNvSpPr>
            <p:nvPr/>
          </p:nvSpPr>
          <p:spPr bwMode="auto">
            <a:xfrm>
              <a:off x="2967" y="2934"/>
              <a:ext cx="464" cy="214"/>
            </a:xfrm>
            <a:custGeom>
              <a:avLst/>
              <a:gdLst/>
              <a:ahLst/>
              <a:cxnLst>
                <a:cxn ang="0">
                  <a:pos x="339" y="0"/>
                </a:cxn>
                <a:cxn ang="0">
                  <a:pos x="429" y="48"/>
                </a:cxn>
                <a:cxn ang="0">
                  <a:pos x="447" y="144"/>
                </a:cxn>
                <a:cxn ang="0">
                  <a:pos x="327" y="210"/>
                </a:cxn>
                <a:cxn ang="0">
                  <a:pos x="129" y="120"/>
                </a:cxn>
                <a:cxn ang="0">
                  <a:pos x="11" y="50"/>
                </a:cxn>
                <a:cxn ang="0">
                  <a:pos x="195" y="12"/>
                </a:cxn>
                <a:cxn ang="0">
                  <a:pos x="339" y="0"/>
                </a:cxn>
              </a:cxnLst>
              <a:rect l="0" t="0" r="r" b="b"/>
              <a:pathLst>
                <a:path w="464" h="214">
                  <a:moveTo>
                    <a:pt x="339" y="0"/>
                  </a:moveTo>
                  <a:cubicBezTo>
                    <a:pt x="383" y="4"/>
                    <a:pt x="411" y="24"/>
                    <a:pt x="429" y="48"/>
                  </a:cubicBezTo>
                  <a:cubicBezTo>
                    <a:pt x="447" y="72"/>
                    <a:pt x="464" y="117"/>
                    <a:pt x="447" y="144"/>
                  </a:cubicBezTo>
                  <a:cubicBezTo>
                    <a:pt x="430" y="171"/>
                    <a:pt x="380" y="214"/>
                    <a:pt x="327" y="210"/>
                  </a:cubicBezTo>
                  <a:cubicBezTo>
                    <a:pt x="274" y="206"/>
                    <a:pt x="182" y="147"/>
                    <a:pt x="129" y="120"/>
                  </a:cubicBezTo>
                  <a:cubicBezTo>
                    <a:pt x="76" y="93"/>
                    <a:pt x="0" y="68"/>
                    <a:pt x="11" y="50"/>
                  </a:cubicBezTo>
                  <a:cubicBezTo>
                    <a:pt x="22" y="32"/>
                    <a:pt x="140" y="20"/>
                    <a:pt x="195" y="12"/>
                  </a:cubicBezTo>
                  <a:cubicBezTo>
                    <a:pt x="250" y="4"/>
                    <a:pt x="309" y="2"/>
                    <a:pt x="339" y="0"/>
                  </a:cubicBezTo>
                  <a:close/>
                </a:path>
              </a:pathLst>
            </a:custGeom>
            <a:gradFill rotWithShape="0">
              <a:gsLst>
                <a:gs pos="0">
                  <a:schemeClr val="folHlink"/>
                </a:gs>
                <a:gs pos="100000">
                  <a:schemeClr val="folHlink">
                    <a:gamma/>
                    <a:shade val="12941"/>
                    <a:invGamma/>
                  </a:schemeClr>
                </a:gs>
              </a:gsLst>
              <a:lin ang="2700000" scaled="1"/>
            </a:gradFill>
            <a:ln w="9525">
              <a:noFill/>
              <a:round/>
              <a:headEnd/>
              <a:tailEnd/>
            </a:ln>
            <a:effectLst/>
          </p:spPr>
          <p:txBody>
            <a:bodyPr/>
            <a:lstStyle/>
            <a:p>
              <a:pPr>
                <a:defRPr/>
              </a:pPr>
              <a:endParaRPr lang="en-US"/>
            </a:p>
          </p:txBody>
        </p:sp>
        <p:sp>
          <p:nvSpPr>
            <p:cNvPr id="6" name="Oval 6"/>
            <p:cNvSpPr>
              <a:spLocks noChangeAspect="1" noChangeArrowheads="1"/>
            </p:cNvSpPr>
            <p:nvPr/>
          </p:nvSpPr>
          <p:spPr bwMode="auto">
            <a:xfrm>
              <a:off x="3312" y="2988"/>
              <a:ext cx="29" cy="29"/>
            </a:xfrm>
            <a:prstGeom prst="ellipse">
              <a:avLst/>
            </a:prstGeom>
            <a:solidFill>
              <a:schemeClr val="tx2"/>
            </a:solidFill>
            <a:ln w="9525">
              <a:solidFill>
                <a:schemeClr val="tx1"/>
              </a:solidFill>
              <a:round/>
              <a:headEnd/>
              <a:tailEnd/>
            </a:ln>
          </p:spPr>
          <p:txBody>
            <a:bodyPr wrap="none" anchor="ctr"/>
            <a:lstStyle/>
            <a:p>
              <a:endParaRPr lang="en-US"/>
            </a:p>
          </p:txBody>
        </p:sp>
        <p:sp>
          <p:nvSpPr>
            <p:cNvPr id="7" name="Oval 7"/>
            <p:cNvSpPr>
              <a:spLocks noChangeAspect="1" noChangeArrowheads="1"/>
            </p:cNvSpPr>
            <p:nvPr/>
          </p:nvSpPr>
          <p:spPr bwMode="auto">
            <a:xfrm>
              <a:off x="3300" y="3066"/>
              <a:ext cx="29" cy="29"/>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8" name="Text Box 8"/>
          <p:cNvSpPr txBox="1">
            <a:spLocks noChangeArrowheads="1"/>
          </p:cNvSpPr>
          <p:nvPr/>
        </p:nvSpPr>
        <p:spPr bwMode="auto">
          <a:xfrm>
            <a:off x="743000" y="1556792"/>
            <a:ext cx="7429400" cy="699166"/>
          </a:xfrm>
          <a:prstGeom prst="rect">
            <a:avLst/>
          </a:prstGeom>
          <a:noFill/>
          <a:ln w="9525">
            <a:noFill/>
            <a:miter lim="800000"/>
            <a:headEnd/>
            <a:tailEnd/>
          </a:ln>
        </p:spPr>
        <p:txBody>
          <a:bodyPr wrap="square">
            <a:spAutoFit/>
          </a:bodyPr>
          <a:lstStyle/>
          <a:p>
            <a:pPr marL="190500" lvl="1" algn="just">
              <a:lnSpc>
                <a:spcPct val="130000"/>
              </a:lnSpc>
              <a:spcBef>
                <a:spcPct val="100000"/>
              </a:spcBef>
            </a:pPr>
            <a:r>
              <a:rPr lang="es-ES" sz="1600" dirty="0">
                <a:solidFill>
                  <a:srgbClr val="000099"/>
                </a:solidFill>
                <a:latin typeface="Arial" charset="0"/>
                <a:cs typeface="Arial" charset="0"/>
              </a:rPr>
              <a:t>En la molécula de agua, el oxígeno tiene dos enlaces covalentes con átomos de hidrógeno y dos pares electrónicos libres.</a:t>
            </a:r>
            <a:endParaRPr lang="es-ES" sz="1600" dirty="0">
              <a:solidFill>
                <a:srgbClr val="000099"/>
              </a:solidFill>
              <a:latin typeface="Arial" charset="0"/>
              <a:cs typeface="Times New Roman" pitchFamily="18" charset="0"/>
            </a:endParaRPr>
          </a:p>
        </p:txBody>
      </p:sp>
      <p:sp>
        <p:nvSpPr>
          <p:cNvPr id="9" name="Oval 9"/>
          <p:cNvSpPr>
            <a:spLocks noChangeAspect="1" noChangeArrowheads="1"/>
          </p:cNvSpPr>
          <p:nvPr/>
        </p:nvSpPr>
        <p:spPr bwMode="auto">
          <a:xfrm>
            <a:off x="4298950" y="4019550"/>
            <a:ext cx="482600" cy="509588"/>
          </a:xfrm>
          <a:prstGeom prst="ellipse">
            <a:avLst/>
          </a:prstGeom>
          <a:gradFill rotWithShape="0">
            <a:gsLst>
              <a:gs pos="0">
                <a:srgbClr val="00CC00"/>
              </a:gs>
              <a:gs pos="100000">
                <a:srgbClr val="009700"/>
              </a:gs>
            </a:gsLst>
            <a:path path="shape">
              <a:fillToRect l="50000" t="50000" r="50000" b="50000"/>
            </a:path>
          </a:gradFill>
          <a:ln w="9525">
            <a:solidFill>
              <a:srgbClr val="00CC00"/>
            </a:solidFill>
            <a:round/>
            <a:headEnd/>
            <a:tailEnd/>
          </a:ln>
        </p:spPr>
        <p:txBody>
          <a:bodyPr wrap="none" anchor="ctr"/>
          <a:lstStyle/>
          <a:p>
            <a:endParaRPr lang="en-US"/>
          </a:p>
        </p:txBody>
      </p:sp>
      <p:grpSp>
        <p:nvGrpSpPr>
          <p:cNvPr id="10" name="Group 10"/>
          <p:cNvGrpSpPr>
            <a:grpSpLocks/>
          </p:cNvGrpSpPr>
          <p:nvPr/>
        </p:nvGrpSpPr>
        <p:grpSpPr bwMode="auto">
          <a:xfrm>
            <a:off x="4403725" y="3082925"/>
            <a:ext cx="268288" cy="936625"/>
            <a:chOff x="2774" y="1838"/>
            <a:chExt cx="169" cy="590"/>
          </a:xfrm>
        </p:grpSpPr>
        <p:sp>
          <p:nvSpPr>
            <p:cNvPr id="11" name="Rectangle 11"/>
            <p:cNvSpPr>
              <a:spLocks noChangeArrowheads="1"/>
            </p:cNvSpPr>
            <p:nvPr/>
          </p:nvSpPr>
          <p:spPr bwMode="auto">
            <a:xfrm>
              <a:off x="2842" y="2008"/>
              <a:ext cx="34" cy="420"/>
            </a:xfrm>
            <a:prstGeom prst="rect">
              <a:avLst/>
            </a:prstGeom>
            <a:solidFill>
              <a:srgbClr val="0099FF"/>
            </a:solidFill>
            <a:ln w="9525">
              <a:solidFill>
                <a:srgbClr val="0099FF"/>
              </a:solidFill>
              <a:miter lim="800000"/>
              <a:headEnd/>
              <a:tailEnd/>
            </a:ln>
          </p:spPr>
          <p:txBody>
            <a:bodyPr wrap="none" anchor="ctr"/>
            <a:lstStyle/>
            <a:p>
              <a:endParaRPr lang="en-US"/>
            </a:p>
          </p:txBody>
        </p:sp>
        <p:sp>
          <p:nvSpPr>
            <p:cNvPr id="12" name="Oval 12"/>
            <p:cNvSpPr>
              <a:spLocks noChangeAspect="1" noChangeArrowheads="1"/>
            </p:cNvSpPr>
            <p:nvPr/>
          </p:nvSpPr>
          <p:spPr bwMode="auto">
            <a:xfrm>
              <a:off x="2774" y="1838"/>
              <a:ext cx="169" cy="178"/>
            </a:xfrm>
            <a:prstGeom prst="ellipse">
              <a:avLst/>
            </a:prstGeom>
            <a:gradFill rotWithShape="0">
              <a:gsLst>
                <a:gs pos="0">
                  <a:srgbClr val="FF0000"/>
                </a:gs>
                <a:gs pos="100000">
                  <a:srgbClr val="AD0000"/>
                </a:gs>
              </a:gsLst>
              <a:path path="shape">
                <a:fillToRect l="50000" t="50000" r="50000" b="50000"/>
              </a:path>
            </a:gradFill>
            <a:ln w="9525">
              <a:noFill/>
              <a:round/>
              <a:headEnd/>
              <a:tailEnd/>
            </a:ln>
          </p:spPr>
          <p:txBody>
            <a:bodyPr wrap="none" anchor="ctr"/>
            <a:lstStyle/>
            <a:p>
              <a:endParaRPr lang="en-US"/>
            </a:p>
          </p:txBody>
        </p:sp>
      </p:grpSp>
      <p:grpSp>
        <p:nvGrpSpPr>
          <p:cNvPr id="13" name="Group 13"/>
          <p:cNvGrpSpPr>
            <a:grpSpLocks/>
          </p:cNvGrpSpPr>
          <p:nvPr/>
        </p:nvGrpSpPr>
        <p:grpSpPr bwMode="auto">
          <a:xfrm>
            <a:off x="3648075" y="4624388"/>
            <a:ext cx="788988" cy="452437"/>
            <a:chOff x="2298" y="2809"/>
            <a:chExt cx="497" cy="285"/>
          </a:xfrm>
        </p:grpSpPr>
        <p:sp>
          <p:nvSpPr>
            <p:cNvPr id="14" name="Oval 14"/>
            <p:cNvSpPr>
              <a:spLocks noChangeAspect="1" noChangeArrowheads="1"/>
            </p:cNvSpPr>
            <p:nvPr/>
          </p:nvSpPr>
          <p:spPr bwMode="auto">
            <a:xfrm>
              <a:off x="2298" y="2916"/>
              <a:ext cx="169" cy="178"/>
            </a:xfrm>
            <a:prstGeom prst="ellipse">
              <a:avLst/>
            </a:prstGeom>
            <a:gradFill rotWithShape="0">
              <a:gsLst>
                <a:gs pos="0">
                  <a:srgbClr val="FF0000"/>
                </a:gs>
                <a:gs pos="100000">
                  <a:srgbClr val="AD0000"/>
                </a:gs>
              </a:gsLst>
              <a:path path="shape">
                <a:fillToRect l="50000" t="50000" r="50000" b="50000"/>
              </a:path>
            </a:gradFill>
            <a:ln w="9525">
              <a:noFill/>
              <a:round/>
              <a:headEnd/>
              <a:tailEnd/>
            </a:ln>
          </p:spPr>
          <p:txBody>
            <a:bodyPr wrap="none" anchor="ctr"/>
            <a:lstStyle/>
            <a:p>
              <a:endParaRPr lang="en-US"/>
            </a:p>
          </p:txBody>
        </p:sp>
        <p:sp>
          <p:nvSpPr>
            <p:cNvPr id="15" name="Rectangle 15"/>
            <p:cNvSpPr>
              <a:spLocks noChangeArrowheads="1"/>
            </p:cNvSpPr>
            <p:nvPr/>
          </p:nvSpPr>
          <p:spPr bwMode="auto">
            <a:xfrm rot="3130447">
              <a:off x="2578" y="2628"/>
              <a:ext cx="36" cy="398"/>
            </a:xfrm>
            <a:prstGeom prst="rect">
              <a:avLst/>
            </a:prstGeom>
            <a:solidFill>
              <a:srgbClr val="0099FF"/>
            </a:solidFill>
            <a:ln w="9525">
              <a:solidFill>
                <a:srgbClr val="0099FF"/>
              </a:solidFill>
              <a:miter lim="800000"/>
              <a:headEnd/>
              <a:tailEnd/>
            </a:ln>
          </p:spPr>
          <p:txBody>
            <a:bodyPr wrap="none" anchor="ctr"/>
            <a:lstStyle/>
            <a:p>
              <a:endParaRPr lang="en-US"/>
            </a:p>
          </p:txBody>
        </p:sp>
      </p:grpSp>
      <p:grpSp>
        <p:nvGrpSpPr>
          <p:cNvPr id="16" name="Group 16"/>
          <p:cNvGrpSpPr>
            <a:grpSpLocks/>
          </p:cNvGrpSpPr>
          <p:nvPr/>
        </p:nvGrpSpPr>
        <p:grpSpPr bwMode="auto">
          <a:xfrm>
            <a:off x="4495800" y="4549775"/>
            <a:ext cx="1054100" cy="479425"/>
            <a:chOff x="2840" y="3132"/>
            <a:chExt cx="664" cy="302"/>
          </a:xfrm>
        </p:grpSpPr>
        <p:sp>
          <p:nvSpPr>
            <p:cNvPr id="17" name="Freeform 17"/>
            <p:cNvSpPr>
              <a:spLocks/>
            </p:cNvSpPr>
            <p:nvPr/>
          </p:nvSpPr>
          <p:spPr bwMode="auto">
            <a:xfrm rot="2425261">
              <a:off x="2840" y="3132"/>
              <a:ext cx="664" cy="244"/>
            </a:xfrm>
            <a:custGeom>
              <a:avLst/>
              <a:gdLst/>
              <a:ahLst/>
              <a:cxnLst>
                <a:cxn ang="0">
                  <a:pos x="317" y="7"/>
                </a:cxn>
                <a:cxn ang="0">
                  <a:pos x="378" y="39"/>
                </a:cxn>
                <a:cxn ang="0">
                  <a:pos x="387" y="114"/>
                </a:cxn>
                <a:cxn ang="0">
                  <a:pos x="298" y="165"/>
                </a:cxn>
                <a:cxn ang="0">
                  <a:pos x="136" y="124"/>
                </a:cxn>
                <a:cxn ang="0">
                  <a:pos x="0" y="77"/>
                </a:cxn>
                <a:cxn ang="0">
                  <a:pos x="130" y="31"/>
                </a:cxn>
                <a:cxn ang="0">
                  <a:pos x="317" y="7"/>
                </a:cxn>
              </a:cxnLst>
              <a:rect l="0" t="0" r="r" b="b"/>
              <a:pathLst>
                <a:path w="400" h="167">
                  <a:moveTo>
                    <a:pt x="317" y="7"/>
                  </a:moveTo>
                  <a:cubicBezTo>
                    <a:pt x="358" y="8"/>
                    <a:pt x="366" y="21"/>
                    <a:pt x="378" y="39"/>
                  </a:cubicBezTo>
                  <a:cubicBezTo>
                    <a:pt x="390" y="57"/>
                    <a:pt x="400" y="93"/>
                    <a:pt x="387" y="114"/>
                  </a:cubicBezTo>
                  <a:cubicBezTo>
                    <a:pt x="374" y="135"/>
                    <a:pt x="340" y="163"/>
                    <a:pt x="298" y="165"/>
                  </a:cubicBezTo>
                  <a:cubicBezTo>
                    <a:pt x="256" y="167"/>
                    <a:pt x="185" y="138"/>
                    <a:pt x="136" y="124"/>
                  </a:cubicBezTo>
                  <a:cubicBezTo>
                    <a:pt x="86" y="109"/>
                    <a:pt x="2" y="92"/>
                    <a:pt x="0" y="77"/>
                  </a:cubicBezTo>
                  <a:cubicBezTo>
                    <a:pt x="0" y="61"/>
                    <a:pt x="77" y="42"/>
                    <a:pt x="130" y="31"/>
                  </a:cubicBezTo>
                  <a:cubicBezTo>
                    <a:pt x="183" y="19"/>
                    <a:pt x="274" y="0"/>
                    <a:pt x="317" y="7"/>
                  </a:cubicBezTo>
                  <a:close/>
                </a:path>
              </a:pathLst>
            </a:custGeom>
            <a:gradFill rotWithShape="0">
              <a:gsLst>
                <a:gs pos="0">
                  <a:schemeClr val="folHlink"/>
                </a:gs>
                <a:gs pos="100000">
                  <a:schemeClr val="folHlink">
                    <a:gamma/>
                    <a:shade val="46275"/>
                    <a:invGamma/>
                  </a:schemeClr>
                </a:gs>
              </a:gsLst>
              <a:lin ang="2700000" scaled="1"/>
            </a:gradFill>
            <a:ln w="9525">
              <a:noFill/>
              <a:round/>
              <a:headEnd/>
              <a:tailEnd/>
            </a:ln>
            <a:effectLst/>
          </p:spPr>
          <p:txBody>
            <a:bodyPr/>
            <a:lstStyle/>
            <a:p>
              <a:pPr>
                <a:defRPr/>
              </a:pPr>
              <a:endParaRPr lang="en-US"/>
            </a:p>
          </p:txBody>
        </p:sp>
        <p:sp>
          <p:nvSpPr>
            <p:cNvPr id="18" name="Oval 18"/>
            <p:cNvSpPr>
              <a:spLocks noChangeAspect="1" noChangeArrowheads="1"/>
            </p:cNvSpPr>
            <p:nvPr/>
          </p:nvSpPr>
          <p:spPr bwMode="auto">
            <a:xfrm>
              <a:off x="3273" y="3405"/>
              <a:ext cx="29" cy="29"/>
            </a:xfrm>
            <a:prstGeom prst="ellipse">
              <a:avLst/>
            </a:prstGeom>
            <a:solidFill>
              <a:schemeClr val="tx2"/>
            </a:solidFill>
            <a:ln w="9525">
              <a:solidFill>
                <a:schemeClr val="tx1"/>
              </a:solidFill>
              <a:round/>
              <a:headEnd/>
              <a:tailEnd/>
            </a:ln>
          </p:spPr>
          <p:txBody>
            <a:bodyPr wrap="none" anchor="ctr"/>
            <a:lstStyle/>
            <a:p>
              <a:endParaRPr lang="en-US"/>
            </a:p>
          </p:txBody>
        </p:sp>
        <p:sp>
          <p:nvSpPr>
            <p:cNvPr id="19" name="Oval 19"/>
            <p:cNvSpPr>
              <a:spLocks noChangeAspect="1" noChangeArrowheads="1"/>
            </p:cNvSpPr>
            <p:nvPr/>
          </p:nvSpPr>
          <p:spPr bwMode="auto">
            <a:xfrm>
              <a:off x="3342" y="3339"/>
              <a:ext cx="29" cy="29"/>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0" name="Group 20"/>
          <p:cNvGrpSpPr>
            <a:grpSpLocks/>
          </p:cNvGrpSpPr>
          <p:nvPr/>
        </p:nvGrpSpPr>
        <p:grpSpPr bwMode="auto">
          <a:xfrm>
            <a:off x="3695700" y="3365500"/>
            <a:ext cx="647700" cy="1181100"/>
            <a:chOff x="2328" y="2016"/>
            <a:chExt cx="408" cy="744"/>
          </a:xfrm>
        </p:grpSpPr>
        <p:sp>
          <p:nvSpPr>
            <p:cNvPr id="21" name="Line 21"/>
            <p:cNvSpPr>
              <a:spLocks noChangeShapeType="1"/>
            </p:cNvSpPr>
            <p:nvPr/>
          </p:nvSpPr>
          <p:spPr bwMode="auto">
            <a:xfrm>
              <a:off x="2736" y="2016"/>
              <a:ext cx="0" cy="384"/>
            </a:xfrm>
            <a:prstGeom prst="line">
              <a:avLst/>
            </a:prstGeom>
            <a:noFill/>
            <a:ln w="25400">
              <a:solidFill>
                <a:srgbClr val="00CC00"/>
              </a:solidFill>
              <a:round/>
              <a:headEnd/>
              <a:tailEnd type="triangle" w="med" len="sm"/>
            </a:ln>
          </p:spPr>
          <p:txBody>
            <a:bodyPr/>
            <a:lstStyle/>
            <a:p>
              <a:endParaRPr lang="es-MX"/>
            </a:p>
          </p:txBody>
        </p:sp>
        <p:sp>
          <p:nvSpPr>
            <p:cNvPr id="22" name="Line 22"/>
            <p:cNvSpPr>
              <a:spLocks noChangeShapeType="1"/>
            </p:cNvSpPr>
            <p:nvPr/>
          </p:nvSpPr>
          <p:spPr bwMode="auto">
            <a:xfrm rot="-7580294">
              <a:off x="2519" y="2568"/>
              <a:ext cx="1" cy="384"/>
            </a:xfrm>
            <a:prstGeom prst="line">
              <a:avLst/>
            </a:prstGeom>
            <a:noFill/>
            <a:ln w="25400">
              <a:solidFill>
                <a:srgbClr val="00CC00"/>
              </a:solidFill>
              <a:round/>
              <a:headEnd/>
              <a:tailEnd type="triangle" w="med" len="sm"/>
            </a:ln>
          </p:spPr>
          <p:txBody>
            <a:bodyPr/>
            <a:lstStyle/>
            <a:p>
              <a:endParaRPr lang="es-MX"/>
            </a:p>
          </p:txBody>
        </p:sp>
      </p:grpSp>
      <p:sp>
        <p:nvSpPr>
          <p:cNvPr id="23" name="Line 23"/>
          <p:cNvSpPr>
            <a:spLocks noChangeShapeType="1"/>
          </p:cNvSpPr>
          <p:nvPr/>
        </p:nvSpPr>
        <p:spPr bwMode="auto">
          <a:xfrm>
            <a:off x="3962400" y="4051300"/>
            <a:ext cx="914400" cy="381000"/>
          </a:xfrm>
          <a:prstGeom prst="line">
            <a:avLst/>
          </a:prstGeom>
          <a:noFill/>
          <a:ln w="25400">
            <a:solidFill>
              <a:schemeClr val="tx1"/>
            </a:solidFill>
            <a:round/>
            <a:headEnd/>
            <a:tailEnd type="triangle" w="med" len="sm"/>
          </a:ln>
        </p:spPr>
        <p:txBody>
          <a:bodyPr/>
          <a:lstStyle/>
          <a:p>
            <a:endParaRPr lang="es-MX"/>
          </a:p>
        </p:txBody>
      </p:sp>
      <p:grpSp>
        <p:nvGrpSpPr>
          <p:cNvPr id="24" name="Group 24"/>
          <p:cNvGrpSpPr>
            <a:grpSpLocks/>
          </p:cNvGrpSpPr>
          <p:nvPr/>
        </p:nvGrpSpPr>
        <p:grpSpPr bwMode="auto">
          <a:xfrm>
            <a:off x="5690592" y="4844008"/>
            <a:ext cx="609600" cy="457200"/>
            <a:chOff x="1776" y="3408"/>
            <a:chExt cx="384" cy="288"/>
          </a:xfrm>
        </p:grpSpPr>
        <p:sp>
          <p:nvSpPr>
            <p:cNvPr id="25" name="Text Box 25"/>
            <p:cNvSpPr txBox="1">
              <a:spLocks noChangeArrowheads="1"/>
            </p:cNvSpPr>
            <p:nvPr/>
          </p:nvSpPr>
          <p:spPr bwMode="auto">
            <a:xfrm>
              <a:off x="1776" y="3408"/>
              <a:ext cx="240" cy="288"/>
            </a:xfrm>
            <a:prstGeom prst="rect">
              <a:avLst/>
            </a:prstGeom>
            <a:noFill/>
            <a:ln w="9525">
              <a:noFill/>
              <a:miter lim="800000"/>
              <a:headEnd/>
              <a:tailEnd/>
            </a:ln>
          </p:spPr>
          <p:txBody>
            <a:bodyPr>
              <a:spAutoFit/>
            </a:bodyPr>
            <a:lstStyle/>
            <a:p>
              <a:pPr algn="ctr">
                <a:spcBef>
                  <a:spcPct val="50000"/>
                </a:spcBef>
              </a:pPr>
              <a:r>
                <a:rPr lang="es-ES">
                  <a:latin typeface="Symbol" pitchFamily="18" charset="2"/>
                </a:rPr>
                <a:t>d</a:t>
              </a:r>
              <a:endParaRPr lang="es-ES" sz="1600" b="1">
                <a:latin typeface="Symbol" pitchFamily="18" charset="2"/>
              </a:endParaRPr>
            </a:p>
          </p:txBody>
        </p:sp>
        <p:sp>
          <p:nvSpPr>
            <p:cNvPr id="26" name="Text Box 26"/>
            <p:cNvSpPr txBox="1">
              <a:spLocks noChangeArrowheads="1"/>
            </p:cNvSpPr>
            <p:nvPr/>
          </p:nvSpPr>
          <p:spPr bwMode="auto">
            <a:xfrm>
              <a:off x="1872" y="3436"/>
              <a:ext cx="288" cy="212"/>
            </a:xfrm>
            <a:prstGeom prst="rect">
              <a:avLst/>
            </a:prstGeom>
            <a:noFill/>
            <a:ln w="9525">
              <a:noFill/>
              <a:miter lim="800000"/>
              <a:headEnd/>
              <a:tailEnd/>
            </a:ln>
          </p:spPr>
          <p:txBody>
            <a:bodyPr>
              <a:spAutoFit/>
            </a:bodyPr>
            <a:lstStyle/>
            <a:p>
              <a:pPr algn="ctr">
                <a:spcBef>
                  <a:spcPct val="50000"/>
                </a:spcBef>
              </a:pPr>
              <a:r>
                <a:rPr lang="es-ES" sz="1600" b="1">
                  <a:latin typeface="Arial" charset="0"/>
                </a:rPr>
                <a:t>(-)</a:t>
              </a:r>
              <a:endParaRPr lang="es-ES" sz="1600" b="1">
                <a:latin typeface="Symbol" pitchFamily="18" charset="2"/>
              </a:endParaRPr>
            </a:p>
          </p:txBody>
        </p:sp>
      </p:grpSp>
      <p:grpSp>
        <p:nvGrpSpPr>
          <p:cNvPr id="27" name="Group 27"/>
          <p:cNvGrpSpPr>
            <a:grpSpLocks/>
          </p:cNvGrpSpPr>
          <p:nvPr/>
        </p:nvGrpSpPr>
        <p:grpSpPr bwMode="auto">
          <a:xfrm>
            <a:off x="2843808" y="3429000"/>
            <a:ext cx="609600" cy="457200"/>
            <a:chOff x="1776" y="3408"/>
            <a:chExt cx="384" cy="288"/>
          </a:xfrm>
        </p:grpSpPr>
        <p:sp>
          <p:nvSpPr>
            <p:cNvPr id="28" name="Text Box 28"/>
            <p:cNvSpPr txBox="1">
              <a:spLocks noChangeArrowheads="1"/>
            </p:cNvSpPr>
            <p:nvPr/>
          </p:nvSpPr>
          <p:spPr bwMode="auto">
            <a:xfrm>
              <a:off x="1776" y="3408"/>
              <a:ext cx="240" cy="288"/>
            </a:xfrm>
            <a:prstGeom prst="rect">
              <a:avLst/>
            </a:prstGeom>
            <a:noFill/>
            <a:ln w="9525">
              <a:noFill/>
              <a:miter lim="800000"/>
              <a:headEnd/>
              <a:tailEnd/>
            </a:ln>
          </p:spPr>
          <p:txBody>
            <a:bodyPr>
              <a:spAutoFit/>
            </a:bodyPr>
            <a:lstStyle/>
            <a:p>
              <a:pPr algn="ctr">
                <a:spcBef>
                  <a:spcPct val="50000"/>
                </a:spcBef>
              </a:pPr>
              <a:r>
                <a:rPr lang="es-ES">
                  <a:latin typeface="Symbol" pitchFamily="18" charset="2"/>
                </a:rPr>
                <a:t>d</a:t>
              </a:r>
              <a:endParaRPr lang="es-ES" sz="1600" b="1">
                <a:latin typeface="Symbol" pitchFamily="18" charset="2"/>
              </a:endParaRPr>
            </a:p>
          </p:txBody>
        </p:sp>
        <p:sp>
          <p:nvSpPr>
            <p:cNvPr id="29" name="Text Box 29"/>
            <p:cNvSpPr txBox="1">
              <a:spLocks noChangeArrowheads="1"/>
            </p:cNvSpPr>
            <p:nvPr/>
          </p:nvSpPr>
          <p:spPr bwMode="auto">
            <a:xfrm>
              <a:off x="1872" y="3436"/>
              <a:ext cx="288" cy="212"/>
            </a:xfrm>
            <a:prstGeom prst="rect">
              <a:avLst/>
            </a:prstGeom>
            <a:noFill/>
            <a:ln w="9525">
              <a:noFill/>
              <a:miter lim="800000"/>
              <a:headEnd/>
              <a:tailEnd/>
            </a:ln>
          </p:spPr>
          <p:txBody>
            <a:bodyPr>
              <a:spAutoFit/>
            </a:bodyPr>
            <a:lstStyle/>
            <a:p>
              <a:pPr algn="ctr">
                <a:spcBef>
                  <a:spcPct val="50000"/>
                </a:spcBef>
              </a:pPr>
              <a:r>
                <a:rPr lang="es-ES" sz="1600" b="1" dirty="0">
                  <a:latin typeface="Arial" charset="0"/>
                </a:rPr>
                <a:t>(+)</a:t>
              </a:r>
              <a:endParaRPr lang="es-ES" sz="1600" b="1" dirty="0">
                <a:latin typeface="Symbol" pitchFamily="18" charset="2"/>
              </a:endParaRPr>
            </a:p>
          </p:txBody>
        </p:sp>
      </p:grpSp>
      <p:sp>
        <p:nvSpPr>
          <p:cNvPr id="30"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La molécula de agua</a:t>
            </a:r>
          </a:p>
        </p:txBody>
      </p:sp>
    </p:spTree>
    <p:extLst>
      <p:ext uri="{BB962C8B-B14F-4D97-AF65-F5344CB8AC3E}">
        <p14:creationId xmlns:p14="http://schemas.microsoft.com/office/powerpoint/2010/main" val="334048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upLeft)">
                                      <p:cBhvr>
                                        <p:cTn id="17" dur="500"/>
                                        <p:tgtEl>
                                          <p:spTgt spid="10"/>
                                        </p:tgtEl>
                                      </p:cBhvr>
                                    </p:animEffect>
                                  </p:childTnLst>
                                </p:cTn>
                              </p:par>
                            </p:childTnLst>
                          </p:cTn>
                        </p:par>
                        <p:par>
                          <p:cTn id="18" fill="hold">
                            <p:stCondLst>
                              <p:cond delay="500"/>
                            </p:stCondLst>
                            <p:childTnLst>
                              <p:par>
                                <p:cTn id="19" presetID="18" presetClass="entr" presetSubtype="1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Right)">
                                      <p:cBhvr>
                                        <p:cTn id="26" dur="500"/>
                                        <p:tgtEl>
                                          <p:spTgt spid="4"/>
                                        </p:tgtEl>
                                      </p:cBhvr>
                                    </p:animEffect>
                                  </p:childTnLst>
                                </p:cTn>
                              </p:par>
                            </p:childTnLst>
                          </p:cTn>
                        </p:par>
                        <p:par>
                          <p:cTn id="27" fill="hold">
                            <p:stCondLst>
                              <p:cond delay="5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dissolve">
                                      <p:cBhvr>
                                        <p:cTn id="35"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strips(downRight)">
                                      <p:cBhvr>
                                        <p:cTn id="40"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dissolve">
                                      <p:cBhvr>
                                        <p:cTn id="45" dur="500"/>
                                        <p:tgtEl>
                                          <p:spTgt spid="3"/>
                                        </p:tgtEl>
                                      </p:cBhvr>
                                    </p:animEffect>
                                  </p:childTnLst>
                                </p:cTn>
                              </p:par>
                            </p:childTnLst>
                          </p:cTn>
                        </p:par>
                        <p:par>
                          <p:cTn id="46" fill="hold">
                            <p:stCondLst>
                              <p:cond delay="500"/>
                            </p:stCondLst>
                            <p:childTnLst>
                              <p:par>
                                <p:cTn id="47" presetID="9"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dissolv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dissolve">
                                      <p:cBhvr>
                                        <p:cTn id="54" dur="500"/>
                                        <p:tgtEl>
                                          <p:spTgt spid="2"/>
                                        </p:tgtEl>
                                      </p:cBhvr>
                                    </p:animEffect>
                                  </p:childTnLst>
                                </p:cTn>
                              </p:par>
                            </p:childTnLst>
                          </p:cTn>
                        </p:par>
                        <p:par>
                          <p:cTn id="55" fill="hold">
                            <p:stCondLst>
                              <p:cond delay="500"/>
                            </p:stCondLst>
                            <p:childTnLst>
                              <p:par>
                                <p:cTn id="56" presetID="9" presetClass="entr" presetSubtype="0"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dissolv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utoUpdateAnimBg="0"/>
      <p:bldP spid="9"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95400" y="1484784"/>
            <a:ext cx="6324600" cy="379078"/>
          </a:xfrm>
          <a:prstGeom prst="rect">
            <a:avLst/>
          </a:prstGeom>
          <a:noFill/>
          <a:ln w="9525">
            <a:noFill/>
            <a:miter lim="800000"/>
            <a:headEnd/>
            <a:tailEnd/>
          </a:ln>
        </p:spPr>
        <p:txBody>
          <a:bodyPr>
            <a:spAutoFit/>
          </a:bodyPr>
          <a:lstStyle/>
          <a:p>
            <a:pPr marL="190500" lvl="1" algn="just">
              <a:lnSpc>
                <a:spcPct val="130000"/>
              </a:lnSpc>
              <a:spcBef>
                <a:spcPct val="100000"/>
              </a:spcBef>
            </a:pPr>
            <a:r>
              <a:rPr lang="es-ES" sz="1600" dirty="0">
                <a:solidFill>
                  <a:srgbClr val="000099"/>
                </a:solidFill>
                <a:latin typeface="Arial" charset="0"/>
                <a:cs typeface="Arial" charset="0"/>
              </a:rPr>
              <a:t>La molécula de agua tiene una parte positiva y una negativa.</a:t>
            </a:r>
            <a:endParaRPr lang="es-ES" sz="1600" dirty="0">
              <a:solidFill>
                <a:srgbClr val="000099"/>
              </a:solidFill>
              <a:latin typeface="Arial" charset="0"/>
              <a:cs typeface="Times New Roman" pitchFamily="18" charset="0"/>
            </a:endParaRPr>
          </a:p>
        </p:txBody>
      </p:sp>
      <p:grpSp>
        <p:nvGrpSpPr>
          <p:cNvPr id="69" name="Grupo 68">
            <a:extLst>
              <a:ext uri="{FF2B5EF4-FFF2-40B4-BE49-F238E27FC236}">
                <a16:creationId xmlns="" xmlns:a16="http://schemas.microsoft.com/office/drawing/2014/main" id="{B317B15B-32C7-4516-8A4A-013DD5505290}"/>
              </a:ext>
            </a:extLst>
          </p:cNvPr>
          <p:cNvGrpSpPr/>
          <p:nvPr/>
        </p:nvGrpSpPr>
        <p:grpSpPr>
          <a:xfrm>
            <a:off x="1638301" y="2754308"/>
            <a:ext cx="1066800" cy="381000"/>
            <a:chOff x="1638301" y="2754308"/>
            <a:chExt cx="1066800" cy="381000"/>
          </a:xfrm>
        </p:grpSpPr>
        <p:sp>
          <p:nvSpPr>
            <p:cNvPr id="4" name="Oval 4"/>
            <p:cNvSpPr>
              <a:spLocks noChangeArrowheads="1"/>
            </p:cNvSpPr>
            <p:nvPr/>
          </p:nvSpPr>
          <p:spPr bwMode="auto">
            <a:xfrm>
              <a:off x="1638301" y="2754308"/>
              <a:ext cx="1066800" cy="381000"/>
            </a:xfrm>
            <a:prstGeom prst="ellipse">
              <a:avLst/>
            </a:prstGeom>
            <a:gradFill rotWithShape="0">
              <a:gsLst>
                <a:gs pos="0">
                  <a:srgbClr val="61BFFF"/>
                </a:gs>
                <a:gs pos="100000">
                  <a:srgbClr val="006DB5"/>
                </a:gs>
              </a:gsLst>
              <a:path path="shape">
                <a:fillToRect l="50000" t="50000" r="50000" b="50000"/>
              </a:path>
            </a:gradFill>
            <a:ln w="9525">
              <a:solidFill>
                <a:schemeClr val="accent2"/>
              </a:solidFill>
              <a:round/>
              <a:headEnd/>
              <a:tailEnd/>
            </a:ln>
          </p:spPr>
          <p:txBody>
            <a:bodyPr wrap="none" anchor="ctr"/>
            <a:lstStyle/>
            <a:p>
              <a:endParaRPr lang="en-US" sz="1600"/>
            </a:p>
          </p:txBody>
        </p:sp>
        <p:sp>
          <p:nvSpPr>
            <p:cNvPr id="5" name="Text Box 5"/>
            <p:cNvSpPr txBox="1">
              <a:spLocks noChangeArrowheads="1"/>
            </p:cNvSpPr>
            <p:nvPr/>
          </p:nvSpPr>
          <p:spPr bwMode="auto">
            <a:xfrm>
              <a:off x="1703658" y="2770183"/>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sp>
          <p:nvSpPr>
            <p:cNvPr id="6" name="Text Box 6"/>
            <p:cNvSpPr txBox="1">
              <a:spLocks noChangeArrowheads="1"/>
            </p:cNvSpPr>
            <p:nvPr/>
          </p:nvSpPr>
          <p:spPr bwMode="auto">
            <a:xfrm>
              <a:off x="2333357" y="2765421"/>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grpSp>
      <p:grpSp>
        <p:nvGrpSpPr>
          <p:cNvPr id="68" name="Grupo 67">
            <a:extLst>
              <a:ext uri="{FF2B5EF4-FFF2-40B4-BE49-F238E27FC236}">
                <a16:creationId xmlns="" xmlns:a16="http://schemas.microsoft.com/office/drawing/2014/main" id="{7310C326-C1CB-4F21-819F-FAB6A14C60C5}"/>
              </a:ext>
            </a:extLst>
          </p:cNvPr>
          <p:cNvGrpSpPr/>
          <p:nvPr/>
        </p:nvGrpSpPr>
        <p:grpSpPr>
          <a:xfrm>
            <a:off x="3195638" y="2755905"/>
            <a:ext cx="1066800" cy="381000"/>
            <a:chOff x="3195638" y="2755905"/>
            <a:chExt cx="1066800" cy="381000"/>
          </a:xfrm>
        </p:grpSpPr>
        <p:sp>
          <p:nvSpPr>
            <p:cNvPr id="8" name="Oval 8"/>
            <p:cNvSpPr>
              <a:spLocks noChangeArrowheads="1"/>
            </p:cNvSpPr>
            <p:nvPr/>
          </p:nvSpPr>
          <p:spPr bwMode="auto">
            <a:xfrm>
              <a:off x="3195638" y="2755905"/>
              <a:ext cx="1066800" cy="381000"/>
            </a:xfrm>
            <a:prstGeom prst="ellipse">
              <a:avLst/>
            </a:prstGeom>
            <a:gradFill rotWithShape="0">
              <a:gsLst>
                <a:gs pos="0">
                  <a:srgbClr val="61BFFF"/>
                </a:gs>
                <a:gs pos="100000">
                  <a:srgbClr val="006DB5"/>
                </a:gs>
              </a:gsLst>
              <a:path path="shape">
                <a:fillToRect l="50000" t="50000" r="50000" b="50000"/>
              </a:path>
            </a:gradFill>
            <a:ln w="9525">
              <a:solidFill>
                <a:schemeClr val="accent2"/>
              </a:solidFill>
              <a:round/>
              <a:headEnd/>
              <a:tailEnd/>
            </a:ln>
          </p:spPr>
          <p:txBody>
            <a:bodyPr wrap="none" anchor="ctr"/>
            <a:lstStyle/>
            <a:p>
              <a:endParaRPr lang="en-US" sz="1600"/>
            </a:p>
          </p:txBody>
        </p:sp>
        <p:sp>
          <p:nvSpPr>
            <p:cNvPr id="9" name="Text Box 9"/>
            <p:cNvSpPr txBox="1">
              <a:spLocks noChangeArrowheads="1"/>
            </p:cNvSpPr>
            <p:nvPr/>
          </p:nvSpPr>
          <p:spPr bwMode="auto">
            <a:xfrm>
              <a:off x="3260995" y="2771780"/>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sp>
          <p:nvSpPr>
            <p:cNvPr id="10" name="Text Box 10"/>
            <p:cNvSpPr txBox="1">
              <a:spLocks noChangeArrowheads="1"/>
            </p:cNvSpPr>
            <p:nvPr/>
          </p:nvSpPr>
          <p:spPr bwMode="auto">
            <a:xfrm>
              <a:off x="3892281" y="2767018"/>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grpSp>
      <p:grpSp>
        <p:nvGrpSpPr>
          <p:cNvPr id="67" name="Grupo 66">
            <a:extLst>
              <a:ext uri="{FF2B5EF4-FFF2-40B4-BE49-F238E27FC236}">
                <a16:creationId xmlns="" xmlns:a16="http://schemas.microsoft.com/office/drawing/2014/main" id="{94108254-29FB-43C8-9026-E42E809B842A}"/>
              </a:ext>
            </a:extLst>
          </p:cNvPr>
          <p:cNvGrpSpPr/>
          <p:nvPr/>
        </p:nvGrpSpPr>
        <p:grpSpPr>
          <a:xfrm>
            <a:off x="4752975" y="2754308"/>
            <a:ext cx="1066800" cy="381000"/>
            <a:chOff x="4752975" y="2754308"/>
            <a:chExt cx="1066800" cy="381000"/>
          </a:xfrm>
        </p:grpSpPr>
        <p:sp>
          <p:nvSpPr>
            <p:cNvPr id="12" name="Oval 12"/>
            <p:cNvSpPr>
              <a:spLocks noChangeArrowheads="1"/>
            </p:cNvSpPr>
            <p:nvPr/>
          </p:nvSpPr>
          <p:spPr bwMode="auto">
            <a:xfrm>
              <a:off x="4752975" y="2754308"/>
              <a:ext cx="1066800" cy="381000"/>
            </a:xfrm>
            <a:prstGeom prst="ellipse">
              <a:avLst/>
            </a:prstGeom>
            <a:gradFill rotWithShape="0">
              <a:gsLst>
                <a:gs pos="0">
                  <a:srgbClr val="61BFFF"/>
                </a:gs>
                <a:gs pos="100000">
                  <a:srgbClr val="006DB5"/>
                </a:gs>
              </a:gsLst>
              <a:path path="shape">
                <a:fillToRect l="50000" t="50000" r="50000" b="50000"/>
              </a:path>
            </a:gradFill>
            <a:ln w="9525">
              <a:solidFill>
                <a:schemeClr val="accent2"/>
              </a:solidFill>
              <a:round/>
              <a:headEnd/>
              <a:tailEnd/>
            </a:ln>
          </p:spPr>
          <p:txBody>
            <a:bodyPr wrap="none" anchor="ctr"/>
            <a:lstStyle/>
            <a:p>
              <a:endParaRPr lang="en-US" sz="1600"/>
            </a:p>
          </p:txBody>
        </p:sp>
        <p:sp>
          <p:nvSpPr>
            <p:cNvPr id="13" name="Text Box 13"/>
            <p:cNvSpPr txBox="1">
              <a:spLocks noChangeArrowheads="1"/>
            </p:cNvSpPr>
            <p:nvPr/>
          </p:nvSpPr>
          <p:spPr bwMode="auto">
            <a:xfrm>
              <a:off x="4818332" y="2770183"/>
              <a:ext cx="304800" cy="338138"/>
            </a:xfrm>
            <a:prstGeom prst="rect">
              <a:avLst/>
            </a:prstGeom>
            <a:noFill/>
            <a:ln w="9525">
              <a:noFill/>
              <a:miter lim="800000"/>
              <a:headEnd/>
              <a:tailEnd/>
            </a:ln>
          </p:spPr>
          <p:txBody>
            <a:bodyPr wrap="none">
              <a:spAutoFit/>
            </a:bodyPr>
            <a:lstStyle/>
            <a:p>
              <a:pPr algn="ctr"/>
              <a:r>
                <a:rPr lang="es-ES" sz="1600" b="1">
                  <a:latin typeface="Arial" charset="0"/>
                </a:rPr>
                <a:t>+</a:t>
              </a:r>
            </a:p>
          </p:txBody>
        </p:sp>
        <p:sp>
          <p:nvSpPr>
            <p:cNvPr id="14" name="Text Box 14"/>
            <p:cNvSpPr txBox="1">
              <a:spLocks noChangeArrowheads="1"/>
            </p:cNvSpPr>
            <p:nvPr/>
          </p:nvSpPr>
          <p:spPr bwMode="auto">
            <a:xfrm>
              <a:off x="5449618" y="2765421"/>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grpSp>
      <p:grpSp>
        <p:nvGrpSpPr>
          <p:cNvPr id="66" name="Grupo 65">
            <a:extLst>
              <a:ext uri="{FF2B5EF4-FFF2-40B4-BE49-F238E27FC236}">
                <a16:creationId xmlns="" xmlns:a16="http://schemas.microsoft.com/office/drawing/2014/main" id="{455090F8-906D-4C56-9D83-60368A94737D}"/>
              </a:ext>
            </a:extLst>
          </p:cNvPr>
          <p:cNvGrpSpPr/>
          <p:nvPr/>
        </p:nvGrpSpPr>
        <p:grpSpPr>
          <a:xfrm>
            <a:off x="6311900" y="2754308"/>
            <a:ext cx="1066800" cy="381000"/>
            <a:chOff x="6311900" y="2754308"/>
            <a:chExt cx="1066800" cy="381000"/>
          </a:xfrm>
        </p:grpSpPr>
        <p:sp>
          <p:nvSpPr>
            <p:cNvPr id="16" name="Oval 16"/>
            <p:cNvSpPr>
              <a:spLocks noChangeArrowheads="1"/>
            </p:cNvSpPr>
            <p:nvPr/>
          </p:nvSpPr>
          <p:spPr bwMode="auto">
            <a:xfrm>
              <a:off x="6311900" y="2754308"/>
              <a:ext cx="1066800" cy="381000"/>
            </a:xfrm>
            <a:prstGeom prst="ellipse">
              <a:avLst/>
            </a:prstGeom>
            <a:gradFill rotWithShape="0">
              <a:gsLst>
                <a:gs pos="0">
                  <a:srgbClr val="61BFFF"/>
                </a:gs>
                <a:gs pos="100000">
                  <a:srgbClr val="006DB5"/>
                </a:gs>
              </a:gsLst>
              <a:path path="shape">
                <a:fillToRect l="50000" t="50000" r="50000" b="50000"/>
              </a:path>
            </a:gradFill>
            <a:ln w="9525">
              <a:solidFill>
                <a:schemeClr val="accent2"/>
              </a:solidFill>
              <a:round/>
              <a:headEnd/>
              <a:tailEnd/>
            </a:ln>
          </p:spPr>
          <p:txBody>
            <a:bodyPr wrap="none" anchor="ctr"/>
            <a:lstStyle/>
            <a:p>
              <a:endParaRPr lang="en-US" sz="1600"/>
            </a:p>
          </p:txBody>
        </p:sp>
        <p:sp>
          <p:nvSpPr>
            <p:cNvPr id="17" name="Text Box 17"/>
            <p:cNvSpPr txBox="1">
              <a:spLocks noChangeArrowheads="1"/>
            </p:cNvSpPr>
            <p:nvPr/>
          </p:nvSpPr>
          <p:spPr bwMode="auto">
            <a:xfrm>
              <a:off x="6377257" y="2770183"/>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sp>
          <p:nvSpPr>
            <p:cNvPr id="18" name="Text Box 18"/>
            <p:cNvSpPr txBox="1">
              <a:spLocks noChangeArrowheads="1"/>
            </p:cNvSpPr>
            <p:nvPr/>
          </p:nvSpPr>
          <p:spPr bwMode="auto">
            <a:xfrm>
              <a:off x="7008543" y="2765421"/>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grpSp>
      <p:grpSp>
        <p:nvGrpSpPr>
          <p:cNvPr id="65" name="Grupo 64">
            <a:extLst>
              <a:ext uri="{FF2B5EF4-FFF2-40B4-BE49-F238E27FC236}">
                <a16:creationId xmlns="" xmlns:a16="http://schemas.microsoft.com/office/drawing/2014/main" id="{CAD98AF2-83D8-49BB-A212-C24F36BA5B9B}"/>
              </a:ext>
            </a:extLst>
          </p:cNvPr>
          <p:cNvGrpSpPr/>
          <p:nvPr/>
        </p:nvGrpSpPr>
        <p:grpSpPr>
          <a:xfrm>
            <a:off x="2463801" y="3581405"/>
            <a:ext cx="1066800" cy="381000"/>
            <a:chOff x="2463801" y="3581405"/>
            <a:chExt cx="1066800" cy="381000"/>
          </a:xfrm>
        </p:grpSpPr>
        <p:sp>
          <p:nvSpPr>
            <p:cNvPr id="20" name="Oval 20"/>
            <p:cNvSpPr>
              <a:spLocks noChangeArrowheads="1"/>
            </p:cNvSpPr>
            <p:nvPr/>
          </p:nvSpPr>
          <p:spPr bwMode="auto">
            <a:xfrm>
              <a:off x="2463801" y="3581405"/>
              <a:ext cx="1066800" cy="381000"/>
            </a:xfrm>
            <a:prstGeom prst="ellipse">
              <a:avLst/>
            </a:prstGeom>
            <a:gradFill rotWithShape="0">
              <a:gsLst>
                <a:gs pos="0">
                  <a:srgbClr val="61BFFF"/>
                </a:gs>
                <a:gs pos="100000">
                  <a:srgbClr val="006DB5"/>
                </a:gs>
              </a:gsLst>
              <a:path path="shape">
                <a:fillToRect l="50000" t="50000" r="50000" b="50000"/>
              </a:path>
            </a:gradFill>
            <a:ln w="9525">
              <a:solidFill>
                <a:schemeClr val="accent2"/>
              </a:solidFill>
              <a:round/>
              <a:headEnd/>
              <a:tailEnd/>
            </a:ln>
          </p:spPr>
          <p:txBody>
            <a:bodyPr wrap="none" anchor="ctr"/>
            <a:lstStyle/>
            <a:p>
              <a:endParaRPr lang="en-US" sz="1600"/>
            </a:p>
          </p:txBody>
        </p:sp>
        <p:sp>
          <p:nvSpPr>
            <p:cNvPr id="21" name="Text Box 21"/>
            <p:cNvSpPr txBox="1">
              <a:spLocks noChangeArrowheads="1"/>
            </p:cNvSpPr>
            <p:nvPr/>
          </p:nvSpPr>
          <p:spPr bwMode="auto">
            <a:xfrm>
              <a:off x="2529158" y="3597280"/>
              <a:ext cx="304800" cy="338138"/>
            </a:xfrm>
            <a:prstGeom prst="rect">
              <a:avLst/>
            </a:prstGeom>
            <a:noFill/>
            <a:ln w="9525">
              <a:noFill/>
              <a:miter lim="800000"/>
              <a:headEnd/>
              <a:tailEnd/>
            </a:ln>
          </p:spPr>
          <p:txBody>
            <a:bodyPr wrap="none">
              <a:spAutoFit/>
            </a:bodyPr>
            <a:lstStyle/>
            <a:p>
              <a:pPr algn="ctr"/>
              <a:r>
                <a:rPr lang="es-ES" sz="1600" b="1">
                  <a:latin typeface="Arial" charset="0"/>
                </a:rPr>
                <a:t>+</a:t>
              </a:r>
            </a:p>
          </p:txBody>
        </p:sp>
        <p:sp>
          <p:nvSpPr>
            <p:cNvPr id="22" name="Text Box 22"/>
            <p:cNvSpPr txBox="1">
              <a:spLocks noChangeArrowheads="1"/>
            </p:cNvSpPr>
            <p:nvPr/>
          </p:nvSpPr>
          <p:spPr bwMode="auto">
            <a:xfrm>
              <a:off x="3158857" y="3592518"/>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endParaRPr lang="es-ES" sz="1600" dirty="0">
                <a:latin typeface="Arial" charset="0"/>
              </a:endParaRPr>
            </a:p>
          </p:txBody>
        </p:sp>
      </p:grpSp>
      <p:grpSp>
        <p:nvGrpSpPr>
          <p:cNvPr id="64" name="Grupo 63">
            <a:extLst>
              <a:ext uri="{FF2B5EF4-FFF2-40B4-BE49-F238E27FC236}">
                <a16:creationId xmlns="" xmlns:a16="http://schemas.microsoft.com/office/drawing/2014/main" id="{6F696D77-2D71-48D0-82CA-3269DEDD8889}"/>
              </a:ext>
            </a:extLst>
          </p:cNvPr>
          <p:cNvGrpSpPr/>
          <p:nvPr/>
        </p:nvGrpSpPr>
        <p:grpSpPr>
          <a:xfrm>
            <a:off x="4021138" y="3579808"/>
            <a:ext cx="1066800" cy="381000"/>
            <a:chOff x="4021138" y="3579808"/>
            <a:chExt cx="1066800" cy="381000"/>
          </a:xfrm>
        </p:grpSpPr>
        <p:sp>
          <p:nvSpPr>
            <p:cNvPr id="24" name="Oval 24"/>
            <p:cNvSpPr>
              <a:spLocks noChangeArrowheads="1"/>
            </p:cNvSpPr>
            <p:nvPr/>
          </p:nvSpPr>
          <p:spPr bwMode="auto">
            <a:xfrm>
              <a:off x="4021138" y="3579808"/>
              <a:ext cx="1066800" cy="381000"/>
            </a:xfrm>
            <a:prstGeom prst="ellipse">
              <a:avLst/>
            </a:prstGeom>
            <a:gradFill rotWithShape="0">
              <a:gsLst>
                <a:gs pos="0">
                  <a:srgbClr val="61BFFF"/>
                </a:gs>
                <a:gs pos="100000">
                  <a:srgbClr val="006DB5"/>
                </a:gs>
              </a:gsLst>
              <a:path path="shape">
                <a:fillToRect l="50000" t="50000" r="50000" b="50000"/>
              </a:path>
            </a:gradFill>
            <a:ln w="9525">
              <a:solidFill>
                <a:schemeClr val="accent2"/>
              </a:solidFill>
              <a:round/>
              <a:headEnd/>
              <a:tailEnd/>
            </a:ln>
          </p:spPr>
          <p:txBody>
            <a:bodyPr wrap="none" anchor="ctr"/>
            <a:lstStyle/>
            <a:p>
              <a:endParaRPr lang="en-US" sz="1600"/>
            </a:p>
          </p:txBody>
        </p:sp>
        <p:sp>
          <p:nvSpPr>
            <p:cNvPr id="25" name="Text Box 25"/>
            <p:cNvSpPr txBox="1">
              <a:spLocks noChangeArrowheads="1"/>
            </p:cNvSpPr>
            <p:nvPr/>
          </p:nvSpPr>
          <p:spPr bwMode="auto">
            <a:xfrm>
              <a:off x="4086495" y="3595683"/>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sp>
          <p:nvSpPr>
            <p:cNvPr id="26" name="Text Box 26"/>
            <p:cNvSpPr txBox="1">
              <a:spLocks noChangeArrowheads="1"/>
            </p:cNvSpPr>
            <p:nvPr/>
          </p:nvSpPr>
          <p:spPr bwMode="auto">
            <a:xfrm>
              <a:off x="4717781" y="3590921"/>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grpSp>
      <p:grpSp>
        <p:nvGrpSpPr>
          <p:cNvPr id="63" name="Grupo 62">
            <a:extLst>
              <a:ext uri="{FF2B5EF4-FFF2-40B4-BE49-F238E27FC236}">
                <a16:creationId xmlns="" xmlns:a16="http://schemas.microsoft.com/office/drawing/2014/main" id="{051C20BF-6D73-42AA-AF8D-0362F9604551}"/>
              </a:ext>
            </a:extLst>
          </p:cNvPr>
          <p:cNvGrpSpPr/>
          <p:nvPr/>
        </p:nvGrpSpPr>
        <p:grpSpPr>
          <a:xfrm>
            <a:off x="5580063" y="3579808"/>
            <a:ext cx="1066800" cy="381000"/>
            <a:chOff x="5580063" y="3579808"/>
            <a:chExt cx="1066800" cy="381000"/>
          </a:xfrm>
        </p:grpSpPr>
        <p:sp>
          <p:nvSpPr>
            <p:cNvPr id="28" name="Oval 28"/>
            <p:cNvSpPr>
              <a:spLocks noChangeArrowheads="1"/>
            </p:cNvSpPr>
            <p:nvPr/>
          </p:nvSpPr>
          <p:spPr bwMode="auto">
            <a:xfrm>
              <a:off x="5580063" y="3579808"/>
              <a:ext cx="1066800" cy="381000"/>
            </a:xfrm>
            <a:prstGeom prst="ellipse">
              <a:avLst/>
            </a:prstGeom>
            <a:gradFill rotWithShape="0">
              <a:gsLst>
                <a:gs pos="0">
                  <a:srgbClr val="61BFFF"/>
                </a:gs>
                <a:gs pos="100000">
                  <a:srgbClr val="006DB5"/>
                </a:gs>
              </a:gsLst>
              <a:path path="shape">
                <a:fillToRect l="50000" t="50000" r="50000" b="50000"/>
              </a:path>
            </a:gradFill>
            <a:ln w="9525">
              <a:solidFill>
                <a:schemeClr val="accent2"/>
              </a:solidFill>
              <a:round/>
              <a:headEnd/>
              <a:tailEnd/>
            </a:ln>
          </p:spPr>
          <p:txBody>
            <a:bodyPr wrap="none" anchor="ctr"/>
            <a:lstStyle/>
            <a:p>
              <a:endParaRPr lang="en-US" sz="1600"/>
            </a:p>
          </p:txBody>
        </p:sp>
        <p:sp>
          <p:nvSpPr>
            <p:cNvPr id="29" name="Text Box 29"/>
            <p:cNvSpPr txBox="1">
              <a:spLocks noChangeArrowheads="1"/>
            </p:cNvSpPr>
            <p:nvPr/>
          </p:nvSpPr>
          <p:spPr bwMode="auto">
            <a:xfrm>
              <a:off x="5645420" y="3595683"/>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sp>
          <p:nvSpPr>
            <p:cNvPr id="30" name="Text Box 30"/>
            <p:cNvSpPr txBox="1">
              <a:spLocks noChangeArrowheads="1"/>
            </p:cNvSpPr>
            <p:nvPr/>
          </p:nvSpPr>
          <p:spPr bwMode="auto">
            <a:xfrm>
              <a:off x="6276706" y="3590921"/>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grpSp>
      <p:grpSp>
        <p:nvGrpSpPr>
          <p:cNvPr id="62" name="Grupo 61">
            <a:extLst>
              <a:ext uri="{FF2B5EF4-FFF2-40B4-BE49-F238E27FC236}">
                <a16:creationId xmlns="" xmlns:a16="http://schemas.microsoft.com/office/drawing/2014/main" id="{773E0BE2-F052-4E16-8A92-5F20289D8B68}"/>
              </a:ext>
            </a:extLst>
          </p:cNvPr>
          <p:cNvGrpSpPr/>
          <p:nvPr/>
        </p:nvGrpSpPr>
        <p:grpSpPr>
          <a:xfrm>
            <a:off x="1633538" y="4495805"/>
            <a:ext cx="1066800" cy="381000"/>
            <a:chOff x="1633538" y="4495805"/>
            <a:chExt cx="1066800" cy="381000"/>
          </a:xfrm>
        </p:grpSpPr>
        <p:sp>
          <p:nvSpPr>
            <p:cNvPr id="32" name="Oval 32"/>
            <p:cNvSpPr>
              <a:spLocks noChangeArrowheads="1"/>
            </p:cNvSpPr>
            <p:nvPr/>
          </p:nvSpPr>
          <p:spPr bwMode="auto">
            <a:xfrm>
              <a:off x="1633538" y="4495805"/>
              <a:ext cx="1066800" cy="381000"/>
            </a:xfrm>
            <a:prstGeom prst="ellipse">
              <a:avLst/>
            </a:prstGeom>
            <a:gradFill rotWithShape="0">
              <a:gsLst>
                <a:gs pos="0">
                  <a:srgbClr val="61BFFF"/>
                </a:gs>
                <a:gs pos="100000">
                  <a:srgbClr val="006DB5"/>
                </a:gs>
              </a:gsLst>
              <a:path path="shape">
                <a:fillToRect l="50000" t="50000" r="50000" b="50000"/>
              </a:path>
            </a:gradFill>
            <a:ln w="9525">
              <a:solidFill>
                <a:schemeClr val="accent2"/>
              </a:solidFill>
              <a:round/>
              <a:headEnd/>
              <a:tailEnd/>
            </a:ln>
          </p:spPr>
          <p:txBody>
            <a:bodyPr wrap="none" anchor="ctr"/>
            <a:lstStyle/>
            <a:p>
              <a:endParaRPr lang="en-US" sz="1600"/>
            </a:p>
          </p:txBody>
        </p:sp>
        <p:sp>
          <p:nvSpPr>
            <p:cNvPr id="33" name="Text Box 33"/>
            <p:cNvSpPr txBox="1">
              <a:spLocks noChangeArrowheads="1"/>
            </p:cNvSpPr>
            <p:nvPr/>
          </p:nvSpPr>
          <p:spPr bwMode="auto">
            <a:xfrm>
              <a:off x="1698895" y="4511680"/>
              <a:ext cx="304800" cy="338138"/>
            </a:xfrm>
            <a:prstGeom prst="rect">
              <a:avLst/>
            </a:prstGeom>
            <a:noFill/>
            <a:ln w="9525">
              <a:noFill/>
              <a:miter lim="800000"/>
              <a:headEnd/>
              <a:tailEnd/>
            </a:ln>
          </p:spPr>
          <p:txBody>
            <a:bodyPr wrap="none">
              <a:spAutoFit/>
            </a:bodyPr>
            <a:lstStyle/>
            <a:p>
              <a:pPr algn="ctr"/>
              <a:r>
                <a:rPr lang="es-ES" sz="1600" b="1">
                  <a:latin typeface="Arial" charset="0"/>
                </a:rPr>
                <a:t>+</a:t>
              </a:r>
            </a:p>
          </p:txBody>
        </p:sp>
        <p:sp>
          <p:nvSpPr>
            <p:cNvPr id="34" name="Text Box 34"/>
            <p:cNvSpPr txBox="1">
              <a:spLocks noChangeArrowheads="1"/>
            </p:cNvSpPr>
            <p:nvPr/>
          </p:nvSpPr>
          <p:spPr bwMode="auto">
            <a:xfrm>
              <a:off x="2330181" y="4506918"/>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grpSp>
      <p:grpSp>
        <p:nvGrpSpPr>
          <p:cNvPr id="61" name="Grupo 60">
            <a:extLst>
              <a:ext uri="{FF2B5EF4-FFF2-40B4-BE49-F238E27FC236}">
                <a16:creationId xmlns="" xmlns:a16="http://schemas.microsoft.com/office/drawing/2014/main" id="{AF3B0468-CE92-4ADC-B3E9-3254527A84DC}"/>
              </a:ext>
            </a:extLst>
          </p:cNvPr>
          <p:cNvGrpSpPr/>
          <p:nvPr/>
        </p:nvGrpSpPr>
        <p:grpSpPr>
          <a:xfrm>
            <a:off x="3190875" y="4494208"/>
            <a:ext cx="1066800" cy="381000"/>
            <a:chOff x="3190875" y="4494208"/>
            <a:chExt cx="1066800" cy="381000"/>
          </a:xfrm>
        </p:grpSpPr>
        <p:sp>
          <p:nvSpPr>
            <p:cNvPr id="36" name="Oval 36"/>
            <p:cNvSpPr>
              <a:spLocks noChangeArrowheads="1"/>
            </p:cNvSpPr>
            <p:nvPr/>
          </p:nvSpPr>
          <p:spPr bwMode="auto">
            <a:xfrm>
              <a:off x="3190875" y="4494208"/>
              <a:ext cx="1066800" cy="381000"/>
            </a:xfrm>
            <a:prstGeom prst="ellipse">
              <a:avLst/>
            </a:prstGeom>
            <a:gradFill rotWithShape="0">
              <a:gsLst>
                <a:gs pos="0">
                  <a:srgbClr val="61BFFF"/>
                </a:gs>
                <a:gs pos="100000">
                  <a:srgbClr val="006DB5"/>
                </a:gs>
              </a:gsLst>
              <a:path path="shape">
                <a:fillToRect l="50000" t="50000" r="50000" b="50000"/>
              </a:path>
            </a:gradFill>
            <a:ln w="9525">
              <a:solidFill>
                <a:schemeClr val="accent2"/>
              </a:solidFill>
              <a:round/>
              <a:headEnd/>
              <a:tailEnd/>
            </a:ln>
          </p:spPr>
          <p:txBody>
            <a:bodyPr wrap="none" anchor="ctr"/>
            <a:lstStyle/>
            <a:p>
              <a:endParaRPr lang="en-US" sz="1600"/>
            </a:p>
          </p:txBody>
        </p:sp>
        <p:sp>
          <p:nvSpPr>
            <p:cNvPr id="37" name="Text Box 37"/>
            <p:cNvSpPr txBox="1">
              <a:spLocks noChangeArrowheads="1"/>
            </p:cNvSpPr>
            <p:nvPr/>
          </p:nvSpPr>
          <p:spPr bwMode="auto">
            <a:xfrm>
              <a:off x="3256232" y="4510083"/>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sp>
          <p:nvSpPr>
            <p:cNvPr id="38" name="Text Box 38"/>
            <p:cNvSpPr txBox="1">
              <a:spLocks noChangeArrowheads="1"/>
            </p:cNvSpPr>
            <p:nvPr/>
          </p:nvSpPr>
          <p:spPr bwMode="auto">
            <a:xfrm>
              <a:off x="3887518" y="4505321"/>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grpSp>
      <p:grpSp>
        <p:nvGrpSpPr>
          <p:cNvPr id="60" name="Grupo 59">
            <a:extLst>
              <a:ext uri="{FF2B5EF4-FFF2-40B4-BE49-F238E27FC236}">
                <a16:creationId xmlns="" xmlns:a16="http://schemas.microsoft.com/office/drawing/2014/main" id="{51E0494A-C2BC-4A46-BBE9-81095BC4E088}"/>
              </a:ext>
            </a:extLst>
          </p:cNvPr>
          <p:cNvGrpSpPr/>
          <p:nvPr/>
        </p:nvGrpSpPr>
        <p:grpSpPr>
          <a:xfrm>
            <a:off x="4749800" y="4494208"/>
            <a:ext cx="1066800" cy="381000"/>
            <a:chOff x="4749800" y="4494208"/>
            <a:chExt cx="1066800" cy="381000"/>
          </a:xfrm>
        </p:grpSpPr>
        <p:sp>
          <p:nvSpPr>
            <p:cNvPr id="40" name="Oval 40"/>
            <p:cNvSpPr>
              <a:spLocks noChangeArrowheads="1"/>
            </p:cNvSpPr>
            <p:nvPr/>
          </p:nvSpPr>
          <p:spPr bwMode="auto">
            <a:xfrm>
              <a:off x="4749800" y="4494208"/>
              <a:ext cx="1066800" cy="381000"/>
            </a:xfrm>
            <a:prstGeom prst="ellipse">
              <a:avLst/>
            </a:prstGeom>
            <a:gradFill rotWithShape="0">
              <a:gsLst>
                <a:gs pos="0">
                  <a:srgbClr val="61BFFF"/>
                </a:gs>
                <a:gs pos="100000">
                  <a:srgbClr val="006DB5"/>
                </a:gs>
              </a:gsLst>
              <a:path path="shape">
                <a:fillToRect l="50000" t="50000" r="50000" b="50000"/>
              </a:path>
            </a:gradFill>
            <a:ln w="9525">
              <a:solidFill>
                <a:schemeClr val="accent2"/>
              </a:solidFill>
              <a:round/>
              <a:headEnd/>
              <a:tailEnd/>
            </a:ln>
          </p:spPr>
          <p:txBody>
            <a:bodyPr wrap="none" anchor="ctr"/>
            <a:lstStyle/>
            <a:p>
              <a:endParaRPr lang="en-US" sz="1600"/>
            </a:p>
          </p:txBody>
        </p:sp>
        <p:sp>
          <p:nvSpPr>
            <p:cNvPr id="41" name="Text Box 41"/>
            <p:cNvSpPr txBox="1">
              <a:spLocks noChangeArrowheads="1"/>
            </p:cNvSpPr>
            <p:nvPr/>
          </p:nvSpPr>
          <p:spPr bwMode="auto">
            <a:xfrm>
              <a:off x="4815157" y="4510083"/>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sp>
          <p:nvSpPr>
            <p:cNvPr id="42" name="Text Box 42"/>
            <p:cNvSpPr txBox="1">
              <a:spLocks noChangeArrowheads="1"/>
            </p:cNvSpPr>
            <p:nvPr/>
          </p:nvSpPr>
          <p:spPr bwMode="auto">
            <a:xfrm>
              <a:off x="5446443" y="4505321"/>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grpSp>
      <p:grpSp>
        <p:nvGrpSpPr>
          <p:cNvPr id="59" name="Grupo 58">
            <a:extLst>
              <a:ext uri="{FF2B5EF4-FFF2-40B4-BE49-F238E27FC236}">
                <a16:creationId xmlns="" xmlns:a16="http://schemas.microsoft.com/office/drawing/2014/main" id="{2F7145BF-74B0-4293-94B4-AE5A2952A4F2}"/>
              </a:ext>
            </a:extLst>
          </p:cNvPr>
          <p:cNvGrpSpPr/>
          <p:nvPr/>
        </p:nvGrpSpPr>
        <p:grpSpPr>
          <a:xfrm>
            <a:off x="6311901" y="4494208"/>
            <a:ext cx="1066800" cy="381000"/>
            <a:chOff x="6311901" y="4494208"/>
            <a:chExt cx="1066800" cy="381000"/>
          </a:xfrm>
        </p:grpSpPr>
        <p:sp>
          <p:nvSpPr>
            <p:cNvPr id="44" name="Oval 44"/>
            <p:cNvSpPr>
              <a:spLocks noChangeArrowheads="1"/>
            </p:cNvSpPr>
            <p:nvPr/>
          </p:nvSpPr>
          <p:spPr bwMode="auto">
            <a:xfrm>
              <a:off x="6311901" y="4494208"/>
              <a:ext cx="1066800" cy="381000"/>
            </a:xfrm>
            <a:prstGeom prst="ellipse">
              <a:avLst/>
            </a:prstGeom>
            <a:gradFill rotWithShape="0">
              <a:gsLst>
                <a:gs pos="0">
                  <a:srgbClr val="61BFFF"/>
                </a:gs>
                <a:gs pos="100000">
                  <a:srgbClr val="006DB5"/>
                </a:gs>
              </a:gsLst>
              <a:path path="shape">
                <a:fillToRect l="50000" t="50000" r="50000" b="50000"/>
              </a:path>
            </a:gradFill>
            <a:ln w="9525">
              <a:solidFill>
                <a:schemeClr val="accent2"/>
              </a:solidFill>
              <a:round/>
              <a:headEnd/>
              <a:tailEnd/>
            </a:ln>
          </p:spPr>
          <p:txBody>
            <a:bodyPr wrap="none" anchor="ctr"/>
            <a:lstStyle/>
            <a:p>
              <a:endParaRPr lang="en-US" sz="1600"/>
            </a:p>
          </p:txBody>
        </p:sp>
        <p:sp>
          <p:nvSpPr>
            <p:cNvPr id="45" name="Text Box 45"/>
            <p:cNvSpPr txBox="1">
              <a:spLocks noChangeArrowheads="1"/>
            </p:cNvSpPr>
            <p:nvPr/>
          </p:nvSpPr>
          <p:spPr bwMode="auto">
            <a:xfrm>
              <a:off x="6377258" y="4510083"/>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p>
          </p:txBody>
        </p:sp>
        <p:sp>
          <p:nvSpPr>
            <p:cNvPr id="46" name="Text Box 46"/>
            <p:cNvSpPr txBox="1">
              <a:spLocks noChangeArrowheads="1"/>
            </p:cNvSpPr>
            <p:nvPr/>
          </p:nvSpPr>
          <p:spPr bwMode="auto">
            <a:xfrm>
              <a:off x="7006957" y="4505321"/>
              <a:ext cx="304800" cy="338138"/>
            </a:xfrm>
            <a:prstGeom prst="rect">
              <a:avLst/>
            </a:prstGeom>
            <a:noFill/>
            <a:ln w="9525">
              <a:noFill/>
              <a:miter lim="800000"/>
              <a:headEnd/>
              <a:tailEnd/>
            </a:ln>
          </p:spPr>
          <p:txBody>
            <a:bodyPr wrap="none">
              <a:spAutoFit/>
            </a:bodyPr>
            <a:lstStyle/>
            <a:p>
              <a:pPr algn="ctr"/>
              <a:r>
                <a:rPr lang="es-ES" sz="1600" b="1" dirty="0">
                  <a:latin typeface="Arial" charset="0"/>
                </a:rPr>
                <a:t>−</a:t>
              </a:r>
              <a:endParaRPr lang="es-ES" sz="1600" dirty="0">
                <a:latin typeface="Arial" charset="0"/>
              </a:endParaRPr>
            </a:p>
          </p:txBody>
        </p:sp>
      </p:grpSp>
      <p:sp>
        <p:nvSpPr>
          <p:cNvPr id="47"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La molécula de agua</a:t>
            </a:r>
          </a:p>
        </p:txBody>
      </p:sp>
    </p:spTree>
    <p:extLst>
      <p:ext uri="{BB962C8B-B14F-4D97-AF65-F5344CB8AC3E}">
        <p14:creationId xmlns:p14="http://schemas.microsoft.com/office/powerpoint/2010/main" val="181109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lfredo\Mis documentos\Química(18-I-06)\Cuaderno de Experimentos\Desviando líquidos2.JPG"/>
          <p:cNvPicPr>
            <a:picLocks noChangeAspect="1" noChangeArrowheads="1"/>
          </p:cNvPicPr>
          <p:nvPr/>
        </p:nvPicPr>
        <p:blipFill>
          <a:blip r:embed="rId2" cstate="print"/>
          <a:srcRect/>
          <a:stretch>
            <a:fillRect/>
          </a:stretch>
        </p:blipFill>
        <p:spPr bwMode="auto">
          <a:xfrm>
            <a:off x="2936875" y="1422400"/>
            <a:ext cx="3270250" cy="4470400"/>
          </a:xfrm>
          <a:prstGeom prst="rect">
            <a:avLst/>
          </a:prstGeom>
          <a:noFill/>
          <a:ln w="9525">
            <a:noFill/>
            <a:miter lim="800000"/>
            <a:headEnd/>
            <a:tailEnd/>
          </a:ln>
        </p:spPr>
      </p:pic>
      <p:sp>
        <p:nvSpPr>
          <p:cNvPr id="3"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La molécula de agua</a:t>
            </a:r>
          </a:p>
        </p:txBody>
      </p:sp>
      <p:sp>
        <p:nvSpPr>
          <p:cNvPr id="4" name="Text Box 2">
            <a:hlinkClick r:id="rId3"/>
          </p:cNvPr>
          <p:cNvSpPr txBox="1">
            <a:spLocks noChangeArrowheads="1"/>
          </p:cNvSpPr>
          <p:nvPr/>
        </p:nvSpPr>
        <p:spPr bwMode="auto">
          <a:xfrm>
            <a:off x="7020272" y="3297063"/>
            <a:ext cx="1264586" cy="286745"/>
          </a:xfrm>
          <a:prstGeom prst="rect">
            <a:avLst/>
          </a:prstGeom>
          <a:noFill/>
          <a:ln w="9525">
            <a:noFill/>
            <a:miter lim="800000"/>
            <a:headEnd/>
            <a:tailEnd/>
          </a:ln>
        </p:spPr>
        <p:txBody>
          <a:bodyPr wrap="square" lIns="0" tIns="0" rIns="0" bIns="0">
            <a:spAutoFit/>
          </a:bodyPr>
          <a:lstStyle/>
          <a:p>
            <a:pPr marL="190500" lvl="1" algn="ctr">
              <a:lnSpc>
                <a:spcPct val="130000"/>
              </a:lnSpc>
              <a:spcBef>
                <a:spcPct val="100000"/>
              </a:spcBef>
            </a:pPr>
            <a:r>
              <a:rPr lang="es-ES" sz="1600" b="1" dirty="0">
                <a:solidFill>
                  <a:srgbClr val="000099"/>
                </a:solidFill>
                <a:latin typeface="Arial" charset="0"/>
                <a:cs typeface="Arial" charset="0"/>
              </a:rPr>
              <a:t>Video 1</a:t>
            </a:r>
            <a:endParaRPr lang="es-ES" sz="1600" b="1" dirty="0">
              <a:solidFill>
                <a:srgbClr val="000099"/>
              </a:solidFill>
              <a:latin typeface="Arial" charset="0"/>
              <a:cs typeface="Times New Roman" pitchFamily="18" charset="0"/>
            </a:endParaRPr>
          </a:p>
        </p:txBody>
      </p:sp>
      <p:sp>
        <p:nvSpPr>
          <p:cNvPr id="5" name="Text Box 2">
            <a:hlinkClick r:id="rId4"/>
          </p:cNvPr>
          <p:cNvSpPr txBox="1">
            <a:spLocks noChangeArrowheads="1"/>
          </p:cNvSpPr>
          <p:nvPr/>
        </p:nvSpPr>
        <p:spPr bwMode="auto">
          <a:xfrm>
            <a:off x="7020272" y="3656511"/>
            <a:ext cx="1264586" cy="286745"/>
          </a:xfrm>
          <a:prstGeom prst="rect">
            <a:avLst/>
          </a:prstGeom>
          <a:noFill/>
          <a:ln w="9525">
            <a:noFill/>
            <a:miter lim="800000"/>
            <a:headEnd/>
            <a:tailEnd/>
          </a:ln>
        </p:spPr>
        <p:txBody>
          <a:bodyPr wrap="square" lIns="0" tIns="0" rIns="0" bIns="0">
            <a:spAutoFit/>
          </a:bodyPr>
          <a:lstStyle/>
          <a:p>
            <a:pPr marL="190500" lvl="1" algn="ctr">
              <a:lnSpc>
                <a:spcPct val="130000"/>
              </a:lnSpc>
              <a:spcBef>
                <a:spcPct val="100000"/>
              </a:spcBef>
            </a:pPr>
            <a:r>
              <a:rPr lang="es-ES" sz="1600" b="1" dirty="0">
                <a:solidFill>
                  <a:srgbClr val="000099"/>
                </a:solidFill>
                <a:latin typeface="Arial" charset="0"/>
                <a:cs typeface="Arial" charset="0"/>
              </a:rPr>
              <a:t>Video 2</a:t>
            </a:r>
            <a:endParaRPr lang="es-ES" sz="1600" b="1" dirty="0">
              <a:solidFill>
                <a:srgbClr val="000099"/>
              </a:solidFill>
              <a:latin typeface="Arial" charset="0"/>
              <a:cs typeface="Times New Roman" pitchFamily="18" charset="0"/>
            </a:endParaRPr>
          </a:p>
        </p:txBody>
      </p:sp>
    </p:spTree>
    <p:extLst>
      <p:ext uri="{BB962C8B-B14F-4D97-AF65-F5344CB8AC3E}">
        <p14:creationId xmlns:p14="http://schemas.microsoft.com/office/powerpoint/2010/main" val="217592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La molécula de agua</a:t>
            </a:r>
          </a:p>
        </p:txBody>
      </p:sp>
      <p:pic>
        <p:nvPicPr>
          <p:cNvPr id="3" name="Imagen 2"/>
          <p:cNvPicPr>
            <a:picLocks noChangeAspect="1"/>
          </p:cNvPicPr>
          <p:nvPr/>
        </p:nvPicPr>
        <p:blipFill>
          <a:blip r:embed="rId2">
            <a:clrChange>
              <a:clrFrom>
                <a:srgbClr val="FFFFFF"/>
              </a:clrFrom>
              <a:clrTo>
                <a:srgbClr val="FFFFFF">
                  <a:alpha val="0"/>
                </a:srgbClr>
              </a:clrTo>
            </a:clrChange>
          </a:blip>
          <a:stretch>
            <a:fillRect/>
          </a:stretch>
        </p:blipFill>
        <p:spPr>
          <a:xfrm>
            <a:off x="251520" y="1412776"/>
            <a:ext cx="8640960" cy="4649488"/>
          </a:xfrm>
          <a:prstGeom prst="rect">
            <a:avLst/>
          </a:prstGeom>
        </p:spPr>
      </p:pic>
      <p:sp>
        <p:nvSpPr>
          <p:cNvPr id="4" name="Rectángulo 3"/>
          <p:cNvSpPr/>
          <p:nvPr/>
        </p:nvSpPr>
        <p:spPr>
          <a:xfrm>
            <a:off x="2154823" y="6062264"/>
            <a:ext cx="4834354" cy="307777"/>
          </a:xfrm>
          <a:prstGeom prst="rect">
            <a:avLst/>
          </a:prstGeom>
        </p:spPr>
        <p:txBody>
          <a:bodyPr wrap="square">
            <a:spAutoFit/>
          </a:bodyPr>
          <a:lstStyle/>
          <a:p>
            <a:pPr algn="ctr"/>
            <a:r>
              <a:rPr lang="es-MX" sz="1400" dirty="0">
                <a:solidFill>
                  <a:srgbClr val="000099"/>
                </a:solidFill>
                <a:latin typeface="Arial" panose="020B0604020202020204" pitchFamily="34" charset="0"/>
                <a:cs typeface="Arial" panose="020B0604020202020204" pitchFamily="34" charset="0"/>
              </a:rPr>
              <a:t>https://es.wikipedia.org/wiki/Archivo:Tabla_elementos.svg</a:t>
            </a:r>
          </a:p>
        </p:txBody>
      </p:sp>
    </p:spTree>
    <p:extLst>
      <p:ext uri="{BB962C8B-B14F-4D97-AF65-F5344CB8AC3E}">
        <p14:creationId xmlns:p14="http://schemas.microsoft.com/office/powerpoint/2010/main" val="181709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95264" y="2667002"/>
            <a:ext cx="3820616" cy="2163765"/>
            <a:chOff x="1104" y="1248"/>
            <a:chExt cx="1824" cy="1363"/>
          </a:xfrm>
        </p:grpSpPr>
        <p:sp>
          <p:nvSpPr>
            <p:cNvPr id="3" name="Text Box 3"/>
            <p:cNvSpPr txBox="1">
              <a:spLocks noChangeArrowheads="1"/>
            </p:cNvSpPr>
            <p:nvPr/>
          </p:nvSpPr>
          <p:spPr bwMode="auto">
            <a:xfrm>
              <a:off x="1104" y="1248"/>
              <a:ext cx="1776" cy="261"/>
            </a:xfrm>
            <a:prstGeom prst="rect">
              <a:avLst/>
            </a:prstGeom>
            <a:noFill/>
            <a:ln w="9525">
              <a:noFill/>
              <a:miter lim="800000"/>
              <a:headEnd/>
              <a:tailEnd/>
            </a:ln>
          </p:spPr>
          <p:txBody>
            <a:bodyPr>
              <a:spAutoFit/>
            </a:bodyPr>
            <a:lstStyle/>
            <a:p>
              <a:pPr marL="190500" lvl="1" algn="just">
                <a:lnSpc>
                  <a:spcPct val="130000"/>
                </a:lnSpc>
                <a:spcBef>
                  <a:spcPct val="100000"/>
                </a:spcBef>
              </a:pPr>
              <a:r>
                <a:rPr lang="es-ES" sz="1800" dirty="0">
                  <a:solidFill>
                    <a:srgbClr val="000066"/>
                  </a:solidFill>
                  <a:latin typeface="Arial" charset="0"/>
                  <a:cs typeface="Times New Roman" pitchFamily="18" charset="0"/>
                </a:rPr>
                <a:t>H</a:t>
              </a:r>
              <a:r>
                <a:rPr lang="es-ES" sz="1800" baseline="-25000" dirty="0">
                  <a:solidFill>
                    <a:srgbClr val="000066"/>
                  </a:solidFill>
                  <a:latin typeface="Arial" charset="0"/>
                  <a:cs typeface="Times New Roman" pitchFamily="18" charset="0"/>
                </a:rPr>
                <a:t>2</a:t>
              </a:r>
              <a:r>
                <a:rPr lang="es-ES" sz="1800" dirty="0">
                  <a:solidFill>
                    <a:srgbClr val="000066"/>
                  </a:solidFill>
                  <a:latin typeface="Arial" charset="0"/>
                  <a:cs typeface="Times New Roman" pitchFamily="18" charset="0"/>
                </a:rPr>
                <a:t>Te  (ácido </a:t>
              </a:r>
              <a:r>
                <a:rPr lang="es-ES" sz="1800" dirty="0" err="1">
                  <a:solidFill>
                    <a:srgbClr val="000066"/>
                  </a:solidFill>
                  <a:latin typeface="Arial" charset="0"/>
                  <a:cs typeface="Times New Roman" pitchFamily="18" charset="0"/>
                </a:rPr>
                <a:t>telurhídrico</a:t>
              </a:r>
              <a:r>
                <a:rPr lang="es-ES" sz="1800" dirty="0">
                  <a:solidFill>
                    <a:srgbClr val="000066"/>
                  </a:solidFill>
                  <a:latin typeface="Arial" charset="0"/>
                  <a:cs typeface="Times New Roman" pitchFamily="18" charset="0"/>
                </a:rPr>
                <a:t>)</a:t>
              </a:r>
            </a:p>
          </p:txBody>
        </p:sp>
        <p:sp>
          <p:nvSpPr>
            <p:cNvPr id="4" name="Text Box 4"/>
            <p:cNvSpPr txBox="1">
              <a:spLocks noChangeArrowheads="1"/>
            </p:cNvSpPr>
            <p:nvPr/>
          </p:nvSpPr>
          <p:spPr bwMode="auto">
            <a:xfrm>
              <a:off x="1104" y="1624"/>
              <a:ext cx="1824" cy="261"/>
            </a:xfrm>
            <a:prstGeom prst="rect">
              <a:avLst/>
            </a:prstGeom>
            <a:noFill/>
            <a:ln w="9525">
              <a:noFill/>
              <a:miter lim="800000"/>
              <a:headEnd/>
              <a:tailEnd/>
            </a:ln>
          </p:spPr>
          <p:txBody>
            <a:bodyPr>
              <a:spAutoFit/>
            </a:bodyPr>
            <a:lstStyle/>
            <a:p>
              <a:pPr marL="190500" lvl="1" algn="just">
                <a:lnSpc>
                  <a:spcPct val="130000"/>
                </a:lnSpc>
                <a:spcBef>
                  <a:spcPct val="100000"/>
                </a:spcBef>
              </a:pPr>
              <a:r>
                <a:rPr lang="es-ES" sz="1800" dirty="0">
                  <a:solidFill>
                    <a:srgbClr val="000066"/>
                  </a:solidFill>
                  <a:latin typeface="Arial" charset="0"/>
                  <a:cs typeface="Times New Roman" pitchFamily="18" charset="0"/>
                </a:rPr>
                <a:t>H</a:t>
              </a:r>
              <a:r>
                <a:rPr lang="es-ES" sz="1800" baseline="-25000" dirty="0">
                  <a:solidFill>
                    <a:srgbClr val="000066"/>
                  </a:solidFill>
                  <a:latin typeface="Arial" charset="0"/>
                  <a:cs typeface="Times New Roman" pitchFamily="18" charset="0"/>
                </a:rPr>
                <a:t>2</a:t>
              </a:r>
              <a:r>
                <a:rPr lang="es-ES" sz="1800" dirty="0">
                  <a:solidFill>
                    <a:srgbClr val="000066"/>
                  </a:solidFill>
                  <a:latin typeface="Arial" charset="0"/>
                  <a:cs typeface="Times New Roman" pitchFamily="18" charset="0"/>
                </a:rPr>
                <a:t>Se  (ácido </a:t>
              </a:r>
              <a:r>
                <a:rPr lang="es-ES" sz="1800" dirty="0" err="1">
                  <a:solidFill>
                    <a:srgbClr val="000066"/>
                  </a:solidFill>
                  <a:latin typeface="Arial" charset="0"/>
                  <a:cs typeface="Times New Roman" pitchFamily="18" charset="0"/>
                </a:rPr>
                <a:t>selenhídrico</a:t>
              </a:r>
              <a:r>
                <a:rPr lang="es-ES" sz="1800" dirty="0">
                  <a:solidFill>
                    <a:srgbClr val="000066"/>
                  </a:solidFill>
                  <a:latin typeface="Arial" charset="0"/>
                  <a:cs typeface="Times New Roman" pitchFamily="18" charset="0"/>
                </a:rPr>
                <a:t>)</a:t>
              </a:r>
            </a:p>
          </p:txBody>
        </p:sp>
        <p:sp>
          <p:nvSpPr>
            <p:cNvPr id="5" name="Text Box 5"/>
            <p:cNvSpPr txBox="1">
              <a:spLocks noChangeArrowheads="1"/>
            </p:cNvSpPr>
            <p:nvPr/>
          </p:nvSpPr>
          <p:spPr bwMode="auto">
            <a:xfrm>
              <a:off x="1104" y="1987"/>
              <a:ext cx="1824" cy="261"/>
            </a:xfrm>
            <a:prstGeom prst="rect">
              <a:avLst/>
            </a:prstGeom>
            <a:noFill/>
            <a:ln w="9525">
              <a:noFill/>
              <a:miter lim="800000"/>
              <a:headEnd/>
              <a:tailEnd/>
            </a:ln>
          </p:spPr>
          <p:txBody>
            <a:bodyPr>
              <a:spAutoFit/>
            </a:bodyPr>
            <a:lstStyle/>
            <a:p>
              <a:pPr marL="190500" lvl="1" algn="just">
                <a:lnSpc>
                  <a:spcPct val="130000"/>
                </a:lnSpc>
                <a:spcBef>
                  <a:spcPct val="100000"/>
                </a:spcBef>
              </a:pPr>
              <a:r>
                <a:rPr lang="es-ES" sz="1800" dirty="0">
                  <a:solidFill>
                    <a:srgbClr val="000066"/>
                  </a:solidFill>
                  <a:latin typeface="Arial" charset="0"/>
                  <a:cs typeface="Times New Roman" pitchFamily="18" charset="0"/>
                </a:rPr>
                <a:t>H</a:t>
              </a:r>
              <a:r>
                <a:rPr lang="es-ES" sz="1800" baseline="-25000" dirty="0">
                  <a:solidFill>
                    <a:srgbClr val="000066"/>
                  </a:solidFill>
                  <a:latin typeface="Arial" charset="0"/>
                  <a:cs typeface="Times New Roman" pitchFamily="18" charset="0"/>
                </a:rPr>
                <a:t>2</a:t>
              </a:r>
              <a:r>
                <a:rPr lang="es-ES" sz="1800" dirty="0">
                  <a:solidFill>
                    <a:srgbClr val="000066"/>
                  </a:solidFill>
                  <a:latin typeface="Arial" charset="0"/>
                  <a:cs typeface="Times New Roman" pitchFamily="18" charset="0"/>
                </a:rPr>
                <a:t>S    (ácido sulfhídrico)</a:t>
              </a:r>
            </a:p>
          </p:txBody>
        </p:sp>
        <p:sp>
          <p:nvSpPr>
            <p:cNvPr id="6" name="Text Box 6"/>
            <p:cNvSpPr txBox="1">
              <a:spLocks noChangeArrowheads="1"/>
            </p:cNvSpPr>
            <p:nvPr/>
          </p:nvSpPr>
          <p:spPr bwMode="auto">
            <a:xfrm>
              <a:off x="1104" y="2350"/>
              <a:ext cx="1824" cy="261"/>
            </a:xfrm>
            <a:prstGeom prst="rect">
              <a:avLst/>
            </a:prstGeom>
            <a:noFill/>
            <a:ln w="9525">
              <a:noFill/>
              <a:miter lim="800000"/>
              <a:headEnd/>
              <a:tailEnd/>
            </a:ln>
          </p:spPr>
          <p:txBody>
            <a:bodyPr>
              <a:spAutoFit/>
            </a:bodyPr>
            <a:lstStyle/>
            <a:p>
              <a:pPr marL="190500" lvl="1" algn="just">
                <a:lnSpc>
                  <a:spcPct val="130000"/>
                </a:lnSpc>
                <a:spcBef>
                  <a:spcPct val="100000"/>
                </a:spcBef>
              </a:pPr>
              <a:r>
                <a:rPr lang="es-ES" sz="1800" dirty="0">
                  <a:solidFill>
                    <a:srgbClr val="000066"/>
                  </a:solidFill>
                  <a:latin typeface="Arial" charset="0"/>
                  <a:cs typeface="Times New Roman" pitchFamily="18" charset="0"/>
                </a:rPr>
                <a:t>H</a:t>
              </a:r>
              <a:r>
                <a:rPr lang="es-ES" sz="1800" baseline="-25000" dirty="0">
                  <a:solidFill>
                    <a:srgbClr val="000066"/>
                  </a:solidFill>
                  <a:latin typeface="Arial" charset="0"/>
                  <a:cs typeface="Times New Roman" pitchFamily="18" charset="0"/>
                </a:rPr>
                <a:t>2</a:t>
              </a:r>
              <a:r>
                <a:rPr lang="es-ES" sz="1800" dirty="0">
                  <a:solidFill>
                    <a:srgbClr val="000066"/>
                  </a:solidFill>
                  <a:latin typeface="Arial" charset="0"/>
                  <a:cs typeface="Times New Roman" pitchFamily="18" charset="0"/>
                </a:rPr>
                <a:t>O    (agua)</a:t>
              </a:r>
            </a:p>
          </p:txBody>
        </p:sp>
      </p:grpSp>
      <p:sp>
        <p:nvSpPr>
          <p:cNvPr id="7" name="Text Box 7"/>
          <p:cNvSpPr txBox="1">
            <a:spLocks noChangeArrowheads="1"/>
          </p:cNvSpPr>
          <p:nvPr/>
        </p:nvSpPr>
        <p:spPr bwMode="auto">
          <a:xfrm>
            <a:off x="4392488" y="2667000"/>
            <a:ext cx="2819400" cy="452432"/>
          </a:xfrm>
          <a:prstGeom prst="rect">
            <a:avLst/>
          </a:prstGeom>
          <a:noFill/>
          <a:ln w="9525">
            <a:noFill/>
            <a:miter lim="800000"/>
            <a:headEnd/>
            <a:tailEnd/>
          </a:ln>
        </p:spPr>
        <p:txBody>
          <a:bodyPr>
            <a:spAutoFit/>
          </a:bodyPr>
          <a:lstStyle/>
          <a:p>
            <a:pPr marL="190500" lvl="1" algn="just">
              <a:lnSpc>
                <a:spcPct val="130000"/>
              </a:lnSpc>
              <a:spcBef>
                <a:spcPct val="100000"/>
              </a:spcBef>
              <a:buClr>
                <a:srgbClr val="CC0000"/>
              </a:buClr>
              <a:buFontTx/>
              <a:buChar char="→"/>
            </a:pPr>
            <a:r>
              <a:rPr lang="es-ES" sz="1800" dirty="0">
                <a:solidFill>
                  <a:srgbClr val="CC0000"/>
                </a:solidFill>
                <a:latin typeface="Arial" charset="0"/>
                <a:cs typeface="Arial" charset="0"/>
              </a:rPr>
              <a:t>    p. </a:t>
            </a:r>
            <a:r>
              <a:rPr lang="es-ES" sz="1800" dirty="0" err="1">
                <a:solidFill>
                  <a:srgbClr val="CC0000"/>
                </a:solidFill>
                <a:latin typeface="Arial" charset="0"/>
                <a:cs typeface="Arial" charset="0"/>
              </a:rPr>
              <a:t>eb</a:t>
            </a:r>
            <a:r>
              <a:rPr lang="es-ES" sz="1800" dirty="0">
                <a:solidFill>
                  <a:srgbClr val="CC0000"/>
                </a:solidFill>
                <a:latin typeface="Arial" charset="0"/>
                <a:cs typeface="Arial" charset="0"/>
              </a:rPr>
              <a:t>.  - 2.2 [</a:t>
            </a:r>
            <a:r>
              <a:rPr lang="es-ES" sz="1800" baseline="30000" dirty="0" err="1">
                <a:solidFill>
                  <a:srgbClr val="CC0000"/>
                </a:solidFill>
                <a:latin typeface="Arial" charset="0"/>
                <a:cs typeface="Arial" charset="0"/>
              </a:rPr>
              <a:t>o</a:t>
            </a:r>
            <a:r>
              <a:rPr lang="es-ES" sz="1800" dirty="0" err="1">
                <a:solidFill>
                  <a:srgbClr val="CC0000"/>
                </a:solidFill>
                <a:latin typeface="Arial" charset="0"/>
                <a:cs typeface="Arial" charset="0"/>
              </a:rPr>
              <a:t>C</a:t>
            </a:r>
            <a:r>
              <a:rPr lang="es-ES" sz="1800" dirty="0">
                <a:solidFill>
                  <a:srgbClr val="CC0000"/>
                </a:solidFill>
                <a:latin typeface="Arial" charset="0"/>
                <a:cs typeface="Arial" charset="0"/>
              </a:rPr>
              <a:t>]</a:t>
            </a:r>
            <a:endParaRPr lang="es-ES" sz="1800" dirty="0">
              <a:solidFill>
                <a:srgbClr val="CC0000"/>
              </a:solidFill>
              <a:latin typeface="Arial" charset="0"/>
              <a:cs typeface="Times New Roman" pitchFamily="18" charset="0"/>
            </a:endParaRPr>
          </a:p>
        </p:txBody>
      </p:sp>
      <p:sp>
        <p:nvSpPr>
          <p:cNvPr id="8" name="Text Box 8"/>
          <p:cNvSpPr txBox="1">
            <a:spLocks noChangeArrowheads="1"/>
          </p:cNvSpPr>
          <p:nvPr/>
        </p:nvSpPr>
        <p:spPr bwMode="auto">
          <a:xfrm>
            <a:off x="4392488" y="3264600"/>
            <a:ext cx="2819400" cy="452432"/>
          </a:xfrm>
          <a:prstGeom prst="rect">
            <a:avLst/>
          </a:prstGeom>
          <a:noFill/>
          <a:ln w="9525">
            <a:noFill/>
            <a:miter lim="800000"/>
            <a:headEnd/>
            <a:tailEnd/>
          </a:ln>
        </p:spPr>
        <p:txBody>
          <a:bodyPr>
            <a:spAutoFit/>
          </a:bodyPr>
          <a:lstStyle/>
          <a:p>
            <a:pPr marL="190500" lvl="1" algn="just">
              <a:lnSpc>
                <a:spcPct val="130000"/>
              </a:lnSpc>
              <a:spcBef>
                <a:spcPct val="100000"/>
              </a:spcBef>
              <a:buClr>
                <a:srgbClr val="CC0000"/>
              </a:buClr>
              <a:buFontTx/>
              <a:buChar char="→"/>
            </a:pPr>
            <a:r>
              <a:rPr lang="es-ES" sz="1800" dirty="0">
                <a:solidFill>
                  <a:srgbClr val="CC0000"/>
                </a:solidFill>
                <a:latin typeface="Arial" charset="0"/>
                <a:cs typeface="Arial" charset="0"/>
              </a:rPr>
              <a:t>    p. </a:t>
            </a:r>
            <a:r>
              <a:rPr lang="es-ES" sz="1800" dirty="0" err="1">
                <a:solidFill>
                  <a:srgbClr val="CC0000"/>
                </a:solidFill>
                <a:latin typeface="Arial" charset="0"/>
                <a:cs typeface="Arial" charset="0"/>
              </a:rPr>
              <a:t>eb</a:t>
            </a:r>
            <a:r>
              <a:rPr lang="es-ES" sz="1800" dirty="0">
                <a:solidFill>
                  <a:srgbClr val="CC0000"/>
                </a:solidFill>
                <a:latin typeface="Arial" charset="0"/>
                <a:cs typeface="Arial" charset="0"/>
              </a:rPr>
              <a:t>.  - 41.25 [</a:t>
            </a:r>
            <a:r>
              <a:rPr lang="es-ES" sz="1800" baseline="30000" dirty="0" err="1">
                <a:solidFill>
                  <a:srgbClr val="CC0000"/>
                </a:solidFill>
                <a:latin typeface="Arial" charset="0"/>
                <a:cs typeface="Arial" charset="0"/>
              </a:rPr>
              <a:t>o</a:t>
            </a:r>
            <a:r>
              <a:rPr lang="es-ES" sz="1800" dirty="0" err="1">
                <a:solidFill>
                  <a:srgbClr val="CC0000"/>
                </a:solidFill>
                <a:latin typeface="Arial" charset="0"/>
                <a:cs typeface="Arial" charset="0"/>
              </a:rPr>
              <a:t>C</a:t>
            </a:r>
            <a:r>
              <a:rPr lang="es-ES" sz="1800" dirty="0">
                <a:solidFill>
                  <a:srgbClr val="CC0000"/>
                </a:solidFill>
                <a:latin typeface="Arial" charset="0"/>
                <a:cs typeface="Arial" charset="0"/>
              </a:rPr>
              <a:t>]</a:t>
            </a:r>
            <a:endParaRPr lang="es-ES" sz="1800" dirty="0">
              <a:solidFill>
                <a:srgbClr val="CC0000"/>
              </a:solidFill>
              <a:latin typeface="Arial" charset="0"/>
              <a:cs typeface="Times New Roman" pitchFamily="18" charset="0"/>
            </a:endParaRPr>
          </a:p>
        </p:txBody>
      </p:sp>
      <p:sp>
        <p:nvSpPr>
          <p:cNvPr id="9" name="Text Box 9"/>
          <p:cNvSpPr txBox="1">
            <a:spLocks noChangeArrowheads="1"/>
          </p:cNvSpPr>
          <p:nvPr/>
        </p:nvSpPr>
        <p:spPr bwMode="auto">
          <a:xfrm>
            <a:off x="4392488" y="3840664"/>
            <a:ext cx="2819400" cy="452432"/>
          </a:xfrm>
          <a:prstGeom prst="rect">
            <a:avLst/>
          </a:prstGeom>
          <a:noFill/>
          <a:ln w="9525">
            <a:noFill/>
            <a:miter lim="800000"/>
            <a:headEnd/>
            <a:tailEnd/>
          </a:ln>
        </p:spPr>
        <p:txBody>
          <a:bodyPr>
            <a:spAutoFit/>
          </a:bodyPr>
          <a:lstStyle/>
          <a:p>
            <a:pPr marL="190500" lvl="1" algn="just">
              <a:lnSpc>
                <a:spcPct val="130000"/>
              </a:lnSpc>
              <a:spcBef>
                <a:spcPct val="100000"/>
              </a:spcBef>
              <a:buClr>
                <a:srgbClr val="CC0000"/>
              </a:buClr>
              <a:buFontTx/>
              <a:buChar char="→"/>
            </a:pPr>
            <a:r>
              <a:rPr lang="es-ES" sz="1800" dirty="0">
                <a:solidFill>
                  <a:srgbClr val="CC0000"/>
                </a:solidFill>
                <a:latin typeface="Arial" charset="0"/>
                <a:cs typeface="Arial" charset="0"/>
              </a:rPr>
              <a:t>    p. </a:t>
            </a:r>
            <a:r>
              <a:rPr lang="es-ES" sz="1800" dirty="0" err="1">
                <a:solidFill>
                  <a:srgbClr val="CC0000"/>
                </a:solidFill>
                <a:latin typeface="Arial" charset="0"/>
                <a:cs typeface="Arial" charset="0"/>
              </a:rPr>
              <a:t>eb</a:t>
            </a:r>
            <a:r>
              <a:rPr lang="es-ES" sz="1800" dirty="0">
                <a:solidFill>
                  <a:srgbClr val="CC0000"/>
                </a:solidFill>
                <a:latin typeface="Arial" charset="0"/>
                <a:cs typeface="Arial" charset="0"/>
              </a:rPr>
              <a:t>.  - 60.2 [</a:t>
            </a:r>
            <a:r>
              <a:rPr lang="es-ES" sz="1800" baseline="30000" dirty="0" err="1">
                <a:solidFill>
                  <a:srgbClr val="CC0000"/>
                </a:solidFill>
                <a:latin typeface="Arial" charset="0"/>
                <a:cs typeface="Arial" charset="0"/>
              </a:rPr>
              <a:t>o</a:t>
            </a:r>
            <a:r>
              <a:rPr lang="es-ES" sz="1800" dirty="0" err="1">
                <a:solidFill>
                  <a:srgbClr val="CC0000"/>
                </a:solidFill>
                <a:latin typeface="Arial" charset="0"/>
                <a:cs typeface="Arial" charset="0"/>
              </a:rPr>
              <a:t>C</a:t>
            </a:r>
            <a:r>
              <a:rPr lang="es-ES" sz="1800" dirty="0">
                <a:solidFill>
                  <a:srgbClr val="CC0000"/>
                </a:solidFill>
                <a:latin typeface="Arial" charset="0"/>
                <a:cs typeface="Arial" charset="0"/>
              </a:rPr>
              <a:t>]</a:t>
            </a:r>
            <a:endParaRPr lang="es-ES" sz="1800" dirty="0">
              <a:solidFill>
                <a:srgbClr val="CC0000"/>
              </a:solidFill>
              <a:latin typeface="Arial" charset="0"/>
              <a:cs typeface="Times New Roman" pitchFamily="18" charset="0"/>
            </a:endParaRPr>
          </a:p>
        </p:txBody>
      </p:sp>
      <p:sp>
        <p:nvSpPr>
          <p:cNvPr id="10" name="Text Box 10"/>
          <p:cNvSpPr txBox="1">
            <a:spLocks noChangeArrowheads="1"/>
          </p:cNvSpPr>
          <p:nvPr/>
        </p:nvSpPr>
        <p:spPr bwMode="auto">
          <a:xfrm>
            <a:off x="4381400" y="4317160"/>
            <a:ext cx="2819400" cy="572464"/>
          </a:xfrm>
          <a:prstGeom prst="rect">
            <a:avLst/>
          </a:prstGeom>
          <a:noFill/>
          <a:ln w="9525">
            <a:noFill/>
            <a:miter lim="800000"/>
            <a:headEnd/>
            <a:tailEnd/>
          </a:ln>
        </p:spPr>
        <p:txBody>
          <a:bodyPr>
            <a:spAutoFit/>
          </a:bodyPr>
          <a:lstStyle/>
          <a:p>
            <a:pPr marL="190500" lvl="1" algn="just">
              <a:lnSpc>
                <a:spcPct val="130000"/>
              </a:lnSpc>
              <a:spcBef>
                <a:spcPct val="100000"/>
              </a:spcBef>
              <a:buClr>
                <a:srgbClr val="CC0000"/>
              </a:buClr>
              <a:buFontTx/>
              <a:buChar char="→"/>
            </a:pPr>
            <a:r>
              <a:rPr lang="es-ES" sz="1800" dirty="0">
                <a:solidFill>
                  <a:srgbClr val="CC0000"/>
                </a:solidFill>
                <a:latin typeface="Arial" charset="0"/>
                <a:cs typeface="Arial" charset="0"/>
              </a:rPr>
              <a:t>    p. </a:t>
            </a:r>
            <a:r>
              <a:rPr lang="es-ES" sz="1800" dirty="0" err="1">
                <a:solidFill>
                  <a:srgbClr val="CC0000"/>
                </a:solidFill>
                <a:latin typeface="Arial" charset="0"/>
                <a:cs typeface="Arial" charset="0"/>
              </a:rPr>
              <a:t>eb</a:t>
            </a:r>
            <a:r>
              <a:rPr lang="es-ES" sz="1800" dirty="0">
                <a:solidFill>
                  <a:srgbClr val="CC0000"/>
                </a:solidFill>
                <a:latin typeface="Arial" charset="0"/>
                <a:cs typeface="Arial" charset="0"/>
              </a:rPr>
              <a:t>.  </a:t>
            </a:r>
            <a:r>
              <a:rPr lang="es-ES" dirty="0">
                <a:solidFill>
                  <a:srgbClr val="CC0000"/>
                </a:solidFill>
                <a:latin typeface="Arial" charset="0"/>
                <a:cs typeface="Arial" charset="0"/>
              </a:rPr>
              <a:t>̴</a:t>
            </a:r>
            <a:r>
              <a:rPr lang="es-ES" sz="1800" dirty="0">
                <a:solidFill>
                  <a:srgbClr val="CC0000"/>
                </a:solidFill>
                <a:latin typeface="Arial" charset="0"/>
                <a:cs typeface="Arial" charset="0"/>
              </a:rPr>
              <a:t>  70 [</a:t>
            </a:r>
            <a:r>
              <a:rPr lang="es-ES" sz="1800" baseline="30000" dirty="0" err="1">
                <a:solidFill>
                  <a:srgbClr val="CC0000"/>
                </a:solidFill>
                <a:latin typeface="Arial" charset="0"/>
                <a:cs typeface="Arial" charset="0"/>
              </a:rPr>
              <a:t>o</a:t>
            </a:r>
            <a:r>
              <a:rPr lang="es-ES" sz="1800" dirty="0" err="1">
                <a:solidFill>
                  <a:srgbClr val="CC0000"/>
                </a:solidFill>
                <a:latin typeface="Arial" charset="0"/>
                <a:cs typeface="Arial" charset="0"/>
              </a:rPr>
              <a:t>C</a:t>
            </a:r>
            <a:r>
              <a:rPr lang="es-ES" sz="1800" dirty="0">
                <a:solidFill>
                  <a:srgbClr val="CC0000"/>
                </a:solidFill>
                <a:latin typeface="Arial" charset="0"/>
                <a:cs typeface="Arial" charset="0"/>
              </a:rPr>
              <a:t>]</a:t>
            </a:r>
            <a:endParaRPr lang="es-ES" sz="1800" dirty="0">
              <a:solidFill>
                <a:srgbClr val="CC0000"/>
              </a:solidFill>
              <a:latin typeface="Arial" charset="0"/>
              <a:cs typeface="Times New Roman" pitchFamily="18" charset="0"/>
            </a:endParaRPr>
          </a:p>
        </p:txBody>
      </p:sp>
      <p:sp>
        <p:nvSpPr>
          <p:cNvPr id="11" name="Rectangle 11" descr="Papel seda azul"/>
          <p:cNvSpPr>
            <a:spLocks noChangeArrowheads="1"/>
          </p:cNvSpPr>
          <p:nvPr/>
        </p:nvSpPr>
        <p:spPr bwMode="auto">
          <a:xfrm>
            <a:off x="5771728" y="4481560"/>
            <a:ext cx="1309464" cy="304800"/>
          </a:xfrm>
          <a:prstGeom prst="rect">
            <a:avLst/>
          </a:prstGeom>
          <a:solidFill>
            <a:srgbClr val="FAFAE6"/>
          </a:solidFill>
          <a:ln w="9525">
            <a:noFill/>
            <a:miter lim="800000"/>
            <a:headEnd/>
            <a:tailEnd/>
          </a:ln>
        </p:spPr>
        <p:txBody>
          <a:bodyPr wrap="none" anchor="ctr"/>
          <a:lstStyle/>
          <a:p>
            <a:endParaRPr lang="en-US" sz="1800"/>
          </a:p>
        </p:txBody>
      </p:sp>
      <p:sp>
        <p:nvSpPr>
          <p:cNvPr id="12" name="Text Box 12"/>
          <p:cNvSpPr txBox="1">
            <a:spLocks noChangeArrowheads="1"/>
          </p:cNvSpPr>
          <p:nvPr/>
        </p:nvSpPr>
        <p:spPr bwMode="auto">
          <a:xfrm>
            <a:off x="5555704" y="4389168"/>
            <a:ext cx="1752600" cy="452432"/>
          </a:xfrm>
          <a:prstGeom prst="rect">
            <a:avLst/>
          </a:prstGeom>
          <a:noFill/>
          <a:ln w="9525">
            <a:noFill/>
            <a:miter lim="800000"/>
            <a:headEnd/>
            <a:tailEnd/>
          </a:ln>
        </p:spPr>
        <p:txBody>
          <a:bodyPr>
            <a:spAutoFit/>
          </a:bodyPr>
          <a:lstStyle/>
          <a:p>
            <a:pPr marL="190500" lvl="1" algn="just">
              <a:lnSpc>
                <a:spcPct val="130000"/>
              </a:lnSpc>
              <a:spcBef>
                <a:spcPct val="100000"/>
              </a:spcBef>
              <a:buClr>
                <a:srgbClr val="CC0000"/>
              </a:buClr>
            </a:pPr>
            <a:r>
              <a:rPr lang="es-ES" sz="1800" dirty="0">
                <a:solidFill>
                  <a:srgbClr val="CC0000"/>
                </a:solidFill>
                <a:latin typeface="Arial" charset="0"/>
                <a:cs typeface="Arial" charset="0"/>
              </a:rPr>
              <a:t>¡ 100.0 [</a:t>
            </a:r>
            <a:r>
              <a:rPr lang="es-ES" sz="1800" baseline="30000" dirty="0" err="1">
                <a:solidFill>
                  <a:srgbClr val="CC0000"/>
                </a:solidFill>
                <a:latin typeface="Arial" charset="0"/>
                <a:cs typeface="Arial" charset="0"/>
              </a:rPr>
              <a:t>o</a:t>
            </a:r>
            <a:r>
              <a:rPr lang="es-ES" sz="1800" dirty="0" err="1">
                <a:solidFill>
                  <a:srgbClr val="CC0000"/>
                </a:solidFill>
                <a:latin typeface="Arial" charset="0"/>
                <a:cs typeface="Arial" charset="0"/>
              </a:rPr>
              <a:t>C</a:t>
            </a:r>
            <a:r>
              <a:rPr lang="es-ES" sz="1800" dirty="0">
                <a:solidFill>
                  <a:srgbClr val="CC0000"/>
                </a:solidFill>
                <a:latin typeface="Arial" charset="0"/>
                <a:cs typeface="Arial" charset="0"/>
              </a:rPr>
              <a:t>] !</a:t>
            </a:r>
            <a:endParaRPr lang="es-ES" sz="1800" dirty="0">
              <a:solidFill>
                <a:srgbClr val="CC0000"/>
              </a:solidFill>
              <a:latin typeface="Arial" charset="0"/>
              <a:cs typeface="Times New Roman" pitchFamily="18" charset="0"/>
            </a:endParaRPr>
          </a:p>
        </p:txBody>
      </p:sp>
      <p:sp>
        <p:nvSpPr>
          <p:cNvPr id="13"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La molécula de agua</a:t>
            </a:r>
          </a:p>
        </p:txBody>
      </p:sp>
    </p:spTree>
    <p:extLst>
      <p:ext uri="{BB962C8B-B14F-4D97-AF65-F5344CB8AC3E}">
        <p14:creationId xmlns:p14="http://schemas.microsoft.com/office/powerpoint/2010/main" val="12063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1"/>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1" nodeType="after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p:stCondLst>
                              <p:cond delay="500"/>
                            </p:stCondLst>
                            <p:childTnLst>
                              <p:par>
                                <p:cTn id="36" presetID="32" presetClass="emph" presetSubtype="0" fill="hold" grpId="0" nodeType="afterEffect">
                                  <p:stCondLst>
                                    <p:cond delay="0"/>
                                  </p:stCondLst>
                                  <p:childTnLst>
                                    <p:animRot by="120000">
                                      <p:cBhvr>
                                        <p:cTn id="37" dur="100" fill="hold">
                                          <p:stCondLst>
                                            <p:cond delay="0"/>
                                          </p:stCondLst>
                                        </p:cTn>
                                        <p:tgtEl>
                                          <p:spTgt spid="12"/>
                                        </p:tgtEl>
                                        <p:attrNameLst>
                                          <p:attrName>r</p:attrName>
                                        </p:attrNameLst>
                                      </p:cBhvr>
                                    </p:animRot>
                                    <p:animRot by="-240000">
                                      <p:cBhvr>
                                        <p:cTn id="38" dur="200" fill="hold">
                                          <p:stCondLst>
                                            <p:cond delay="200"/>
                                          </p:stCondLst>
                                        </p:cTn>
                                        <p:tgtEl>
                                          <p:spTgt spid="12"/>
                                        </p:tgtEl>
                                        <p:attrNameLst>
                                          <p:attrName>r</p:attrName>
                                        </p:attrNameLst>
                                      </p:cBhvr>
                                    </p:animRot>
                                    <p:animRot by="240000">
                                      <p:cBhvr>
                                        <p:cTn id="39" dur="200" fill="hold">
                                          <p:stCondLst>
                                            <p:cond delay="400"/>
                                          </p:stCondLst>
                                        </p:cTn>
                                        <p:tgtEl>
                                          <p:spTgt spid="12"/>
                                        </p:tgtEl>
                                        <p:attrNameLst>
                                          <p:attrName>r</p:attrName>
                                        </p:attrNameLst>
                                      </p:cBhvr>
                                    </p:animRot>
                                    <p:animRot by="-240000">
                                      <p:cBhvr>
                                        <p:cTn id="40" dur="200" fill="hold">
                                          <p:stCondLst>
                                            <p:cond delay="600"/>
                                          </p:stCondLst>
                                        </p:cTn>
                                        <p:tgtEl>
                                          <p:spTgt spid="12"/>
                                        </p:tgtEl>
                                        <p:attrNameLst>
                                          <p:attrName>r</p:attrName>
                                        </p:attrNameLst>
                                      </p:cBhvr>
                                    </p:animRot>
                                    <p:animRot by="120000">
                                      <p:cBhvr>
                                        <p:cTn id="41"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nimBg="1"/>
      <p:bldP spid="12" grpId="0" autoUpdateAnimBg="0"/>
      <p:bldP spid="1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743000" y="1556792"/>
            <a:ext cx="7429400" cy="699166"/>
          </a:xfrm>
          <a:prstGeom prst="rect">
            <a:avLst/>
          </a:prstGeom>
          <a:noFill/>
          <a:ln w="9525">
            <a:noFill/>
            <a:miter lim="800000"/>
            <a:headEnd/>
            <a:tailEnd/>
          </a:ln>
        </p:spPr>
        <p:txBody>
          <a:bodyPr wrap="square">
            <a:spAutoFit/>
          </a:bodyPr>
          <a:lstStyle/>
          <a:p>
            <a:pPr marL="190500" lvl="1" algn="just">
              <a:lnSpc>
                <a:spcPct val="130000"/>
              </a:lnSpc>
              <a:spcBef>
                <a:spcPct val="100000"/>
              </a:spcBef>
            </a:pPr>
            <a:r>
              <a:rPr lang="es-ES" sz="1600" dirty="0">
                <a:solidFill>
                  <a:srgbClr val="000066"/>
                </a:solidFill>
                <a:latin typeface="Arial" charset="0"/>
                <a:cs typeface="Arial" charset="0"/>
              </a:rPr>
              <a:t>En la molécula de agua, el oxígeno tiene dos enlaces covalentes con átomos de hidrógeno y dos pares electrónicos libres.</a:t>
            </a:r>
            <a:endParaRPr lang="es-ES" sz="1600" dirty="0">
              <a:solidFill>
                <a:srgbClr val="000066"/>
              </a:solidFill>
              <a:latin typeface="Arial" charset="0"/>
              <a:cs typeface="Times New Roman" pitchFamily="18" charset="0"/>
            </a:endParaRPr>
          </a:p>
        </p:txBody>
      </p:sp>
      <p:grpSp>
        <p:nvGrpSpPr>
          <p:cNvPr id="4" name="Grupo 3"/>
          <p:cNvGrpSpPr/>
          <p:nvPr/>
        </p:nvGrpSpPr>
        <p:grpSpPr>
          <a:xfrm>
            <a:off x="1835696" y="3291733"/>
            <a:ext cx="883934" cy="1145379"/>
            <a:chOff x="6663543" y="2719051"/>
            <a:chExt cx="883934" cy="1145379"/>
          </a:xfrm>
        </p:grpSpPr>
        <p:sp>
          <p:nvSpPr>
            <p:cNvPr id="5" name="Text Box 29"/>
            <p:cNvSpPr txBox="1">
              <a:spLocks noChangeArrowheads="1"/>
            </p:cNvSpPr>
            <p:nvPr/>
          </p:nvSpPr>
          <p:spPr bwMode="auto">
            <a:xfrm>
              <a:off x="6741995" y="2907588"/>
              <a:ext cx="147476" cy="246221"/>
            </a:xfrm>
            <a:prstGeom prst="rect">
              <a:avLst/>
            </a:prstGeom>
            <a:noFill/>
            <a:ln w="9525">
              <a:noFill/>
              <a:miter lim="800000"/>
              <a:headEnd/>
              <a:tailEnd/>
            </a:ln>
          </p:spPr>
          <p:txBody>
            <a:bodyPr wrap="none" lIns="0" tIns="0" rIns="0" bIns="0">
              <a:spAutoFit/>
            </a:bodyPr>
            <a:lstStyle/>
            <a:p>
              <a:pPr algn="ctr">
                <a:spcBef>
                  <a:spcPct val="50000"/>
                </a:spcBef>
              </a:pPr>
              <a:r>
                <a:rPr lang="es-ES" sz="1600" b="1" dirty="0">
                  <a:latin typeface="Arial" charset="0"/>
                </a:rPr>
                <a:t>H</a:t>
              </a:r>
              <a:endParaRPr lang="es-ES" sz="1600" b="1" dirty="0">
                <a:latin typeface="Symbol" pitchFamily="18" charset="2"/>
              </a:endParaRPr>
            </a:p>
          </p:txBody>
        </p:sp>
        <p:sp>
          <p:nvSpPr>
            <p:cNvPr id="6" name="Text Box 29"/>
            <p:cNvSpPr txBox="1">
              <a:spLocks noChangeArrowheads="1"/>
            </p:cNvSpPr>
            <p:nvPr/>
          </p:nvSpPr>
          <p:spPr bwMode="auto">
            <a:xfrm>
              <a:off x="7069696" y="3189541"/>
              <a:ext cx="160300" cy="246221"/>
            </a:xfrm>
            <a:prstGeom prst="rect">
              <a:avLst/>
            </a:prstGeom>
            <a:noFill/>
            <a:ln w="9525">
              <a:noFill/>
              <a:miter lim="800000"/>
              <a:headEnd/>
              <a:tailEnd/>
            </a:ln>
          </p:spPr>
          <p:txBody>
            <a:bodyPr wrap="none" lIns="0" tIns="0" rIns="0" bIns="0">
              <a:spAutoFit/>
            </a:bodyPr>
            <a:lstStyle/>
            <a:p>
              <a:pPr algn="ctr">
                <a:spcBef>
                  <a:spcPct val="50000"/>
                </a:spcBef>
              </a:pPr>
              <a:r>
                <a:rPr lang="es-ES" sz="1600" b="1" dirty="0">
                  <a:latin typeface="Arial" charset="0"/>
                </a:rPr>
                <a:t>O</a:t>
              </a:r>
              <a:endParaRPr lang="es-ES" sz="1600" b="1" dirty="0">
                <a:latin typeface="Symbol" pitchFamily="18" charset="2"/>
              </a:endParaRPr>
            </a:p>
          </p:txBody>
        </p:sp>
        <p:sp>
          <p:nvSpPr>
            <p:cNvPr id="7" name="Text Box 29"/>
            <p:cNvSpPr txBox="1">
              <a:spLocks noChangeArrowheads="1"/>
            </p:cNvSpPr>
            <p:nvPr/>
          </p:nvSpPr>
          <p:spPr bwMode="auto">
            <a:xfrm>
              <a:off x="6741995" y="3458125"/>
              <a:ext cx="147476" cy="246221"/>
            </a:xfrm>
            <a:prstGeom prst="rect">
              <a:avLst/>
            </a:prstGeom>
            <a:noFill/>
            <a:ln w="9525">
              <a:noFill/>
              <a:miter lim="800000"/>
              <a:headEnd/>
              <a:tailEnd/>
            </a:ln>
          </p:spPr>
          <p:txBody>
            <a:bodyPr wrap="none" lIns="0" tIns="0" rIns="0" bIns="0">
              <a:spAutoFit/>
            </a:bodyPr>
            <a:lstStyle/>
            <a:p>
              <a:pPr algn="ctr">
                <a:spcBef>
                  <a:spcPct val="50000"/>
                </a:spcBef>
              </a:pPr>
              <a:r>
                <a:rPr lang="es-ES" sz="1600" b="1" dirty="0">
                  <a:latin typeface="Arial" charset="0"/>
                </a:rPr>
                <a:t>H</a:t>
              </a:r>
              <a:endParaRPr lang="es-ES" sz="1600" b="1" dirty="0">
                <a:latin typeface="Symbol" pitchFamily="18" charset="2"/>
              </a:endParaRPr>
            </a:p>
          </p:txBody>
        </p:sp>
        <p:cxnSp>
          <p:nvCxnSpPr>
            <p:cNvPr id="8" name="Conector recto 7"/>
            <p:cNvCxnSpPr>
              <a:stCxn id="5" idx="3"/>
            </p:cNvCxnSpPr>
            <p:nvPr/>
          </p:nvCxnSpPr>
          <p:spPr bwMode="auto">
            <a:xfrm>
              <a:off x="6889471" y="3030699"/>
              <a:ext cx="185655" cy="23854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9" name="Conector recto 8"/>
            <p:cNvCxnSpPr>
              <a:stCxn id="7" idx="3"/>
            </p:cNvCxnSpPr>
            <p:nvPr/>
          </p:nvCxnSpPr>
          <p:spPr bwMode="auto">
            <a:xfrm flipV="1">
              <a:off x="6889471" y="3376041"/>
              <a:ext cx="192716" cy="20519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0" name="Elipse 9"/>
            <p:cNvSpPr/>
            <p:nvPr/>
          </p:nvSpPr>
          <p:spPr bwMode="auto">
            <a:xfrm>
              <a:off x="7229234" y="3191790"/>
              <a:ext cx="24045" cy="2520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Times New Roman" pitchFamily="18" charset="0"/>
              </a:endParaRPr>
            </a:p>
          </p:txBody>
        </p:sp>
        <p:sp>
          <p:nvSpPr>
            <p:cNvPr id="11" name="Elipse 10"/>
            <p:cNvSpPr/>
            <p:nvPr/>
          </p:nvSpPr>
          <p:spPr bwMode="auto">
            <a:xfrm>
              <a:off x="7253752" y="3243884"/>
              <a:ext cx="24045" cy="2520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Times New Roman" pitchFamily="18" charset="0"/>
              </a:endParaRPr>
            </a:p>
          </p:txBody>
        </p:sp>
        <p:sp>
          <p:nvSpPr>
            <p:cNvPr id="12" name="Elipse 11"/>
            <p:cNvSpPr/>
            <p:nvPr/>
          </p:nvSpPr>
          <p:spPr bwMode="auto">
            <a:xfrm>
              <a:off x="7227843" y="3405196"/>
              <a:ext cx="24045" cy="2520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Times New Roman" pitchFamily="18" charset="0"/>
              </a:endParaRPr>
            </a:p>
          </p:txBody>
        </p:sp>
        <p:sp>
          <p:nvSpPr>
            <p:cNvPr id="13" name="Elipse 12"/>
            <p:cNvSpPr/>
            <p:nvPr/>
          </p:nvSpPr>
          <p:spPr bwMode="auto">
            <a:xfrm>
              <a:off x="7252361" y="3353920"/>
              <a:ext cx="24045" cy="2520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Times New Roman" pitchFamily="18" charset="0"/>
              </a:endParaRPr>
            </a:p>
          </p:txBody>
        </p:sp>
        <p:sp>
          <p:nvSpPr>
            <p:cNvPr id="14" name="Text Box 28"/>
            <p:cNvSpPr txBox="1">
              <a:spLocks noChangeArrowheads="1"/>
            </p:cNvSpPr>
            <p:nvPr/>
          </p:nvSpPr>
          <p:spPr bwMode="auto">
            <a:xfrm>
              <a:off x="6669058" y="2719051"/>
              <a:ext cx="201978" cy="184666"/>
            </a:xfrm>
            <a:prstGeom prst="rect">
              <a:avLst/>
            </a:prstGeom>
            <a:noFill/>
            <a:ln w="9525">
              <a:noFill/>
              <a:miter lim="800000"/>
              <a:headEnd/>
              <a:tailEnd/>
            </a:ln>
          </p:spPr>
          <p:txBody>
            <a:bodyPr wrap="none" lIns="0" tIns="0" rIns="0" bIns="0">
              <a:spAutoFit/>
            </a:bodyPr>
            <a:lstStyle/>
            <a:p>
              <a:pPr algn="ctr">
                <a:spcBef>
                  <a:spcPct val="50000"/>
                </a:spcBef>
              </a:pPr>
              <a:r>
                <a:rPr lang="es-ES" sz="1200" dirty="0">
                  <a:solidFill>
                    <a:srgbClr val="0000FF"/>
                  </a:solidFill>
                  <a:latin typeface="Symbol" pitchFamily="18" charset="2"/>
                </a:rPr>
                <a:t>d</a:t>
              </a:r>
              <a:r>
                <a:rPr lang="es-ES" sz="1200" b="1" baseline="10000" dirty="0">
                  <a:solidFill>
                    <a:srgbClr val="0000FF"/>
                  </a:solidFill>
                  <a:latin typeface="Arial" charset="0"/>
                </a:rPr>
                <a:t>(+)</a:t>
              </a:r>
              <a:endParaRPr lang="es-ES" sz="1200" b="1" baseline="10000" dirty="0">
                <a:solidFill>
                  <a:srgbClr val="0000FF"/>
                </a:solidFill>
                <a:latin typeface="Symbol" pitchFamily="18" charset="2"/>
              </a:endParaRPr>
            </a:p>
          </p:txBody>
        </p:sp>
        <p:sp>
          <p:nvSpPr>
            <p:cNvPr id="15" name="Text Box 28"/>
            <p:cNvSpPr txBox="1">
              <a:spLocks noChangeArrowheads="1"/>
            </p:cNvSpPr>
            <p:nvPr/>
          </p:nvSpPr>
          <p:spPr bwMode="auto">
            <a:xfrm>
              <a:off x="6663543" y="3679764"/>
              <a:ext cx="201978" cy="184666"/>
            </a:xfrm>
            <a:prstGeom prst="rect">
              <a:avLst/>
            </a:prstGeom>
            <a:noFill/>
            <a:ln w="9525">
              <a:noFill/>
              <a:miter lim="800000"/>
              <a:headEnd/>
              <a:tailEnd/>
            </a:ln>
          </p:spPr>
          <p:txBody>
            <a:bodyPr wrap="none" lIns="0" tIns="0" rIns="0" bIns="0">
              <a:spAutoFit/>
            </a:bodyPr>
            <a:lstStyle/>
            <a:p>
              <a:pPr algn="ctr">
                <a:spcBef>
                  <a:spcPct val="50000"/>
                </a:spcBef>
              </a:pPr>
              <a:r>
                <a:rPr lang="es-ES" sz="1200" dirty="0">
                  <a:solidFill>
                    <a:srgbClr val="0000FF"/>
                  </a:solidFill>
                  <a:latin typeface="Symbol" pitchFamily="18" charset="2"/>
                </a:rPr>
                <a:t>d</a:t>
              </a:r>
              <a:r>
                <a:rPr lang="es-ES" sz="1200" b="1" baseline="10000" dirty="0">
                  <a:solidFill>
                    <a:srgbClr val="0000FF"/>
                  </a:solidFill>
                  <a:latin typeface="Arial" charset="0"/>
                </a:rPr>
                <a:t>(+)</a:t>
              </a:r>
              <a:endParaRPr lang="es-ES" sz="1200" b="1" baseline="10000" dirty="0">
                <a:solidFill>
                  <a:srgbClr val="0000FF"/>
                </a:solidFill>
                <a:latin typeface="Symbol" pitchFamily="18" charset="2"/>
              </a:endParaRPr>
            </a:p>
          </p:txBody>
        </p:sp>
        <p:sp>
          <p:nvSpPr>
            <p:cNvPr id="16" name="Text Box 28"/>
            <p:cNvSpPr txBox="1">
              <a:spLocks noChangeArrowheads="1"/>
            </p:cNvSpPr>
            <p:nvPr/>
          </p:nvSpPr>
          <p:spPr bwMode="auto">
            <a:xfrm>
              <a:off x="7311835" y="3170690"/>
              <a:ext cx="235642" cy="246221"/>
            </a:xfrm>
            <a:prstGeom prst="rect">
              <a:avLst/>
            </a:prstGeom>
            <a:noFill/>
            <a:ln w="9525">
              <a:noFill/>
              <a:miter lim="800000"/>
              <a:headEnd/>
              <a:tailEnd/>
            </a:ln>
          </p:spPr>
          <p:txBody>
            <a:bodyPr wrap="none" lIns="0" tIns="0" rIns="0" bIns="0">
              <a:spAutoFit/>
            </a:bodyPr>
            <a:lstStyle/>
            <a:p>
              <a:pPr algn="ctr">
                <a:spcBef>
                  <a:spcPct val="50000"/>
                </a:spcBef>
              </a:pPr>
              <a:r>
                <a:rPr lang="es-ES" sz="1600" dirty="0">
                  <a:solidFill>
                    <a:srgbClr val="0000FF"/>
                  </a:solidFill>
                  <a:latin typeface="Symbol" pitchFamily="18" charset="2"/>
                </a:rPr>
                <a:t>d</a:t>
              </a:r>
              <a:r>
                <a:rPr lang="es-ES" sz="1600" b="1" baseline="10000" dirty="0">
                  <a:solidFill>
                    <a:srgbClr val="0000FF"/>
                  </a:solidFill>
                  <a:latin typeface="Arial" charset="0"/>
                </a:rPr>
                <a:t>(-)</a:t>
              </a:r>
              <a:endParaRPr lang="es-ES" sz="1600" b="1" baseline="10000" dirty="0">
                <a:solidFill>
                  <a:srgbClr val="0000FF"/>
                </a:solidFill>
                <a:latin typeface="Symbol" pitchFamily="18" charset="2"/>
              </a:endParaRPr>
            </a:p>
          </p:txBody>
        </p:sp>
      </p:grpSp>
      <p:cxnSp>
        <p:nvCxnSpPr>
          <p:cNvPr id="17" name="Conector recto de flecha 16"/>
          <p:cNvCxnSpPr/>
          <p:nvPr/>
        </p:nvCxnSpPr>
        <p:spPr bwMode="auto">
          <a:xfrm>
            <a:off x="2987824" y="3847845"/>
            <a:ext cx="720080"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grpSp>
        <p:nvGrpSpPr>
          <p:cNvPr id="18" name="Grupo 17"/>
          <p:cNvGrpSpPr/>
          <p:nvPr/>
        </p:nvGrpSpPr>
        <p:grpSpPr>
          <a:xfrm>
            <a:off x="3851920" y="2723209"/>
            <a:ext cx="1535983" cy="2247100"/>
            <a:chOff x="3851920" y="2723209"/>
            <a:chExt cx="1535983" cy="2247100"/>
          </a:xfrm>
        </p:grpSpPr>
        <p:grpSp>
          <p:nvGrpSpPr>
            <p:cNvPr id="19" name="Grupo 18"/>
            <p:cNvGrpSpPr/>
            <p:nvPr/>
          </p:nvGrpSpPr>
          <p:grpSpPr>
            <a:xfrm>
              <a:off x="3851920" y="3275155"/>
              <a:ext cx="566453" cy="1145379"/>
              <a:chOff x="6663543" y="2719051"/>
              <a:chExt cx="566453" cy="1145379"/>
            </a:xfrm>
          </p:grpSpPr>
          <p:sp>
            <p:nvSpPr>
              <p:cNvPr id="46" name="Text Box 29"/>
              <p:cNvSpPr txBox="1">
                <a:spLocks noChangeArrowheads="1"/>
              </p:cNvSpPr>
              <p:nvPr/>
            </p:nvSpPr>
            <p:spPr bwMode="auto">
              <a:xfrm>
                <a:off x="6741995" y="2907588"/>
                <a:ext cx="147476" cy="246221"/>
              </a:xfrm>
              <a:prstGeom prst="rect">
                <a:avLst/>
              </a:prstGeom>
              <a:noFill/>
              <a:ln w="9525">
                <a:noFill/>
                <a:miter lim="800000"/>
                <a:headEnd/>
                <a:tailEnd/>
              </a:ln>
            </p:spPr>
            <p:txBody>
              <a:bodyPr wrap="none" lIns="0" tIns="0" rIns="0" bIns="0">
                <a:spAutoFit/>
              </a:bodyPr>
              <a:lstStyle/>
              <a:p>
                <a:pPr algn="ctr">
                  <a:spcBef>
                    <a:spcPct val="50000"/>
                  </a:spcBef>
                </a:pPr>
                <a:r>
                  <a:rPr lang="es-ES" sz="1600" b="1" dirty="0">
                    <a:latin typeface="Arial" charset="0"/>
                  </a:rPr>
                  <a:t>H</a:t>
                </a:r>
                <a:endParaRPr lang="es-ES" sz="1600" b="1" dirty="0">
                  <a:latin typeface="Symbol" pitchFamily="18" charset="2"/>
                </a:endParaRPr>
              </a:p>
            </p:txBody>
          </p:sp>
          <p:sp>
            <p:nvSpPr>
              <p:cNvPr id="47" name="Text Box 29"/>
              <p:cNvSpPr txBox="1">
                <a:spLocks noChangeArrowheads="1"/>
              </p:cNvSpPr>
              <p:nvPr/>
            </p:nvSpPr>
            <p:spPr bwMode="auto">
              <a:xfrm>
                <a:off x="7069696" y="3189541"/>
                <a:ext cx="160300" cy="246221"/>
              </a:xfrm>
              <a:prstGeom prst="rect">
                <a:avLst/>
              </a:prstGeom>
              <a:noFill/>
              <a:ln w="9525">
                <a:noFill/>
                <a:miter lim="800000"/>
                <a:headEnd/>
                <a:tailEnd/>
              </a:ln>
            </p:spPr>
            <p:txBody>
              <a:bodyPr wrap="none" lIns="0" tIns="0" rIns="0" bIns="0">
                <a:spAutoFit/>
              </a:bodyPr>
              <a:lstStyle/>
              <a:p>
                <a:pPr algn="ctr">
                  <a:spcBef>
                    <a:spcPct val="50000"/>
                  </a:spcBef>
                </a:pPr>
                <a:r>
                  <a:rPr lang="es-ES" sz="1600" b="1" dirty="0">
                    <a:latin typeface="Arial" charset="0"/>
                  </a:rPr>
                  <a:t>O</a:t>
                </a:r>
                <a:endParaRPr lang="es-ES" sz="1600" b="1" dirty="0">
                  <a:latin typeface="Symbol" pitchFamily="18" charset="2"/>
                </a:endParaRPr>
              </a:p>
            </p:txBody>
          </p:sp>
          <p:sp>
            <p:nvSpPr>
              <p:cNvPr id="48" name="Text Box 29"/>
              <p:cNvSpPr txBox="1">
                <a:spLocks noChangeArrowheads="1"/>
              </p:cNvSpPr>
              <p:nvPr/>
            </p:nvSpPr>
            <p:spPr bwMode="auto">
              <a:xfrm>
                <a:off x="6741995" y="3458125"/>
                <a:ext cx="147476" cy="246221"/>
              </a:xfrm>
              <a:prstGeom prst="rect">
                <a:avLst/>
              </a:prstGeom>
              <a:noFill/>
              <a:ln w="9525">
                <a:noFill/>
                <a:miter lim="800000"/>
                <a:headEnd/>
                <a:tailEnd/>
              </a:ln>
            </p:spPr>
            <p:txBody>
              <a:bodyPr wrap="none" lIns="0" tIns="0" rIns="0" bIns="0">
                <a:spAutoFit/>
              </a:bodyPr>
              <a:lstStyle/>
              <a:p>
                <a:pPr algn="ctr">
                  <a:spcBef>
                    <a:spcPct val="50000"/>
                  </a:spcBef>
                </a:pPr>
                <a:r>
                  <a:rPr lang="es-ES" sz="1600" b="1" dirty="0">
                    <a:latin typeface="Arial" charset="0"/>
                  </a:rPr>
                  <a:t>H</a:t>
                </a:r>
                <a:endParaRPr lang="es-ES" sz="1600" b="1" dirty="0">
                  <a:latin typeface="Symbol" pitchFamily="18" charset="2"/>
                </a:endParaRPr>
              </a:p>
            </p:txBody>
          </p:sp>
          <p:cxnSp>
            <p:nvCxnSpPr>
              <p:cNvPr id="49" name="Conector recto 48"/>
              <p:cNvCxnSpPr>
                <a:stCxn id="46" idx="3"/>
              </p:cNvCxnSpPr>
              <p:nvPr/>
            </p:nvCxnSpPr>
            <p:spPr bwMode="auto">
              <a:xfrm>
                <a:off x="6889471" y="3030699"/>
                <a:ext cx="185655" cy="23854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0" name="Conector recto 49"/>
              <p:cNvCxnSpPr>
                <a:stCxn id="48" idx="3"/>
              </p:cNvCxnSpPr>
              <p:nvPr/>
            </p:nvCxnSpPr>
            <p:spPr bwMode="auto">
              <a:xfrm flipV="1">
                <a:off x="6889471" y="3376041"/>
                <a:ext cx="192716" cy="20519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51" name="Text Box 28"/>
              <p:cNvSpPr txBox="1">
                <a:spLocks noChangeArrowheads="1"/>
              </p:cNvSpPr>
              <p:nvPr/>
            </p:nvSpPr>
            <p:spPr bwMode="auto">
              <a:xfrm>
                <a:off x="6669058" y="2719051"/>
                <a:ext cx="201978" cy="184666"/>
              </a:xfrm>
              <a:prstGeom prst="rect">
                <a:avLst/>
              </a:prstGeom>
              <a:noFill/>
              <a:ln w="9525">
                <a:noFill/>
                <a:miter lim="800000"/>
                <a:headEnd/>
                <a:tailEnd/>
              </a:ln>
            </p:spPr>
            <p:txBody>
              <a:bodyPr wrap="none" lIns="0" tIns="0" rIns="0" bIns="0">
                <a:spAutoFit/>
              </a:bodyPr>
              <a:lstStyle/>
              <a:p>
                <a:pPr algn="ctr">
                  <a:spcBef>
                    <a:spcPct val="50000"/>
                  </a:spcBef>
                </a:pPr>
                <a:r>
                  <a:rPr lang="es-ES" sz="1200" dirty="0">
                    <a:solidFill>
                      <a:srgbClr val="0000FF"/>
                    </a:solidFill>
                    <a:latin typeface="Symbol" pitchFamily="18" charset="2"/>
                  </a:rPr>
                  <a:t>d</a:t>
                </a:r>
                <a:r>
                  <a:rPr lang="es-ES" sz="1200" b="1" baseline="10000" dirty="0">
                    <a:solidFill>
                      <a:srgbClr val="0000FF"/>
                    </a:solidFill>
                    <a:latin typeface="Arial" charset="0"/>
                  </a:rPr>
                  <a:t>(+)</a:t>
                </a:r>
                <a:endParaRPr lang="es-ES" sz="1200" b="1" baseline="10000" dirty="0">
                  <a:solidFill>
                    <a:srgbClr val="0000FF"/>
                  </a:solidFill>
                  <a:latin typeface="Symbol" pitchFamily="18" charset="2"/>
                </a:endParaRPr>
              </a:p>
            </p:txBody>
          </p:sp>
          <p:sp>
            <p:nvSpPr>
              <p:cNvPr id="52" name="Text Box 28"/>
              <p:cNvSpPr txBox="1">
                <a:spLocks noChangeArrowheads="1"/>
              </p:cNvSpPr>
              <p:nvPr/>
            </p:nvSpPr>
            <p:spPr bwMode="auto">
              <a:xfrm>
                <a:off x="6663543" y="3679764"/>
                <a:ext cx="201978" cy="184666"/>
              </a:xfrm>
              <a:prstGeom prst="rect">
                <a:avLst/>
              </a:prstGeom>
              <a:noFill/>
              <a:ln w="9525">
                <a:noFill/>
                <a:miter lim="800000"/>
                <a:headEnd/>
                <a:tailEnd/>
              </a:ln>
            </p:spPr>
            <p:txBody>
              <a:bodyPr wrap="none" lIns="0" tIns="0" rIns="0" bIns="0">
                <a:spAutoFit/>
              </a:bodyPr>
              <a:lstStyle/>
              <a:p>
                <a:pPr algn="ctr">
                  <a:spcBef>
                    <a:spcPct val="50000"/>
                  </a:spcBef>
                </a:pPr>
                <a:r>
                  <a:rPr lang="es-ES" sz="1200" dirty="0">
                    <a:solidFill>
                      <a:srgbClr val="0000FF"/>
                    </a:solidFill>
                    <a:latin typeface="Symbol" pitchFamily="18" charset="2"/>
                  </a:rPr>
                  <a:t>d</a:t>
                </a:r>
                <a:r>
                  <a:rPr lang="es-ES" sz="1200" b="1" baseline="10000" dirty="0">
                    <a:solidFill>
                      <a:srgbClr val="0000FF"/>
                    </a:solidFill>
                    <a:latin typeface="Arial" charset="0"/>
                  </a:rPr>
                  <a:t>(+)</a:t>
                </a:r>
                <a:endParaRPr lang="es-ES" sz="1200" b="1" baseline="10000" dirty="0">
                  <a:solidFill>
                    <a:srgbClr val="0000FF"/>
                  </a:solidFill>
                  <a:latin typeface="Symbol" pitchFamily="18" charset="2"/>
                </a:endParaRPr>
              </a:p>
            </p:txBody>
          </p:sp>
        </p:grpSp>
        <p:grpSp>
          <p:nvGrpSpPr>
            <p:cNvPr id="20" name="Grupo 19"/>
            <p:cNvGrpSpPr/>
            <p:nvPr/>
          </p:nvGrpSpPr>
          <p:grpSpPr>
            <a:xfrm>
              <a:off x="4509484" y="2723209"/>
              <a:ext cx="878419" cy="985295"/>
              <a:chOff x="6669058" y="2719051"/>
              <a:chExt cx="878419" cy="985295"/>
            </a:xfrm>
          </p:grpSpPr>
          <p:sp>
            <p:nvSpPr>
              <p:cNvPr id="35" name="Text Box 29"/>
              <p:cNvSpPr txBox="1">
                <a:spLocks noChangeArrowheads="1"/>
              </p:cNvSpPr>
              <p:nvPr/>
            </p:nvSpPr>
            <p:spPr bwMode="auto">
              <a:xfrm>
                <a:off x="6741995" y="2907588"/>
                <a:ext cx="147476" cy="246221"/>
              </a:xfrm>
              <a:prstGeom prst="rect">
                <a:avLst/>
              </a:prstGeom>
              <a:noFill/>
              <a:ln w="9525">
                <a:noFill/>
                <a:miter lim="800000"/>
                <a:headEnd/>
                <a:tailEnd/>
              </a:ln>
            </p:spPr>
            <p:txBody>
              <a:bodyPr wrap="none" lIns="0" tIns="0" rIns="0" bIns="0">
                <a:spAutoFit/>
              </a:bodyPr>
              <a:lstStyle/>
              <a:p>
                <a:pPr algn="ctr">
                  <a:spcBef>
                    <a:spcPct val="50000"/>
                  </a:spcBef>
                </a:pPr>
                <a:r>
                  <a:rPr lang="es-ES" sz="1600" b="1" dirty="0">
                    <a:latin typeface="Arial" charset="0"/>
                  </a:rPr>
                  <a:t>H</a:t>
                </a:r>
                <a:endParaRPr lang="es-ES" sz="1600" b="1" dirty="0">
                  <a:latin typeface="Symbol" pitchFamily="18" charset="2"/>
                </a:endParaRPr>
              </a:p>
            </p:txBody>
          </p:sp>
          <p:sp>
            <p:nvSpPr>
              <p:cNvPr id="36" name="Text Box 29"/>
              <p:cNvSpPr txBox="1">
                <a:spLocks noChangeArrowheads="1"/>
              </p:cNvSpPr>
              <p:nvPr/>
            </p:nvSpPr>
            <p:spPr bwMode="auto">
              <a:xfrm>
                <a:off x="7069696" y="3189541"/>
                <a:ext cx="160300" cy="246221"/>
              </a:xfrm>
              <a:prstGeom prst="rect">
                <a:avLst/>
              </a:prstGeom>
              <a:noFill/>
              <a:ln w="9525">
                <a:noFill/>
                <a:miter lim="800000"/>
                <a:headEnd/>
                <a:tailEnd/>
              </a:ln>
            </p:spPr>
            <p:txBody>
              <a:bodyPr wrap="none" lIns="0" tIns="0" rIns="0" bIns="0">
                <a:spAutoFit/>
              </a:bodyPr>
              <a:lstStyle/>
              <a:p>
                <a:pPr algn="ctr">
                  <a:spcBef>
                    <a:spcPct val="50000"/>
                  </a:spcBef>
                </a:pPr>
                <a:r>
                  <a:rPr lang="es-ES" sz="1600" b="1" dirty="0">
                    <a:latin typeface="Arial" charset="0"/>
                  </a:rPr>
                  <a:t>O</a:t>
                </a:r>
                <a:endParaRPr lang="es-ES" sz="1600" b="1" dirty="0">
                  <a:latin typeface="Symbol" pitchFamily="18" charset="2"/>
                </a:endParaRPr>
              </a:p>
            </p:txBody>
          </p:sp>
          <p:sp>
            <p:nvSpPr>
              <p:cNvPr id="37" name="Text Box 29"/>
              <p:cNvSpPr txBox="1">
                <a:spLocks noChangeArrowheads="1"/>
              </p:cNvSpPr>
              <p:nvPr/>
            </p:nvSpPr>
            <p:spPr bwMode="auto">
              <a:xfrm>
                <a:off x="6741995" y="3458125"/>
                <a:ext cx="147476" cy="246221"/>
              </a:xfrm>
              <a:prstGeom prst="rect">
                <a:avLst/>
              </a:prstGeom>
              <a:noFill/>
              <a:ln w="9525">
                <a:noFill/>
                <a:miter lim="800000"/>
                <a:headEnd/>
                <a:tailEnd/>
              </a:ln>
            </p:spPr>
            <p:txBody>
              <a:bodyPr wrap="none" lIns="0" tIns="0" rIns="0" bIns="0">
                <a:spAutoFit/>
              </a:bodyPr>
              <a:lstStyle/>
              <a:p>
                <a:pPr algn="ctr">
                  <a:spcBef>
                    <a:spcPct val="50000"/>
                  </a:spcBef>
                </a:pPr>
                <a:r>
                  <a:rPr lang="es-ES" sz="1600" b="1" dirty="0">
                    <a:latin typeface="Arial" charset="0"/>
                  </a:rPr>
                  <a:t>H</a:t>
                </a:r>
                <a:endParaRPr lang="es-ES" sz="1600" b="1" dirty="0">
                  <a:latin typeface="Symbol" pitchFamily="18" charset="2"/>
                </a:endParaRPr>
              </a:p>
            </p:txBody>
          </p:sp>
          <p:cxnSp>
            <p:nvCxnSpPr>
              <p:cNvPr id="38" name="Conector recto 37"/>
              <p:cNvCxnSpPr>
                <a:stCxn id="35" idx="3"/>
              </p:cNvCxnSpPr>
              <p:nvPr/>
            </p:nvCxnSpPr>
            <p:spPr bwMode="auto">
              <a:xfrm>
                <a:off x="6889471" y="3030699"/>
                <a:ext cx="185655" cy="23854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9" name="Conector recto 38"/>
              <p:cNvCxnSpPr>
                <a:stCxn id="37" idx="3"/>
              </p:cNvCxnSpPr>
              <p:nvPr/>
            </p:nvCxnSpPr>
            <p:spPr bwMode="auto">
              <a:xfrm flipV="1">
                <a:off x="6889471" y="3376041"/>
                <a:ext cx="192716" cy="20519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40" name="Elipse 39"/>
              <p:cNvSpPr/>
              <p:nvPr/>
            </p:nvSpPr>
            <p:spPr bwMode="auto">
              <a:xfrm>
                <a:off x="7229234" y="3191790"/>
                <a:ext cx="24045" cy="2520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Times New Roman" pitchFamily="18" charset="0"/>
                </a:endParaRPr>
              </a:p>
            </p:txBody>
          </p:sp>
          <p:sp>
            <p:nvSpPr>
              <p:cNvPr id="41" name="Elipse 40"/>
              <p:cNvSpPr/>
              <p:nvPr/>
            </p:nvSpPr>
            <p:spPr bwMode="auto">
              <a:xfrm>
                <a:off x="7253752" y="3243884"/>
                <a:ext cx="24045" cy="2520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Times New Roman" pitchFamily="18" charset="0"/>
                </a:endParaRPr>
              </a:p>
            </p:txBody>
          </p:sp>
          <p:sp>
            <p:nvSpPr>
              <p:cNvPr id="42" name="Elipse 41"/>
              <p:cNvSpPr/>
              <p:nvPr/>
            </p:nvSpPr>
            <p:spPr bwMode="auto">
              <a:xfrm>
                <a:off x="7227843" y="3405196"/>
                <a:ext cx="24045" cy="2520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Times New Roman" pitchFamily="18" charset="0"/>
                </a:endParaRPr>
              </a:p>
            </p:txBody>
          </p:sp>
          <p:sp>
            <p:nvSpPr>
              <p:cNvPr id="43" name="Elipse 42"/>
              <p:cNvSpPr/>
              <p:nvPr/>
            </p:nvSpPr>
            <p:spPr bwMode="auto">
              <a:xfrm>
                <a:off x="7252361" y="3353920"/>
                <a:ext cx="24045" cy="2520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Times New Roman" pitchFamily="18" charset="0"/>
                </a:endParaRPr>
              </a:p>
            </p:txBody>
          </p:sp>
          <p:sp>
            <p:nvSpPr>
              <p:cNvPr id="44" name="Text Box 28"/>
              <p:cNvSpPr txBox="1">
                <a:spLocks noChangeArrowheads="1"/>
              </p:cNvSpPr>
              <p:nvPr/>
            </p:nvSpPr>
            <p:spPr bwMode="auto">
              <a:xfrm>
                <a:off x="6669058" y="2719051"/>
                <a:ext cx="201978" cy="184666"/>
              </a:xfrm>
              <a:prstGeom prst="rect">
                <a:avLst/>
              </a:prstGeom>
              <a:noFill/>
              <a:ln w="9525">
                <a:noFill/>
                <a:miter lim="800000"/>
                <a:headEnd/>
                <a:tailEnd/>
              </a:ln>
            </p:spPr>
            <p:txBody>
              <a:bodyPr wrap="none" lIns="0" tIns="0" rIns="0" bIns="0">
                <a:spAutoFit/>
              </a:bodyPr>
              <a:lstStyle/>
              <a:p>
                <a:pPr algn="ctr">
                  <a:spcBef>
                    <a:spcPct val="50000"/>
                  </a:spcBef>
                </a:pPr>
                <a:r>
                  <a:rPr lang="es-ES" sz="1200" dirty="0">
                    <a:solidFill>
                      <a:srgbClr val="0000FF"/>
                    </a:solidFill>
                    <a:latin typeface="Symbol" pitchFamily="18" charset="2"/>
                  </a:rPr>
                  <a:t>d</a:t>
                </a:r>
                <a:r>
                  <a:rPr lang="es-ES" sz="1200" b="1" baseline="10000" dirty="0">
                    <a:solidFill>
                      <a:srgbClr val="0000FF"/>
                    </a:solidFill>
                    <a:latin typeface="Arial" charset="0"/>
                  </a:rPr>
                  <a:t>(+)</a:t>
                </a:r>
                <a:endParaRPr lang="es-ES" sz="1200" b="1" baseline="10000" dirty="0">
                  <a:solidFill>
                    <a:srgbClr val="0000FF"/>
                  </a:solidFill>
                  <a:latin typeface="Symbol" pitchFamily="18" charset="2"/>
                </a:endParaRPr>
              </a:p>
            </p:txBody>
          </p:sp>
          <p:sp>
            <p:nvSpPr>
              <p:cNvPr id="45" name="Text Box 28"/>
              <p:cNvSpPr txBox="1">
                <a:spLocks noChangeArrowheads="1"/>
              </p:cNvSpPr>
              <p:nvPr/>
            </p:nvSpPr>
            <p:spPr bwMode="auto">
              <a:xfrm>
                <a:off x="7311835" y="3170690"/>
                <a:ext cx="235642" cy="246221"/>
              </a:xfrm>
              <a:prstGeom prst="rect">
                <a:avLst/>
              </a:prstGeom>
              <a:noFill/>
              <a:ln w="9525">
                <a:noFill/>
                <a:miter lim="800000"/>
                <a:headEnd/>
                <a:tailEnd/>
              </a:ln>
            </p:spPr>
            <p:txBody>
              <a:bodyPr wrap="none" lIns="0" tIns="0" rIns="0" bIns="0">
                <a:spAutoFit/>
              </a:bodyPr>
              <a:lstStyle/>
              <a:p>
                <a:pPr algn="ctr">
                  <a:spcBef>
                    <a:spcPct val="50000"/>
                  </a:spcBef>
                </a:pPr>
                <a:r>
                  <a:rPr lang="es-ES" sz="1600" dirty="0">
                    <a:solidFill>
                      <a:srgbClr val="0000FF"/>
                    </a:solidFill>
                    <a:latin typeface="Symbol" pitchFamily="18" charset="2"/>
                  </a:rPr>
                  <a:t>d</a:t>
                </a:r>
                <a:r>
                  <a:rPr lang="es-ES" sz="1600" b="1" baseline="10000" dirty="0">
                    <a:solidFill>
                      <a:srgbClr val="0000FF"/>
                    </a:solidFill>
                    <a:latin typeface="Arial" charset="0"/>
                  </a:rPr>
                  <a:t>(-)</a:t>
                </a:r>
                <a:endParaRPr lang="es-ES" sz="1600" b="1" baseline="10000" dirty="0">
                  <a:solidFill>
                    <a:srgbClr val="0000FF"/>
                  </a:solidFill>
                  <a:latin typeface="Symbol" pitchFamily="18" charset="2"/>
                </a:endParaRPr>
              </a:p>
            </p:txBody>
          </p:sp>
        </p:grpSp>
        <p:grpSp>
          <p:nvGrpSpPr>
            <p:cNvPr id="21" name="Grupo 20"/>
            <p:cNvGrpSpPr/>
            <p:nvPr/>
          </p:nvGrpSpPr>
          <p:grpSpPr>
            <a:xfrm>
              <a:off x="4503392" y="4013467"/>
              <a:ext cx="883934" cy="956842"/>
              <a:chOff x="6663543" y="2907588"/>
              <a:chExt cx="883934" cy="956842"/>
            </a:xfrm>
          </p:grpSpPr>
          <p:sp>
            <p:nvSpPr>
              <p:cNvPr id="24" name="Text Box 29"/>
              <p:cNvSpPr txBox="1">
                <a:spLocks noChangeArrowheads="1"/>
              </p:cNvSpPr>
              <p:nvPr/>
            </p:nvSpPr>
            <p:spPr bwMode="auto">
              <a:xfrm>
                <a:off x="6741995" y="2907588"/>
                <a:ext cx="147476" cy="246221"/>
              </a:xfrm>
              <a:prstGeom prst="rect">
                <a:avLst/>
              </a:prstGeom>
              <a:noFill/>
              <a:ln w="9525">
                <a:noFill/>
                <a:miter lim="800000"/>
                <a:headEnd/>
                <a:tailEnd/>
              </a:ln>
            </p:spPr>
            <p:txBody>
              <a:bodyPr wrap="none" lIns="0" tIns="0" rIns="0" bIns="0">
                <a:spAutoFit/>
              </a:bodyPr>
              <a:lstStyle/>
              <a:p>
                <a:pPr algn="ctr">
                  <a:spcBef>
                    <a:spcPct val="50000"/>
                  </a:spcBef>
                </a:pPr>
                <a:r>
                  <a:rPr lang="es-ES" sz="1600" b="1" dirty="0">
                    <a:latin typeface="Arial" charset="0"/>
                  </a:rPr>
                  <a:t>H</a:t>
                </a:r>
                <a:endParaRPr lang="es-ES" sz="1600" b="1" dirty="0">
                  <a:latin typeface="Symbol" pitchFamily="18" charset="2"/>
                </a:endParaRPr>
              </a:p>
            </p:txBody>
          </p:sp>
          <p:sp>
            <p:nvSpPr>
              <p:cNvPr id="25" name="Text Box 29"/>
              <p:cNvSpPr txBox="1">
                <a:spLocks noChangeArrowheads="1"/>
              </p:cNvSpPr>
              <p:nvPr/>
            </p:nvSpPr>
            <p:spPr bwMode="auto">
              <a:xfrm>
                <a:off x="7069696" y="3189541"/>
                <a:ext cx="160300" cy="246221"/>
              </a:xfrm>
              <a:prstGeom prst="rect">
                <a:avLst/>
              </a:prstGeom>
              <a:noFill/>
              <a:ln w="9525">
                <a:noFill/>
                <a:miter lim="800000"/>
                <a:headEnd/>
                <a:tailEnd/>
              </a:ln>
            </p:spPr>
            <p:txBody>
              <a:bodyPr wrap="none" lIns="0" tIns="0" rIns="0" bIns="0">
                <a:spAutoFit/>
              </a:bodyPr>
              <a:lstStyle/>
              <a:p>
                <a:pPr algn="ctr">
                  <a:spcBef>
                    <a:spcPct val="50000"/>
                  </a:spcBef>
                </a:pPr>
                <a:r>
                  <a:rPr lang="es-ES" sz="1600" b="1" dirty="0">
                    <a:latin typeface="Arial" charset="0"/>
                  </a:rPr>
                  <a:t>O</a:t>
                </a:r>
                <a:endParaRPr lang="es-ES" sz="1600" b="1" dirty="0">
                  <a:latin typeface="Symbol" pitchFamily="18" charset="2"/>
                </a:endParaRPr>
              </a:p>
            </p:txBody>
          </p:sp>
          <p:sp>
            <p:nvSpPr>
              <p:cNvPr id="26" name="Text Box 29"/>
              <p:cNvSpPr txBox="1">
                <a:spLocks noChangeArrowheads="1"/>
              </p:cNvSpPr>
              <p:nvPr/>
            </p:nvSpPr>
            <p:spPr bwMode="auto">
              <a:xfrm>
                <a:off x="6741995" y="3458125"/>
                <a:ext cx="147476" cy="246221"/>
              </a:xfrm>
              <a:prstGeom prst="rect">
                <a:avLst/>
              </a:prstGeom>
              <a:noFill/>
              <a:ln w="9525">
                <a:noFill/>
                <a:miter lim="800000"/>
                <a:headEnd/>
                <a:tailEnd/>
              </a:ln>
            </p:spPr>
            <p:txBody>
              <a:bodyPr wrap="none" lIns="0" tIns="0" rIns="0" bIns="0">
                <a:spAutoFit/>
              </a:bodyPr>
              <a:lstStyle/>
              <a:p>
                <a:pPr algn="ctr">
                  <a:spcBef>
                    <a:spcPct val="50000"/>
                  </a:spcBef>
                </a:pPr>
                <a:r>
                  <a:rPr lang="es-ES" sz="1600" b="1" dirty="0">
                    <a:latin typeface="Arial" charset="0"/>
                  </a:rPr>
                  <a:t>H</a:t>
                </a:r>
                <a:endParaRPr lang="es-ES" sz="1600" b="1" dirty="0">
                  <a:latin typeface="Symbol" pitchFamily="18" charset="2"/>
                </a:endParaRPr>
              </a:p>
            </p:txBody>
          </p:sp>
          <p:cxnSp>
            <p:nvCxnSpPr>
              <p:cNvPr id="27" name="Conector recto 26"/>
              <p:cNvCxnSpPr>
                <a:stCxn id="24" idx="3"/>
              </p:cNvCxnSpPr>
              <p:nvPr/>
            </p:nvCxnSpPr>
            <p:spPr bwMode="auto">
              <a:xfrm>
                <a:off x="6889471" y="3030699"/>
                <a:ext cx="185655" cy="23854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8" name="Conector recto 27"/>
              <p:cNvCxnSpPr>
                <a:stCxn id="26" idx="3"/>
              </p:cNvCxnSpPr>
              <p:nvPr/>
            </p:nvCxnSpPr>
            <p:spPr bwMode="auto">
              <a:xfrm flipV="1">
                <a:off x="6889471" y="3376041"/>
                <a:ext cx="192716" cy="20519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29" name="Elipse 28"/>
              <p:cNvSpPr/>
              <p:nvPr/>
            </p:nvSpPr>
            <p:spPr bwMode="auto">
              <a:xfrm>
                <a:off x="7229234" y="3191790"/>
                <a:ext cx="24045" cy="2520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Times New Roman" pitchFamily="18" charset="0"/>
                </a:endParaRPr>
              </a:p>
            </p:txBody>
          </p:sp>
          <p:sp>
            <p:nvSpPr>
              <p:cNvPr id="30" name="Elipse 29"/>
              <p:cNvSpPr/>
              <p:nvPr/>
            </p:nvSpPr>
            <p:spPr bwMode="auto">
              <a:xfrm>
                <a:off x="7253752" y="3243884"/>
                <a:ext cx="24045" cy="2520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Times New Roman" pitchFamily="18" charset="0"/>
                </a:endParaRPr>
              </a:p>
            </p:txBody>
          </p:sp>
          <p:sp>
            <p:nvSpPr>
              <p:cNvPr id="31" name="Elipse 30"/>
              <p:cNvSpPr/>
              <p:nvPr/>
            </p:nvSpPr>
            <p:spPr bwMode="auto">
              <a:xfrm>
                <a:off x="7227843" y="3405196"/>
                <a:ext cx="24045" cy="2520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Times New Roman" pitchFamily="18" charset="0"/>
                </a:endParaRPr>
              </a:p>
            </p:txBody>
          </p:sp>
          <p:sp>
            <p:nvSpPr>
              <p:cNvPr id="32" name="Elipse 31"/>
              <p:cNvSpPr/>
              <p:nvPr/>
            </p:nvSpPr>
            <p:spPr bwMode="auto">
              <a:xfrm>
                <a:off x="7252361" y="3353920"/>
                <a:ext cx="24045" cy="2520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a:ln>
                    <a:noFill/>
                  </a:ln>
                  <a:solidFill>
                    <a:schemeClr val="tx1"/>
                  </a:solidFill>
                  <a:effectLst/>
                  <a:latin typeface="Times New Roman" pitchFamily="18" charset="0"/>
                </a:endParaRPr>
              </a:p>
            </p:txBody>
          </p:sp>
          <p:sp>
            <p:nvSpPr>
              <p:cNvPr id="33" name="Text Box 28"/>
              <p:cNvSpPr txBox="1">
                <a:spLocks noChangeArrowheads="1"/>
              </p:cNvSpPr>
              <p:nvPr/>
            </p:nvSpPr>
            <p:spPr bwMode="auto">
              <a:xfrm>
                <a:off x="6663543" y="3679764"/>
                <a:ext cx="201978" cy="184666"/>
              </a:xfrm>
              <a:prstGeom prst="rect">
                <a:avLst/>
              </a:prstGeom>
              <a:noFill/>
              <a:ln w="9525">
                <a:noFill/>
                <a:miter lim="800000"/>
                <a:headEnd/>
                <a:tailEnd/>
              </a:ln>
            </p:spPr>
            <p:txBody>
              <a:bodyPr wrap="none" lIns="0" tIns="0" rIns="0" bIns="0">
                <a:spAutoFit/>
              </a:bodyPr>
              <a:lstStyle/>
              <a:p>
                <a:pPr algn="ctr">
                  <a:spcBef>
                    <a:spcPct val="50000"/>
                  </a:spcBef>
                </a:pPr>
                <a:r>
                  <a:rPr lang="es-ES" sz="1200" dirty="0">
                    <a:solidFill>
                      <a:srgbClr val="0000FF"/>
                    </a:solidFill>
                    <a:latin typeface="Symbol" pitchFamily="18" charset="2"/>
                  </a:rPr>
                  <a:t>d</a:t>
                </a:r>
                <a:r>
                  <a:rPr lang="es-ES" sz="1200" b="1" baseline="10000" dirty="0">
                    <a:solidFill>
                      <a:srgbClr val="0000FF"/>
                    </a:solidFill>
                    <a:latin typeface="Arial" charset="0"/>
                  </a:rPr>
                  <a:t>(+)</a:t>
                </a:r>
                <a:endParaRPr lang="es-ES" sz="1200" b="1" baseline="10000" dirty="0">
                  <a:solidFill>
                    <a:srgbClr val="0000FF"/>
                  </a:solidFill>
                  <a:latin typeface="Symbol" pitchFamily="18" charset="2"/>
                </a:endParaRPr>
              </a:p>
            </p:txBody>
          </p:sp>
          <p:sp>
            <p:nvSpPr>
              <p:cNvPr id="34" name="Text Box 28"/>
              <p:cNvSpPr txBox="1">
                <a:spLocks noChangeArrowheads="1"/>
              </p:cNvSpPr>
              <p:nvPr/>
            </p:nvSpPr>
            <p:spPr bwMode="auto">
              <a:xfrm>
                <a:off x="7311835" y="3170690"/>
                <a:ext cx="235642" cy="246221"/>
              </a:xfrm>
              <a:prstGeom prst="rect">
                <a:avLst/>
              </a:prstGeom>
              <a:noFill/>
              <a:ln w="9525">
                <a:noFill/>
                <a:miter lim="800000"/>
                <a:headEnd/>
                <a:tailEnd/>
              </a:ln>
            </p:spPr>
            <p:txBody>
              <a:bodyPr wrap="none" lIns="0" tIns="0" rIns="0" bIns="0">
                <a:spAutoFit/>
              </a:bodyPr>
              <a:lstStyle/>
              <a:p>
                <a:pPr algn="ctr">
                  <a:spcBef>
                    <a:spcPct val="50000"/>
                  </a:spcBef>
                </a:pPr>
                <a:r>
                  <a:rPr lang="es-ES" sz="1600" dirty="0">
                    <a:solidFill>
                      <a:srgbClr val="0000FF"/>
                    </a:solidFill>
                    <a:latin typeface="Symbol" pitchFamily="18" charset="2"/>
                  </a:rPr>
                  <a:t>d</a:t>
                </a:r>
                <a:r>
                  <a:rPr lang="es-ES" sz="1600" b="1" baseline="10000" dirty="0">
                    <a:solidFill>
                      <a:srgbClr val="0000FF"/>
                    </a:solidFill>
                    <a:latin typeface="Arial" charset="0"/>
                  </a:rPr>
                  <a:t>(-)</a:t>
                </a:r>
                <a:endParaRPr lang="es-ES" sz="1600" b="1" baseline="10000" dirty="0">
                  <a:solidFill>
                    <a:srgbClr val="0000FF"/>
                  </a:solidFill>
                  <a:latin typeface="Symbol" pitchFamily="18" charset="2"/>
                </a:endParaRPr>
              </a:p>
            </p:txBody>
          </p:sp>
        </p:grpSp>
        <p:cxnSp>
          <p:nvCxnSpPr>
            <p:cNvPr id="22" name="Conector recto 21"/>
            <p:cNvCxnSpPr>
              <a:endCxn id="37" idx="1"/>
            </p:cNvCxnSpPr>
            <p:nvPr/>
          </p:nvCxnSpPr>
          <p:spPr bwMode="auto">
            <a:xfrm flipV="1">
              <a:off x="4414839" y="3585394"/>
              <a:ext cx="167582" cy="219844"/>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23" name="Conector recto 22"/>
            <p:cNvCxnSpPr>
              <a:stCxn id="24" idx="1"/>
            </p:cNvCxnSpPr>
            <p:nvPr/>
          </p:nvCxnSpPr>
          <p:spPr bwMode="auto">
            <a:xfrm flipH="1" flipV="1">
              <a:off x="4419601" y="3943350"/>
              <a:ext cx="162243" cy="193228"/>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grpSp>
      <p:cxnSp>
        <p:nvCxnSpPr>
          <p:cNvPr id="53" name="Conector recto de flecha 52"/>
          <p:cNvCxnSpPr/>
          <p:nvPr/>
        </p:nvCxnSpPr>
        <p:spPr bwMode="auto">
          <a:xfrm flipH="1" flipV="1">
            <a:off x="4512699" y="3763680"/>
            <a:ext cx="1037014" cy="90216"/>
          </a:xfrm>
          <a:prstGeom prst="straightConnector1">
            <a:avLst/>
          </a:prstGeom>
          <a:solidFill>
            <a:schemeClr val="accent1"/>
          </a:solidFill>
          <a:ln w="9525" cap="flat" cmpd="sng" algn="ctr">
            <a:solidFill>
              <a:srgbClr val="FF0000"/>
            </a:solidFill>
            <a:prstDash val="solid"/>
            <a:miter lim="800000"/>
            <a:headEnd type="none" w="med" len="med"/>
            <a:tailEnd type="stealth"/>
          </a:ln>
          <a:effectLst/>
        </p:spPr>
      </p:cxnSp>
      <p:cxnSp>
        <p:nvCxnSpPr>
          <p:cNvPr id="54" name="Conector recto de flecha 53"/>
          <p:cNvCxnSpPr/>
          <p:nvPr/>
        </p:nvCxnSpPr>
        <p:spPr bwMode="auto">
          <a:xfrm flipH="1">
            <a:off x="4512699" y="3854195"/>
            <a:ext cx="1037014" cy="131164"/>
          </a:xfrm>
          <a:prstGeom prst="straightConnector1">
            <a:avLst/>
          </a:prstGeom>
          <a:solidFill>
            <a:schemeClr val="accent1"/>
          </a:solidFill>
          <a:ln w="9525" cap="flat" cmpd="sng" algn="ctr">
            <a:solidFill>
              <a:srgbClr val="FF0000"/>
            </a:solidFill>
            <a:prstDash val="solid"/>
            <a:miter lim="800000"/>
            <a:headEnd type="none" w="med" len="med"/>
            <a:tailEnd type="stealth"/>
          </a:ln>
          <a:effectLst/>
        </p:spPr>
      </p:cxnSp>
      <p:sp>
        <p:nvSpPr>
          <p:cNvPr id="55" name="Text Box 29"/>
          <p:cNvSpPr txBox="1">
            <a:spLocks noChangeArrowheads="1"/>
          </p:cNvSpPr>
          <p:nvPr/>
        </p:nvSpPr>
        <p:spPr bwMode="auto">
          <a:xfrm>
            <a:off x="5580112" y="3772998"/>
            <a:ext cx="2257028" cy="184666"/>
          </a:xfrm>
          <a:prstGeom prst="rect">
            <a:avLst/>
          </a:prstGeom>
          <a:noFill/>
          <a:ln w="9525">
            <a:noFill/>
            <a:miter lim="800000"/>
            <a:headEnd/>
            <a:tailEnd/>
          </a:ln>
        </p:spPr>
        <p:txBody>
          <a:bodyPr wrap="none" lIns="0" tIns="0" rIns="0" bIns="0">
            <a:spAutoFit/>
          </a:bodyPr>
          <a:lstStyle/>
          <a:p>
            <a:pPr algn="ctr">
              <a:spcBef>
                <a:spcPct val="50000"/>
              </a:spcBef>
            </a:pPr>
            <a:r>
              <a:rPr lang="es-ES" sz="1200" dirty="0">
                <a:solidFill>
                  <a:srgbClr val="FF0000"/>
                </a:solidFill>
                <a:latin typeface="Arial" charset="0"/>
              </a:rPr>
              <a:t>Enlaces por puente de hidrógeno</a:t>
            </a:r>
            <a:endParaRPr lang="es-ES" sz="1200" dirty="0">
              <a:solidFill>
                <a:srgbClr val="FF0000"/>
              </a:solidFill>
              <a:latin typeface="Symbol" pitchFamily="18" charset="2"/>
            </a:endParaRPr>
          </a:p>
        </p:txBody>
      </p:sp>
      <p:sp>
        <p:nvSpPr>
          <p:cNvPr id="56" name="Text Box 72">
            <a:extLst>
              <a:ext uri="{FF2B5EF4-FFF2-40B4-BE49-F238E27FC236}">
                <a16:creationId xmlns="" xmlns:a16="http://schemas.microsoft.com/office/drawing/2014/main" id="{B2EE4A6C-7969-4091-B69A-06042E271AFF}"/>
              </a:ext>
            </a:extLst>
          </p:cNvPr>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La molécula de agua</a:t>
            </a:r>
          </a:p>
        </p:txBody>
      </p:sp>
    </p:spTree>
    <p:extLst>
      <p:ext uri="{BB962C8B-B14F-4D97-AF65-F5344CB8AC3E}">
        <p14:creationId xmlns:p14="http://schemas.microsoft.com/office/powerpoint/2010/main" val="246465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511300" y="1484313"/>
            <a:ext cx="6096000" cy="4448175"/>
            <a:chOff x="952" y="935"/>
            <a:chExt cx="3840" cy="2802"/>
          </a:xfrm>
        </p:grpSpPr>
        <p:pic>
          <p:nvPicPr>
            <p:cNvPr id="3" name="Picture 2" descr="C:\Documents and Settings\Alfredo\Mis documentos\Seminarios y congresos\Sem 06-2\Agua\agua_estructura_hielo.JPG"/>
            <p:cNvPicPr>
              <a:picLocks noChangeAspect="1" noChangeArrowheads="1"/>
            </p:cNvPicPr>
            <p:nvPr/>
          </p:nvPicPr>
          <p:blipFill>
            <a:blip r:embed="rId2" cstate="print">
              <a:clrChange>
                <a:clrFrom>
                  <a:srgbClr val="F1F5F4"/>
                </a:clrFrom>
                <a:clrTo>
                  <a:srgbClr val="F1F5F4">
                    <a:alpha val="0"/>
                  </a:srgbClr>
                </a:clrTo>
              </a:clrChange>
            </a:blip>
            <a:srcRect/>
            <a:stretch>
              <a:fillRect/>
            </a:stretch>
          </p:blipFill>
          <p:spPr bwMode="auto">
            <a:xfrm>
              <a:off x="952" y="935"/>
              <a:ext cx="3840" cy="2802"/>
            </a:xfrm>
            <a:prstGeom prst="rect">
              <a:avLst/>
            </a:prstGeom>
            <a:noFill/>
            <a:ln w="9525">
              <a:noFill/>
              <a:miter lim="800000"/>
              <a:headEnd/>
              <a:tailEnd/>
            </a:ln>
          </p:spPr>
        </p:pic>
        <p:pic>
          <p:nvPicPr>
            <p:cNvPr id="4" name="Picture 2"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75" y="935"/>
              <a:ext cx="1209" cy="98"/>
            </a:xfrm>
            <a:prstGeom prst="rect">
              <a:avLst/>
            </a:prstGeom>
            <a:noFill/>
          </p:spPr>
        </p:pic>
      </p:grpSp>
      <p:sp>
        <p:nvSpPr>
          <p:cNvPr id="6" name="Text Box 72">
            <a:extLst>
              <a:ext uri="{FF2B5EF4-FFF2-40B4-BE49-F238E27FC236}">
                <a16:creationId xmlns="" xmlns:a16="http://schemas.microsoft.com/office/drawing/2014/main" id="{29BBEC69-6F10-4718-89AA-E78EB95D0AAC}"/>
              </a:ext>
            </a:extLst>
          </p:cNvPr>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La molécula de agua</a:t>
            </a:r>
          </a:p>
        </p:txBody>
      </p:sp>
    </p:spTree>
    <p:extLst>
      <p:ext uri="{BB962C8B-B14F-4D97-AF65-F5344CB8AC3E}">
        <p14:creationId xmlns:p14="http://schemas.microsoft.com/office/powerpoint/2010/main" val="110608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119313" y="1557338"/>
            <a:ext cx="4905375" cy="4538662"/>
            <a:chOff x="1335" y="874"/>
            <a:chExt cx="3090" cy="2859"/>
          </a:xfrm>
        </p:grpSpPr>
        <p:pic>
          <p:nvPicPr>
            <p:cNvPr id="3" name="Picture 2" descr="C:\Documents and Settings\Alfredo\Mis documentos\Seminarios y congresos\Sem 06-2\Agua\densidad_agua.JPG"/>
            <p:cNvPicPr>
              <a:picLocks noChangeAspect="1" noChangeArrowheads="1"/>
            </p:cNvPicPr>
            <p:nvPr/>
          </p:nvPicPr>
          <p:blipFill>
            <a:blip r:embed="rId2" cstate="print"/>
            <a:srcRect/>
            <a:stretch>
              <a:fillRect/>
            </a:stretch>
          </p:blipFill>
          <p:spPr bwMode="auto">
            <a:xfrm>
              <a:off x="1335" y="874"/>
              <a:ext cx="3090" cy="2859"/>
            </a:xfrm>
            <a:prstGeom prst="rect">
              <a:avLst/>
            </a:prstGeom>
            <a:noFill/>
            <a:ln w="9525">
              <a:noFill/>
              <a:miter lim="800000"/>
              <a:headEnd/>
              <a:tailEnd/>
            </a:ln>
          </p:spPr>
        </p:pic>
        <p:pic>
          <p:nvPicPr>
            <p:cNvPr id="4" name="Picture 3"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8" y="3612"/>
              <a:ext cx="1209" cy="98"/>
            </a:xfrm>
            <a:prstGeom prst="rect">
              <a:avLst/>
            </a:prstGeom>
            <a:noFill/>
          </p:spPr>
        </p:pic>
      </p:grpSp>
      <p:sp>
        <p:nvSpPr>
          <p:cNvPr id="6" name="Text Box 72">
            <a:extLst>
              <a:ext uri="{FF2B5EF4-FFF2-40B4-BE49-F238E27FC236}">
                <a16:creationId xmlns="" xmlns:a16="http://schemas.microsoft.com/office/drawing/2014/main" id="{9CFE3A36-DF06-4420-A77C-58A4782A839E}"/>
              </a:ext>
            </a:extLst>
          </p:cNvPr>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La molécula de agua</a:t>
            </a:r>
          </a:p>
        </p:txBody>
      </p:sp>
    </p:spTree>
    <p:extLst>
      <p:ext uri="{BB962C8B-B14F-4D97-AF65-F5344CB8AC3E}">
        <p14:creationId xmlns:p14="http://schemas.microsoft.com/office/powerpoint/2010/main" val="224256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801938" y="1484313"/>
            <a:ext cx="3538537" cy="4648200"/>
            <a:chOff x="1765" y="935"/>
            <a:chExt cx="2229" cy="2928"/>
          </a:xfrm>
        </p:grpSpPr>
        <p:pic>
          <p:nvPicPr>
            <p:cNvPr id="3" name="Picture 1026" descr="C:\Documents and Settings\Alfredo\Mis documentos\Seminarios y congresos\Sem 06-2\Agua\foto0190.jpg"/>
            <p:cNvPicPr>
              <a:picLocks noChangeAspect="1" noChangeArrowheads="1"/>
            </p:cNvPicPr>
            <p:nvPr/>
          </p:nvPicPr>
          <p:blipFill>
            <a:blip r:embed="rId2" cstate="print"/>
            <a:srcRect/>
            <a:stretch>
              <a:fillRect/>
            </a:stretch>
          </p:blipFill>
          <p:spPr bwMode="auto">
            <a:xfrm>
              <a:off x="1765" y="935"/>
              <a:ext cx="2229" cy="2928"/>
            </a:xfrm>
            <a:prstGeom prst="rect">
              <a:avLst/>
            </a:prstGeom>
            <a:noFill/>
            <a:ln w="9525">
              <a:noFill/>
              <a:miter lim="800000"/>
              <a:headEnd/>
              <a:tailEnd/>
            </a:ln>
          </p:spPr>
        </p:pic>
        <p:pic>
          <p:nvPicPr>
            <p:cNvPr id="4" name="Picture 2"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75" y="3760"/>
              <a:ext cx="1209" cy="98"/>
            </a:xfrm>
            <a:prstGeom prst="rect">
              <a:avLst/>
            </a:prstGeom>
            <a:noFill/>
          </p:spPr>
        </p:pic>
      </p:grpSp>
      <p:sp>
        <p:nvSpPr>
          <p:cNvPr id="6" name="Text Box 72">
            <a:extLst>
              <a:ext uri="{FF2B5EF4-FFF2-40B4-BE49-F238E27FC236}">
                <a16:creationId xmlns="" xmlns:a16="http://schemas.microsoft.com/office/drawing/2014/main" id="{D2FA3CCA-0ED9-48CF-8F63-76593DA8DAAF}"/>
              </a:ext>
            </a:extLst>
          </p:cNvPr>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La molécula de agua</a:t>
            </a:r>
          </a:p>
        </p:txBody>
      </p:sp>
    </p:spTree>
    <p:extLst>
      <p:ext uri="{BB962C8B-B14F-4D97-AF65-F5344CB8AC3E}">
        <p14:creationId xmlns:p14="http://schemas.microsoft.com/office/powerpoint/2010/main" val="15147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719138" y="1484784"/>
            <a:ext cx="7705725" cy="2751522"/>
          </a:xfrm>
          <a:prstGeom prst="rect">
            <a:avLst/>
          </a:prstGeom>
          <a:noFill/>
          <a:ln w="9525">
            <a:noFill/>
            <a:miter lim="800000"/>
            <a:headEnd/>
            <a:tailEnd/>
          </a:ln>
          <a:effectLst/>
        </p:spPr>
        <p:txBody>
          <a:bodyPr>
            <a:spAutoFit/>
          </a:bodyPr>
          <a:lstStyle/>
          <a:p>
            <a:pPr marL="241300" indent="-241300" algn="just">
              <a:lnSpc>
                <a:spcPct val="140000"/>
              </a:lnSpc>
              <a:spcAft>
                <a:spcPct val="40000"/>
              </a:spcAft>
              <a:tabLst>
                <a:tab pos="228600" algn="l"/>
              </a:tabLst>
            </a:pPr>
            <a:r>
              <a:rPr lang="es-ES" sz="1800" b="1" dirty="0">
                <a:solidFill>
                  <a:srgbClr val="000066"/>
                </a:solidFill>
                <a:latin typeface="Arial" charset="0"/>
              </a:rPr>
              <a:t>El alumno:</a:t>
            </a:r>
          </a:p>
          <a:p>
            <a:pPr marL="241300" indent="-241300" algn="just">
              <a:lnSpc>
                <a:spcPct val="140000"/>
              </a:lnSpc>
              <a:spcAft>
                <a:spcPct val="40000"/>
              </a:spcAft>
              <a:tabLst>
                <a:tab pos="228600" algn="l"/>
              </a:tabLst>
            </a:pPr>
            <a:r>
              <a:rPr lang="es-ES" sz="1800" dirty="0">
                <a:solidFill>
                  <a:srgbClr val="000066"/>
                </a:solidFill>
                <a:latin typeface="Arial" charset="0"/>
              </a:rPr>
              <a:t>1.	</a:t>
            </a:r>
            <a:r>
              <a:rPr lang="es-MX" sz="1800" dirty="0">
                <a:solidFill>
                  <a:srgbClr val="000066"/>
                </a:solidFill>
                <a:latin typeface="Arial" charset="0"/>
                <a:cs typeface="Times New Roman" pitchFamily="18" charset="0"/>
              </a:rPr>
              <a:t>Distinguirá el tipo de atracciones intermoleculares de algunas sustancias.</a:t>
            </a:r>
          </a:p>
          <a:p>
            <a:pPr marL="241300" indent="-241300" algn="just">
              <a:lnSpc>
                <a:spcPct val="140000"/>
              </a:lnSpc>
              <a:spcAft>
                <a:spcPct val="40000"/>
              </a:spcAft>
              <a:tabLst>
                <a:tab pos="228600" algn="l"/>
              </a:tabLst>
            </a:pPr>
            <a:r>
              <a:rPr lang="es-MX" sz="1800" dirty="0">
                <a:solidFill>
                  <a:srgbClr val="000066"/>
                </a:solidFill>
                <a:latin typeface="Arial" charset="0"/>
                <a:cs typeface="Times New Roman" pitchFamily="18" charset="0"/>
              </a:rPr>
              <a:t>2. Comprenderá las diferencias entre una molécula polar y una molécula no polar.</a:t>
            </a:r>
          </a:p>
          <a:p>
            <a:pPr marL="241300" indent="-241300" algn="just">
              <a:lnSpc>
                <a:spcPct val="140000"/>
              </a:lnSpc>
              <a:spcAft>
                <a:spcPct val="40000"/>
              </a:spcAft>
              <a:tabLst>
                <a:tab pos="228600" algn="l"/>
              </a:tabLst>
            </a:pPr>
            <a:r>
              <a:rPr lang="es-MX" sz="1800" dirty="0">
                <a:solidFill>
                  <a:srgbClr val="000066"/>
                </a:solidFill>
                <a:latin typeface="Arial" charset="0"/>
                <a:cs typeface="Times New Roman" pitchFamily="18" charset="0"/>
              </a:rPr>
              <a:t>3. Observará el fenómeno de solubilidad con algunos disolventes. </a:t>
            </a:r>
            <a:endParaRPr lang="es-ES" sz="1800" dirty="0">
              <a:solidFill>
                <a:srgbClr val="000066"/>
              </a:solidFill>
              <a:latin typeface="Arial" charset="0"/>
            </a:endParaRPr>
          </a:p>
        </p:txBody>
      </p:sp>
      <p:sp>
        <p:nvSpPr>
          <p:cNvPr id="5"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Objetivos</a:t>
            </a:r>
          </a:p>
        </p:txBody>
      </p:sp>
    </p:spTree>
    <p:extLst>
      <p:ext uri="{BB962C8B-B14F-4D97-AF65-F5344CB8AC3E}">
        <p14:creationId xmlns:p14="http://schemas.microsoft.com/office/powerpoint/2010/main" val="402557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500"/>
                                        <p:tgtEl>
                                          <p:spTgt spid="3">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downRigh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09800" y="5733256"/>
            <a:ext cx="4244624" cy="461665"/>
          </a:xfrm>
          <a:prstGeom prst="rect">
            <a:avLst/>
          </a:prstGeom>
          <a:noFill/>
          <a:ln w="9525">
            <a:noFill/>
            <a:miter lim="800000"/>
            <a:headEnd/>
            <a:tailEnd/>
          </a:ln>
          <a:effectLst/>
        </p:spPr>
        <p:txBody>
          <a:bodyPr wrap="none">
            <a:spAutoFit/>
          </a:bodyPr>
          <a:lstStyle/>
          <a:p>
            <a:r>
              <a:rPr lang="es-ES" dirty="0">
                <a:solidFill>
                  <a:srgbClr val="000066"/>
                </a:solidFill>
                <a:latin typeface="Arial" charset="0"/>
              </a:rPr>
              <a:t>Tensión superficial (cohesión)</a:t>
            </a:r>
          </a:p>
        </p:txBody>
      </p:sp>
      <p:grpSp>
        <p:nvGrpSpPr>
          <p:cNvPr id="3" name="Group 3"/>
          <p:cNvGrpSpPr>
            <a:grpSpLocks/>
          </p:cNvGrpSpPr>
          <p:nvPr/>
        </p:nvGrpSpPr>
        <p:grpSpPr bwMode="auto">
          <a:xfrm>
            <a:off x="539750" y="1412776"/>
            <a:ext cx="3132138" cy="4116388"/>
            <a:chOff x="340" y="1026"/>
            <a:chExt cx="1973" cy="2593"/>
          </a:xfrm>
        </p:grpSpPr>
        <p:pic>
          <p:nvPicPr>
            <p:cNvPr id="4" name="Picture 2" descr="C:\Documents and Settings\Alfredo\Mis documentos\Seminarios y congresos\Sem 06-2\Agua\foto0192.jpg"/>
            <p:cNvPicPr>
              <a:picLocks noChangeAspect="1" noChangeArrowheads="1"/>
            </p:cNvPicPr>
            <p:nvPr/>
          </p:nvPicPr>
          <p:blipFill>
            <a:blip r:embed="rId2" cstate="print"/>
            <a:srcRect/>
            <a:stretch>
              <a:fillRect/>
            </a:stretch>
          </p:blipFill>
          <p:spPr bwMode="auto">
            <a:xfrm>
              <a:off x="340" y="1026"/>
              <a:ext cx="1973" cy="2592"/>
            </a:xfrm>
            <a:prstGeom prst="rect">
              <a:avLst/>
            </a:prstGeom>
            <a:noFill/>
            <a:ln w="9525">
              <a:noFill/>
              <a:miter lim="800000"/>
              <a:headEnd/>
              <a:tailEnd/>
            </a:ln>
          </p:spPr>
        </p:pic>
        <p:pic>
          <p:nvPicPr>
            <p:cNvPr id="5" name="Picture 2" descr="electroquimica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0" y="3521"/>
              <a:ext cx="1209" cy="98"/>
            </a:xfrm>
            <a:prstGeom prst="rect">
              <a:avLst/>
            </a:prstGeom>
            <a:noFill/>
          </p:spPr>
        </p:pic>
      </p:grpSp>
      <p:grpSp>
        <p:nvGrpSpPr>
          <p:cNvPr id="6" name="Group 8"/>
          <p:cNvGrpSpPr>
            <a:grpSpLocks/>
          </p:cNvGrpSpPr>
          <p:nvPr/>
        </p:nvGrpSpPr>
        <p:grpSpPr bwMode="auto">
          <a:xfrm>
            <a:off x="3779838" y="1535014"/>
            <a:ext cx="5033962" cy="3354387"/>
            <a:chOff x="2381" y="1103"/>
            <a:chExt cx="3171" cy="2113"/>
          </a:xfrm>
        </p:grpSpPr>
        <p:pic>
          <p:nvPicPr>
            <p:cNvPr id="7" name="Picture 6" descr="Tensión superficial"/>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Lst>
            </a:blip>
            <a:srcRect/>
            <a:stretch>
              <a:fillRect/>
            </a:stretch>
          </p:blipFill>
          <p:spPr bwMode="auto">
            <a:xfrm>
              <a:off x="2381" y="1103"/>
              <a:ext cx="3171" cy="2113"/>
            </a:xfrm>
            <a:prstGeom prst="rect">
              <a:avLst/>
            </a:prstGeom>
            <a:noFill/>
          </p:spPr>
        </p:pic>
        <p:sp>
          <p:nvSpPr>
            <p:cNvPr id="8" name="Text Box 7"/>
            <p:cNvSpPr txBox="1">
              <a:spLocks noChangeArrowheads="1"/>
            </p:cNvSpPr>
            <p:nvPr/>
          </p:nvSpPr>
          <p:spPr bwMode="auto">
            <a:xfrm>
              <a:off x="3032" y="3035"/>
              <a:ext cx="1951" cy="154"/>
            </a:xfrm>
            <a:prstGeom prst="rect">
              <a:avLst/>
            </a:prstGeom>
            <a:noFill/>
            <a:ln w="9525">
              <a:noFill/>
              <a:miter lim="800000"/>
              <a:headEnd/>
              <a:tailEnd/>
            </a:ln>
            <a:effectLst/>
          </p:spPr>
          <p:txBody>
            <a:bodyPr>
              <a:spAutoFit/>
            </a:bodyPr>
            <a:lstStyle/>
            <a:p>
              <a:pPr algn="just">
                <a:spcBef>
                  <a:spcPct val="50000"/>
                </a:spcBef>
              </a:pPr>
              <a:r>
                <a:rPr lang="es-ES" sz="1000">
                  <a:solidFill>
                    <a:schemeClr val="bg2"/>
                  </a:solidFill>
                  <a:latin typeface="Arial" charset="0"/>
                </a:rPr>
                <a:t>http://www.fotonatura.org/galerias/fotos/179024/</a:t>
              </a:r>
            </a:p>
          </p:txBody>
        </p:sp>
      </p:grpSp>
      <p:sp>
        <p:nvSpPr>
          <p:cNvPr id="9"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Tensión superficial</a:t>
            </a:r>
          </a:p>
        </p:txBody>
      </p:sp>
    </p:spTree>
    <p:extLst>
      <p:ext uri="{BB962C8B-B14F-4D97-AF65-F5344CB8AC3E}">
        <p14:creationId xmlns:p14="http://schemas.microsoft.com/office/powerpoint/2010/main" val="13811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lfredo\Mis documentos\Seminarios y congresos\Sem 06-2\Agua\capilar.JPG"/>
          <p:cNvPicPr>
            <a:picLocks noChangeAspect="1" noChangeArrowheads="1"/>
          </p:cNvPicPr>
          <p:nvPr/>
        </p:nvPicPr>
        <p:blipFill>
          <a:blip r:embed="rId2" cstate="print">
            <a:clrChange>
              <a:clrFrom>
                <a:srgbClr val="EFF3F2"/>
              </a:clrFrom>
              <a:clrTo>
                <a:srgbClr val="EFF3F2">
                  <a:alpha val="0"/>
                </a:srgbClr>
              </a:clrTo>
            </a:clrChange>
          </a:blip>
          <a:srcRect/>
          <a:stretch>
            <a:fillRect/>
          </a:stretch>
        </p:blipFill>
        <p:spPr bwMode="auto">
          <a:xfrm>
            <a:off x="4953000" y="1340768"/>
            <a:ext cx="3124200" cy="4114800"/>
          </a:xfrm>
          <a:prstGeom prst="rect">
            <a:avLst/>
          </a:prstGeom>
          <a:noFill/>
          <a:ln w="9525">
            <a:noFill/>
            <a:miter lim="800000"/>
            <a:headEnd/>
            <a:tailEnd/>
          </a:ln>
        </p:spPr>
      </p:pic>
      <p:sp>
        <p:nvSpPr>
          <p:cNvPr id="3" name="Text Box 5"/>
          <p:cNvSpPr txBox="1">
            <a:spLocks noChangeArrowheads="1"/>
          </p:cNvSpPr>
          <p:nvPr/>
        </p:nvSpPr>
        <p:spPr bwMode="auto">
          <a:xfrm>
            <a:off x="4724400" y="5733256"/>
            <a:ext cx="3288080" cy="461665"/>
          </a:xfrm>
          <a:prstGeom prst="rect">
            <a:avLst/>
          </a:prstGeom>
          <a:noFill/>
          <a:ln w="9525">
            <a:noFill/>
            <a:miter lim="800000"/>
            <a:headEnd/>
            <a:tailEnd/>
          </a:ln>
          <a:effectLst/>
        </p:spPr>
        <p:txBody>
          <a:bodyPr wrap="none">
            <a:spAutoFit/>
          </a:bodyPr>
          <a:lstStyle/>
          <a:p>
            <a:r>
              <a:rPr lang="es-ES" dirty="0">
                <a:solidFill>
                  <a:srgbClr val="000066"/>
                </a:solidFill>
                <a:latin typeface="Arial" charset="0"/>
              </a:rPr>
              <a:t>Capilaridad (adhesión)</a:t>
            </a:r>
          </a:p>
        </p:txBody>
      </p:sp>
      <p:grpSp>
        <p:nvGrpSpPr>
          <p:cNvPr id="4" name="Group 9"/>
          <p:cNvGrpSpPr>
            <a:grpSpLocks/>
          </p:cNvGrpSpPr>
          <p:nvPr/>
        </p:nvGrpSpPr>
        <p:grpSpPr bwMode="auto">
          <a:xfrm>
            <a:off x="539750" y="1484313"/>
            <a:ext cx="3630613" cy="4694237"/>
            <a:chOff x="340" y="935"/>
            <a:chExt cx="2287" cy="2957"/>
          </a:xfrm>
        </p:grpSpPr>
        <p:pic>
          <p:nvPicPr>
            <p:cNvPr id="5" name="Picture 7" descr="yosemite"/>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340" y="935"/>
              <a:ext cx="2287" cy="2949"/>
            </a:xfrm>
            <a:prstGeom prst="rect">
              <a:avLst/>
            </a:prstGeom>
            <a:noFill/>
          </p:spPr>
        </p:pic>
        <p:sp>
          <p:nvSpPr>
            <p:cNvPr id="6" name="Rectangle 8"/>
            <p:cNvSpPr>
              <a:spLocks noChangeArrowheads="1"/>
            </p:cNvSpPr>
            <p:nvPr/>
          </p:nvSpPr>
          <p:spPr bwMode="auto">
            <a:xfrm>
              <a:off x="386" y="3748"/>
              <a:ext cx="2131" cy="144"/>
            </a:xfrm>
            <a:prstGeom prst="rect">
              <a:avLst/>
            </a:prstGeom>
            <a:noFill/>
            <a:ln w="9525">
              <a:noFill/>
              <a:miter lim="800000"/>
              <a:headEnd/>
              <a:tailEnd/>
            </a:ln>
            <a:effectLst/>
          </p:spPr>
          <p:txBody>
            <a:bodyPr>
              <a:spAutoFit/>
            </a:bodyPr>
            <a:lstStyle/>
            <a:p>
              <a:r>
                <a:rPr lang="es-ES" sz="900" b="1">
                  <a:latin typeface="Arial" charset="0"/>
                </a:rPr>
                <a:t>http://www.tempsdoci.com/Yosemite_estados_unidos.php</a:t>
              </a:r>
            </a:p>
          </p:txBody>
        </p:sp>
      </p:grpSp>
      <p:sp>
        <p:nvSpPr>
          <p:cNvPr id="7"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Capilaridad</a:t>
            </a:r>
          </a:p>
        </p:txBody>
      </p:sp>
    </p:spTree>
    <p:extLst>
      <p:ext uri="{BB962C8B-B14F-4D97-AF65-F5344CB8AC3E}">
        <p14:creationId xmlns:p14="http://schemas.microsoft.com/office/powerpoint/2010/main" val="147221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Equipo y material</a:t>
            </a:r>
          </a:p>
        </p:txBody>
      </p:sp>
      <p:sp>
        <p:nvSpPr>
          <p:cNvPr id="3" name="Text Box 72"/>
          <p:cNvSpPr txBox="1">
            <a:spLocks noChangeArrowheads="1"/>
          </p:cNvSpPr>
          <p:nvPr/>
        </p:nvSpPr>
        <p:spPr bwMode="auto">
          <a:xfrm>
            <a:off x="632756" y="1613699"/>
            <a:ext cx="4947356" cy="2031325"/>
          </a:xfrm>
          <a:prstGeom prst="rect">
            <a:avLst/>
          </a:prstGeom>
          <a:noFill/>
          <a:ln w="9525">
            <a:noFill/>
            <a:miter lim="800000"/>
            <a:headEnd/>
            <a:tailEnd/>
          </a:ln>
          <a:effectLst/>
        </p:spPr>
        <p:txBody>
          <a:bodyPr wrap="square">
            <a:spAutoFit/>
          </a:bodyPr>
          <a:lstStyle/>
          <a:p>
            <a:pPr algn="just">
              <a:spcBef>
                <a:spcPct val="50000"/>
              </a:spcBef>
            </a:pPr>
            <a:r>
              <a:rPr lang="es-MX" sz="1800" dirty="0">
                <a:solidFill>
                  <a:srgbClr val="000066"/>
                </a:solidFill>
                <a:latin typeface="Arial" charset="0"/>
              </a:rPr>
              <a:t>a) 11 tubos de ensayo.</a:t>
            </a:r>
          </a:p>
          <a:p>
            <a:pPr algn="just">
              <a:spcBef>
                <a:spcPct val="50000"/>
              </a:spcBef>
            </a:pPr>
            <a:r>
              <a:rPr lang="es-MX" sz="1800" dirty="0">
                <a:solidFill>
                  <a:srgbClr val="000066"/>
                </a:solidFill>
                <a:latin typeface="Arial" charset="0"/>
              </a:rPr>
              <a:t>b) 1 gradilla.</a:t>
            </a:r>
          </a:p>
          <a:p>
            <a:pPr algn="just">
              <a:spcBef>
                <a:spcPct val="50000"/>
              </a:spcBef>
            </a:pPr>
            <a:r>
              <a:rPr lang="es-MX" sz="1800" dirty="0">
                <a:solidFill>
                  <a:srgbClr val="000066"/>
                </a:solidFill>
                <a:latin typeface="Arial" charset="0"/>
              </a:rPr>
              <a:t>c) 1 espátula de doble punta.</a:t>
            </a:r>
          </a:p>
          <a:p>
            <a:pPr algn="just">
              <a:spcBef>
                <a:spcPct val="50000"/>
              </a:spcBef>
            </a:pPr>
            <a:r>
              <a:rPr lang="es-MX" sz="1800" dirty="0">
                <a:solidFill>
                  <a:srgbClr val="000066"/>
                </a:solidFill>
                <a:latin typeface="Arial" charset="0"/>
              </a:rPr>
              <a:t>d) 5 pipetas de 1 [ml] o frascos con gotero.</a:t>
            </a:r>
          </a:p>
          <a:p>
            <a:pPr algn="just">
              <a:spcBef>
                <a:spcPct val="50000"/>
              </a:spcBef>
            </a:pPr>
            <a:r>
              <a:rPr lang="es-MX" sz="1800" dirty="0">
                <a:solidFill>
                  <a:srgbClr val="000066"/>
                </a:solidFill>
                <a:latin typeface="Arial" charset="0"/>
              </a:rPr>
              <a:t>e) 1 </a:t>
            </a:r>
            <a:r>
              <a:rPr lang="es-MX" sz="1800" dirty="0" err="1">
                <a:solidFill>
                  <a:srgbClr val="000066"/>
                </a:solidFill>
                <a:latin typeface="Arial" charset="0"/>
              </a:rPr>
              <a:t>propipeta</a:t>
            </a:r>
            <a:r>
              <a:rPr lang="es-MX" sz="1800" dirty="0">
                <a:solidFill>
                  <a:srgbClr val="000066"/>
                </a:solidFill>
                <a:latin typeface="Arial" charset="0"/>
              </a:rPr>
              <a:t>.</a:t>
            </a:r>
          </a:p>
        </p:txBody>
      </p:sp>
    </p:spTree>
    <p:extLst>
      <p:ext uri="{BB962C8B-B14F-4D97-AF65-F5344CB8AC3E}">
        <p14:creationId xmlns:p14="http://schemas.microsoft.com/office/powerpoint/2010/main" val="217297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500"/>
                                        <p:tgtEl>
                                          <p:spTgt spid="3">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downRight)">
                                      <p:cBhvr>
                                        <p:cTn id="19" dur="500"/>
                                        <p:tgtEl>
                                          <p:spTgt spid="3">
                                            <p:txEl>
                                              <p:pRg st="3" end="3"/>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Righ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Reactivos</a:t>
            </a:r>
          </a:p>
        </p:txBody>
      </p:sp>
      <p:sp>
        <p:nvSpPr>
          <p:cNvPr id="3" name="Text Box 72"/>
          <p:cNvSpPr txBox="1">
            <a:spLocks noChangeArrowheads="1"/>
          </p:cNvSpPr>
          <p:nvPr/>
        </p:nvSpPr>
        <p:spPr bwMode="auto">
          <a:xfrm>
            <a:off x="632756" y="1574790"/>
            <a:ext cx="4947356" cy="2862322"/>
          </a:xfrm>
          <a:prstGeom prst="rect">
            <a:avLst/>
          </a:prstGeom>
          <a:noFill/>
          <a:ln w="9525">
            <a:noFill/>
            <a:miter lim="800000"/>
            <a:headEnd/>
            <a:tailEnd/>
          </a:ln>
          <a:effectLst/>
        </p:spPr>
        <p:txBody>
          <a:bodyPr wrap="square">
            <a:spAutoFit/>
          </a:bodyPr>
          <a:lstStyle/>
          <a:p>
            <a:pPr algn="just">
              <a:spcBef>
                <a:spcPct val="50000"/>
              </a:spcBef>
            </a:pPr>
            <a:r>
              <a:rPr lang="es-MX" sz="1800" dirty="0">
                <a:solidFill>
                  <a:srgbClr val="000066"/>
                </a:solidFill>
                <a:latin typeface="Arial" charset="0"/>
              </a:rPr>
              <a:t>1) Agua destilada</a:t>
            </a:r>
          </a:p>
          <a:p>
            <a:pPr algn="just">
              <a:spcBef>
                <a:spcPct val="50000"/>
              </a:spcBef>
            </a:pPr>
            <a:r>
              <a:rPr lang="es-MX" sz="1800" dirty="0">
                <a:solidFill>
                  <a:srgbClr val="000066"/>
                </a:solidFill>
                <a:latin typeface="Arial" charset="0"/>
              </a:rPr>
              <a:t>2) Metanol, CH</a:t>
            </a:r>
            <a:r>
              <a:rPr lang="es-MX" sz="1800" baseline="-25000" dirty="0">
                <a:solidFill>
                  <a:srgbClr val="000066"/>
                </a:solidFill>
                <a:latin typeface="Arial" charset="0"/>
              </a:rPr>
              <a:t>3</a:t>
            </a:r>
            <a:r>
              <a:rPr lang="es-MX" sz="1800" dirty="0">
                <a:solidFill>
                  <a:srgbClr val="000066"/>
                </a:solidFill>
                <a:latin typeface="Arial" charset="0"/>
              </a:rPr>
              <a:t>OH</a:t>
            </a:r>
          </a:p>
          <a:p>
            <a:pPr algn="just">
              <a:spcBef>
                <a:spcPct val="50000"/>
              </a:spcBef>
            </a:pPr>
            <a:r>
              <a:rPr lang="es-MX" sz="1800" dirty="0">
                <a:solidFill>
                  <a:srgbClr val="000066"/>
                </a:solidFill>
                <a:latin typeface="Arial" charset="0"/>
              </a:rPr>
              <a:t>3) Hexano, C</a:t>
            </a:r>
            <a:r>
              <a:rPr lang="es-MX" sz="1800" baseline="-25000" dirty="0">
                <a:solidFill>
                  <a:srgbClr val="000066"/>
                </a:solidFill>
                <a:latin typeface="Arial" charset="0"/>
              </a:rPr>
              <a:t>6</a:t>
            </a:r>
            <a:r>
              <a:rPr lang="es-MX" sz="1800" dirty="0">
                <a:solidFill>
                  <a:srgbClr val="000066"/>
                </a:solidFill>
                <a:latin typeface="Arial" charset="0"/>
              </a:rPr>
              <a:t>H</a:t>
            </a:r>
            <a:r>
              <a:rPr lang="es-MX" sz="1800" baseline="-25000" dirty="0">
                <a:solidFill>
                  <a:srgbClr val="000066"/>
                </a:solidFill>
                <a:latin typeface="Arial" charset="0"/>
              </a:rPr>
              <a:t>14</a:t>
            </a:r>
          </a:p>
          <a:p>
            <a:pPr algn="just">
              <a:spcBef>
                <a:spcPct val="50000"/>
              </a:spcBef>
            </a:pPr>
            <a:r>
              <a:rPr lang="es-MX" sz="1800" dirty="0">
                <a:solidFill>
                  <a:srgbClr val="000066"/>
                </a:solidFill>
                <a:latin typeface="Arial" charset="0"/>
              </a:rPr>
              <a:t>4) Ácido acético glacial, CH</a:t>
            </a:r>
            <a:r>
              <a:rPr lang="es-MX" sz="1800" baseline="-25000" dirty="0">
                <a:solidFill>
                  <a:srgbClr val="000066"/>
                </a:solidFill>
                <a:latin typeface="Arial" charset="0"/>
              </a:rPr>
              <a:t>3</a:t>
            </a:r>
            <a:r>
              <a:rPr lang="es-MX" sz="1800" dirty="0">
                <a:solidFill>
                  <a:srgbClr val="000066"/>
                </a:solidFill>
                <a:latin typeface="Arial" charset="0"/>
              </a:rPr>
              <a:t>COOH</a:t>
            </a:r>
          </a:p>
          <a:p>
            <a:pPr algn="just">
              <a:spcBef>
                <a:spcPct val="50000"/>
              </a:spcBef>
            </a:pPr>
            <a:r>
              <a:rPr lang="es-MX" sz="1800" dirty="0">
                <a:solidFill>
                  <a:srgbClr val="000066"/>
                </a:solidFill>
                <a:latin typeface="Arial" charset="0"/>
              </a:rPr>
              <a:t>5) Acetona, CH</a:t>
            </a:r>
            <a:r>
              <a:rPr lang="es-MX" sz="1800" baseline="-25000" dirty="0">
                <a:solidFill>
                  <a:srgbClr val="000066"/>
                </a:solidFill>
                <a:latin typeface="Arial" charset="0"/>
              </a:rPr>
              <a:t>3</a:t>
            </a:r>
            <a:r>
              <a:rPr lang="es-MX" sz="1800" dirty="0">
                <a:solidFill>
                  <a:srgbClr val="000066"/>
                </a:solidFill>
                <a:latin typeface="Arial" charset="0"/>
              </a:rPr>
              <a:t>COCH</a:t>
            </a:r>
            <a:r>
              <a:rPr lang="es-MX" sz="1800" baseline="-25000" dirty="0">
                <a:solidFill>
                  <a:srgbClr val="000066"/>
                </a:solidFill>
                <a:latin typeface="Arial" charset="0"/>
              </a:rPr>
              <a:t>3</a:t>
            </a:r>
          </a:p>
          <a:p>
            <a:pPr algn="just">
              <a:spcBef>
                <a:spcPct val="50000"/>
              </a:spcBef>
            </a:pPr>
            <a:r>
              <a:rPr lang="es-MX" sz="1800" dirty="0">
                <a:solidFill>
                  <a:srgbClr val="000066"/>
                </a:solidFill>
                <a:latin typeface="Arial" charset="0"/>
              </a:rPr>
              <a:t>6) Permanganato de potasio sólido, KMnO</a:t>
            </a:r>
            <a:r>
              <a:rPr lang="es-MX" sz="1800" baseline="-25000" dirty="0">
                <a:solidFill>
                  <a:srgbClr val="000066"/>
                </a:solidFill>
                <a:latin typeface="Arial" charset="0"/>
              </a:rPr>
              <a:t>4</a:t>
            </a:r>
          </a:p>
          <a:p>
            <a:pPr algn="just">
              <a:spcBef>
                <a:spcPct val="50000"/>
              </a:spcBef>
            </a:pPr>
            <a:r>
              <a:rPr lang="es-MX" sz="1800" dirty="0">
                <a:solidFill>
                  <a:srgbClr val="000066"/>
                </a:solidFill>
                <a:latin typeface="Arial" charset="0"/>
              </a:rPr>
              <a:t>7) Cloruro de sodio, </a:t>
            </a:r>
            <a:r>
              <a:rPr lang="es-MX" sz="1800" dirty="0" err="1">
                <a:solidFill>
                  <a:srgbClr val="000066"/>
                </a:solidFill>
                <a:latin typeface="Arial" charset="0"/>
              </a:rPr>
              <a:t>NaCl</a:t>
            </a:r>
            <a:endParaRPr lang="es-MX" sz="1800" dirty="0">
              <a:solidFill>
                <a:srgbClr val="000066"/>
              </a:solidFill>
              <a:latin typeface="Arial" charset="0"/>
            </a:endParaRPr>
          </a:p>
        </p:txBody>
      </p:sp>
    </p:spTree>
    <p:extLst>
      <p:ext uri="{BB962C8B-B14F-4D97-AF65-F5344CB8AC3E}">
        <p14:creationId xmlns:p14="http://schemas.microsoft.com/office/powerpoint/2010/main" val="119611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500"/>
                                        <p:tgtEl>
                                          <p:spTgt spid="3">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downRight)">
                                      <p:cBhvr>
                                        <p:cTn id="19" dur="500"/>
                                        <p:tgtEl>
                                          <p:spTgt spid="3">
                                            <p:txEl>
                                              <p:pRg st="3" end="3"/>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Right)">
                                      <p:cBhvr>
                                        <p:cTn id="23" dur="500"/>
                                        <p:tgtEl>
                                          <p:spTgt spid="3">
                                            <p:txEl>
                                              <p:pRg st="4" end="4"/>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Right)">
                                      <p:cBhvr>
                                        <p:cTn id="27" dur="500"/>
                                        <p:tgtEl>
                                          <p:spTgt spid="3">
                                            <p:txEl>
                                              <p:pRg st="5" end="5"/>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trips(downRigh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719138" y="1282264"/>
            <a:ext cx="7705725" cy="1569660"/>
          </a:xfrm>
          <a:prstGeom prst="rect">
            <a:avLst/>
          </a:prstGeom>
          <a:noFill/>
          <a:ln w="9525">
            <a:noFill/>
            <a:miter lim="800000"/>
            <a:headEnd/>
            <a:tailEnd/>
          </a:ln>
          <a:effectLst/>
        </p:spPr>
        <p:txBody>
          <a:bodyPr>
            <a:spAutoFit/>
          </a:bodyPr>
          <a:lstStyle/>
          <a:p>
            <a:pPr algn="just">
              <a:lnSpc>
                <a:spcPct val="140000"/>
              </a:lnSpc>
              <a:spcAft>
                <a:spcPct val="40000"/>
              </a:spcAft>
            </a:pPr>
            <a:r>
              <a:rPr lang="es-MX" sz="1600" dirty="0">
                <a:solidFill>
                  <a:srgbClr val="000066"/>
                </a:solidFill>
                <a:latin typeface="Arial" charset="0"/>
                <a:cs typeface="Times New Roman" pitchFamily="18" charset="0"/>
              </a:rPr>
              <a:t>ACTIVIDAD 1</a:t>
            </a:r>
          </a:p>
          <a:p>
            <a:pPr algn="just">
              <a:lnSpc>
                <a:spcPct val="140000"/>
              </a:lnSpc>
              <a:spcAft>
                <a:spcPct val="40000"/>
              </a:spcAft>
            </a:pPr>
            <a:r>
              <a:rPr lang="es-MX" sz="1600" dirty="0">
                <a:solidFill>
                  <a:srgbClr val="000066"/>
                </a:solidFill>
                <a:latin typeface="Arial" charset="0"/>
                <a:cs typeface="Times New Roman" pitchFamily="18" charset="0"/>
              </a:rPr>
              <a:t>El profesor verificará que los alumnos posean los conocimientos teóricos necesarios para la realización de la práctica y explicará los cuidados que deben tenerse en el manejo de las sustancias químicas que se emplearán. </a:t>
            </a:r>
            <a:endParaRPr lang="es-ES" sz="1600" dirty="0">
              <a:solidFill>
                <a:srgbClr val="000066"/>
              </a:solidFill>
              <a:latin typeface="Arial" charset="0"/>
              <a:cs typeface="Times New Roman" pitchFamily="18" charset="0"/>
            </a:endParaRPr>
          </a:p>
        </p:txBody>
      </p:sp>
      <p:sp>
        <p:nvSpPr>
          <p:cNvPr id="3"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Desarrollo</a:t>
            </a:r>
          </a:p>
        </p:txBody>
      </p:sp>
    </p:spTree>
    <p:extLst>
      <p:ext uri="{BB962C8B-B14F-4D97-AF65-F5344CB8AC3E}">
        <p14:creationId xmlns:p14="http://schemas.microsoft.com/office/powerpoint/2010/main" val="169890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719138" y="1196752"/>
            <a:ext cx="7705725" cy="2505301"/>
          </a:xfrm>
          <a:prstGeom prst="rect">
            <a:avLst/>
          </a:prstGeom>
          <a:noFill/>
          <a:ln w="9525">
            <a:noFill/>
            <a:miter lim="800000"/>
            <a:headEnd/>
            <a:tailEnd/>
          </a:ln>
          <a:effectLst/>
        </p:spPr>
        <p:txBody>
          <a:bodyPr>
            <a:spAutoFit/>
          </a:bodyPr>
          <a:lstStyle/>
          <a:p>
            <a:pPr algn="just">
              <a:lnSpc>
                <a:spcPct val="140000"/>
              </a:lnSpc>
              <a:spcAft>
                <a:spcPts val="0"/>
              </a:spcAft>
            </a:pPr>
            <a:r>
              <a:rPr lang="es-MX" sz="1600" dirty="0">
                <a:solidFill>
                  <a:srgbClr val="000066"/>
                </a:solidFill>
                <a:latin typeface="Arial" charset="0"/>
                <a:cs typeface="Times New Roman" pitchFamily="18" charset="0"/>
              </a:rPr>
              <a:t>ACTIVIDAD 2</a:t>
            </a:r>
          </a:p>
          <a:p>
            <a:pPr marL="266700" indent="-266700" algn="just">
              <a:lnSpc>
                <a:spcPct val="140000"/>
              </a:lnSpc>
              <a:spcAft>
                <a:spcPts val="0"/>
              </a:spcAft>
            </a:pPr>
            <a:r>
              <a:rPr lang="es-MX" sz="1600" dirty="0">
                <a:solidFill>
                  <a:srgbClr val="000066"/>
                </a:solidFill>
                <a:latin typeface="Arial" charset="0"/>
                <a:cs typeface="Times New Roman" pitchFamily="18" charset="0"/>
              </a:rPr>
              <a:t>1. Enumere los tubos de ensayo del 1 al 11 y colóquelos en la gradilla.</a:t>
            </a:r>
          </a:p>
          <a:p>
            <a:pPr marL="266700" indent="-266700" algn="just">
              <a:lnSpc>
                <a:spcPct val="140000"/>
              </a:lnSpc>
              <a:spcAft>
                <a:spcPts val="0"/>
              </a:spcAft>
            </a:pPr>
            <a:r>
              <a:rPr lang="es-MX" sz="1600" dirty="0">
                <a:solidFill>
                  <a:srgbClr val="000066"/>
                </a:solidFill>
                <a:latin typeface="Arial" charset="0"/>
                <a:cs typeface="Times New Roman" pitchFamily="18" charset="0"/>
              </a:rPr>
              <a:t>2. Adicione 10 gotas de cada disolvente en el tubo de ensayo, como lo muestra la columna del disolvente 1 de la tabla 1.</a:t>
            </a:r>
          </a:p>
          <a:p>
            <a:pPr marL="266700" indent="-266700" algn="just">
              <a:lnSpc>
                <a:spcPct val="140000"/>
              </a:lnSpc>
              <a:spcAft>
                <a:spcPts val="0"/>
              </a:spcAft>
            </a:pPr>
            <a:r>
              <a:rPr lang="es-MX" sz="1600" dirty="0">
                <a:solidFill>
                  <a:srgbClr val="000066"/>
                </a:solidFill>
                <a:latin typeface="Arial" charset="0"/>
                <a:cs typeface="Times New Roman" pitchFamily="18" charset="0"/>
              </a:rPr>
              <a:t>3. Posteriormente adicione 10 gotas de disolvente 2 como se indica en la tabla 1 y agite cada tubo.</a:t>
            </a:r>
          </a:p>
          <a:p>
            <a:pPr marL="266700" indent="-266700" algn="just">
              <a:lnSpc>
                <a:spcPct val="140000"/>
              </a:lnSpc>
              <a:spcAft>
                <a:spcPts val="0"/>
              </a:spcAft>
            </a:pPr>
            <a:r>
              <a:rPr lang="es-MX" sz="1600" dirty="0">
                <a:solidFill>
                  <a:srgbClr val="000066"/>
                </a:solidFill>
                <a:latin typeface="Arial" charset="0"/>
                <a:cs typeface="Times New Roman" pitchFamily="18" charset="0"/>
              </a:rPr>
              <a:t>4. Anote sus observaciones en la Tabla 1.</a:t>
            </a:r>
            <a:endParaRPr lang="es-ES" sz="1600" dirty="0">
              <a:solidFill>
                <a:srgbClr val="000066"/>
              </a:solidFill>
              <a:latin typeface="Arial" charset="0"/>
              <a:cs typeface="Times New Roman"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922874893"/>
              </p:ext>
            </p:extLst>
          </p:nvPr>
        </p:nvGraphicFramePr>
        <p:xfrm>
          <a:off x="1762647" y="3671272"/>
          <a:ext cx="5617131" cy="2926080"/>
        </p:xfrm>
        <a:graphic>
          <a:graphicData uri="http://schemas.openxmlformats.org/drawingml/2006/table">
            <a:tbl>
              <a:tblPr firstRow="1" bandRow="1">
                <a:tableStyleId>{5C22544A-7EE6-4342-B048-85BDC9FD1C3A}</a:tableStyleId>
              </a:tblPr>
              <a:tblGrid>
                <a:gridCol w="1224643">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2232248">
                  <a:extLst>
                    <a:ext uri="{9D8B030D-6E8A-4147-A177-3AD203B41FA5}">
                      <a16:colId xmlns="" xmlns:a16="http://schemas.microsoft.com/office/drawing/2014/main" val="20003"/>
                    </a:ext>
                  </a:extLst>
                </a:gridCol>
              </a:tblGrid>
              <a:tr h="243000">
                <a:tc gridSpan="4">
                  <a:txBody>
                    <a:bodyPr/>
                    <a:lstStyle/>
                    <a:p>
                      <a:pPr algn="ctr"/>
                      <a:r>
                        <a:rPr lang="es-MX" sz="1000" dirty="0">
                          <a:solidFill>
                            <a:srgbClr val="000099"/>
                          </a:solidFill>
                          <a:latin typeface="Arial" panose="020B0604020202020204" pitchFamily="34" charset="0"/>
                          <a:cs typeface="Arial" panose="020B0604020202020204" pitchFamily="34" charset="0"/>
                        </a:rPr>
                        <a:t>Tabla 1</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8F6AC"/>
                    </a:solidFill>
                  </a:tcPr>
                </a:tc>
                <a:tc hMerge="1">
                  <a:txBody>
                    <a:bodyPr/>
                    <a:lstStyle/>
                    <a:p>
                      <a:endParaRPr lang="es-MX"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43000">
                <a:tc>
                  <a:txBody>
                    <a:bodyPr/>
                    <a:lstStyle/>
                    <a:p>
                      <a:pPr algn="ctr"/>
                      <a:r>
                        <a:rPr lang="es-MX" sz="1000" dirty="0">
                          <a:solidFill>
                            <a:srgbClr val="000099"/>
                          </a:solidFill>
                          <a:latin typeface="Arial" panose="020B0604020202020204" pitchFamily="34" charset="0"/>
                          <a:cs typeface="Arial" panose="020B0604020202020204" pitchFamily="34" charset="0"/>
                        </a:rPr>
                        <a:t>Tubo de ensayo</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99"/>
                          </a:solidFill>
                          <a:latin typeface="Arial" panose="020B0604020202020204" pitchFamily="34" charset="0"/>
                          <a:cs typeface="Arial" panose="020B0604020202020204" pitchFamily="34" charset="0"/>
                        </a:rPr>
                        <a:t>Disolvente 1</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99"/>
                          </a:solidFill>
                          <a:latin typeface="Arial" panose="020B0604020202020204" pitchFamily="34" charset="0"/>
                          <a:cs typeface="Arial" panose="020B0604020202020204" pitchFamily="34" charset="0"/>
                        </a:rPr>
                        <a:t>Disolvente 2</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99"/>
                          </a:solidFill>
                          <a:latin typeface="Arial" panose="020B0604020202020204" pitchFamily="34" charset="0"/>
                          <a:cs typeface="Arial" panose="020B0604020202020204" pitchFamily="34" charset="0"/>
                        </a:rPr>
                        <a:t>Observaciones</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1"/>
                  </a:ext>
                </a:extLst>
              </a:tr>
              <a:tr h="243000">
                <a:tc>
                  <a:txBody>
                    <a:bodyPr/>
                    <a:lstStyle/>
                    <a:p>
                      <a:pPr algn="ctr"/>
                      <a:r>
                        <a:rPr lang="es-MX" sz="1000" dirty="0">
                          <a:solidFill>
                            <a:srgbClr val="000099"/>
                          </a:solidFill>
                          <a:latin typeface="Arial" panose="020B0604020202020204" pitchFamily="34" charset="0"/>
                          <a:cs typeface="Arial" panose="020B0604020202020204" pitchFamily="34" charset="0"/>
                        </a:rPr>
                        <a:t>1</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99"/>
                          </a:solidFill>
                          <a:latin typeface="Arial" panose="020B0604020202020204" pitchFamily="34" charset="0"/>
                          <a:cs typeface="Arial" panose="020B0604020202020204" pitchFamily="34" charset="0"/>
                        </a:rPr>
                        <a:t>Hexano</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2"/>
                  </a:ext>
                </a:extLst>
              </a:tr>
              <a:tr h="243000">
                <a:tc>
                  <a:txBody>
                    <a:bodyPr/>
                    <a:lstStyle/>
                    <a:p>
                      <a:pPr algn="ctr"/>
                      <a:r>
                        <a:rPr lang="es-MX" sz="1000" dirty="0">
                          <a:solidFill>
                            <a:srgbClr val="000099"/>
                          </a:solidFill>
                          <a:latin typeface="Arial" panose="020B0604020202020204" pitchFamily="34" charset="0"/>
                          <a:cs typeface="Arial" panose="020B0604020202020204" pitchFamily="34" charset="0"/>
                        </a:rPr>
                        <a:t>2</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99"/>
                          </a:solidFill>
                          <a:latin typeface="Arial" panose="020B0604020202020204" pitchFamily="34" charset="0"/>
                          <a:cs typeface="Arial" panose="020B0604020202020204" pitchFamily="34" charset="0"/>
                        </a:rPr>
                        <a:t>Hexano</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3"/>
                  </a:ext>
                </a:extLst>
              </a:tr>
              <a:tr h="243000">
                <a:tc>
                  <a:txBody>
                    <a:bodyPr/>
                    <a:lstStyle/>
                    <a:p>
                      <a:pPr algn="ctr"/>
                      <a:r>
                        <a:rPr lang="es-MX" sz="1000" dirty="0">
                          <a:solidFill>
                            <a:srgbClr val="000099"/>
                          </a:solidFill>
                          <a:latin typeface="Arial" panose="020B0604020202020204" pitchFamily="34" charset="0"/>
                          <a:cs typeface="Arial" panose="020B0604020202020204" pitchFamily="34" charset="0"/>
                        </a:rPr>
                        <a:t>3</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99"/>
                          </a:solidFill>
                          <a:latin typeface="Arial" panose="020B0604020202020204" pitchFamily="34" charset="0"/>
                          <a:cs typeface="Arial" panose="020B0604020202020204" pitchFamily="34" charset="0"/>
                        </a:rPr>
                        <a:t>Hexano</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4"/>
                  </a:ext>
                </a:extLst>
              </a:tr>
              <a:tr h="243000">
                <a:tc>
                  <a:txBody>
                    <a:bodyPr/>
                    <a:lstStyle/>
                    <a:p>
                      <a:pPr algn="ctr"/>
                      <a:r>
                        <a:rPr lang="es-MX" sz="1000" dirty="0">
                          <a:solidFill>
                            <a:srgbClr val="000099"/>
                          </a:solidFill>
                          <a:latin typeface="Arial" panose="020B0604020202020204" pitchFamily="34" charset="0"/>
                          <a:cs typeface="Arial" panose="020B0604020202020204" pitchFamily="34" charset="0"/>
                        </a:rPr>
                        <a:t>4</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99"/>
                          </a:solidFill>
                          <a:latin typeface="Arial" panose="020B0604020202020204" pitchFamily="34" charset="0"/>
                          <a:cs typeface="Arial" panose="020B0604020202020204" pitchFamily="34" charset="0"/>
                        </a:rPr>
                        <a:t>Hexano</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5"/>
                  </a:ext>
                </a:extLst>
              </a:tr>
              <a:tr h="243000">
                <a:tc>
                  <a:txBody>
                    <a:bodyPr/>
                    <a:lstStyle/>
                    <a:p>
                      <a:pPr algn="ctr"/>
                      <a:r>
                        <a:rPr lang="es-MX" sz="1000" dirty="0">
                          <a:solidFill>
                            <a:srgbClr val="000099"/>
                          </a:solidFill>
                          <a:latin typeface="Arial" panose="020B0604020202020204" pitchFamily="34" charset="0"/>
                          <a:cs typeface="Arial" panose="020B0604020202020204" pitchFamily="34" charset="0"/>
                        </a:rPr>
                        <a:t>5</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99"/>
                          </a:solidFill>
                          <a:latin typeface="Arial" panose="020B0604020202020204" pitchFamily="34" charset="0"/>
                          <a:cs typeface="Arial" panose="020B0604020202020204" pitchFamily="34" charset="0"/>
                        </a:rPr>
                        <a:t>Metanol</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6"/>
                  </a:ext>
                </a:extLst>
              </a:tr>
              <a:tr h="243000">
                <a:tc>
                  <a:txBody>
                    <a:bodyPr/>
                    <a:lstStyle/>
                    <a:p>
                      <a:pPr algn="ctr"/>
                      <a:r>
                        <a:rPr lang="es-MX" sz="1000" dirty="0">
                          <a:solidFill>
                            <a:srgbClr val="000099"/>
                          </a:solidFill>
                          <a:latin typeface="Arial" panose="020B0604020202020204" pitchFamily="34" charset="0"/>
                          <a:cs typeface="Arial" panose="020B0604020202020204" pitchFamily="34" charset="0"/>
                        </a:rPr>
                        <a:t>6</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99"/>
                          </a:solidFill>
                          <a:latin typeface="Arial" panose="020B0604020202020204" pitchFamily="34" charset="0"/>
                          <a:cs typeface="Arial" panose="020B0604020202020204" pitchFamily="34" charset="0"/>
                        </a:rPr>
                        <a:t>Metanol</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7"/>
                  </a:ext>
                </a:extLst>
              </a:tr>
              <a:tr h="243000">
                <a:tc>
                  <a:txBody>
                    <a:bodyPr/>
                    <a:lstStyle/>
                    <a:p>
                      <a:pPr algn="ctr"/>
                      <a:r>
                        <a:rPr lang="es-MX" sz="1000" dirty="0">
                          <a:solidFill>
                            <a:srgbClr val="000099"/>
                          </a:solidFill>
                          <a:latin typeface="Arial" panose="020B0604020202020204" pitchFamily="34" charset="0"/>
                          <a:cs typeface="Arial" panose="020B0604020202020204" pitchFamily="34" charset="0"/>
                        </a:rPr>
                        <a:t>7</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99"/>
                          </a:solidFill>
                          <a:latin typeface="Arial" panose="020B0604020202020204" pitchFamily="34" charset="0"/>
                          <a:cs typeface="Arial" panose="020B0604020202020204" pitchFamily="34" charset="0"/>
                        </a:rPr>
                        <a:t>Metanol</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8"/>
                  </a:ext>
                </a:extLst>
              </a:tr>
              <a:tr h="243000">
                <a:tc>
                  <a:txBody>
                    <a:bodyPr/>
                    <a:lstStyle/>
                    <a:p>
                      <a:pPr algn="ctr"/>
                      <a:r>
                        <a:rPr lang="es-MX" sz="1000" dirty="0">
                          <a:solidFill>
                            <a:srgbClr val="000099"/>
                          </a:solidFill>
                          <a:latin typeface="Arial" panose="020B0604020202020204" pitchFamily="34" charset="0"/>
                          <a:cs typeface="Arial" panose="020B0604020202020204" pitchFamily="34" charset="0"/>
                        </a:rPr>
                        <a:t>8</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99"/>
                          </a:solidFill>
                          <a:latin typeface="Arial" panose="020B0604020202020204" pitchFamily="34" charset="0"/>
                          <a:cs typeface="Arial" panose="020B0604020202020204" pitchFamily="34" charset="0"/>
                        </a:rPr>
                        <a:t>Ácido acético</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9"/>
                  </a:ext>
                </a:extLst>
              </a:tr>
              <a:tr h="243000">
                <a:tc>
                  <a:txBody>
                    <a:bodyPr/>
                    <a:lstStyle/>
                    <a:p>
                      <a:pPr algn="ctr"/>
                      <a:r>
                        <a:rPr lang="es-MX" sz="1000" dirty="0">
                          <a:solidFill>
                            <a:srgbClr val="000099"/>
                          </a:solidFill>
                          <a:latin typeface="Arial" panose="020B0604020202020204" pitchFamily="34" charset="0"/>
                          <a:cs typeface="Arial" panose="020B0604020202020204" pitchFamily="34" charset="0"/>
                        </a:rPr>
                        <a:t>9</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99"/>
                          </a:solidFill>
                          <a:latin typeface="Arial" panose="020B0604020202020204" pitchFamily="34" charset="0"/>
                          <a:cs typeface="Arial" panose="020B0604020202020204" pitchFamily="34" charset="0"/>
                        </a:rPr>
                        <a:t>Agua</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10"/>
                  </a:ext>
                </a:extLst>
              </a:tr>
              <a:tr h="243000">
                <a:tc>
                  <a:txBody>
                    <a:bodyPr/>
                    <a:lstStyle/>
                    <a:p>
                      <a:pPr algn="ctr"/>
                      <a:r>
                        <a:rPr lang="es-MX" sz="1000" dirty="0">
                          <a:solidFill>
                            <a:srgbClr val="000099"/>
                          </a:solidFill>
                          <a:latin typeface="Arial" panose="020B0604020202020204" pitchFamily="34" charset="0"/>
                          <a:cs typeface="Arial" panose="020B0604020202020204" pitchFamily="34" charset="0"/>
                        </a:rPr>
                        <a:t>10</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99"/>
                          </a:solidFill>
                          <a:latin typeface="Arial" panose="020B0604020202020204" pitchFamily="34" charset="0"/>
                          <a:cs typeface="Arial" panose="020B0604020202020204" pitchFamily="34" charset="0"/>
                        </a:rPr>
                        <a:t>Agua</a:t>
                      </a: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99"/>
                        </a:solidFill>
                        <a:latin typeface="Arial" panose="020B0604020202020204" pitchFamily="34" charset="0"/>
                        <a:cs typeface="Arial" panose="020B0604020202020204" pitchFamily="34" charset="0"/>
                      </a:endParaRPr>
                    </a:p>
                  </a:txBody>
                  <a:tcP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11"/>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539440584"/>
              </p:ext>
            </p:extLst>
          </p:nvPr>
        </p:nvGraphicFramePr>
        <p:xfrm>
          <a:off x="1762647" y="3671272"/>
          <a:ext cx="5617131" cy="2926080"/>
        </p:xfrm>
        <a:graphic>
          <a:graphicData uri="http://schemas.openxmlformats.org/drawingml/2006/table">
            <a:tbl>
              <a:tblPr firstRow="1" bandRow="1">
                <a:tableStyleId>{5C22544A-7EE6-4342-B048-85BDC9FD1C3A}</a:tableStyleId>
              </a:tblPr>
              <a:tblGrid>
                <a:gridCol w="1224643">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2232248">
                  <a:extLst>
                    <a:ext uri="{9D8B030D-6E8A-4147-A177-3AD203B41FA5}">
                      <a16:colId xmlns="" xmlns:a16="http://schemas.microsoft.com/office/drawing/2014/main" val="20003"/>
                    </a:ext>
                  </a:extLst>
                </a:gridCol>
              </a:tblGrid>
              <a:tr h="243000">
                <a:tc gridSpan="4">
                  <a:txBody>
                    <a:bodyPr/>
                    <a:lstStyle/>
                    <a:p>
                      <a:pPr algn="ctr"/>
                      <a:r>
                        <a:rPr lang="es-MX" sz="1000" dirty="0">
                          <a:solidFill>
                            <a:srgbClr val="000066"/>
                          </a:solidFill>
                          <a:latin typeface="Arial" panose="020B0604020202020204" pitchFamily="34" charset="0"/>
                          <a:cs typeface="Arial" panose="020B0604020202020204" pitchFamily="34" charset="0"/>
                        </a:rPr>
                        <a:t>Tabla 1</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8F6AC"/>
                    </a:solidFill>
                  </a:tcPr>
                </a:tc>
                <a:tc hMerge="1">
                  <a:txBody>
                    <a:bodyPr/>
                    <a:lstStyle/>
                    <a:p>
                      <a:endParaRPr lang="es-MX"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Tubo de ensayo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Disolvente 1</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Disolvente 2</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Observaciones</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1"/>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1</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Hexano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Metanol</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2"/>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2</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Hexano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Ácido acético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3"/>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3</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Hexano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Agua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4"/>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4</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Hexano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Acetona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5"/>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5</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Metanol</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Ácido acético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6"/>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6</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Metanol</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Agua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7"/>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7</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Metanol</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Acetona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8"/>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8</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Ácido acético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Acetona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9"/>
                  </a:ext>
                </a:extLst>
              </a:tr>
              <a:tr h="126800">
                <a:tc>
                  <a:txBody>
                    <a:bodyPr/>
                    <a:lstStyle/>
                    <a:p>
                      <a:pPr algn="ctr"/>
                      <a:r>
                        <a:rPr lang="es-MX" sz="1000" dirty="0">
                          <a:solidFill>
                            <a:srgbClr val="000066"/>
                          </a:solidFill>
                          <a:latin typeface="Arial" panose="020B0604020202020204" pitchFamily="34" charset="0"/>
                          <a:cs typeface="Arial" panose="020B0604020202020204" pitchFamily="34" charset="0"/>
                        </a:rPr>
                        <a:t>9</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Agua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Ácido acético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10"/>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10</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Agua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Acetona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11"/>
                  </a:ext>
                </a:extLst>
              </a:tr>
            </a:tbl>
          </a:graphicData>
        </a:graphic>
      </p:graphicFrame>
      <p:sp>
        <p:nvSpPr>
          <p:cNvPr id="6" name="Text Box 72">
            <a:extLst>
              <a:ext uri="{FF2B5EF4-FFF2-40B4-BE49-F238E27FC236}">
                <a16:creationId xmlns="" xmlns:a16="http://schemas.microsoft.com/office/drawing/2014/main" id="{00EE34B2-DF46-4035-AFDA-02A0334E8EE5}"/>
              </a:ext>
            </a:extLst>
          </p:cNvPr>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Desarrollo</a:t>
            </a:r>
          </a:p>
        </p:txBody>
      </p:sp>
    </p:spTree>
    <p:extLst>
      <p:ext uri="{BB962C8B-B14F-4D97-AF65-F5344CB8AC3E}">
        <p14:creationId xmlns:p14="http://schemas.microsoft.com/office/powerpoint/2010/main" val="103643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75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strips(downRight)">
                                      <p:cBhvr>
                                        <p:cTn id="26" dur="500"/>
                                        <p:tgtEl>
                                          <p:spTgt spid="2">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strips(downRight)">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719138" y="1196752"/>
            <a:ext cx="7705725" cy="4228850"/>
          </a:xfrm>
          <a:prstGeom prst="rect">
            <a:avLst/>
          </a:prstGeom>
          <a:noFill/>
          <a:ln w="9525">
            <a:noFill/>
            <a:miter lim="800000"/>
            <a:headEnd/>
            <a:tailEnd/>
          </a:ln>
          <a:effectLst/>
        </p:spPr>
        <p:txBody>
          <a:bodyPr>
            <a:spAutoFit/>
          </a:bodyPr>
          <a:lstStyle/>
          <a:p>
            <a:pPr algn="just">
              <a:lnSpc>
                <a:spcPct val="140000"/>
              </a:lnSpc>
              <a:spcAft>
                <a:spcPts val="0"/>
              </a:spcAft>
            </a:pPr>
            <a:r>
              <a:rPr lang="es-MX" sz="1600" dirty="0">
                <a:solidFill>
                  <a:srgbClr val="000066"/>
                </a:solidFill>
                <a:latin typeface="Arial" charset="0"/>
                <a:cs typeface="Times New Roman" pitchFamily="18" charset="0"/>
              </a:rPr>
              <a:t>ACTIVIDAD 3</a:t>
            </a:r>
          </a:p>
          <a:p>
            <a:pPr marL="268288" indent="-268288" algn="just">
              <a:lnSpc>
                <a:spcPct val="140000"/>
              </a:lnSpc>
              <a:spcAft>
                <a:spcPts val="0"/>
              </a:spcAft>
            </a:pPr>
            <a:r>
              <a:rPr lang="es-MX" sz="1600" dirty="0">
                <a:solidFill>
                  <a:srgbClr val="000066"/>
                </a:solidFill>
                <a:latin typeface="Arial" charset="0"/>
                <a:cs typeface="Times New Roman" pitchFamily="18" charset="0"/>
              </a:rPr>
              <a:t>1. En el tubo de ensayo que tiene la mezcla agua y hexano (tubo 3), añada 5 gotas de acetona y anote a cuál de las dos fases (agua o hexano) se incorpora la acetona. ¿por qué?</a:t>
            </a:r>
          </a:p>
          <a:p>
            <a:pPr marL="268288" indent="-268288" algn="just">
              <a:lnSpc>
                <a:spcPct val="140000"/>
              </a:lnSpc>
              <a:spcAft>
                <a:spcPts val="0"/>
              </a:spcAft>
            </a:pPr>
            <a:r>
              <a:rPr lang="es-MX" sz="1600" dirty="0">
                <a:solidFill>
                  <a:srgbClr val="000066"/>
                </a:solidFill>
                <a:latin typeface="Arial" charset="0"/>
                <a:cs typeface="Times New Roman" pitchFamily="18" charset="0"/>
              </a:rPr>
              <a:t>2. En el tubo de ensayo que contiene la mezcla de agua y acetona (tubo 10), adicione cloruro de sodio utilizando la punta de la espátula y agite. ¿Qué sucede y por qué?</a:t>
            </a:r>
          </a:p>
          <a:p>
            <a:pPr marL="268288" indent="-268288" algn="just">
              <a:lnSpc>
                <a:spcPct val="140000"/>
              </a:lnSpc>
              <a:spcAft>
                <a:spcPts val="0"/>
              </a:spcAft>
            </a:pPr>
            <a:r>
              <a:rPr lang="es-MX" sz="1600" dirty="0">
                <a:solidFill>
                  <a:srgbClr val="000066"/>
                </a:solidFill>
                <a:latin typeface="Arial" charset="0"/>
                <a:cs typeface="Times New Roman" pitchFamily="18" charset="0"/>
              </a:rPr>
              <a:t>3. En un tubo de ensayo (tubo 11) agregue un cristal de permanganato de potasio y adicione 10 gotas de hexano y agite. Ahora adicione acetona de gota en gota, agitando después de cada adición, hasta completar 20 gotas. Explique lo sucedido comparando las fuerzas intermoleculares que se dan entre el permanganato de potasio y el hexano.</a:t>
            </a:r>
            <a:endParaRPr lang="es-ES" sz="1600" dirty="0">
              <a:solidFill>
                <a:srgbClr val="000066"/>
              </a:solidFill>
              <a:latin typeface="Arial" charset="0"/>
              <a:cs typeface="Times New Roman" pitchFamily="18" charset="0"/>
            </a:endParaRPr>
          </a:p>
        </p:txBody>
      </p:sp>
      <p:sp>
        <p:nvSpPr>
          <p:cNvPr id="4" name="Text Box 72">
            <a:extLst>
              <a:ext uri="{FF2B5EF4-FFF2-40B4-BE49-F238E27FC236}">
                <a16:creationId xmlns="" xmlns:a16="http://schemas.microsoft.com/office/drawing/2014/main" id="{4E3C29D7-F2DC-42F6-8B58-722FF8F19951}"/>
              </a:ext>
            </a:extLst>
          </p:cNvPr>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Desarrollo</a:t>
            </a:r>
          </a:p>
        </p:txBody>
      </p:sp>
    </p:spTree>
    <p:extLst>
      <p:ext uri="{BB962C8B-B14F-4D97-AF65-F5344CB8AC3E}">
        <p14:creationId xmlns:p14="http://schemas.microsoft.com/office/powerpoint/2010/main" val="5155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Righ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719138" y="1196752"/>
            <a:ext cx="7705725" cy="1126462"/>
          </a:xfrm>
          <a:prstGeom prst="rect">
            <a:avLst/>
          </a:prstGeom>
          <a:noFill/>
          <a:ln w="9525">
            <a:noFill/>
            <a:miter lim="800000"/>
            <a:headEnd/>
            <a:tailEnd/>
          </a:ln>
          <a:effectLst/>
        </p:spPr>
        <p:txBody>
          <a:bodyPr>
            <a:spAutoFit/>
          </a:bodyPr>
          <a:lstStyle/>
          <a:p>
            <a:pPr algn="just">
              <a:lnSpc>
                <a:spcPct val="140000"/>
              </a:lnSpc>
              <a:spcAft>
                <a:spcPts val="0"/>
              </a:spcAft>
            </a:pPr>
            <a:r>
              <a:rPr lang="es-MX" sz="1600" dirty="0">
                <a:solidFill>
                  <a:srgbClr val="000066"/>
                </a:solidFill>
                <a:latin typeface="Arial" charset="0"/>
                <a:cs typeface="Times New Roman" pitchFamily="18" charset="0"/>
              </a:rPr>
              <a:t>ACTIVIDAD 4</a:t>
            </a:r>
          </a:p>
          <a:p>
            <a:pPr marL="268288" indent="-268288" algn="just">
              <a:lnSpc>
                <a:spcPct val="140000"/>
              </a:lnSpc>
              <a:spcAft>
                <a:spcPts val="0"/>
              </a:spcAft>
            </a:pPr>
            <a:r>
              <a:rPr lang="es-MX" sz="1600" dirty="0">
                <a:solidFill>
                  <a:srgbClr val="000066"/>
                </a:solidFill>
                <a:latin typeface="Arial" charset="0"/>
                <a:cs typeface="Times New Roman" pitchFamily="18" charset="0"/>
              </a:rPr>
              <a:t>1. En la Tabla 2, escribe el tipo de fuerzas intermoleculares que actúan en cada combinación de disolventes.</a:t>
            </a:r>
          </a:p>
        </p:txBody>
      </p:sp>
      <p:graphicFrame>
        <p:nvGraphicFramePr>
          <p:cNvPr id="3" name="Tabla 2"/>
          <p:cNvGraphicFramePr>
            <a:graphicFrameLocks noGrp="1"/>
          </p:cNvGraphicFramePr>
          <p:nvPr>
            <p:extLst>
              <p:ext uri="{D42A27DB-BD31-4B8C-83A1-F6EECF244321}">
                <p14:modId xmlns:p14="http://schemas.microsoft.com/office/powerpoint/2010/main" val="1202219049"/>
              </p:ext>
            </p:extLst>
          </p:nvPr>
        </p:nvGraphicFramePr>
        <p:xfrm>
          <a:off x="1762647" y="2492896"/>
          <a:ext cx="5761681" cy="2926080"/>
        </p:xfrm>
        <a:graphic>
          <a:graphicData uri="http://schemas.openxmlformats.org/drawingml/2006/table">
            <a:tbl>
              <a:tblPr firstRow="1" bandRow="1">
                <a:tableStyleId>{5C22544A-7EE6-4342-B048-85BDC9FD1C3A}</a:tableStyleId>
              </a:tblPr>
              <a:tblGrid>
                <a:gridCol w="1224643">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2376798">
                  <a:extLst>
                    <a:ext uri="{9D8B030D-6E8A-4147-A177-3AD203B41FA5}">
                      <a16:colId xmlns="" xmlns:a16="http://schemas.microsoft.com/office/drawing/2014/main" val="20003"/>
                    </a:ext>
                  </a:extLst>
                </a:gridCol>
              </a:tblGrid>
              <a:tr h="243000">
                <a:tc gridSpan="4">
                  <a:txBody>
                    <a:bodyPr/>
                    <a:lstStyle/>
                    <a:p>
                      <a:pPr algn="ctr"/>
                      <a:r>
                        <a:rPr lang="es-MX" sz="1000" dirty="0">
                          <a:solidFill>
                            <a:srgbClr val="000066"/>
                          </a:solidFill>
                          <a:latin typeface="Arial" panose="020B0604020202020204" pitchFamily="34" charset="0"/>
                          <a:cs typeface="Arial" panose="020B0604020202020204" pitchFamily="34" charset="0"/>
                        </a:rPr>
                        <a:t>Tabla 2</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8F6AC"/>
                    </a:solidFill>
                  </a:tcPr>
                </a:tc>
                <a:tc hMerge="1">
                  <a:txBody>
                    <a:bodyPr/>
                    <a:lstStyle/>
                    <a:p>
                      <a:endParaRPr lang="es-MX"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Tubo de ensayo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Disolvente 1</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Disolvente 2</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Tipo de fuerzas intermoleculares</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1"/>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1</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Hexano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Metanol</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2"/>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2</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Hexano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Ácido acético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3"/>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3</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Hexano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Agua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4"/>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4</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Hexano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Acetona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5"/>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5</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Metanol</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Ácido acético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6"/>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6</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Metanol</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Agua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7"/>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7</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Metanol</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Acetona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8"/>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8</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Ácido acético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Acetona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09"/>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9</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Agua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Ácido acético</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10"/>
                  </a:ext>
                </a:extLst>
              </a:tr>
              <a:tr h="243000">
                <a:tc>
                  <a:txBody>
                    <a:bodyPr/>
                    <a:lstStyle/>
                    <a:p>
                      <a:pPr algn="ctr"/>
                      <a:r>
                        <a:rPr lang="es-MX" sz="1000" dirty="0">
                          <a:solidFill>
                            <a:srgbClr val="000066"/>
                          </a:solidFill>
                          <a:latin typeface="Arial" panose="020B0604020202020204" pitchFamily="34" charset="0"/>
                          <a:cs typeface="Arial" panose="020B0604020202020204" pitchFamily="34" charset="0"/>
                        </a:rPr>
                        <a:t>10</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Agua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r>
                        <a:rPr lang="es-MX" sz="1000" dirty="0">
                          <a:solidFill>
                            <a:srgbClr val="000066"/>
                          </a:solidFill>
                          <a:latin typeface="Arial" panose="020B0604020202020204" pitchFamily="34" charset="0"/>
                          <a:cs typeface="Arial" panose="020B0604020202020204" pitchFamily="34" charset="0"/>
                        </a:rPr>
                        <a:t>Acetona</a:t>
                      </a: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tc>
                  <a:txBody>
                    <a:bodyPr/>
                    <a:lstStyle/>
                    <a:p>
                      <a:pPr algn="ctr"/>
                      <a:endParaRPr lang="es-MX" sz="1000" dirty="0">
                        <a:solidFill>
                          <a:srgbClr val="000066"/>
                        </a:solidFill>
                        <a:latin typeface="Arial" panose="020B0604020202020204" pitchFamily="34" charset="0"/>
                        <a:cs typeface="Arial" panose="020B0604020202020204" pitchFamily="34" charset="0"/>
                      </a:endParaRPr>
                    </a:p>
                  </a:txBody>
                  <a:tcP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rgbClr val="FFFFBD"/>
                    </a:solidFill>
                  </a:tcPr>
                </a:tc>
                <a:extLst>
                  <a:ext uri="{0D108BD9-81ED-4DB2-BD59-A6C34878D82A}">
                    <a16:rowId xmlns="" xmlns:a16="http://schemas.microsoft.com/office/drawing/2014/main" val="10011"/>
                  </a:ext>
                </a:extLst>
              </a:tr>
            </a:tbl>
          </a:graphicData>
        </a:graphic>
      </p:graphicFrame>
      <p:sp>
        <p:nvSpPr>
          <p:cNvPr id="5" name="Text Box 72">
            <a:extLst>
              <a:ext uri="{FF2B5EF4-FFF2-40B4-BE49-F238E27FC236}">
                <a16:creationId xmlns="" xmlns:a16="http://schemas.microsoft.com/office/drawing/2014/main" id="{15A357D7-5E44-4BE9-9180-0248E2F437D5}"/>
              </a:ext>
            </a:extLst>
          </p:cNvPr>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Desarrollo</a:t>
            </a:r>
          </a:p>
        </p:txBody>
      </p:sp>
    </p:spTree>
    <p:extLst>
      <p:ext uri="{BB962C8B-B14F-4D97-AF65-F5344CB8AC3E}">
        <p14:creationId xmlns:p14="http://schemas.microsoft.com/office/powerpoint/2010/main" val="215106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7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a:extLst>
              <a:ext uri="{FF2B5EF4-FFF2-40B4-BE49-F238E27FC236}">
                <a16:creationId xmlns="" xmlns:a16="http://schemas.microsoft.com/office/drawing/2014/main" id="{E33603F5-D696-443D-B706-D013C5202708}"/>
              </a:ext>
            </a:extLst>
          </p:cNvPr>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Créditos</a:t>
            </a:r>
          </a:p>
        </p:txBody>
      </p:sp>
      <p:sp>
        <p:nvSpPr>
          <p:cNvPr id="5" name="Text Box 7"/>
          <p:cNvSpPr txBox="1">
            <a:spLocks noChangeArrowheads="1"/>
          </p:cNvSpPr>
          <p:nvPr/>
        </p:nvSpPr>
        <p:spPr bwMode="auto">
          <a:xfrm>
            <a:off x="827584" y="1340768"/>
            <a:ext cx="7799294" cy="5278368"/>
          </a:xfrm>
          <a:prstGeom prst="rect">
            <a:avLst/>
          </a:prstGeom>
          <a:noFill/>
          <a:ln w="9525">
            <a:noFill/>
            <a:miter lim="800000"/>
            <a:headEnd/>
            <a:tailEnd/>
          </a:ln>
          <a:effectLst/>
        </p:spPr>
        <p:txBody>
          <a:bodyPr wrap="square">
            <a:spAutoFit/>
          </a:bodyPr>
          <a:lstStyle>
            <a:defPPr>
              <a:defRPr lang="es-ES"/>
            </a:defPPr>
            <a:lvl1pPr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9pPr>
          </a:lstStyle>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smtClean="0">
                <a:solidFill>
                  <a:srgbClr val="000066"/>
                </a:solidFill>
                <a:effectLst/>
              </a:rPr>
              <a:t>Autor:</a:t>
            </a:r>
            <a:endParaRPr lang="es-ES" sz="1400" kern="0" dirty="0">
              <a:solidFill>
                <a:srgbClr val="000066"/>
              </a:solidFill>
              <a:effectLst/>
            </a:endParaRPr>
          </a:p>
          <a:p>
            <a:pPr algn="just" eaLnBrk="1" fontAlgn="auto" hangingPunct="1">
              <a:spcBef>
                <a:spcPts val="600"/>
              </a:spcBef>
              <a:spcAft>
                <a:spcPts val="0"/>
              </a:spcAft>
              <a:defRPr/>
            </a:pPr>
            <a:r>
              <a:rPr lang="es-ES" sz="1400" b="0" kern="0" dirty="0">
                <a:solidFill>
                  <a:srgbClr val="000066"/>
                </a:solidFill>
                <a:effectLst/>
              </a:rPr>
              <a:t>M. C. Q. Alfredo Velásquez </a:t>
            </a:r>
            <a:r>
              <a:rPr lang="es-ES" sz="1400" b="0" kern="0" dirty="0" smtClean="0">
                <a:solidFill>
                  <a:srgbClr val="000066"/>
                </a:solidFill>
                <a:effectLst/>
              </a:rPr>
              <a:t>Márquez</a:t>
            </a: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a:solidFill>
                  <a:srgbClr val="000066"/>
                </a:solidFill>
                <a:effectLst/>
              </a:rPr>
              <a:t>Actualización y autorización:</a:t>
            </a: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b="0" kern="0" dirty="0">
                <a:solidFill>
                  <a:srgbClr val="000066"/>
                </a:solidFill>
                <a:effectLst/>
              </a:rPr>
              <a:t>Q. Antonia del Carmen Pérez León</a:t>
            </a: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b="0" kern="0" dirty="0" smtClean="0">
                <a:solidFill>
                  <a:srgbClr val="000066"/>
                </a:solidFill>
                <a:effectLst/>
              </a:rPr>
              <a:t>Jefa </a:t>
            </a:r>
            <a:r>
              <a:rPr lang="es-ES" sz="1400" b="0" kern="0" dirty="0">
                <a:solidFill>
                  <a:srgbClr val="000066"/>
                </a:solidFill>
                <a:effectLst/>
              </a:rPr>
              <a:t>de la </a:t>
            </a:r>
            <a:r>
              <a:rPr lang="es-ES" sz="1400" b="0" kern="0" dirty="0" smtClean="0">
                <a:solidFill>
                  <a:srgbClr val="000066"/>
                </a:solidFill>
                <a:effectLst/>
              </a:rPr>
              <a:t>Academia </a:t>
            </a:r>
            <a:r>
              <a:rPr lang="es-ES" sz="1400" b="0" kern="0" dirty="0">
                <a:solidFill>
                  <a:srgbClr val="000066"/>
                </a:solidFill>
                <a:effectLst/>
              </a:rPr>
              <a:t>de Química</a:t>
            </a:r>
          </a:p>
          <a:p>
            <a:pPr marL="0" marR="0" lvl="0" indent="0" algn="just" defTabSz="914400" eaLnBrk="1" fontAlgn="auto" latinLnBrk="0" hangingPunct="1">
              <a:lnSpc>
                <a:spcPct val="100000"/>
              </a:lnSpc>
              <a:spcBef>
                <a:spcPts val="600"/>
              </a:spcBef>
              <a:spcAft>
                <a:spcPts val="0"/>
              </a:spcAft>
              <a:buClrTx/>
              <a:buSzTx/>
              <a:buFontTx/>
              <a:buNone/>
              <a:tabLst/>
              <a:defRPr/>
            </a:pP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a:solidFill>
                  <a:srgbClr val="000066"/>
                </a:solidFill>
                <a:effectLst/>
              </a:rPr>
              <a:t>Revisores (2017)</a:t>
            </a:r>
            <a:r>
              <a:rPr kumimoji="0" lang="es-ES" sz="1400" i="0" u="none" strike="noStrike" kern="0" cap="none" spc="0" normalizeH="0" baseline="0" noProof="0" dirty="0">
                <a:ln>
                  <a:noFill/>
                </a:ln>
                <a:solidFill>
                  <a:srgbClr val="000066"/>
                </a:solidFill>
                <a:effectLst/>
                <a:uLnTx/>
                <a:uFillTx/>
              </a:rPr>
              <a:t>:</a:t>
            </a:r>
          </a:p>
          <a:p>
            <a:pPr algn="just" eaLnBrk="1" fontAlgn="auto" hangingPunct="1">
              <a:spcBef>
                <a:spcPts val="600"/>
              </a:spcBef>
              <a:spcAft>
                <a:spcPts val="0"/>
              </a:spcAft>
              <a:tabLst>
                <a:tab pos="3940175" algn="l"/>
              </a:tabLst>
              <a:defRPr/>
            </a:pPr>
            <a:r>
              <a:rPr lang="es-ES" sz="1400" b="0" kern="0" dirty="0">
                <a:solidFill>
                  <a:srgbClr val="000066"/>
                </a:solidFill>
                <a:effectLst/>
              </a:rPr>
              <a:t>Dra. </a:t>
            </a:r>
            <a:r>
              <a:rPr lang="es-ES" sz="1400" b="0" kern="0" dirty="0" err="1">
                <a:solidFill>
                  <a:srgbClr val="000066"/>
                </a:solidFill>
                <a:effectLst/>
              </a:rPr>
              <a:t>Arianee</a:t>
            </a:r>
            <a:r>
              <a:rPr lang="es-ES" sz="1400" b="0" kern="0" dirty="0">
                <a:solidFill>
                  <a:srgbClr val="000066"/>
                </a:solidFill>
                <a:effectLst/>
              </a:rPr>
              <a:t> Sainz </a:t>
            </a:r>
            <a:r>
              <a:rPr lang="es-ES" sz="1400" b="0" kern="0" dirty="0" smtClean="0">
                <a:solidFill>
                  <a:srgbClr val="000066"/>
                </a:solidFill>
                <a:effectLst/>
              </a:rPr>
              <a:t>Vidal	</a:t>
            </a:r>
            <a:r>
              <a:rPr lang="es-ES" sz="1400" b="0" kern="0" dirty="0">
                <a:solidFill>
                  <a:srgbClr val="000066"/>
                </a:solidFill>
                <a:effectLst/>
              </a:rPr>
              <a:t>Ing. Dulce María Cisneros Peralta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Q. Adriana Ramírez </a:t>
            </a:r>
            <a:r>
              <a:rPr lang="es-ES" sz="1400" b="0" kern="0" dirty="0" smtClean="0">
                <a:solidFill>
                  <a:srgbClr val="000066"/>
                </a:solidFill>
                <a:effectLst/>
              </a:rPr>
              <a:t>González	</a:t>
            </a:r>
            <a:r>
              <a:rPr lang="es-ES" sz="1400" b="0" kern="0" dirty="0">
                <a:solidFill>
                  <a:srgbClr val="000066"/>
                </a:solidFill>
                <a:effectLst/>
              </a:rPr>
              <a:t>Q. F. B. Nidia García Arrollo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Dra</a:t>
            </a:r>
            <a:r>
              <a:rPr lang="es-ES" sz="1400" b="0" kern="0" dirty="0">
                <a:solidFill>
                  <a:srgbClr val="000066"/>
                </a:solidFill>
                <a:effectLst/>
              </a:rPr>
              <a:t>. Patricia García Vázquez</a:t>
            </a:r>
            <a:r>
              <a:rPr lang="es-ES" sz="1400" b="0" kern="0" dirty="0" smtClean="0">
                <a:solidFill>
                  <a:srgbClr val="000066"/>
                </a:solidFill>
                <a:effectLst/>
              </a:rPr>
              <a:t>	</a:t>
            </a:r>
            <a:r>
              <a:rPr lang="es-ES" sz="1400" b="0" kern="0" dirty="0">
                <a:solidFill>
                  <a:srgbClr val="000066"/>
                </a:solidFill>
                <a:effectLst/>
              </a:rPr>
              <a:t>Dr. Alberto Sandoval García</a:t>
            </a:r>
          </a:p>
          <a:p>
            <a:pPr algn="just" eaLnBrk="1" fontAlgn="auto" hangingPunct="1">
              <a:spcBef>
                <a:spcPts val="600"/>
              </a:spcBef>
              <a:spcAft>
                <a:spcPts val="0"/>
              </a:spcAft>
              <a:tabLst>
                <a:tab pos="3940175" algn="l"/>
              </a:tabLst>
              <a:defRPr/>
            </a:pPr>
            <a:r>
              <a:rPr lang="es-ES" sz="1400" b="0" kern="0" dirty="0">
                <a:solidFill>
                  <a:srgbClr val="000066"/>
                </a:solidFill>
                <a:effectLst/>
              </a:rPr>
              <a:t>M. en A. Violeta Luz María Bravo </a:t>
            </a:r>
            <a:r>
              <a:rPr lang="es-ES" sz="1400" b="0" kern="0" dirty="0" smtClean="0">
                <a:solidFill>
                  <a:srgbClr val="000066"/>
                </a:solidFill>
                <a:effectLst/>
              </a:rPr>
              <a:t>Hernández	</a:t>
            </a:r>
            <a:r>
              <a:rPr lang="es-ES" sz="1400" b="0" kern="0" dirty="0">
                <a:solidFill>
                  <a:srgbClr val="000066"/>
                </a:solidFill>
                <a:effectLst/>
              </a:rPr>
              <a:t>M. en C. Luis Edgardo Vigueras Rueda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Dra</a:t>
            </a:r>
            <a:r>
              <a:rPr lang="es-ES" sz="1400" b="0" kern="0" dirty="0">
                <a:solidFill>
                  <a:srgbClr val="000066"/>
                </a:solidFill>
                <a:effectLst/>
              </a:rPr>
              <a:t>. María del Carmen Gutiérrez </a:t>
            </a:r>
            <a:r>
              <a:rPr lang="es-ES" sz="1400" b="0" kern="0" dirty="0" smtClean="0">
                <a:solidFill>
                  <a:srgbClr val="000066"/>
                </a:solidFill>
                <a:effectLst/>
              </a:rPr>
              <a:t>Hernández	</a:t>
            </a:r>
            <a:r>
              <a:rPr lang="es-ES" sz="1400" b="0" kern="0" dirty="0">
                <a:solidFill>
                  <a:srgbClr val="000066"/>
                </a:solidFill>
                <a:effectLst/>
              </a:rPr>
              <a:t>M. en C. Miguel Ángel Jaime Vasconcelos</a:t>
            </a:r>
          </a:p>
          <a:p>
            <a:pPr algn="just" eaLnBrk="1" fontAlgn="auto" hangingPunct="1">
              <a:spcBef>
                <a:spcPts val="600"/>
              </a:spcBef>
              <a:spcAft>
                <a:spcPts val="0"/>
              </a:spcAft>
              <a:tabLst>
                <a:tab pos="3940175" algn="l"/>
              </a:tabLst>
              <a:defRPr/>
            </a:pPr>
            <a:r>
              <a:rPr lang="es-ES" sz="1400" b="0" kern="0" dirty="0">
                <a:solidFill>
                  <a:srgbClr val="000066"/>
                </a:solidFill>
                <a:effectLst/>
              </a:rPr>
              <a:t>M. A. I. Claudia Elisa Sánchez Navarro	Biol. Miguel Alejandro Maldonado Gordillo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Q. </a:t>
            </a:r>
            <a:r>
              <a:rPr lang="es-ES" sz="1400" b="0" kern="0" dirty="0" err="1">
                <a:solidFill>
                  <a:srgbClr val="000066"/>
                </a:solidFill>
                <a:effectLst/>
              </a:rPr>
              <a:t>Yolia</a:t>
            </a:r>
            <a:r>
              <a:rPr lang="es-ES" sz="1400" b="0" kern="0" dirty="0">
                <a:solidFill>
                  <a:srgbClr val="000066"/>
                </a:solidFill>
                <a:effectLst/>
              </a:rPr>
              <a:t> Judith León Paredes</a:t>
            </a:r>
            <a:r>
              <a:rPr lang="es-ES" sz="1400" b="0" kern="0" dirty="0" smtClean="0">
                <a:solidFill>
                  <a:srgbClr val="000066"/>
                </a:solidFill>
                <a:effectLst/>
              </a:rPr>
              <a:t>	</a:t>
            </a:r>
            <a:r>
              <a:rPr lang="es-ES" sz="1400" b="0" kern="0" dirty="0">
                <a:solidFill>
                  <a:srgbClr val="000066"/>
                </a:solidFill>
                <a:effectLst/>
              </a:rPr>
              <a:t>I. Q. Guillermo Pérez Quintero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I. Q. Hermelinda C. Sánchez </a:t>
            </a:r>
            <a:r>
              <a:rPr lang="es-ES" sz="1400" b="0" kern="0" dirty="0" err="1">
                <a:solidFill>
                  <a:srgbClr val="000066"/>
                </a:solidFill>
                <a:effectLst/>
              </a:rPr>
              <a:t>Tlaxqueño</a:t>
            </a:r>
            <a:r>
              <a:rPr lang="es-ES" sz="1400" b="0" kern="0" dirty="0">
                <a:solidFill>
                  <a:srgbClr val="000066"/>
                </a:solidFill>
                <a:effectLst/>
              </a:rPr>
              <a:t>	I. Q. José Luis Morales Salvatierra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	</a:t>
            </a:r>
            <a:endParaRPr kumimoji="0" lang="es-ES" sz="1400" b="0" i="0" u="none" strike="noStrike" kern="0" cap="none" spc="0" normalizeH="0" baseline="0" noProof="0" dirty="0" smtClean="0">
              <a:ln>
                <a:noFill/>
              </a:ln>
              <a:solidFill>
                <a:srgbClr val="000066"/>
              </a:solidFill>
              <a:effectLst/>
              <a:uLnTx/>
              <a:uFillTx/>
            </a:endParaRPr>
          </a:p>
          <a:p>
            <a:pPr eaLnBrk="1" fontAlgn="auto" hangingPunct="1">
              <a:spcBef>
                <a:spcPts val="600"/>
              </a:spcBef>
              <a:spcAft>
                <a:spcPts val="0"/>
              </a:spcAft>
              <a:defRPr/>
            </a:pPr>
            <a:r>
              <a:rPr kumimoji="0" lang="es-ES" sz="1400" u="none" strike="noStrike" kern="0" cap="none" spc="0" normalizeH="0" baseline="0" noProof="0" dirty="0" smtClean="0">
                <a:ln>
                  <a:noFill/>
                </a:ln>
                <a:solidFill>
                  <a:srgbClr val="000066"/>
                </a:solidFill>
                <a:effectLst/>
                <a:uLnTx/>
                <a:uFillTx/>
              </a:rPr>
              <a:t>Profesores de la Facultad de Ingeniería, UNAM</a:t>
            </a:r>
            <a:endParaRPr kumimoji="0" lang="es-ES" sz="140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3367588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95363" y="2379663"/>
            <a:ext cx="7151687" cy="1742015"/>
          </a:xfrm>
          <a:prstGeom prst="rect">
            <a:avLst/>
          </a:prstGeom>
          <a:noFill/>
          <a:ln w="9525">
            <a:noFill/>
            <a:miter lim="800000"/>
            <a:headEnd/>
            <a:tailEnd/>
          </a:ln>
        </p:spPr>
        <p:txBody>
          <a:bodyPr>
            <a:spAutoFit/>
          </a:bodyPr>
          <a:lstStyle/>
          <a:p>
            <a:pPr algn="just">
              <a:lnSpc>
                <a:spcPct val="150000"/>
              </a:lnSpc>
              <a:spcAft>
                <a:spcPct val="70000"/>
              </a:spcAft>
            </a:pPr>
            <a:r>
              <a:rPr lang="es-MX" sz="1600" dirty="0">
                <a:solidFill>
                  <a:srgbClr val="000066"/>
                </a:solidFill>
                <a:latin typeface="Arial" charset="0"/>
              </a:rPr>
              <a:t>Un enlace químico es la atracción que existe entre dos o más átomos, que los hace mantenerse juntos reduciendo así la energía potencial de sus electrones.</a:t>
            </a:r>
          </a:p>
          <a:p>
            <a:pPr algn="just">
              <a:lnSpc>
                <a:spcPct val="150000"/>
              </a:lnSpc>
              <a:spcAft>
                <a:spcPct val="70000"/>
              </a:spcAft>
            </a:pPr>
            <a:r>
              <a:rPr lang="es-MX" sz="1600" dirty="0">
                <a:solidFill>
                  <a:srgbClr val="000066"/>
                </a:solidFill>
                <a:latin typeface="Arial" charset="0"/>
              </a:rPr>
              <a:t>Existen tres tipos generales de enlace el </a:t>
            </a:r>
            <a:r>
              <a:rPr lang="es-MX" sz="1600" dirty="0">
                <a:solidFill>
                  <a:srgbClr val="FF0000"/>
                </a:solidFill>
                <a:latin typeface="Arial" charset="0"/>
              </a:rPr>
              <a:t>covalente</a:t>
            </a:r>
            <a:r>
              <a:rPr lang="es-MX" sz="1600" dirty="0">
                <a:solidFill>
                  <a:srgbClr val="000066"/>
                </a:solidFill>
                <a:latin typeface="Arial" charset="0"/>
              </a:rPr>
              <a:t>, el </a:t>
            </a:r>
            <a:r>
              <a:rPr lang="es-MX" sz="1600" dirty="0">
                <a:solidFill>
                  <a:srgbClr val="FF0000"/>
                </a:solidFill>
                <a:latin typeface="Arial" charset="0"/>
              </a:rPr>
              <a:t>iónico</a:t>
            </a:r>
            <a:r>
              <a:rPr lang="es-MX" sz="1600" dirty="0">
                <a:solidFill>
                  <a:srgbClr val="000066"/>
                </a:solidFill>
                <a:latin typeface="Arial" charset="0"/>
              </a:rPr>
              <a:t> y el </a:t>
            </a:r>
            <a:r>
              <a:rPr lang="es-MX" sz="1600" dirty="0">
                <a:solidFill>
                  <a:srgbClr val="FF0000"/>
                </a:solidFill>
                <a:latin typeface="Arial" charset="0"/>
              </a:rPr>
              <a:t>metálico</a:t>
            </a:r>
            <a:r>
              <a:rPr lang="es-MX" sz="1600" dirty="0">
                <a:solidFill>
                  <a:srgbClr val="000099"/>
                </a:solidFill>
                <a:latin typeface="Arial" charset="0"/>
              </a:rPr>
              <a:t>.</a:t>
            </a:r>
          </a:p>
        </p:txBody>
      </p:sp>
      <p:sp>
        <p:nvSpPr>
          <p:cNvPr id="3"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Enlace químico</a:t>
            </a:r>
          </a:p>
        </p:txBody>
      </p:sp>
    </p:spTree>
    <p:extLst>
      <p:ext uri="{BB962C8B-B14F-4D97-AF65-F5344CB8AC3E}">
        <p14:creationId xmlns:p14="http://schemas.microsoft.com/office/powerpoint/2010/main" val="302048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571500" y="1300683"/>
            <a:ext cx="7996238" cy="1192213"/>
          </a:xfrm>
          <a:prstGeom prst="rect">
            <a:avLst/>
          </a:prstGeom>
          <a:noFill/>
          <a:ln w="9525">
            <a:noFill/>
            <a:miter lim="800000"/>
            <a:headEnd/>
            <a:tailEnd/>
          </a:ln>
        </p:spPr>
        <p:txBody>
          <a:bodyPr>
            <a:spAutoFit/>
          </a:bodyPr>
          <a:lstStyle/>
          <a:p>
            <a:pPr algn="just">
              <a:lnSpc>
                <a:spcPct val="150000"/>
              </a:lnSpc>
              <a:spcAft>
                <a:spcPct val="70000"/>
              </a:spcAft>
              <a:tabLst>
                <a:tab pos="381000" algn="l"/>
                <a:tab pos="1905000" algn="l"/>
                <a:tab pos="4673600" algn="l"/>
              </a:tabLst>
            </a:pPr>
            <a:r>
              <a:rPr lang="es-MX" sz="1600" dirty="0">
                <a:solidFill>
                  <a:srgbClr val="000066"/>
                </a:solidFill>
                <a:latin typeface="Arial" charset="0"/>
              </a:rPr>
              <a:t>Un enlace covalente se forma cuando dos átomos comparten sus electrones de valencia. Este tipo de enlace se </a:t>
            </a:r>
            <a:r>
              <a:rPr lang="es-MX" sz="1600" dirty="0" err="1">
                <a:solidFill>
                  <a:srgbClr val="000066"/>
                </a:solidFill>
                <a:latin typeface="Arial" charset="0"/>
              </a:rPr>
              <a:t>subclasifica</a:t>
            </a:r>
            <a:r>
              <a:rPr lang="es-MX" sz="1600" dirty="0">
                <a:solidFill>
                  <a:srgbClr val="000066"/>
                </a:solidFill>
                <a:latin typeface="Arial" charset="0"/>
              </a:rPr>
              <a:t> dependiendo de la diferencia de electronegatividad de los átomos participantes. </a:t>
            </a:r>
          </a:p>
        </p:txBody>
      </p:sp>
      <p:sp>
        <p:nvSpPr>
          <p:cNvPr id="3" name="Text Box 1028"/>
          <p:cNvSpPr txBox="1">
            <a:spLocks noChangeArrowheads="1"/>
          </p:cNvSpPr>
          <p:nvPr/>
        </p:nvSpPr>
        <p:spPr bwMode="auto">
          <a:xfrm>
            <a:off x="1203325" y="2781523"/>
            <a:ext cx="641350" cy="304800"/>
          </a:xfrm>
          <a:prstGeom prst="rect">
            <a:avLst/>
          </a:prstGeom>
          <a:noFill/>
          <a:ln w="9525">
            <a:noFill/>
            <a:miter lim="800000"/>
            <a:headEnd/>
            <a:tailEnd/>
          </a:ln>
        </p:spPr>
        <p:txBody>
          <a:bodyPr wrap="none" lIns="0" tIns="0" rIns="0" bIns="0">
            <a:spAutoFit/>
          </a:bodyPr>
          <a:lstStyle/>
          <a:p>
            <a:pPr algn="ctr">
              <a:spcAft>
                <a:spcPct val="70000"/>
              </a:spcAft>
              <a:tabLst>
                <a:tab pos="381000" algn="l"/>
                <a:tab pos="2095500" algn="l"/>
                <a:tab pos="3810000" algn="l"/>
              </a:tabLst>
            </a:pPr>
            <a:r>
              <a:rPr lang="es-MX" sz="1600" b="1" dirty="0">
                <a:solidFill>
                  <a:schemeClr val="tx2"/>
                </a:solidFill>
                <a:latin typeface="Arial" charset="0"/>
              </a:rPr>
              <a:t>A</a:t>
            </a:r>
            <a:r>
              <a:rPr lang="es-MX" sz="1600" b="1" baseline="30000" dirty="0">
                <a:solidFill>
                  <a:schemeClr val="tx2"/>
                </a:solidFill>
                <a:latin typeface="Arial" charset="0"/>
              </a:rPr>
              <a:t> </a:t>
            </a:r>
            <a:r>
              <a:rPr lang="es-MX" sz="2000" b="1" dirty="0">
                <a:solidFill>
                  <a:schemeClr val="tx2"/>
                </a:solidFill>
                <a:latin typeface="Arial" charset="0"/>
                <a:cs typeface="Arial" charset="0"/>
              </a:rPr>
              <a:t>—</a:t>
            </a:r>
            <a:r>
              <a:rPr lang="es-MX" sz="1600" b="1" dirty="0">
                <a:solidFill>
                  <a:schemeClr val="tx2"/>
                </a:solidFill>
                <a:latin typeface="Arial" charset="0"/>
              </a:rPr>
              <a:t> B</a:t>
            </a:r>
            <a:endParaRPr lang="es-MX" sz="1600" b="1" dirty="0">
              <a:solidFill>
                <a:srgbClr val="FF0000"/>
              </a:solidFill>
              <a:latin typeface="Arial" charset="0"/>
            </a:endParaRPr>
          </a:p>
        </p:txBody>
      </p:sp>
      <p:sp>
        <p:nvSpPr>
          <p:cNvPr id="4" name="Text Box 1031"/>
          <p:cNvSpPr txBox="1">
            <a:spLocks noChangeArrowheads="1"/>
          </p:cNvSpPr>
          <p:nvPr/>
        </p:nvSpPr>
        <p:spPr bwMode="auto">
          <a:xfrm>
            <a:off x="2895600" y="2806923"/>
            <a:ext cx="838200" cy="244475"/>
          </a:xfrm>
          <a:prstGeom prst="rect">
            <a:avLst/>
          </a:prstGeom>
          <a:noFill/>
          <a:ln w="9525">
            <a:noFill/>
            <a:miter lim="800000"/>
            <a:headEnd/>
            <a:tailEnd/>
          </a:ln>
        </p:spPr>
        <p:txBody>
          <a:bodyPr lIns="0" tIns="0" rIns="0" bIns="0">
            <a:spAutoFit/>
          </a:bodyPr>
          <a:lstStyle/>
          <a:p>
            <a:pPr algn="just">
              <a:spcAft>
                <a:spcPct val="70000"/>
              </a:spcAft>
              <a:tabLst>
                <a:tab pos="381000" algn="l"/>
                <a:tab pos="2095500" algn="l"/>
                <a:tab pos="3810000" algn="l"/>
              </a:tabLst>
            </a:pPr>
            <a:r>
              <a:rPr lang="es-MX" sz="1600" b="1" dirty="0">
                <a:solidFill>
                  <a:srgbClr val="0000FF"/>
                </a:solidFill>
                <a:latin typeface="Symbol" pitchFamily="18" charset="2"/>
              </a:rPr>
              <a:t>D</a:t>
            </a:r>
            <a:r>
              <a:rPr lang="es-MX" sz="1600" b="1" dirty="0">
                <a:solidFill>
                  <a:srgbClr val="0000FF"/>
                </a:solidFill>
                <a:latin typeface="Arial" charset="0"/>
              </a:rPr>
              <a:t>EN = 0</a:t>
            </a:r>
            <a:endParaRPr lang="es-MX" sz="1600" b="1" dirty="0">
              <a:solidFill>
                <a:srgbClr val="FF0000"/>
              </a:solidFill>
              <a:latin typeface="Arial" charset="0"/>
            </a:endParaRPr>
          </a:p>
        </p:txBody>
      </p:sp>
      <p:sp>
        <p:nvSpPr>
          <p:cNvPr id="5" name="Text Box 1032"/>
          <p:cNvSpPr txBox="1">
            <a:spLocks noChangeArrowheads="1"/>
          </p:cNvSpPr>
          <p:nvPr/>
        </p:nvSpPr>
        <p:spPr bwMode="auto">
          <a:xfrm>
            <a:off x="4352925" y="2806923"/>
            <a:ext cx="2200275" cy="244475"/>
          </a:xfrm>
          <a:prstGeom prst="rect">
            <a:avLst/>
          </a:prstGeom>
          <a:noFill/>
          <a:ln w="9525">
            <a:noFill/>
            <a:miter lim="800000"/>
            <a:headEnd/>
            <a:tailEnd/>
          </a:ln>
        </p:spPr>
        <p:txBody>
          <a:bodyPr wrap="none" lIns="0" tIns="0" rIns="0" bIns="0">
            <a:spAutoFit/>
          </a:bodyPr>
          <a:lstStyle/>
          <a:p>
            <a:pPr algn="just">
              <a:spcAft>
                <a:spcPct val="70000"/>
              </a:spcAft>
              <a:tabLst>
                <a:tab pos="381000" algn="l"/>
                <a:tab pos="2095500" algn="l"/>
                <a:tab pos="3810000" algn="l"/>
              </a:tabLst>
            </a:pPr>
            <a:r>
              <a:rPr lang="es-MX" sz="1600" b="1" dirty="0">
                <a:solidFill>
                  <a:srgbClr val="FF0000"/>
                </a:solidFill>
                <a:latin typeface="Arial" charset="0"/>
              </a:rPr>
              <a:t>Enlace Covalente Puro</a:t>
            </a:r>
          </a:p>
        </p:txBody>
      </p:sp>
      <p:sp>
        <p:nvSpPr>
          <p:cNvPr id="6" name="Text Box 1037"/>
          <p:cNvSpPr txBox="1">
            <a:spLocks noChangeArrowheads="1"/>
          </p:cNvSpPr>
          <p:nvPr/>
        </p:nvSpPr>
        <p:spPr bwMode="auto">
          <a:xfrm>
            <a:off x="2593384" y="4085704"/>
            <a:ext cx="1271182" cy="246221"/>
          </a:xfrm>
          <a:prstGeom prst="rect">
            <a:avLst/>
          </a:prstGeom>
          <a:noFill/>
          <a:ln w="9525">
            <a:noFill/>
            <a:miter lim="800000"/>
            <a:headEnd/>
            <a:tailEnd/>
          </a:ln>
        </p:spPr>
        <p:txBody>
          <a:bodyPr wrap="none" lIns="0" tIns="0" rIns="0" bIns="0">
            <a:spAutoFit/>
          </a:bodyPr>
          <a:lstStyle/>
          <a:p>
            <a:pPr algn="just">
              <a:spcAft>
                <a:spcPct val="70000"/>
              </a:spcAft>
              <a:tabLst>
                <a:tab pos="381000" algn="l"/>
                <a:tab pos="2095500" algn="l"/>
                <a:tab pos="3810000" algn="l"/>
              </a:tabLst>
            </a:pPr>
            <a:r>
              <a:rPr lang="es-MX" sz="1600" b="1" dirty="0">
                <a:solidFill>
                  <a:srgbClr val="0000FF"/>
                </a:solidFill>
                <a:latin typeface="Arial" charset="0"/>
              </a:rPr>
              <a:t>0 &lt; </a:t>
            </a:r>
            <a:r>
              <a:rPr lang="es-MX" sz="1600" b="1" dirty="0">
                <a:solidFill>
                  <a:srgbClr val="0000FF"/>
                </a:solidFill>
                <a:latin typeface="Symbol" pitchFamily="18" charset="2"/>
              </a:rPr>
              <a:t>D</a:t>
            </a:r>
            <a:r>
              <a:rPr lang="es-MX" sz="1600" b="1" dirty="0">
                <a:solidFill>
                  <a:srgbClr val="0000FF"/>
                </a:solidFill>
                <a:latin typeface="Arial" charset="0"/>
              </a:rPr>
              <a:t>EN </a:t>
            </a:r>
            <a:r>
              <a:rPr lang="es-MX" sz="1600" b="1" dirty="0">
                <a:solidFill>
                  <a:srgbClr val="0000FF"/>
                </a:solidFill>
                <a:latin typeface="Arial" charset="0"/>
                <a:sym typeface="Symbol" pitchFamily="18" charset="2"/>
              </a:rPr>
              <a:t></a:t>
            </a:r>
            <a:r>
              <a:rPr lang="es-MX" sz="1600" b="1" dirty="0">
                <a:solidFill>
                  <a:srgbClr val="0000FF"/>
                </a:solidFill>
                <a:latin typeface="Arial" charset="0"/>
              </a:rPr>
              <a:t> 1.6</a:t>
            </a:r>
          </a:p>
        </p:txBody>
      </p:sp>
      <p:sp>
        <p:nvSpPr>
          <p:cNvPr id="7" name="Text Box 1036"/>
          <p:cNvSpPr txBox="1">
            <a:spLocks noChangeArrowheads="1"/>
          </p:cNvSpPr>
          <p:nvPr/>
        </p:nvSpPr>
        <p:spPr bwMode="auto">
          <a:xfrm>
            <a:off x="1108075" y="4060304"/>
            <a:ext cx="831850" cy="304800"/>
          </a:xfrm>
          <a:prstGeom prst="rect">
            <a:avLst/>
          </a:prstGeom>
          <a:noFill/>
          <a:ln w="9525">
            <a:noFill/>
            <a:miter lim="800000"/>
            <a:headEnd/>
            <a:tailEnd/>
          </a:ln>
        </p:spPr>
        <p:txBody>
          <a:bodyPr wrap="none" lIns="0" tIns="0" rIns="0" bIns="0">
            <a:spAutoFit/>
          </a:bodyPr>
          <a:lstStyle/>
          <a:p>
            <a:pPr algn="ctr">
              <a:spcAft>
                <a:spcPct val="70000"/>
              </a:spcAft>
              <a:tabLst>
                <a:tab pos="381000" algn="l"/>
                <a:tab pos="2095500" algn="l"/>
                <a:tab pos="3810000" algn="l"/>
              </a:tabLst>
            </a:pPr>
            <a:r>
              <a:rPr lang="es-MX" sz="1600" b="1">
                <a:solidFill>
                  <a:schemeClr val="tx2"/>
                </a:solidFill>
                <a:latin typeface="Arial" charset="0"/>
              </a:rPr>
              <a:t>A</a:t>
            </a:r>
            <a:r>
              <a:rPr lang="es-MX" sz="1600" b="1" baseline="30000">
                <a:solidFill>
                  <a:schemeClr val="tx2"/>
                </a:solidFill>
                <a:latin typeface="Arial" charset="0"/>
              </a:rPr>
              <a:t>      </a:t>
            </a:r>
            <a:r>
              <a:rPr lang="es-MX" sz="2000" b="1">
                <a:solidFill>
                  <a:schemeClr val="tx2"/>
                </a:solidFill>
                <a:latin typeface="Arial" charset="0"/>
                <a:cs typeface="Arial" charset="0"/>
              </a:rPr>
              <a:t>—</a:t>
            </a:r>
            <a:r>
              <a:rPr lang="es-MX" sz="1600" b="1">
                <a:solidFill>
                  <a:schemeClr val="tx2"/>
                </a:solidFill>
                <a:latin typeface="Arial" charset="0"/>
              </a:rPr>
              <a:t> B</a:t>
            </a:r>
            <a:endParaRPr lang="es-MX" sz="1600" b="1">
              <a:solidFill>
                <a:srgbClr val="FF0000"/>
              </a:solidFill>
              <a:latin typeface="Arial" charset="0"/>
            </a:endParaRPr>
          </a:p>
        </p:txBody>
      </p:sp>
      <p:sp>
        <p:nvSpPr>
          <p:cNvPr id="8" name="Rectangle 1040"/>
          <p:cNvSpPr>
            <a:spLocks noChangeArrowheads="1"/>
          </p:cNvSpPr>
          <p:nvPr/>
        </p:nvSpPr>
        <p:spPr bwMode="auto">
          <a:xfrm>
            <a:off x="990600" y="3871392"/>
            <a:ext cx="355600" cy="290512"/>
          </a:xfrm>
          <a:prstGeom prst="rect">
            <a:avLst/>
          </a:prstGeom>
          <a:noFill/>
          <a:ln w="9525">
            <a:noFill/>
            <a:miter lim="800000"/>
            <a:headEnd/>
            <a:tailEnd/>
          </a:ln>
        </p:spPr>
        <p:txBody>
          <a:bodyPr wrap="none" lIns="0" tIns="0" rIns="0">
            <a:spAutoFit/>
          </a:bodyPr>
          <a:lstStyle/>
          <a:p>
            <a:r>
              <a:rPr lang="es-MX" sz="1600" b="1">
                <a:solidFill>
                  <a:srgbClr val="FF3300"/>
                </a:solidFill>
                <a:latin typeface="Symbol" pitchFamily="18" charset="2"/>
              </a:rPr>
              <a:t>d</a:t>
            </a:r>
            <a:r>
              <a:rPr lang="es-MX" sz="1600" b="1">
                <a:solidFill>
                  <a:srgbClr val="FF3300"/>
                </a:solidFill>
                <a:latin typeface="Arial" charset="0"/>
              </a:rPr>
              <a:t>(+)</a:t>
            </a:r>
            <a:endParaRPr lang="es-ES" sz="1600" b="1">
              <a:solidFill>
                <a:srgbClr val="FF3300"/>
              </a:solidFill>
              <a:latin typeface="Arial" charset="0"/>
            </a:endParaRPr>
          </a:p>
        </p:txBody>
      </p:sp>
      <p:sp>
        <p:nvSpPr>
          <p:cNvPr id="9" name="Rectangle 1042"/>
          <p:cNvSpPr>
            <a:spLocks noChangeArrowheads="1"/>
          </p:cNvSpPr>
          <p:nvPr/>
        </p:nvSpPr>
        <p:spPr bwMode="auto">
          <a:xfrm>
            <a:off x="1651000" y="3861867"/>
            <a:ext cx="349250" cy="290512"/>
          </a:xfrm>
          <a:prstGeom prst="rect">
            <a:avLst/>
          </a:prstGeom>
          <a:noFill/>
          <a:ln w="9525">
            <a:noFill/>
            <a:miter lim="800000"/>
            <a:headEnd/>
            <a:tailEnd/>
          </a:ln>
        </p:spPr>
        <p:txBody>
          <a:bodyPr wrap="none" lIns="0" tIns="0" rIns="0">
            <a:spAutoFit/>
          </a:bodyPr>
          <a:lstStyle/>
          <a:p>
            <a:r>
              <a:rPr lang="es-MX" sz="1600" b="1" dirty="0">
                <a:solidFill>
                  <a:srgbClr val="FF3300"/>
                </a:solidFill>
                <a:latin typeface="Symbol" pitchFamily="18" charset="2"/>
              </a:rPr>
              <a:t>d</a:t>
            </a:r>
            <a:r>
              <a:rPr lang="es-MX" sz="1600" b="1" dirty="0">
                <a:solidFill>
                  <a:srgbClr val="FF3300"/>
                </a:solidFill>
                <a:latin typeface="Arial" charset="0"/>
              </a:rPr>
              <a:t>(</a:t>
            </a:r>
            <a:r>
              <a:rPr lang="es-MX" sz="1600" b="1" dirty="0">
                <a:solidFill>
                  <a:srgbClr val="FF3300"/>
                </a:solidFill>
                <a:latin typeface="Arial" charset="0"/>
                <a:cs typeface="Arial" charset="0"/>
              </a:rPr>
              <a:t>–</a:t>
            </a:r>
            <a:r>
              <a:rPr lang="es-MX" sz="1600" b="1" dirty="0">
                <a:solidFill>
                  <a:srgbClr val="FF3300"/>
                </a:solidFill>
                <a:latin typeface="Arial" charset="0"/>
              </a:rPr>
              <a:t>)</a:t>
            </a:r>
            <a:endParaRPr lang="es-ES" sz="1600" b="1" dirty="0">
              <a:solidFill>
                <a:srgbClr val="FF3300"/>
              </a:solidFill>
              <a:latin typeface="Arial" charset="0"/>
            </a:endParaRPr>
          </a:p>
        </p:txBody>
      </p:sp>
      <p:sp>
        <p:nvSpPr>
          <p:cNvPr id="10" name="Text Box 1038"/>
          <p:cNvSpPr txBox="1">
            <a:spLocks noChangeArrowheads="1"/>
          </p:cNvSpPr>
          <p:nvPr/>
        </p:nvSpPr>
        <p:spPr bwMode="auto">
          <a:xfrm>
            <a:off x="4352925" y="4085704"/>
            <a:ext cx="2246313" cy="244475"/>
          </a:xfrm>
          <a:prstGeom prst="rect">
            <a:avLst/>
          </a:prstGeom>
          <a:noFill/>
          <a:ln w="9525">
            <a:noFill/>
            <a:miter lim="800000"/>
            <a:headEnd/>
            <a:tailEnd/>
          </a:ln>
        </p:spPr>
        <p:txBody>
          <a:bodyPr wrap="none" lIns="0" tIns="0" rIns="0" bIns="0">
            <a:spAutoFit/>
          </a:bodyPr>
          <a:lstStyle/>
          <a:p>
            <a:pPr algn="just">
              <a:spcAft>
                <a:spcPct val="70000"/>
              </a:spcAft>
              <a:tabLst>
                <a:tab pos="381000" algn="l"/>
                <a:tab pos="2095500" algn="l"/>
                <a:tab pos="3810000" algn="l"/>
              </a:tabLst>
            </a:pPr>
            <a:r>
              <a:rPr lang="es-MX" sz="1600" b="1">
                <a:solidFill>
                  <a:srgbClr val="FF0000"/>
                </a:solidFill>
                <a:latin typeface="Arial" charset="0"/>
              </a:rPr>
              <a:t>Enlace Covalente Polar</a:t>
            </a:r>
          </a:p>
        </p:txBody>
      </p:sp>
      <p:sp>
        <p:nvSpPr>
          <p:cNvPr id="11" name="Text Box 1044"/>
          <p:cNvSpPr txBox="1">
            <a:spLocks noChangeArrowheads="1"/>
          </p:cNvSpPr>
          <p:nvPr/>
        </p:nvSpPr>
        <p:spPr bwMode="auto">
          <a:xfrm>
            <a:off x="2802012" y="5416773"/>
            <a:ext cx="977900" cy="244475"/>
          </a:xfrm>
          <a:prstGeom prst="rect">
            <a:avLst/>
          </a:prstGeom>
          <a:noFill/>
          <a:ln w="9525">
            <a:noFill/>
            <a:miter lim="800000"/>
            <a:headEnd/>
            <a:tailEnd/>
          </a:ln>
        </p:spPr>
        <p:txBody>
          <a:bodyPr wrap="none" lIns="0" tIns="0" rIns="0" bIns="0">
            <a:spAutoFit/>
          </a:bodyPr>
          <a:lstStyle/>
          <a:p>
            <a:pPr algn="just">
              <a:spcAft>
                <a:spcPct val="70000"/>
              </a:spcAft>
              <a:tabLst>
                <a:tab pos="381000" algn="l"/>
                <a:tab pos="2095500" algn="l"/>
                <a:tab pos="3810000" algn="l"/>
              </a:tabLst>
            </a:pPr>
            <a:r>
              <a:rPr lang="es-MX" sz="1600" b="1">
                <a:solidFill>
                  <a:srgbClr val="0000FF"/>
                </a:solidFill>
                <a:latin typeface="Arial" charset="0"/>
              </a:rPr>
              <a:t>1.6 </a:t>
            </a:r>
            <a:r>
              <a:rPr lang="es-MX" sz="1600" b="1">
                <a:solidFill>
                  <a:srgbClr val="0000FF"/>
                </a:solidFill>
                <a:latin typeface="Arial" charset="0"/>
                <a:sym typeface="Symbol" pitchFamily="18" charset="2"/>
              </a:rPr>
              <a:t>&lt;</a:t>
            </a:r>
            <a:r>
              <a:rPr lang="es-MX" sz="1600" b="1">
                <a:solidFill>
                  <a:srgbClr val="0000FF"/>
                </a:solidFill>
                <a:latin typeface="Arial" charset="0"/>
              </a:rPr>
              <a:t> </a:t>
            </a:r>
            <a:r>
              <a:rPr lang="es-MX" sz="1600" b="1">
                <a:solidFill>
                  <a:srgbClr val="0000FF"/>
                </a:solidFill>
                <a:latin typeface="Symbol" pitchFamily="18" charset="2"/>
              </a:rPr>
              <a:t>D</a:t>
            </a:r>
            <a:r>
              <a:rPr lang="es-MX" sz="1600" b="1">
                <a:solidFill>
                  <a:srgbClr val="0000FF"/>
                </a:solidFill>
                <a:latin typeface="Arial" charset="0"/>
              </a:rPr>
              <a:t>EN </a:t>
            </a:r>
          </a:p>
        </p:txBody>
      </p:sp>
      <p:sp>
        <p:nvSpPr>
          <p:cNvPr id="12" name="Text Box 1043"/>
          <p:cNvSpPr txBox="1">
            <a:spLocks noChangeArrowheads="1"/>
          </p:cNvSpPr>
          <p:nvPr/>
        </p:nvSpPr>
        <p:spPr bwMode="auto">
          <a:xfrm>
            <a:off x="1143000" y="5372323"/>
            <a:ext cx="768350" cy="244475"/>
          </a:xfrm>
          <a:prstGeom prst="rect">
            <a:avLst/>
          </a:prstGeom>
          <a:noFill/>
          <a:ln w="9525">
            <a:noFill/>
            <a:miter lim="800000"/>
            <a:headEnd/>
            <a:tailEnd/>
          </a:ln>
        </p:spPr>
        <p:txBody>
          <a:bodyPr wrap="none" lIns="0" tIns="0" rIns="0" bIns="0">
            <a:spAutoFit/>
          </a:bodyPr>
          <a:lstStyle/>
          <a:p>
            <a:pPr algn="ctr">
              <a:spcAft>
                <a:spcPct val="70000"/>
              </a:spcAft>
              <a:tabLst>
                <a:tab pos="381000" algn="l"/>
                <a:tab pos="2095500" algn="l"/>
                <a:tab pos="3810000" algn="l"/>
              </a:tabLst>
            </a:pPr>
            <a:r>
              <a:rPr lang="es-MX" sz="1600" b="1">
                <a:solidFill>
                  <a:schemeClr val="tx2"/>
                </a:solidFill>
                <a:latin typeface="Arial" charset="0"/>
              </a:rPr>
              <a:t>A</a:t>
            </a:r>
            <a:r>
              <a:rPr lang="es-MX" sz="1600" b="1" baseline="30000">
                <a:solidFill>
                  <a:schemeClr val="tx2"/>
                </a:solidFill>
                <a:latin typeface="Arial" charset="0"/>
              </a:rPr>
              <a:t>           </a:t>
            </a:r>
            <a:r>
              <a:rPr lang="es-MX" sz="1600" b="1">
                <a:solidFill>
                  <a:schemeClr val="tx2"/>
                </a:solidFill>
                <a:latin typeface="Arial" charset="0"/>
              </a:rPr>
              <a:t> B</a:t>
            </a:r>
            <a:endParaRPr lang="es-MX" sz="1600" b="1">
              <a:solidFill>
                <a:srgbClr val="FF0000"/>
              </a:solidFill>
              <a:latin typeface="Arial" charset="0"/>
            </a:endParaRPr>
          </a:p>
        </p:txBody>
      </p:sp>
      <p:sp>
        <p:nvSpPr>
          <p:cNvPr id="13" name="Rectangle 1047"/>
          <p:cNvSpPr>
            <a:spLocks noChangeArrowheads="1"/>
          </p:cNvSpPr>
          <p:nvPr/>
        </p:nvSpPr>
        <p:spPr bwMode="auto">
          <a:xfrm>
            <a:off x="1693863" y="5137373"/>
            <a:ext cx="249237" cy="290513"/>
          </a:xfrm>
          <a:prstGeom prst="rect">
            <a:avLst/>
          </a:prstGeom>
          <a:noFill/>
          <a:ln w="9525">
            <a:noFill/>
            <a:miter lim="800000"/>
            <a:headEnd/>
            <a:tailEnd/>
          </a:ln>
        </p:spPr>
        <p:txBody>
          <a:bodyPr wrap="none" lIns="0" tIns="0" rIns="0">
            <a:spAutoFit/>
          </a:bodyPr>
          <a:lstStyle/>
          <a:p>
            <a:r>
              <a:rPr lang="es-MX" sz="1600" b="1">
                <a:solidFill>
                  <a:srgbClr val="FF3300"/>
                </a:solidFill>
                <a:latin typeface="Arial" charset="0"/>
              </a:rPr>
              <a:t>(</a:t>
            </a:r>
            <a:r>
              <a:rPr lang="es-MX" sz="1600" b="1">
                <a:solidFill>
                  <a:srgbClr val="FF3300"/>
                </a:solidFill>
                <a:latin typeface="Arial" charset="0"/>
                <a:cs typeface="Arial" charset="0"/>
              </a:rPr>
              <a:t>–</a:t>
            </a:r>
            <a:r>
              <a:rPr lang="es-MX" sz="1600" b="1">
                <a:solidFill>
                  <a:srgbClr val="FF3300"/>
                </a:solidFill>
                <a:latin typeface="Arial" charset="0"/>
              </a:rPr>
              <a:t>)</a:t>
            </a:r>
            <a:endParaRPr lang="es-ES" sz="1600" b="1">
              <a:solidFill>
                <a:srgbClr val="FF3300"/>
              </a:solidFill>
              <a:latin typeface="Arial" charset="0"/>
            </a:endParaRPr>
          </a:p>
        </p:txBody>
      </p:sp>
      <p:sp>
        <p:nvSpPr>
          <p:cNvPr id="14" name="Rectangle 1046"/>
          <p:cNvSpPr>
            <a:spLocks noChangeArrowheads="1"/>
          </p:cNvSpPr>
          <p:nvPr/>
        </p:nvSpPr>
        <p:spPr bwMode="auto">
          <a:xfrm>
            <a:off x="1096963" y="5135786"/>
            <a:ext cx="255587" cy="290512"/>
          </a:xfrm>
          <a:prstGeom prst="rect">
            <a:avLst/>
          </a:prstGeom>
          <a:noFill/>
          <a:ln w="9525">
            <a:noFill/>
            <a:miter lim="800000"/>
            <a:headEnd/>
            <a:tailEnd/>
          </a:ln>
        </p:spPr>
        <p:txBody>
          <a:bodyPr wrap="none" lIns="0" tIns="0" rIns="0">
            <a:spAutoFit/>
          </a:bodyPr>
          <a:lstStyle/>
          <a:p>
            <a:r>
              <a:rPr lang="es-MX" sz="1600" b="1">
                <a:solidFill>
                  <a:srgbClr val="FF3300"/>
                </a:solidFill>
                <a:latin typeface="Arial" charset="0"/>
              </a:rPr>
              <a:t>(+)</a:t>
            </a:r>
            <a:endParaRPr lang="es-ES" sz="1600" b="1">
              <a:solidFill>
                <a:srgbClr val="FF3300"/>
              </a:solidFill>
              <a:latin typeface="Arial" charset="0"/>
            </a:endParaRPr>
          </a:p>
        </p:txBody>
      </p:sp>
      <p:sp>
        <p:nvSpPr>
          <p:cNvPr id="15" name="Text Box 1045"/>
          <p:cNvSpPr txBox="1">
            <a:spLocks noChangeArrowheads="1"/>
          </p:cNvSpPr>
          <p:nvPr/>
        </p:nvSpPr>
        <p:spPr bwMode="auto">
          <a:xfrm>
            <a:off x="4352925" y="5359623"/>
            <a:ext cx="1309688" cy="244475"/>
          </a:xfrm>
          <a:prstGeom prst="rect">
            <a:avLst/>
          </a:prstGeom>
          <a:noFill/>
          <a:ln w="9525">
            <a:noFill/>
            <a:miter lim="800000"/>
            <a:headEnd/>
            <a:tailEnd/>
          </a:ln>
        </p:spPr>
        <p:txBody>
          <a:bodyPr wrap="none" lIns="0" tIns="0" rIns="0" bIns="0">
            <a:spAutoFit/>
          </a:bodyPr>
          <a:lstStyle/>
          <a:p>
            <a:pPr algn="just">
              <a:spcAft>
                <a:spcPct val="70000"/>
              </a:spcAft>
              <a:tabLst>
                <a:tab pos="381000" algn="l"/>
                <a:tab pos="2095500" algn="l"/>
                <a:tab pos="3810000" algn="l"/>
              </a:tabLst>
            </a:pPr>
            <a:r>
              <a:rPr lang="es-MX" sz="1600" b="1">
                <a:solidFill>
                  <a:srgbClr val="FF0000"/>
                </a:solidFill>
                <a:latin typeface="Arial" charset="0"/>
              </a:rPr>
              <a:t>Enlace Iónico</a:t>
            </a:r>
          </a:p>
        </p:txBody>
      </p:sp>
      <p:grpSp>
        <p:nvGrpSpPr>
          <p:cNvPr id="16" name="Group 1048"/>
          <p:cNvGrpSpPr>
            <a:grpSpLocks/>
          </p:cNvGrpSpPr>
          <p:nvPr/>
        </p:nvGrpSpPr>
        <p:grpSpPr bwMode="auto">
          <a:xfrm>
            <a:off x="7164288" y="2797398"/>
            <a:ext cx="336550" cy="2819400"/>
            <a:chOff x="4029" y="2640"/>
            <a:chExt cx="199" cy="1248"/>
          </a:xfrm>
        </p:grpSpPr>
        <p:sp>
          <p:nvSpPr>
            <p:cNvPr id="17" name="Line 1049"/>
            <p:cNvSpPr>
              <a:spLocks noChangeShapeType="1"/>
            </p:cNvSpPr>
            <p:nvPr/>
          </p:nvSpPr>
          <p:spPr bwMode="auto">
            <a:xfrm>
              <a:off x="4224" y="2640"/>
              <a:ext cx="0" cy="1248"/>
            </a:xfrm>
            <a:prstGeom prst="line">
              <a:avLst/>
            </a:prstGeom>
            <a:noFill/>
            <a:ln w="9525">
              <a:solidFill>
                <a:schemeClr val="tx1"/>
              </a:solidFill>
              <a:miter lim="800000"/>
              <a:headEnd/>
              <a:tailEnd type="triangle" w="med" len="med"/>
            </a:ln>
          </p:spPr>
          <p:txBody>
            <a:bodyPr wrap="none"/>
            <a:lstStyle/>
            <a:p>
              <a:endParaRPr lang="es-MX"/>
            </a:p>
          </p:txBody>
        </p:sp>
        <p:sp>
          <p:nvSpPr>
            <p:cNvPr id="18" name="Text Box 1050"/>
            <p:cNvSpPr txBox="1">
              <a:spLocks noChangeArrowheads="1"/>
            </p:cNvSpPr>
            <p:nvPr/>
          </p:nvSpPr>
          <p:spPr bwMode="auto">
            <a:xfrm rot="-5400000">
              <a:off x="3769" y="3186"/>
              <a:ext cx="720" cy="199"/>
            </a:xfrm>
            <a:prstGeom prst="rect">
              <a:avLst/>
            </a:prstGeom>
            <a:noFill/>
            <a:ln w="9525">
              <a:noFill/>
              <a:miter lim="800000"/>
              <a:headEnd/>
              <a:tailEnd/>
            </a:ln>
          </p:spPr>
          <p:txBody>
            <a:bodyPr>
              <a:spAutoFit/>
            </a:bodyPr>
            <a:lstStyle/>
            <a:p>
              <a:pPr>
                <a:spcBef>
                  <a:spcPct val="50000"/>
                </a:spcBef>
              </a:pPr>
              <a:r>
                <a:rPr lang="es-ES" sz="1600" b="1" i="1"/>
                <a:t>Densidad</a:t>
              </a:r>
            </a:p>
          </p:txBody>
        </p:sp>
      </p:grpSp>
      <p:grpSp>
        <p:nvGrpSpPr>
          <p:cNvPr id="19" name="Group 1051"/>
          <p:cNvGrpSpPr>
            <a:grpSpLocks/>
          </p:cNvGrpSpPr>
          <p:nvPr/>
        </p:nvGrpSpPr>
        <p:grpSpPr bwMode="auto">
          <a:xfrm>
            <a:off x="7665831" y="2797398"/>
            <a:ext cx="338250" cy="2819400"/>
            <a:chOff x="4028" y="2640"/>
            <a:chExt cx="199" cy="1248"/>
          </a:xfrm>
        </p:grpSpPr>
        <p:sp>
          <p:nvSpPr>
            <p:cNvPr id="20" name="Line 1052"/>
            <p:cNvSpPr>
              <a:spLocks noChangeShapeType="1"/>
            </p:cNvSpPr>
            <p:nvPr/>
          </p:nvSpPr>
          <p:spPr bwMode="auto">
            <a:xfrm>
              <a:off x="4224" y="2640"/>
              <a:ext cx="0" cy="1248"/>
            </a:xfrm>
            <a:prstGeom prst="line">
              <a:avLst/>
            </a:prstGeom>
            <a:noFill/>
            <a:ln w="9525">
              <a:solidFill>
                <a:schemeClr val="tx1"/>
              </a:solidFill>
              <a:miter lim="800000"/>
              <a:headEnd/>
              <a:tailEnd type="triangle" w="med" len="med"/>
            </a:ln>
          </p:spPr>
          <p:txBody>
            <a:bodyPr wrap="none"/>
            <a:lstStyle/>
            <a:p>
              <a:endParaRPr lang="es-MX"/>
            </a:p>
          </p:txBody>
        </p:sp>
        <p:sp>
          <p:nvSpPr>
            <p:cNvPr id="21" name="Text Box 1053"/>
            <p:cNvSpPr txBox="1">
              <a:spLocks noChangeArrowheads="1"/>
            </p:cNvSpPr>
            <p:nvPr/>
          </p:nvSpPr>
          <p:spPr bwMode="auto">
            <a:xfrm rot="16200000">
              <a:off x="3682" y="3098"/>
              <a:ext cx="892" cy="199"/>
            </a:xfrm>
            <a:prstGeom prst="rect">
              <a:avLst/>
            </a:prstGeom>
            <a:noFill/>
            <a:ln w="9525">
              <a:noFill/>
              <a:miter lim="800000"/>
              <a:headEnd/>
              <a:tailEnd/>
            </a:ln>
          </p:spPr>
          <p:txBody>
            <a:bodyPr wrap="square">
              <a:spAutoFit/>
            </a:bodyPr>
            <a:lstStyle/>
            <a:p>
              <a:pPr>
                <a:spcBef>
                  <a:spcPct val="50000"/>
                </a:spcBef>
              </a:pPr>
              <a:r>
                <a:rPr lang="es-ES" sz="1600" b="1" i="1" dirty="0"/>
                <a:t>Solubilidad en agua</a:t>
              </a:r>
            </a:p>
          </p:txBody>
        </p:sp>
      </p:grpSp>
      <p:grpSp>
        <p:nvGrpSpPr>
          <p:cNvPr id="22" name="Group 1054"/>
          <p:cNvGrpSpPr>
            <a:grpSpLocks/>
          </p:cNvGrpSpPr>
          <p:nvPr/>
        </p:nvGrpSpPr>
        <p:grpSpPr bwMode="auto">
          <a:xfrm>
            <a:off x="8237438" y="2797398"/>
            <a:ext cx="336550" cy="2819400"/>
            <a:chOff x="4032" y="2640"/>
            <a:chExt cx="198" cy="1248"/>
          </a:xfrm>
        </p:grpSpPr>
        <p:sp>
          <p:nvSpPr>
            <p:cNvPr id="23" name="Line 1055"/>
            <p:cNvSpPr>
              <a:spLocks noChangeShapeType="1"/>
            </p:cNvSpPr>
            <p:nvPr/>
          </p:nvSpPr>
          <p:spPr bwMode="auto">
            <a:xfrm>
              <a:off x="4224" y="2640"/>
              <a:ext cx="0" cy="1248"/>
            </a:xfrm>
            <a:prstGeom prst="line">
              <a:avLst/>
            </a:prstGeom>
            <a:noFill/>
            <a:ln w="9525">
              <a:solidFill>
                <a:schemeClr val="tx1"/>
              </a:solidFill>
              <a:miter lim="800000"/>
              <a:headEnd/>
              <a:tailEnd type="triangle" w="med" len="med"/>
            </a:ln>
          </p:spPr>
          <p:txBody>
            <a:bodyPr wrap="none"/>
            <a:lstStyle/>
            <a:p>
              <a:endParaRPr lang="es-MX"/>
            </a:p>
          </p:txBody>
        </p:sp>
        <p:sp>
          <p:nvSpPr>
            <p:cNvPr id="24" name="Text Box 1056"/>
            <p:cNvSpPr txBox="1">
              <a:spLocks noChangeArrowheads="1"/>
            </p:cNvSpPr>
            <p:nvPr/>
          </p:nvSpPr>
          <p:spPr bwMode="auto">
            <a:xfrm rot="-5400000">
              <a:off x="3771" y="3184"/>
              <a:ext cx="720" cy="198"/>
            </a:xfrm>
            <a:prstGeom prst="rect">
              <a:avLst/>
            </a:prstGeom>
            <a:noFill/>
            <a:ln w="9525">
              <a:noFill/>
              <a:miter lim="800000"/>
              <a:headEnd/>
              <a:tailEnd/>
            </a:ln>
          </p:spPr>
          <p:txBody>
            <a:bodyPr>
              <a:spAutoFit/>
            </a:bodyPr>
            <a:lstStyle/>
            <a:p>
              <a:pPr>
                <a:spcBef>
                  <a:spcPct val="50000"/>
                </a:spcBef>
              </a:pPr>
              <a:r>
                <a:rPr lang="es-ES" sz="1600" b="1" i="1"/>
                <a:t>p. f.       p. eb.</a:t>
              </a:r>
            </a:p>
          </p:txBody>
        </p:sp>
      </p:grpSp>
      <p:sp>
        <p:nvSpPr>
          <p:cNvPr id="25"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Enlace covalente</a:t>
            </a:r>
          </a:p>
        </p:txBody>
      </p:sp>
    </p:spTree>
    <p:extLst>
      <p:ext uri="{BB962C8B-B14F-4D97-AF65-F5344CB8AC3E}">
        <p14:creationId xmlns:p14="http://schemas.microsoft.com/office/powerpoint/2010/main" val="58937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95363" y="1359346"/>
            <a:ext cx="7151687" cy="1925638"/>
          </a:xfrm>
          <a:prstGeom prst="rect">
            <a:avLst/>
          </a:prstGeom>
          <a:noFill/>
          <a:ln w="9525">
            <a:noFill/>
            <a:miter lim="800000"/>
            <a:headEnd/>
            <a:tailEnd/>
          </a:ln>
        </p:spPr>
        <p:txBody>
          <a:bodyPr>
            <a:spAutoFit/>
          </a:bodyPr>
          <a:lstStyle/>
          <a:p>
            <a:pPr algn="just">
              <a:lnSpc>
                <a:spcPct val="150000"/>
              </a:lnSpc>
              <a:spcAft>
                <a:spcPct val="70000"/>
              </a:spcAft>
            </a:pPr>
            <a:r>
              <a:rPr lang="es-MX" sz="1600" dirty="0">
                <a:solidFill>
                  <a:srgbClr val="000066"/>
                </a:solidFill>
                <a:latin typeface="Arial" charset="0"/>
              </a:rPr>
              <a:t>Un enlace iónico se forma cuando se transfiere uno o más electrones de valencia de un átomo a otro (del menos electronegativo al más electronegativo), creando así iones positivos y negativos. Este enlace se forma comúnmente cuando la diferencia de electronegatividades entre los dos átomos participantes es mayor de 1.6.</a:t>
            </a:r>
          </a:p>
        </p:txBody>
      </p:sp>
      <p:sp>
        <p:nvSpPr>
          <p:cNvPr id="3"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Enlace iónico</a:t>
            </a:r>
          </a:p>
        </p:txBody>
      </p:sp>
    </p:spTree>
    <p:extLst>
      <p:ext uri="{BB962C8B-B14F-4D97-AF65-F5344CB8AC3E}">
        <p14:creationId xmlns:p14="http://schemas.microsoft.com/office/powerpoint/2010/main" val="33063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024"/>
          <p:cNvGraphicFramePr>
            <a:graphicFrameLocks noChangeAspect="1"/>
          </p:cNvGraphicFramePr>
          <p:nvPr/>
        </p:nvGraphicFramePr>
        <p:xfrm>
          <a:off x="2206625" y="1844675"/>
          <a:ext cx="4729163" cy="4160838"/>
        </p:xfrm>
        <a:graphic>
          <a:graphicData uri="http://schemas.openxmlformats.org/presentationml/2006/ole">
            <mc:AlternateContent xmlns:mc="http://schemas.openxmlformats.org/markup-compatibility/2006">
              <mc:Choice xmlns:v="urn:schemas-microsoft-com:vml" Requires="v">
                <p:oleObj spid="_x0000_s2086" name="Document" r:id="rId3" imgW="2400480" imgH="2247840" progId="ChemWindow.Document">
                  <p:embed/>
                </p:oleObj>
              </mc:Choice>
              <mc:Fallback>
                <p:oleObj name="Document" r:id="rId3" imgW="2400480" imgH="224784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5" y="1844675"/>
                        <a:ext cx="4729163" cy="41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 Box 3"/>
          <p:cNvSpPr txBox="1">
            <a:spLocks noChangeArrowheads="1"/>
          </p:cNvSpPr>
          <p:nvPr/>
        </p:nvSpPr>
        <p:spPr bwMode="auto">
          <a:xfrm>
            <a:off x="995363" y="1270000"/>
            <a:ext cx="7151687" cy="416011"/>
          </a:xfrm>
          <a:prstGeom prst="rect">
            <a:avLst/>
          </a:prstGeom>
          <a:noFill/>
          <a:ln w="9525">
            <a:noFill/>
            <a:miter lim="800000"/>
            <a:headEnd/>
            <a:tailEnd/>
          </a:ln>
        </p:spPr>
        <p:txBody>
          <a:bodyPr>
            <a:spAutoFit/>
          </a:bodyPr>
          <a:lstStyle/>
          <a:p>
            <a:pPr algn="just">
              <a:lnSpc>
                <a:spcPct val="150000"/>
              </a:lnSpc>
              <a:spcAft>
                <a:spcPct val="70000"/>
              </a:spcAft>
            </a:pPr>
            <a:r>
              <a:rPr lang="es-MX" sz="1600" dirty="0">
                <a:solidFill>
                  <a:srgbClr val="000066"/>
                </a:solidFill>
                <a:latin typeface="Arial" charset="0"/>
              </a:rPr>
              <a:t>Qué tipos de enlace presenta la molécula hipotética siguiente:</a:t>
            </a:r>
          </a:p>
        </p:txBody>
      </p:sp>
      <p:sp>
        <p:nvSpPr>
          <p:cNvPr id="4"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Ejemplo</a:t>
            </a:r>
          </a:p>
        </p:txBody>
      </p:sp>
    </p:spTree>
    <p:extLst>
      <p:ext uri="{BB962C8B-B14F-4D97-AF65-F5344CB8AC3E}">
        <p14:creationId xmlns:p14="http://schemas.microsoft.com/office/powerpoint/2010/main" val="172439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971600" y="2413694"/>
            <a:ext cx="2324100" cy="1303338"/>
            <a:chOff x="1896" y="1080"/>
            <a:chExt cx="1464" cy="821"/>
          </a:xfrm>
        </p:grpSpPr>
        <p:sp>
          <p:nvSpPr>
            <p:cNvPr id="3" name="Oval 7"/>
            <p:cNvSpPr>
              <a:spLocks noChangeArrowheads="1"/>
            </p:cNvSpPr>
            <p:nvPr/>
          </p:nvSpPr>
          <p:spPr bwMode="auto">
            <a:xfrm>
              <a:off x="1920" y="1080"/>
              <a:ext cx="432" cy="432"/>
            </a:xfrm>
            <a:prstGeom prst="ellipse">
              <a:avLst/>
            </a:prstGeom>
            <a:gradFill rotWithShape="0">
              <a:gsLst>
                <a:gs pos="35000">
                  <a:srgbClr val="FF6969"/>
                </a:gs>
                <a:gs pos="100000">
                  <a:srgbClr val="C50000"/>
                </a:gs>
              </a:gsLst>
              <a:path path="shape">
                <a:fillToRect l="50000" t="50000" r="50000" b="50000"/>
              </a:path>
            </a:gradFill>
            <a:ln w="9525">
              <a:solidFill>
                <a:schemeClr val="tx1"/>
              </a:solidFill>
              <a:miter lim="800000"/>
              <a:headEnd/>
              <a:tailEnd/>
            </a:ln>
          </p:spPr>
          <p:txBody>
            <a:bodyPr wrap="none" anchor="ctr"/>
            <a:lstStyle/>
            <a:p>
              <a:pPr algn="ctr"/>
              <a:r>
                <a:rPr lang="es-ES" b="1" dirty="0">
                  <a:cs typeface="Times New Roman" pitchFamily="18" charset="0"/>
                </a:rPr>
                <a:t>+</a:t>
              </a:r>
            </a:p>
          </p:txBody>
        </p:sp>
        <p:sp>
          <p:nvSpPr>
            <p:cNvPr id="4" name="Oval 9"/>
            <p:cNvSpPr>
              <a:spLocks noChangeArrowheads="1"/>
            </p:cNvSpPr>
            <p:nvPr/>
          </p:nvSpPr>
          <p:spPr bwMode="auto">
            <a:xfrm>
              <a:off x="2880" y="1080"/>
              <a:ext cx="432" cy="432"/>
            </a:xfrm>
            <a:prstGeom prst="ellipse">
              <a:avLst/>
            </a:prstGeom>
            <a:gradFill rotWithShape="0">
              <a:gsLst>
                <a:gs pos="38000">
                  <a:srgbClr val="61BFFF"/>
                </a:gs>
                <a:gs pos="100000">
                  <a:srgbClr val="0076C5"/>
                </a:gs>
              </a:gsLst>
              <a:path path="shape">
                <a:fillToRect l="50000" t="50000" r="50000" b="50000"/>
              </a:path>
            </a:gradFill>
            <a:ln w="9525">
              <a:solidFill>
                <a:schemeClr val="tx1"/>
              </a:solidFill>
              <a:miter lim="800000"/>
              <a:headEnd/>
              <a:tailEnd/>
            </a:ln>
          </p:spPr>
          <p:txBody>
            <a:bodyPr wrap="none" anchor="ctr"/>
            <a:lstStyle/>
            <a:p>
              <a:pPr algn="ctr"/>
              <a:r>
                <a:rPr lang="es-ES" b="1" dirty="0">
                  <a:cs typeface="Times New Roman" pitchFamily="18" charset="0"/>
                </a:rPr>
                <a:t>–</a:t>
              </a:r>
            </a:p>
          </p:txBody>
        </p:sp>
        <p:sp>
          <p:nvSpPr>
            <p:cNvPr id="5" name="AutoShape 11"/>
            <p:cNvSpPr>
              <a:spLocks/>
            </p:cNvSpPr>
            <p:nvPr/>
          </p:nvSpPr>
          <p:spPr bwMode="auto">
            <a:xfrm rot="-5400000">
              <a:off x="2604" y="924"/>
              <a:ext cx="48" cy="1464"/>
            </a:xfrm>
            <a:prstGeom prst="leftBrace">
              <a:avLst>
                <a:gd name="adj1" fmla="val 254167"/>
                <a:gd name="adj2" fmla="val 50000"/>
              </a:avLst>
            </a:prstGeom>
            <a:noFill/>
            <a:ln w="9525">
              <a:solidFill>
                <a:schemeClr val="tx1"/>
              </a:solidFill>
              <a:miter lim="800000"/>
              <a:headEnd/>
              <a:tailEnd/>
            </a:ln>
          </p:spPr>
          <p:txBody>
            <a:bodyPr wrap="none" anchor="ctr"/>
            <a:lstStyle/>
            <a:p>
              <a:endParaRPr lang="en-US"/>
            </a:p>
          </p:txBody>
        </p:sp>
        <p:sp>
          <p:nvSpPr>
            <p:cNvPr id="6" name="Text Box 12"/>
            <p:cNvSpPr txBox="1">
              <a:spLocks noChangeArrowheads="1"/>
            </p:cNvSpPr>
            <p:nvPr/>
          </p:nvSpPr>
          <p:spPr bwMode="auto">
            <a:xfrm>
              <a:off x="2438" y="1728"/>
              <a:ext cx="367" cy="173"/>
            </a:xfrm>
            <a:prstGeom prst="rect">
              <a:avLst/>
            </a:prstGeom>
            <a:noFill/>
            <a:ln w="9525">
              <a:noFill/>
              <a:miter lim="800000"/>
              <a:headEnd/>
              <a:tailEnd/>
            </a:ln>
          </p:spPr>
          <p:txBody>
            <a:bodyPr wrap="none">
              <a:spAutoFit/>
            </a:bodyPr>
            <a:lstStyle/>
            <a:p>
              <a:r>
                <a:rPr lang="es-ES" sz="1200" b="1">
                  <a:latin typeface="Arial" charset="0"/>
                </a:rPr>
                <a:t>Iones</a:t>
              </a:r>
            </a:p>
          </p:txBody>
        </p:sp>
      </p:grpSp>
      <p:grpSp>
        <p:nvGrpSpPr>
          <p:cNvPr id="7" name="Group 15"/>
          <p:cNvGrpSpPr>
            <a:grpSpLocks/>
          </p:cNvGrpSpPr>
          <p:nvPr/>
        </p:nvGrpSpPr>
        <p:grpSpPr bwMode="auto">
          <a:xfrm>
            <a:off x="4302968" y="2566094"/>
            <a:ext cx="1676400" cy="922338"/>
            <a:chOff x="3840" y="1176"/>
            <a:chExt cx="1056" cy="581"/>
          </a:xfrm>
        </p:grpSpPr>
        <p:sp>
          <p:nvSpPr>
            <p:cNvPr id="8" name="Oval 8"/>
            <p:cNvSpPr>
              <a:spLocks noChangeArrowheads="1"/>
            </p:cNvSpPr>
            <p:nvPr/>
          </p:nvSpPr>
          <p:spPr bwMode="auto">
            <a:xfrm>
              <a:off x="3840" y="1176"/>
              <a:ext cx="1056" cy="240"/>
            </a:xfrm>
            <a:prstGeom prst="ellipse">
              <a:avLst/>
            </a:prstGeom>
            <a:gradFill rotWithShape="0">
              <a:gsLst>
                <a:gs pos="32000">
                  <a:srgbClr val="FF1919"/>
                </a:gs>
                <a:gs pos="100000">
                  <a:schemeClr val="accent2"/>
                </a:gs>
              </a:gsLst>
              <a:lin ang="0" scaled="1"/>
            </a:gradFill>
            <a:ln w="9525">
              <a:solidFill>
                <a:schemeClr val="tx1"/>
              </a:solidFill>
              <a:miter lim="800000"/>
              <a:headEnd/>
              <a:tailEnd/>
            </a:ln>
          </p:spPr>
          <p:txBody>
            <a:bodyPr wrap="none" anchor="ctr"/>
            <a:lstStyle/>
            <a:p>
              <a:pPr algn="ctr"/>
              <a:r>
                <a:rPr lang="es-ES" b="1" dirty="0"/>
                <a:t>+          </a:t>
              </a:r>
              <a:r>
                <a:rPr lang="es-ES" b="1" dirty="0">
                  <a:cs typeface="Times New Roman" pitchFamily="18" charset="0"/>
                </a:rPr>
                <a:t>–</a:t>
              </a:r>
              <a:endParaRPr lang="es-ES" b="1" dirty="0"/>
            </a:p>
          </p:txBody>
        </p:sp>
        <p:sp>
          <p:nvSpPr>
            <p:cNvPr id="9" name="Text Box 14"/>
            <p:cNvSpPr txBox="1">
              <a:spLocks noChangeArrowheads="1"/>
            </p:cNvSpPr>
            <p:nvPr/>
          </p:nvSpPr>
          <p:spPr bwMode="auto">
            <a:xfrm>
              <a:off x="4032" y="1584"/>
              <a:ext cx="747" cy="173"/>
            </a:xfrm>
            <a:prstGeom prst="rect">
              <a:avLst/>
            </a:prstGeom>
            <a:noFill/>
            <a:ln w="9525">
              <a:noFill/>
              <a:miter lim="800000"/>
              <a:headEnd/>
              <a:tailEnd/>
            </a:ln>
          </p:spPr>
          <p:txBody>
            <a:bodyPr wrap="none">
              <a:spAutoFit/>
            </a:bodyPr>
            <a:lstStyle/>
            <a:p>
              <a:r>
                <a:rPr lang="es-ES" sz="1200" b="1">
                  <a:latin typeface="Arial" charset="0"/>
                </a:rPr>
                <a:t>Polar (Dipolo)</a:t>
              </a:r>
            </a:p>
          </p:txBody>
        </p:sp>
      </p:grpSp>
      <p:sp>
        <p:nvSpPr>
          <p:cNvPr id="10" name="Oval 6"/>
          <p:cNvSpPr>
            <a:spLocks noChangeArrowheads="1"/>
          </p:cNvSpPr>
          <p:nvPr/>
        </p:nvSpPr>
        <p:spPr bwMode="auto">
          <a:xfrm>
            <a:off x="7342584" y="2413694"/>
            <a:ext cx="685800" cy="685800"/>
          </a:xfrm>
          <a:prstGeom prst="ellipse">
            <a:avLst/>
          </a:prstGeom>
          <a:gradFill rotWithShape="0">
            <a:gsLst>
              <a:gs pos="0">
                <a:schemeClr val="hlink"/>
              </a:gs>
              <a:gs pos="100000">
                <a:schemeClr val="hlink">
                  <a:gamma/>
                  <a:shade val="67843"/>
                  <a:invGamma/>
                </a:schemeClr>
              </a:gs>
            </a:gsLst>
            <a:path path="shape">
              <a:fillToRect l="50000" t="50000" r="50000" b="50000"/>
            </a:path>
          </a:gradFill>
          <a:ln w="9525">
            <a:solidFill>
              <a:schemeClr val="tx1"/>
            </a:solidFill>
            <a:miter lim="800000"/>
            <a:headEnd/>
            <a:tailEnd/>
          </a:ln>
          <a:effectLst/>
        </p:spPr>
        <p:txBody>
          <a:bodyPr wrap="none" anchor="ctr"/>
          <a:lstStyle/>
          <a:p>
            <a:pPr algn="ctr">
              <a:defRPr/>
            </a:pPr>
            <a:endParaRPr lang="es-ES"/>
          </a:p>
          <a:p>
            <a:pPr algn="ctr">
              <a:defRPr/>
            </a:pPr>
            <a:endParaRPr lang="es-ES"/>
          </a:p>
          <a:p>
            <a:pPr algn="ctr">
              <a:defRPr/>
            </a:pPr>
            <a:endParaRPr lang="es-ES"/>
          </a:p>
          <a:p>
            <a:pPr algn="ctr">
              <a:defRPr/>
            </a:pPr>
            <a:r>
              <a:rPr lang="es-ES" sz="1200" b="1">
                <a:latin typeface="Arial" charset="0"/>
              </a:rPr>
              <a:t>No polar</a:t>
            </a:r>
          </a:p>
        </p:txBody>
      </p:sp>
      <p:sp>
        <p:nvSpPr>
          <p:cNvPr id="11"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Fuerzas intermoleculares</a:t>
            </a:r>
          </a:p>
        </p:txBody>
      </p:sp>
      <p:sp>
        <p:nvSpPr>
          <p:cNvPr id="12" name="Text Box 72"/>
          <p:cNvSpPr txBox="1">
            <a:spLocks noChangeArrowheads="1"/>
          </p:cNvSpPr>
          <p:nvPr/>
        </p:nvSpPr>
        <p:spPr bwMode="auto">
          <a:xfrm>
            <a:off x="632756" y="1480968"/>
            <a:ext cx="3962400" cy="369332"/>
          </a:xfrm>
          <a:prstGeom prst="rect">
            <a:avLst/>
          </a:prstGeom>
          <a:noFill/>
          <a:ln w="9525">
            <a:noFill/>
            <a:miter lim="800000"/>
            <a:headEnd/>
            <a:tailEnd/>
          </a:ln>
          <a:effectLst/>
        </p:spPr>
        <p:txBody>
          <a:bodyPr>
            <a:spAutoFit/>
          </a:bodyPr>
          <a:lstStyle/>
          <a:p>
            <a:pPr algn="just">
              <a:spcBef>
                <a:spcPct val="50000"/>
              </a:spcBef>
            </a:pPr>
            <a:r>
              <a:rPr lang="es-ES" sz="1800" dirty="0">
                <a:solidFill>
                  <a:srgbClr val="000066"/>
                </a:solidFill>
                <a:latin typeface="Arial" charset="0"/>
              </a:rPr>
              <a:t>Tipos de moléculas:</a:t>
            </a:r>
          </a:p>
        </p:txBody>
      </p:sp>
    </p:spTree>
    <p:extLst>
      <p:ext uri="{BB962C8B-B14F-4D97-AF65-F5344CB8AC3E}">
        <p14:creationId xmlns:p14="http://schemas.microsoft.com/office/powerpoint/2010/main" val="159597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12"/>
          <p:cNvSpPr>
            <a:spLocks noChangeArrowheads="1"/>
          </p:cNvSpPr>
          <p:nvPr/>
        </p:nvSpPr>
        <p:spPr bwMode="auto">
          <a:xfrm>
            <a:off x="3505200" y="2026940"/>
            <a:ext cx="304800" cy="304800"/>
          </a:xfrm>
          <a:prstGeom prst="ellipse">
            <a:avLst/>
          </a:prstGeom>
          <a:gradFill rotWithShape="0">
            <a:gsLst>
              <a:gs pos="35000">
                <a:srgbClr val="FF6969"/>
              </a:gs>
              <a:gs pos="100000">
                <a:srgbClr val="C50000"/>
              </a:gs>
            </a:gsLst>
            <a:path path="shape">
              <a:fillToRect l="50000" t="50000" r="50000" b="50000"/>
            </a:path>
          </a:gradFill>
          <a:ln w="9525">
            <a:solidFill>
              <a:schemeClr val="tx1"/>
            </a:solidFill>
            <a:miter lim="800000"/>
            <a:headEnd/>
            <a:tailEnd/>
          </a:ln>
        </p:spPr>
        <p:txBody>
          <a:bodyPr wrap="none" anchor="ctr"/>
          <a:lstStyle/>
          <a:p>
            <a:pPr algn="ctr"/>
            <a:r>
              <a:rPr lang="es-ES" sz="1600" b="1" dirty="0">
                <a:cs typeface="Times New Roman" pitchFamily="18" charset="0"/>
              </a:rPr>
              <a:t>+</a:t>
            </a:r>
          </a:p>
        </p:txBody>
      </p:sp>
      <p:sp>
        <p:nvSpPr>
          <p:cNvPr id="26" name="Oval 13"/>
          <p:cNvSpPr>
            <a:spLocks noChangeArrowheads="1"/>
          </p:cNvSpPr>
          <p:nvPr/>
        </p:nvSpPr>
        <p:spPr bwMode="auto">
          <a:xfrm>
            <a:off x="4114800" y="2026940"/>
            <a:ext cx="304800" cy="304800"/>
          </a:xfrm>
          <a:prstGeom prst="ellipse">
            <a:avLst/>
          </a:prstGeom>
          <a:gradFill rotWithShape="0">
            <a:gsLst>
              <a:gs pos="35000">
                <a:srgbClr val="FF6969"/>
              </a:gs>
              <a:gs pos="100000">
                <a:srgbClr val="C50000"/>
              </a:gs>
            </a:gsLst>
            <a:path path="shape">
              <a:fillToRect l="50000" t="50000" r="50000" b="50000"/>
            </a:path>
          </a:gradFill>
          <a:ln w="9525">
            <a:solidFill>
              <a:schemeClr val="tx1"/>
            </a:solidFill>
            <a:miter lim="800000"/>
            <a:headEnd/>
            <a:tailEnd/>
          </a:ln>
        </p:spPr>
        <p:txBody>
          <a:bodyPr wrap="none" anchor="ctr"/>
          <a:lstStyle/>
          <a:p>
            <a:pPr algn="ctr"/>
            <a:r>
              <a:rPr lang="es-ES" sz="1600" b="1">
                <a:cs typeface="Times New Roman" pitchFamily="18" charset="0"/>
              </a:rPr>
              <a:t>+</a:t>
            </a:r>
          </a:p>
        </p:txBody>
      </p:sp>
      <p:sp>
        <p:nvSpPr>
          <p:cNvPr id="27" name="Oval 16"/>
          <p:cNvSpPr>
            <a:spLocks noChangeArrowheads="1"/>
          </p:cNvSpPr>
          <p:nvPr/>
        </p:nvSpPr>
        <p:spPr bwMode="auto">
          <a:xfrm>
            <a:off x="3505200" y="2560340"/>
            <a:ext cx="304800" cy="304800"/>
          </a:xfrm>
          <a:prstGeom prst="ellipse">
            <a:avLst/>
          </a:prstGeom>
          <a:gradFill rotWithShape="0">
            <a:gsLst>
              <a:gs pos="35000">
                <a:srgbClr val="61BFFF"/>
              </a:gs>
              <a:gs pos="100000">
                <a:srgbClr val="0076C5"/>
              </a:gs>
            </a:gsLst>
            <a:path path="shape">
              <a:fillToRect l="50000" t="50000" r="50000" b="50000"/>
            </a:path>
          </a:gradFill>
          <a:ln w="9525">
            <a:solidFill>
              <a:schemeClr val="tx1"/>
            </a:solidFill>
            <a:miter lim="800000"/>
            <a:headEnd/>
            <a:tailEnd/>
          </a:ln>
        </p:spPr>
        <p:txBody>
          <a:bodyPr wrap="none" anchor="ctr"/>
          <a:lstStyle/>
          <a:p>
            <a:pPr algn="ctr"/>
            <a:r>
              <a:rPr lang="es-ES" sz="1600" b="1">
                <a:cs typeface="Times New Roman" pitchFamily="18" charset="0"/>
              </a:rPr>
              <a:t>–</a:t>
            </a:r>
          </a:p>
        </p:txBody>
      </p:sp>
      <p:sp>
        <p:nvSpPr>
          <p:cNvPr id="28" name="Oval 17"/>
          <p:cNvSpPr>
            <a:spLocks noChangeArrowheads="1"/>
          </p:cNvSpPr>
          <p:nvPr/>
        </p:nvSpPr>
        <p:spPr bwMode="auto">
          <a:xfrm>
            <a:off x="4114800" y="2560340"/>
            <a:ext cx="304800" cy="304800"/>
          </a:xfrm>
          <a:prstGeom prst="ellipse">
            <a:avLst/>
          </a:prstGeom>
          <a:gradFill rotWithShape="0">
            <a:gsLst>
              <a:gs pos="35000">
                <a:srgbClr val="61BFFF"/>
              </a:gs>
              <a:gs pos="100000">
                <a:srgbClr val="0076C5"/>
              </a:gs>
            </a:gsLst>
            <a:path path="shape">
              <a:fillToRect l="50000" t="50000" r="50000" b="50000"/>
            </a:path>
          </a:gradFill>
          <a:ln w="9525">
            <a:solidFill>
              <a:schemeClr val="tx1"/>
            </a:solidFill>
            <a:miter lim="800000"/>
            <a:headEnd/>
            <a:tailEnd/>
          </a:ln>
        </p:spPr>
        <p:txBody>
          <a:bodyPr wrap="none" anchor="ctr"/>
          <a:lstStyle/>
          <a:p>
            <a:pPr algn="ctr"/>
            <a:r>
              <a:rPr lang="es-ES" sz="1600" b="1">
                <a:cs typeface="Times New Roman" pitchFamily="18" charset="0"/>
              </a:rPr>
              <a:t>–</a:t>
            </a:r>
          </a:p>
        </p:txBody>
      </p:sp>
      <p:grpSp>
        <p:nvGrpSpPr>
          <p:cNvPr id="29" name="Group 67"/>
          <p:cNvGrpSpPr>
            <a:grpSpLocks/>
          </p:cNvGrpSpPr>
          <p:nvPr/>
        </p:nvGrpSpPr>
        <p:grpSpPr bwMode="auto">
          <a:xfrm>
            <a:off x="3505200" y="3093740"/>
            <a:ext cx="914400" cy="304800"/>
            <a:chOff x="2208" y="1608"/>
            <a:chExt cx="576" cy="192"/>
          </a:xfrm>
        </p:grpSpPr>
        <p:sp>
          <p:nvSpPr>
            <p:cNvPr id="30" name="Oval 14"/>
            <p:cNvSpPr>
              <a:spLocks noChangeArrowheads="1"/>
            </p:cNvSpPr>
            <p:nvPr/>
          </p:nvSpPr>
          <p:spPr bwMode="auto">
            <a:xfrm>
              <a:off x="2208" y="1608"/>
              <a:ext cx="192" cy="192"/>
            </a:xfrm>
            <a:prstGeom prst="ellipse">
              <a:avLst/>
            </a:prstGeom>
            <a:gradFill rotWithShape="0">
              <a:gsLst>
                <a:gs pos="35000">
                  <a:srgbClr val="FF6969"/>
                </a:gs>
                <a:gs pos="100000">
                  <a:srgbClr val="C50000"/>
                </a:gs>
              </a:gsLst>
              <a:path path="shape">
                <a:fillToRect l="50000" t="50000" r="50000" b="50000"/>
              </a:path>
            </a:gradFill>
            <a:ln w="9525">
              <a:solidFill>
                <a:schemeClr val="tx1"/>
              </a:solidFill>
              <a:miter lim="800000"/>
              <a:headEnd/>
              <a:tailEnd/>
            </a:ln>
          </p:spPr>
          <p:txBody>
            <a:bodyPr wrap="none" anchor="ctr"/>
            <a:lstStyle/>
            <a:p>
              <a:pPr algn="ctr"/>
              <a:r>
                <a:rPr lang="es-ES" sz="1600" b="1">
                  <a:cs typeface="Times New Roman" pitchFamily="18" charset="0"/>
                </a:rPr>
                <a:t>+</a:t>
              </a:r>
            </a:p>
          </p:txBody>
        </p:sp>
        <p:sp>
          <p:nvSpPr>
            <p:cNvPr id="31" name="Oval 15"/>
            <p:cNvSpPr>
              <a:spLocks noChangeArrowheads="1"/>
            </p:cNvSpPr>
            <p:nvPr/>
          </p:nvSpPr>
          <p:spPr bwMode="auto">
            <a:xfrm>
              <a:off x="2592" y="1608"/>
              <a:ext cx="192" cy="192"/>
            </a:xfrm>
            <a:prstGeom prst="ellipse">
              <a:avLst/>
            </a:prstGeom>
            <a:gradFill rotWithShape="0">
              <a:gsLst>
                <a:gs pos="35000">
                  <a:srgbClr val="61BFFF"/>
                </a:gs>
                <a:gs pos="100000">
                  <a:srgbClr val="0076C5"/>
                </a:gs>
              </a:gsLst>
              <a:path path="shape">
                <a:fillToRect l="50000" t="50000" r="50000" b="50000"/>
              </a:path>
            </a:gradFill>
            <a:ln w="9525">
              <a:solidFill>
                <a:schemeClr val="tx1"/>
              </a:solidFill>
              <a:miter lim="800000"/>
              <a:headEnd/>
              <a:tailEnd/>
            </a:ln>
          </p:spPr>
          <p:txBody>
            <a:bodyPr wrap="none" anchor="ctr"/>
            <a:lstStyle/>
            <a:p>
              <a:pPr algn="ctr"/>
              <a:r>
                <a:rPr lang="es-ES" sz="1600" b="1">
                  <a:cs typeface="Times New Roman" pitchFamily="18" charset="0"/>
                </a:rPr>
                <a:t>–</a:t>
              </a:r>
            </a:p>
          </p:txBody>
        </p:sp>
      </p:grpSp>
      <p:sp>
        <p:nvSpPr>
          <p:cNvPr id="32" name="AutoShape 7"/>
          <p:cNvSpPr>
            <a:spLocks/>
          </p:cNvSpPr>
          <p:nvPr/>
        </p:nvSpPr>
        <p:spPr bwMode="auto">
          <a:xfrm rot="10800000">
            <a:off x="4572000" y="1988840"/>
            <a:ext cx="76200" cy="1447800"/>
          </a:xfrm>
          <a:prstGeom prst="leftBrace">
            <a:avLst>
              <a:gd name="adj1" fmla="val 158333"/>
              <a:gd name="adj2" fmla="val 50000"/>
            </a:avLst>
          </a:prstGeom>
          <a:noFill/>
          <a:ln w="9525">
            <a:solidFill>
              <a:schemeClr val="tx1"/>
            </a:solidFill>
            <a:miter lim="800000"/>
            <a:headEnd/>
            <a:tailEnd/>
          </a:ln>
        </p:spPr>
        <p:txBody>
          <a:bodyPr wrap="none" anchor="ctr"/>
          <a:lstStyle/>
          <a:p>
            <a:endParaRPr lang="en-US" b="1"/>
          </a:p>
        </p:txBody>
      </p:sp>
      <p:sp>
        <p:nvSpPr>
          <p:cNvPr id="33" name="Text Box 18"/>
          <p:cNvSpPr txBox="1">
            <a:spLocks noChangeArrowheads="1"/>
          </p:cNvSpPr>
          <p:nvPr/>
        </p:nvSpPr>
        <p:spPr bwMode="auto">
          <a:xfrm>
            <a:off x="4903472" y="2560340"/>
            <a:ext cx="942954" cy="307777"/>
          </a:xfrm>
          <a:prstGeom prst="rect">
            <a:avLst/>
          </a:prstGeom>
          <a:noFill/>
          <a:ln w="9525">
            <a:noFill/>
            <a:miter lim="800000"/>
            <a:headEnd/>
            <a:tailEnd/>
          </a:ln>
        </p:spPr>
        <p:txBody>
          <a:bodyPr wrap="square">
            <a:spAutoFit/>
          </a:bodyPr>
          <a:lstStyle/>
          <a:p>
            <a:r>
              <a:rPr lang="es-ES" sz="1400" dirty="0">
                <a:solidFill>
                  <a:srgbClr val="000066"/>
                </a:solidFill>
                <a:latin typeface="Arial" charset="0"/>
              </a:rPr>
              <a:t>Ion-ion</a:t>
            </a:r>
          </a:p>
        </p:txBody>
      </p:sp>
      <p:grpSp>
        <p:nvGrpSpPr>
          <p:cNvPr id="34" name="Group 65"/>
          <p:cNvGrpSpPr>
            <a:grpSpLocks/>
          </p:cNvGrpSpPr>
          <p:nvPr/>
        </p:nvGrpSpPr>
        <p:grpSpPr bwMode="auto">
          <a:xfrm>
            <a:off x="3276600" y="4026768"/>
            <a:ext cx="1600200" cy="342900"/>
            <a:chOff x="2064" y="2256"/>
            <a:chExt cx="1008" cy="216"/>
          </a:xfrm>
        </p:grpSpPr>
        <p:sp>
          <p:nvSpPr>
            <p:cNvPr id="35" name="Oval 10"/>
            <p:cNvSpPr>
              <a:spLocks noChangeArrowheads="1"/>
            </p:cNvSpPr>
            <p:nvPr/>
          </p:nvSpPr>
          <p:spPr bwMode="auto">
            <a:xfrm>
              <a:off x="2544" y="2304"/>
              <a:ext cx="528" cy="168"/>
            </a:xfrm>
            <a:prstGeom prst="ellipse">
              <a:avLst/>
            </a:prstGeom>
            <a:gradFill rotWithShape="0">
              <a:gsLst>
                <a:gs pos="35000">
                  <a:srgbClr val="FF2D2D"/>
                </a:gs>
                <a:gs pos="100000">
                  <a:schemeClr val="accent2"/>
                </a:gs>
              </a:gsLst>
              <a:lin ang="0" scaled="1"/>
            </a:gradFill>
            <a:ln w="9525">
              <a:solidFill>
                <a:schemeClr val="tx1"/>
              </a:solidFill>
              <a:miter lim="800000"/>
              <a:headEnd/>
              <a:tailEnd/>
            </a:ln>
          </p:spPr>
          <p:txBody>
            <a:bodyPr wrap="none" anchor="ctr"/>
            <a:lstStyle/>
            <a:p>
              <a:pPr algn="ctr"/>
              <a:r>
                <a:rPr lang="es-ES" sz="1400" b="1" dirty="0"/>
                <a:t>+           </a:t>
              </a:r>
              <a:r>
                <a:rPr lang="es-ES" sz="1400" b="1" dirty="0">
                  <a:cs typeface="Times New Roman" pitchFamily="18" charset="0"/>
                </a:rPr>
                <a:t>–</a:t>
              </a:r>
              <a:endParaRPr lang="es-ES" sz="1400" b="1" dirty="0"/>
            </a:p>
          </p:txBody>
        </p:sp>
        <p:sp>
          <p:nvSpPr>
            <p:cNvPr id="36" name="Oval 19"/>
            <p:cNvSpPr>
              <a:spLocks noChangeArrowheads="1"/>
            </p:cNvSpPr>
            <p:nvPr/>
          </p:nvSpPr>
          <p:spPr bwMode="auto">
            <a:xfrm>
              <a:off x="2064" y="2256"/>
              <a:ext cx="192" cy="192"/>
            </a:xfrm>
            <a:prstGeom prst="ellipse">
              <a:avLst/>
            </a:prstGeom>
            <a:gradFill rotWithShape="0">
              <a:gsLst>
                <a:gs pos="35000">
                  <a:srgbClr val="FF6969"/>
                </a:gs>
                <a:gs pos="100000">
                  <a:srgbClr val="C50000"/>
                </a:gs>
              </a:gsLst>
              <a:path path="shape">
                <a:fillToRect l="50000" t="50000" r="50000" b="50000"/>
              </a:path>
            </a:gradFill>
            <a:ln w="9525">
              <a:solidFill>
                <a:schemeClr val="tx1"/>
              </a:solidFill>
              <a:miter lim="800000"/>
              <a:headEnd/>
              <a:tailEnd/>
            </a:ln>
          </p:spPr>
          <p:txBody>
            <a:bodyPr wrap="none" anchor="ctr"/>
            <a:lstStyle/>
            <a:p>
              <a:pPr algn="ctr"/>
              <a:r>
                <a:rPr lang="es-ES" sz="1600" b="1" dirty="0">
                  <a:cs typeface="Times New Roman" pitchFamily="18" charset="0"/>
                </a:rPr>
                <a:t>+</a:t>
              </a:r>
            </a:p>
          </p:txBody>
        </p:sp>
      </p:grpSp>
      <p:grpSp>
        <p:nvGrpSpPr>
          <p:cNvPr id="37" name="Group 66"/>
          <p:cNvGrpSpPr>
            <a:grpSpLocks/>
          </p:cNvGrpSpPr>
          <p:nvPr/>
        </p:nvGrpSpPr>
        <p:grpSpPr bwMode="auto">
          <a:xfrm>
            <a:off x="3276600" y="4560168"/>
            <a:ext cx="1600200" cy="304800"/>
            <a:chOff x="2064" y="2592"/>
            <a:chExt cx="1008" cy="192"/>
          </a:xfrm>
        </p:grpSpPr>
        <p:sp>
          <p:nvSpPr>
            <p:cNvPr id="38" name="Oval 20"/>
            <p:cNvSpPr>
              <a:spLocks noChangeArrowheads="1"/>
            </p:cNvSpPr>
            <p:nvPr/>
          </p:nvSpPr>
          <p:spPr bwMode="auto">
            <a:xfrm>
              <a:off x="2064" y="2592"/>
              <a:ext cx="192" cy="192"/>
            </a:xfrm>
            <a:prstGeom prst="ellipse">
              <a:avLst/>
            </a:prstGeom>
            <a:gradFill rotWithShape="0">
              <a:gsLst>
                <a:gs pos="35000">
                  <a:srgbClr val="61BFFF"/>
                </a:gs>
                <a:gs pos="100000">
                  <a:srgbClr val="0076C5"/>
                </a:gs>
              </a:gsLst>
              <a:path path="shape">
                <a:fillToRect l="50000" t="50000" r="50000" b="50000"/>
              </a:path>
            </a:gradFill>
            <a:ln w="9525">
              <a:solidFill>
                <a:schemeClr val="tx1"/>
              </a:solidFill>
              <a:miter lim="800000"/>
              <a:headEnd/>
              <a:tailEnd/>
            </a:ln>
          </p:spPr>
          <p:txBody>
            <a:bodyPr wrap="none" anchor="ctr"/>
            <a:lstStyle/>
            <a:p>
              <a:pPr algn="ctr"/>
              <a:r>
                <a:rPr lang="es-ES" sz="1600" b="1" dirty="0">
                  <a:cs typeface="Times New Roman" pitchFamily="18" charset="0"/>
                </a:rPr>
                <a:t>–</a:t>
              </a:r>
            </a:p>
          </p:txBody>
        </p:sp>
        <p:sp>
          <p:nvSpPr>
            <p:cNvPr id="39" name="Oval 21"/>
            <p:cNvSpPr>
              <a:spLocks noChangeArrowheads="1"/>
            </p:cNvSpPr>
            <p:nvPr/>
          </p:nvSpPr>
          <p:spPr bwMode="auto">
            <a:xfrm>
              <a:off x="2544" y="2592"/>
              <a:ext cx="528" cy="168"/>
            </a:xfrm>
            <a:prstGeom prst="ellipse">
              <a:avLst/>
            </a:prstGeom>
            <a:gradFill rotWithShape="0">
              <a:gsLst>
                <a:gs pos="35000">
                  <a:srgbClr val="FF2D2D"/>
                </a:gs>
                <a:gs pos="100000">
                  <a:schemeClr val="accent2"/>
                </a:gs>
              </a:gsLst>
              <a:lin ang="0" scaled="1"/>
            </a:gradFill>
            <a:ln w="9525">
              <a:solidFill>
                <a:schemeClr val="tx1"/>
              </a:solidFill>
              <a:miter lim="800000"/>
              <a:headEnd/>
              <a:tailEnd/>
            </a:ln>
          </p:spPr>
          <p:txBody>
            <a:bodyPr wrap="none" anchor="ctr"/>
            <a:lstStyle/>
            <a:p>
              <a:pPr algn="ctr"/>
              <a:r>
                <a:rPr lang="es-ES" sz="1400" b="1" dirty="0"/>
                <a:t>+           </a:t>
              </a:r>
              <a:r>
                <a:rPr lang="es-ES" sz="1400" b="1" dirty="0">
                  <a:cs typeface="Times New Roman" pitchFamily="18" charset="0"/>
                </a:rPr>
                <a:t>–</a:t>
              </a:r>
              <a:endParaRPr lang="es-ES" sz="1400" b="1" dirty="0"/>
            </a:p>
          </p:txBody>
        </p:sp>
      </p:grpSp>
      <p:sp>
        <p:nvSpPr>
          <p:cNvPr id="40" name="AutoShape 22"/>
          <p:cNvSpPr>
            <a:spLocks/>
          </p:cNvSpPr>
          <p:nvPr/>
        </p:nvSpPr>
        <p:spPr bwMode="auto">
          <a:xfrm rot="10800000">
            <a:off x="5029200" y="3988668"/>
            <a:ext cx="76200" cy="952500"/>
          </a:xfrm>
          <a:prstGeom prst="leftBrace">
            <a:avLst>
              <a:gd name="adj1" fmla="val 104167"/>
              <a:gd name="adj2" fmla="val 50000"/>
            </a:avLst>
          </a:prstGeom>
          <a:noFill/>
          <a:ln w="9525">
            <a:solidFill>
              <a:schemeClr val="tx1"/>
            </a:solidFill>
            <a:miter lim="800000"/>
            <a:headEnd/>
            <a:tailEnd/>
          </a:ln>
        </p:spPr>
        <p:txBody>
          <a:bodyPr wrap="none" anchor="ctr"/>
          <a:lstStyle/>
          <a:p>
            <a:endParaRPr lang="en-US" b="1"/>
          </a:p>
        </p:txBody>
      </p:sp>
      <p:sp>
        <p:nvSpPr>
          <p:cNvPr id="41" name="Text Box 23"/>
          <p:cNvSpPr txBox="1">
            <a:spLocks noChangeArrowheads="1"/>
          </p:cNvSpPr>
          <p:nvPr/>
        </p:nvSpPr>
        <p:spPr bwMode="auto">
          <a:xfrm>
            <a:off x="5360672" y="4331568"/>
            <a:ext cx="1114400" cy="307777"/>
          </a:xfrm>
          <a:prstGeom prst="rect">
            <a:avLst/>
          </a:prstGeom>
          <a:noFill/>
          <a:ln w="9525">
            <a:noFill/>
            <a:miter lim="800000"/>
            <a:headEnd/>
            <a:tailEnd/>
          </a:ln>
        </p:spPr>
        <p:txBody>
          <a:bodyPr wrap="square">
            <a:spAutoFit/>
          </a:bodyPr>
          <a:lstStyle/>
          <a:p>
            <a:r>
              <a:rPr lang="es-ES" sz="1400">
                <a:solidFill>
                  <a:srgbClr val="000066"/>
                </a:solidFill>
                <a:latin typeface="Arial" charset="0"/>
              </a:rPr>
              <a:t>Ion-dipolo</a:t>
            </a:r>
          </a:p>
        </p:txBody>
      </p:sp>
      <p:grpSp>
        <p:nvGrpSpPr>
          <p:cNvPr id="42" name="Group 68"/>
          <p:cNvGrpSpPr>
            <a:grpSpLocks/>
          </p:cNvGrpSpPr>
          <p:nvPr/>
        </p:nvGrpSpPr>
        <p:grpSpPr bwMode="auto">
          <a:xfrm>
            <a:off x="2971800" y="5598095"/>
            <a:ext cx="1905000" cy="266700"/>
            <a:chOff x="1872" y="3312"/>
            <a:chExt cx="1200" cy="168"/>
          </a:xfrm>
        </p:grpSpPr>
        <p:sp>
          <p:nvSpPr>
            <p:cNvPr id="43" name="Oval 24"/>
            <p:cNvSpPr>
              <a:spLocks noChangeArrowheads="1"/>
            </p:cNvSpPr>
            <p:nvPr/>
          </p:nvSpPr>
          <p:spPr bwMode="auto">
            <a:xfrm>
              <a:off x="2544" y="3312"/>
              <a:ext cx="528" cy="168"/>
            </a:xfrm>
            <a:prstGeom prst="ellipse">
              <a:avLst/>
            </a:prstGeom>
            <a:gradFill rotWithShape="0">
              <a:gsLst>
                <a:gs pos="35000">
                  <a:srgbClr val="FF2D2D"/>
                </a:gs>
                <a:gs pos="100000">
                  <a:schemeClr val="accent2"/>
                </a:gs>
              </a:gsLst>
              <a:lin ang="0" scaled="1"/>
            </a:gradFill>
            <a:ln w="9525">
              <a:solidFill>
                <a:schemeClr val="tx1"/>
              </a:solidFill>
              <a:miter lim="800000"/>
              <a:headEnd/>
              <a:tailEnd/>
            </a:ln>
          </p:spPr>
          <p:txBody>
            <a:bodyPr wrap="none" anchor="ctr"/>
            <a:lstStyle/>
            <a:p>
              <a:pPr algn="ctr"/>
              <a:r>
                <a:rPr lang="es-ES" sz="1400" b="1" dirty="0"/>
                <a:t>+           </a:t>
              </a:r>
              <a:r>
                <a:rPr lang="es-ES" sz="1400" b="1" dirty="0">
                  <a:cs typeface="Times New Roman" pitchFamily="18" charset="0"/>
                </a:rPr>
                <a:t>–</a:t>
              </a:r>
              <a:endParaRPr lang="es-ES" sz="1400" b="1" dirty="0"/>
            </a:p>
          </p:txBody>
        </p:sp>
        <p:sp>
          <p:nvSpPr>
            <p:cNvPr id="44" name="Oval 26"/>
            <p:cNvSpPr>
              <a:spLocks noChangeArrowheads="1"/>
            </p:cNvSpPr>
            <p:nvPr/>
          </p:nvSpPr>
          <p:spPr bwMode="auto">
            <a:xfrm>
              <a:off x="1872" y="3312"/>
              <a:ext cx="528" cy="168"/>
            </a:xfrm>
            <a:prstGeom prst="ellipse">
              <a:avLst/>
            </a:prstGeom>
            <a:gradFill rotWithShape="0">
              <a:gsLst>
                <a:gs pos="35000">
                  <a:srgbClr val="FF2D2D"/>
                </a:gs>
                <a:gs pos="100000">
                  <a:schemeClr val="accent2"/>
                </a:gs>
              </a:gsLst>
              <a:lin ang="0" scaled="1"/>
            </a:gradFill>
            <a:ln w="9525">
              <a:solidFill>
                <a:schemeClr val="tx1"/>
              </a:solidFill>
              <a:miter lim="800000"/>
              <a:headEnd/>
              <a:tailEnd/>
            </a:ln>
          </p:spPr>
          <p:txBody>
            <a:bodyPr wrap="none" anchor="ctr"/>
            <a:lstStyle/>
            <a:p>
              <a:pPr algn="ctr"/>
              <a:r>
                <a:rPr lang="es-ES" sz="1400" b="1"/>
                <a:t>+           </a:t>
              </a:r>
              <a:r>
                <a:rPr lang="es-ES" sz="1400" b="1">
                  <a:cs typeface="Times New Roman" pitchFamily="18" charset="0"/>
                </a:rPr>
                <a:t>–</a:t>
              </a:r>
              <a:endParaRPr lang="es-ES" sz="1400" b="1"/>
            </a:p>
          </p:txBody>
        </p:sp>
      </p:grpSp>
      <p:sp>
        <p:nvSpPr>
          <p:cNvPr id="45" name="Text Box 29"/>
          <p:cNvSpPr txBox="1">
            <a:spLocks noChangeArrowheads="1"/>
          </p:cNvSpPr>
          <p:nvPr/>
        </p:nvSpPr>
        <p:spPr bwMode="auto">
          <a:xfrm>
            <a:off x="5360671" y="5641503"/>
            <a:ext cx="1371569" cy="307777"/>
          </a:xfrm>
          <a:prstGeom prst="rect">
            <a:avLst/>
          </a:prstGeom>
          <a:noFill/>
          <a:ln w="9525">
            <a:noFill/>
            <a:miter lim="800000"/>
            <a:headEnd/>
            <a:tailEnd/>
          </a:ln>
        </p:spPr>
        <p:txBody>
          <a:bodyPr wrap="square">
            <a:spAutoFit/>
          </a:bodyPr>
          <a:lstStyle/>
          <a:p>
            <a:r>
              <a:rPr lang="es-ES" sz="1400" dirty="0">
                <a:solidFill>
                  <a:srgbClr val="000066"/>
                </a:solidFill>
                <a:latin typeface="Arial" charset="0"/>
              </a:rPr>
              <a:t>Dipolo-dipolo</a:t>
            </a:r>
          </a:p>
        </p:txBody>
      </p:sp>
      <p:sp>
        <p:nvSpPr>
          <p:cNvPr id="46"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Fuerzas intermoleculares</a:t>
            </a:r>
          </a:p>
        </p:txBody>
      </p:sp>
      <p:sp>
        <p:nvSpPr>
          <p:cNvPr id="47" name="Text Box 72"/>
          <p:cNvSpPr txBox="1">
            <a:spLocks noChangeArrowheads="1"/>
          </p:cNvSpPr>
          <p:nvPr/>
        </p:nvSpPr>
        <p:spPr bwMode="auto">
          <a:xfrm>
            <a:off x="632756" y="1480968"/>
            <a:ext cx="4947356" cy="369332"/>
          </a:xfrm>
          <a:prstGeom prst="rect">
            <a:avLst/>
          </a:prstGeom>
          <a:noFill/>
          <a:ln w="9525">
            <a:noFill/>
            <a:miter lim="800000"/>
            <a:headEnd/>
            <a:tailEnd/>
          </a:ln>
          <a:effectLst/>
        </p:spPr>
        <p:txBody>
          <a:bodyPr wrap="square">
            <a:spAutoFit/>
          </a:bodyPr>
          <a:lstStyle/>
          <a:p>
            <a:pPr algn="just">
              <a:spcBef>
                <a:spcPct val="50000"/>
              </a:spcBef>
            </a:pPr>
            <a:r>
              <a:rPr lang="es-ES" sz="1800" dirty="0">
                <a:solidFill>
                  <a:srgbClr val="000066"/>
                </a:solidFill>
                <a:latin typeface="Arial" charset="0"/>
              </a:rPr>
              <a:t>Tipos de interacciones entre moléculas:</a:t>
            </a:r>
          </a:p>
        </p:txBody>
      </p:sp>
    </p:spTree>
    <p:extLst>
      <p:ext uri="{BB962C8B-B14F-4D97-AF65-F5344CB8AC3E}">
        <p14:creationId xmlns:p14="http://schemas.microsoft.com/office/powerpoint/2010/main" val="32649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strips(down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2"/>
                                        </p:tgtEl>
                                        <p:attrNameLst>
                                          <p:attrName>style.visibility</p:attrName>
                                        </p:attrNameLst>
                                      </p:cBhvr>
                                      <p:to>
                                        <p:strVal val="visible"/>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40"/>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499"/>
                                          </p:stCondLst>
                                        </p:cTn>
                                        <p:tgtEl>
                                          <p:spTgt spid="4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26" grpId="0" animBg="1" autoUpdateAnimBg="0"/>
      <p:bldP spid="27" grpId="0" animBg="1" autoUpdateAnimBg="0"/>
      <p:bldP spid="28" grpId="0" animBg="1" autoUpdateAnimBg="0"/>
      <p:bldP spid="32" grpId="0" animBg="1"/>
      <p:bldP spid="33" grpId="0" autoUpdateAnimBg="0"/>
      <p:bldP spid="40" grpId="0" animBg="1"/>
      <p:bldP spid="41" grpId="0" autoUpdateAnimBg="0"/>
      <p:bldP spid="45" grpId="0" autoUpdateAnimBg="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611560" y="2177298"/>
            <a:ext cx="990600" cy="304800"/>
            <a:chOff x="1752" y="1104"/>
            <a:chExt cx="624" cy="192"/>
          </a:xfrm>
        </p:grpSpPr>
        <p:sp>
          <p:nvSpPr>
            <p:cNvPr id="3" name="Oval 23"/>
            <p:cNvSpPr>
              <a:spLocks noChangeArrowheads="1"/>
            </p:cNvSpPr>
            <p:nvPr/>
          </p:nvSpPr>
          <p:spPr bwMode="auto">
            <a:xfrm>
              <a:off x="1752" y="1104"/>
              <a:ext cx="192" cy="192"/>
            </a:xfrm>
            <a:prstGeom prst="ellipse">
              <a:avLst/>
            </a:prstGeom>
            <a:gradFill rotWithShape="0">
              <a:gsLst>
                <a:gs pos="35000">
                  <a:srgbClr val="FF6969"/>
                </a:gs>
                <a:gs pos="100000">
                  <a:srgbClr val="C50000"/>
                </a:gs>
              </a:gsLst>
              <a:path path="shape">
                <a:fillToRect l="50000" t="50000" r="50000" b="50000"/>
              </a:path>
            </a:gradFill>
            <a:ln w="9525">
              <a:solidFill>
                <a:schemeClr val="tx1"/>
              </a:solidFill>
              <a:miter lim="800000"/>
              <a:headEnd/>
              <a:tailEnd/>
            </a:ln>
          </p:spPr>
          <p:txBody>
            <a:bodyPr wrap="none" anchor="ctr"/>
            <a:lstStyle/>
            <a:p>
              <a:pPr algn="ctr"/>
              <a:r>
                <a:rPr lang="es-ES" sz="1600" b="1">
                  <a:cs typeface="Times New Roman" pitchFamily="18" charset="0"/>
                </a:rPr>
                <a:t>+</a:t>
              </a:r>
            </a:p>
          </p:txBody>
        </p:sp>
        <p:sp>
          <p:nvSpPr>
            <p:cNvPr id="4" name="Oval 24"/>
            <p:cNvSpPr>
              <a:spLocks noChangeArrowheads="1"/>
            </p:cNvSpPr>
            <p:nvPr/>
          </p:nvSpPr>
          <p:spPr bwMode="auto">
            <a:xfrm>
              <a:off x="2184" y="1104"/>
              <a:ext cx="192" cy="192"/>
            </a:xfrm>
            <a:prstGeom prst="ellipse">
              <a:avLst/>
            </a:prstGeom>
            <a:gradFill rotWithShape="0">
              <a:gsLst>
                <a:gs pos="0">
                  <a:schemeClr val="hlink"/>
                </a:gs>
                <a:gs pos="100000">
                  <a:schemeClr val="hlink">
                    <a:gamma/>
                    <a:shade val="67843"/>
                    <a:invGamma/>
                  </a:schemeClr>
                </a:gs>
              </a:gsLst>
              <a:path path="shape">
                <a:fillToRect l="50000" t="50000" r="50000" b="50000"/>
              </a:path>
            </a:gradFill>
            <a:ln w="9525">
              <a:solidFill>
                <a:schemeClr val="tx1"/>
              </a:solidFill>
              <a:miter lim="800000"/>
              <a:headEnd/>
              <a:tailEnd/>
            </a:ln>
            <a:effectLst/>
          </p:spPr>
          <p:txBody>
            <a:bodyPr wrap="none" anchor="ctr"/>
            <a:lstStyle/>
            <a:p>
              <a:pPr algn="ctr">
                <a:defRPr/>
              </a:pPr>
              <a:endParaRPr lang="es-ES"/>
            </a:p>
            <a:p>
              <a:pPr algn="ctr">
                <a:defRPr/>
              </a:pPr>
              <a:endParaRPr lang="es-ES"/>
            </a:p>
            <a:p>
              <a:pPr algn="ctr">
                <a:defRPr/>
              </a:pPr>
              <a:endParaRPr lang="es-ES"/>
            </a:p>
            <a:p>
              <a:pPr algn="ctr">
                <a:defRPr/>
              </a:pPr>
              <a:endParaRPr lang="es-ES" sz="1200" b="1">
                <a:latin typeface="Arial" charset="0"/>
              </a:endParaRPr>
            </a:p>
          </p:txBody>
        </p:sp>
      </p:grpSp>
      <p:grpSp>
        <p:nvGrpSpPr>
          <p:cNvPr id="5" name="Group 50"/>
          <p:cNvGrpSpPr>
            <a:grpSpLocks/>
          </p:cNvGrpSpPr>
          <p:nvPr/>
        </p:nvGrpSpPr>
        <p:grpSpPr bwMode="auto">
          <a:xfrm>
            <a:off x="2802260" y="2177298"/>
            <a:ext cx="1143000" cy="304800"/>
            <a:chOff x="1752" y="1488"/>
            <a:chExt cx="720" cy="192"/>
          </a:xfrm>
        </p:grpSpPr>
        <p:sp>
          <p:nvSpPr>
            <p:cNvPr id="6" name="Oval 25"/>
            <p:cNvSpPr>
              <a:spLocks noChangeArrowheads="1"/>
            </p:cNvSpPr>
            <p:nvPr/>
          </p:nvSpPr>
          <p:spPr bwMode="auto">
            <a:xfrm>
              <a:off x="1752" y="1488"/>
              <a:ext cx="192" cy="192"/>
            </a:xfrm>
            <a:prstGeom prst="ellipse">
              <a:avLst/>
            </a:prstGeom>
            <a:gradFill rotWithShape="0">
              <a:gsLst>
                <a:gs pos="35000">
                  <a:srgbClr val="FF6969"/>
                </a:gs>
                <a:gs pos="100000">
                  <a:srgbClr val="C50000"/>
                </a:gs>
              </a:gsLst>
              <a:path path="shape">
                <a:fillToRect l="50000" t="50000" r="50000" b="50000"/>
              </a:path>
            </a:gradFill>
            <a:ln w="9525">
              <a:solidFill>
                <a:schemeClr val="tx1"/>
              </a:solidFill>
              <a:miter lim="800000"/>
              <a:headEnd/>
              <a:tailEnd/>
            </a:ln>
          </p:spPr>
          <p:txBody>
            <a:bodyPr wrap="none" anchor="ctr"/>
            <a:lstStyle/>
            <a:p>
              <a:pPr algn="ctr"/>
              <a:r>
                <a:rPr lang="es-ES" sz="1600" b="1">
                  <a:cs typeface="Times New Roman" pitchFamily="18" charset="0"/>
                </a:rPr>
                <a:t>+</a:t>
              </a:r>
            </a:p>
          </p:txBody>
        </p:sp>
        <p:sp>
          <p:nvSpPr>
            <p:cNvPr id="7" name="Freeform 26"/>
            <p:cNvSpPr>
              <a:spLocks/>
            </p:cNvSpPr>
            <p:nvPr/>
          </p:nvSpPr>
          <p:spPr bwMode="auto">
            <a:xfrm rot="5400000">
              <a:off x="2232" y="1416"/>
              <a:ext cx="144" cy="336"/>
            </a:xfrm>
            <a:custGeom>
              <a:avLst/>
              <a:gdLst/>
              <a:ahLst/>
              <a:cxnLst>
                <a:cxn ang="0">
                  <a:pos x="16" y="384"/>
                </a:cxn>
                <a:cxn ang="0">
                  <a:pos x="208" y="384"/>
                </a:cxn>
                <a:cxn ang="0">
                  <a:pos x="112" y="0"/>
                </a:cxn>
                <a:cxn ang="0">
                  <a:pos x="16" y="384"/>
                </a:cxn>
              </a:cxnLst>
              <a:rect l="0" t="0" r="r" b="b"/>
              <a:pathLst>
                <a:path w="224" h="448">
                  <a:moveTo>
                    <a:pt x="16" y="384"/>
                  </a:moveTo>
                  <a:cubicBezTo>
                    <a:pt x="32" y="448"/>
                    <a:pt x="192" y="448"/>
                    <a:pt x="208" y="384"/>
                  </a:cubicBezTo>
                  <a:cubicBezTo>
                    <a:pt x="224" y="320"/>
                    <a:pt x="144" y="0"/>
                    <a:pt x="112" y="0"/>
                  </a:cubicBezTo>
                  <a:cubicBezTo>
                    <a:pt x="80" y="0"/>
                    <a:pt x="0" y="320"/>
                    <a:pt x="16" y="384"/>
                  </a:cubicBezTo>
                  <a:close/>
                </a:path>
              </a:pathLst>
            </a:custGeom>
            <a:gradFill rotWithShape="0">
              <a:gsLst>
                <a:gs pos="0">
                  <a:schemeClr val="hlink"/>
                </a:gs>
                <a:gs pos="100000">
                  <a:schemeClr val="hlink">
                    <a:gamma/>
                    <a:shade val="67843"/>
                    <a:invGamma/>
                  </a:schemeClr>
                </a:gs>
              </a:gsLst>
              <a:path path="rect">
                <a:fillToRect l="50000" t="50000" r="50000" b="50000"/>
              </a:path>
            </a:gradFill>
            <a:ln w="9525" cap="flat" cmpd="sng">
              <a:solidFill>
                <a:schemeClr val="tx1"/>
              </a:solidFill>
              <a:prstDash val="solid"/>
              <a:miter lim="800000"/>
              <a:headEnd type="none" w="med" len="med"/>
              <a:tailEnd type="none" w="med" len="med"/>
            </a:ln>
            <a:effectLst/>
          </p:spPr>
          <p:txBody>
            <a:bodyPr wrap="none"/>
            <a:lstStyle/>
            <a:p>
              <a:pPr>
                <a:defRPr/>
              </a:pPr>
              <a:endParaRPr lang="en-US"/>
            </a:p>
          </p:txBody>
        </p:sp>
        <p:sp>
          <p:nvSpPr>
            <p:cNvPr id="8" name="Text Box 27"/>
            <p:cNvSpPr txBox="1">
              <a:spLocks noChangeArrowheads="1"/>
            </p:cNvSpPr>
            <p:nvPr/>
          </p:nvSpPr>
          <p:spPr bwMode="auto">
            <a:xfrm>
              <a:off x="2112" y="1488"/>
              <a:ext cx="347" cy="192"/>
            </a:xfrm>
            <a:prstGeom prst="rect">
              <a:avLst/>
            </a:prstGeom>
            <a:noFill/>
            <a:ln w="9525">
              <a:noFill/>
              <a:miter lim="800000"/>
              <a:headEnd/>
              <a:tailEnd/>
            </a:ln>
          </p:spPr>
          <p:txBody>
            <a:bodyPr wrap="none">
              <a:spAutoFit/>
            </a:bodyPr>
            <a:lstStyle/>
            <a:p>
              <a:r>
                <a:rPr lang="es-ES" sz="1400" dirty="0">
                  <a:cs typeface="Times New Roman" pitchFamily="18" charset="0"/>
                </a:rPr>
                <a:t>–</a:t>
              </a:r>
              <a:r>
                <a:rPr lang="es-ES" sz="1400" dirty="0"/>
                <a:t>    +</a:t>
              </a:r>
            </a:p>
          </p:txBody>
        </p:sp>
      </p:grpSp>
      <p:grpSp>
        <p:nvGrpSpPr>
          <p:cNvPr id="9" name="Group 51"/>
          <p:cNvGrpSpPr>
            <a:grpSpLocks/>
          </p:cNvGrpSpPr>
          <p:nvPr/>
        </p:nvGrpSpPr>
        <p:grpSpPr bwMode="auto">
          <a:xfrm>
            <a:off x="609412" y="3407784"/>
            <a:ext cx="1338263" cy="304800"/>
            <a:chOff x="1536" y="2024"/>
            <a:chExt cx="843" cy="192"/>
          </a:xfrm>
        </p:grpSpPr>
        <p:sp>
          <p:nvSpPr>
            <p:cNvPr id="10" name="Oval 30"/>
            <p:cNvSpPr>
              <a:spLocks noChangeArrowheads="1"/>
            </p:cNvSpPr>
            <p:nvPr/>
          </p:nvSpPr>
          <p:spPr bwMode="auto">
            <a:xfrm>
              <a:off x="2187" y="2024"/>
              <a:ext cx="192" cy="192"/>
            </a:xfrm>
            <a:prstGeom prst="ellipse">
              <a:avLst/>
            </a:prstGeom>
            <a:gradFill rotWithShape="0">
              <a:gsLst>
                <a:gs pos="0">
                  <a:schemeClr val="hlink"/>
                </a:gs>
                <a:gs pos="100000">
                  <a:schemeClr val="hlink">
                    <a:gamma/>
                    <a:shade val="67843"/>
                    <a:invGamma/>
                  </a:schemeClr>
                </a:gs>
              </a:gsLst>
              <a:path path="shape">
                <a:fillToRect l="50000" t="50000" r="50000" b="50000"/>
              </a:path>
            </a:gradFill>
            <a:ln w="9525">
              <a:solidFill>
                <a:schemeClr val="tx1"/>
              </a:solidFill>
              <a:miter lim="800000"/>
              <a:headEnd/>
              <a:tailEnd/>
            </a:ln>
            <a:effectLst/>
          </p:spPr>
          <p:txBody>
            <a:bodyPr wrap="none" anchor="ctr"/>
            <a:lstStyle/>
            <a:p>
              <a:pPr algn="ctr">
                <a:defRPr/>
              </a:pPr>
              <a:endParaRPr lang="es-ES"/>
            </a:p>
            <a:p>
              <a:pPr algn="ctr">
                <a:defRPr/>
              </a:pPr>
              <a:endParaRPr lang="es-ES"/>
            </a:p>
            <a:p>
              <a:pPr algn="ctr">
                <a:defRPr/>
              </a:pPr>
              <a:endParaRPr lang="es-ES"/>
            </a:p>
            <a:p>
              <a:pPr algn="ctr">
                <a:defRPr/>
              </a:pPr>
              <a:endParaRPr lang="es-ES" sz="1200" b="1">
                <a:latin typeface="Arial" charset="0"/>
              </a:endParaRPr>
            </a:p>
          </p:txBody>
        </p:sp>
        <p:sp>
          <p:nvSpPr>
            <p:cNvPr id="11" name="Oval 36"/>
            <p:cNvSpPr>
              <a:spLocks noChangeArrowheads="1"/>
            </p:cNvSpPr>
            <p:nvPr/>
          </p:nvSpPr>
          <p:spPr bwMode="auto">
            <a:xfrm rot="10800000" flipH="1">
              <a:off x="1536" y="2032"/>
              <a:ext cx="528" cy="168"/>
            </a:xfrm>
            <a:prstGeom prst="ellipse">
              <a:avLst/>
            </a:prstGeom>
            <a:gradFill rotWithShape="0">
              <a:gsLst>
                <a:gs pos="0">
                  <a:schemeClr val="accent2"/>
                </a:gs>
                <a:gs pos="65000">
                  <a:srgbClr val="FF2D2D"/>
                </a:gs>
              </a:gsLst>
              <a:lin ang="0" scaled="1"/>
            </a:gradFill>
            <a:ln w="9525">
              <a:solidFill>
                <a:schemeClr val="tx1"/>
              </a:solidFill>
              <a:miter lim="800000"/>
              <a:headEnd/>
              <a:tailEnd/>
            </a:ln>
          </p:spPr>
          <p:txBody>
            <a:bodyPr wrap="none" anchor="ctr"/>
            <a:lstStyle/>
            <a:p>
              <a:pPr algn="ctr"/>
              <a:r>
                <a:rPr lang="es-ES" sz="1400" b="1"/>
                <a:t>+           </a:t>
              </a:r>
              <a:r>
                <a:rPr lang="es-ES" sz="1400" b="1">
                  <a:cs typeface="Times New Roman" pitchFamily="18" charset="0"/>
                </a:rPr>
                <a:t>–</a:t>
              </a:r>
              <a:endParaRPr lang="es-ES" sz="1400" b="1"/>
            </a:p>
          </p:txBody>
        </p:sp>
      </p:grpSp>
      <p:grpSp>
        <p:nvGrpSpPr>
          <p:cNvPr id="12" name="Group 52"/>
          <p:cNvGrpSpPr>
            <a:grpSpLocks/>
          </p:cNvGrpSpPr>
          <p:nvPr/>
        </p:nvGrpSpPr>
        <p:grpSpPr bwMode="auto">
          <a:xfrm>
            <a:off x="3417724" y="3401434"/>
            <a:ext cx="1490663" cy="304800"/>
            <a:chOff x="1536" y="2408"/>
            <a:chExt cx="939" cy="192"/>
          </a:xfrm>
        </p:grpSpPr>
        <p:sp>
          <p:nvSpPr>
            <p:cNvPr id="13" name="Freeform 31"/>
            <p:cNvSpPr>
              <a:spLocks/>
            </p:cNvSpPr>
            <p:nvPr/>
          </p:nvSpPr>
          <p:spPr bwMode="auto">
            <a:xfrm rot="5400000">
              <a:off x="2235" y="2336"/>
              <a:ext cx="144" cy="336"/>
            </a:xfrm>
            <a:custGeom>
              <a:avLst/>
              <a:gdLst/>
              <a:ahLst/>
              <a:cxnLst>
                <a:cxn ang="0">
                  <a:pos x="16" y="384"/>
                </a:cxn>
                <a:cxn ang="0">
                  <a:pos x="208" y="384"/>
                </a:cxn>
                <a:cxn ang="0">
                  <a:pos x="112" y="0"/>
                </a:cxn>
                <a:cxn ang="0">
                  <a:pos x="16" y="384"/>
                </a:cxn>
              </a:cxnLst>
              <a:rect l="0" t="0" r="r" b="b"/>
              <a:pathLst>
                <a:path w="224" h="448">
                  <a:moveTo>
                    <a:pt x="16" y="384"/>
                  </a:moveTo>
                  <a:cubicBezTo>
                    <a:pt x="32" y="448"/>
                    <a:pt x="192" y="448"/>
                    <a:pt x="208" y="384"/>
                  </a:cubicBezTo>
                  <a:cubicBezTo>
                    <a:pt x="224" y="320"/>
                    <a:pt x="144" y="0"/>
                    <a:pt x="112" y="0"/>
                  </a:cubicBezTo>
                  <a:cubicBezTo>
                    <a:pt x="80" y="0"/>
                    <a:pt x="0" y="320"/>
                    <a:pt x="16" y="384"/>
                  </a:cubicBezTo>
                  <a:close/>
                </a:path>
              </a:pathLst>
            </a:custGeom>
            <a:gradFill rotWithShape="0">
              <a:gsLst>
                <a:gs pos="0">
                  <a:schemeClr val="hlink"/>
                </a:gs>
                <a:gs pos="100000">
                  <a:schemeClr val="hlink">
                    <a:gamma/>
                    <a:shade val="67843"/>
                    <a:invGamma/>
                  </a:schemeClr>
                </a:gs>
              </a:gsLst>
              <a:path path="rect">
                <a:fillToRect l="50000" t="50000" r="50000" b="50000"/>
              </a:path>
            </a:gradFill>
            <a:ln w="9525" cap="flat" cmpd="sng">
              <a:solidFill>
                <a:schemeClr val="tx1"/>
              </a:solidFill>
              <a:prstDash val="solid"/>
              <a:miter lim="800000"/>
              <a:headEnd type="none" w="med" len="med"/>
              <a:tailEnd type="none" w="med" len="med"/>
            </a:ln>
            <a:effectLst/>
          </p:spPr>
          <p:txBody>
            <a:bodyPr wrap="none"/>
            <a:lstStyle/>
            <a:p>
              <a:pPr>
                <a:defRPr/>
              </a:pPr>
              <a:endParaRPr lang="en-US"/>
            </a:p>
          </p:txBody>
        </p:sp>
        <p:sp>
          <p:nvSpPr>
            <p:cNvPr id="14" name="Text Box 32"/>
            <p:cNvSpPr txBox="1">
              <a:spLocks noChangeArrowheads="1"/>
            </p:cNvSpPr>
            <p:nvPr/>
          </p:nvSpPr>
          <p:spPr bwMode="auto">
            <a:xfrm>
              <a:off x="2115" y="2408"/>
              <a:ext cx="347" cy="192"/>
            </a:xfrm>
            <a:prstGeom prst="rect">
              <a:avLst/>
            </a:prstGeom>
            <a:noFill/>
            <a:ln w="9525">
              <a:noFill/>
              <a:miter lim="800000"/>
              <a:headEnd/>
              <a:tailEnd/>
            </a:ln>
          </p:spPr>
          <p:txBody>
            <a:bodyPr wrap="none">
              <a:spAutoFit/>
            </a:bodyPr>
            <a:lstStyle/>
            <a:p>
              <a:r>
                <a:rPr lang="es-ES" sz="1400">
                  <a:cs typeface="Times New Roman" pitchFamily="18" charset="0"/>
                </a:rPr>
                <a:t>–</a:t>
              </a:r>
              <a:r>
                <a:rPr lang="es-ES" sz="1400"/>
                <a:t>    +</a:t>
              </a:r>
            </a:p>
          </p:txBody>
        </p:sp>
        <p:sp>
          <p:nvSpPr>
            <p:cNvPr id="15" name="Oval 35"/>
            <p:cNvSpPr>
              <a:spLocks noChangeArrowheads="1"/>
            </p:cNvSpPr>
            <p:nvPr/>
          </p:nvSpPr>
          <p:spPr bwMode="auto">
            <a:xfrm rot="10800000" flipH="1">
              <a:off x="1536" y="2424"/>
              <a:ext cx="528" cy="168"/>
            </a:xfrm>
            <a:prstGeom prst="ellipse">
              <a:avLst/>
            </a:prstGeom>
            <a:gradFill rotWithShape="0">
              <a:gsLst>
                <a:gs pos="0">
                  <a:schemeClr val="accent2"/>
                </a:gs>
                <a:gs pos="65000">
                  <a:srgbClr val="FF2D2D"/>
                </a:gs>
              </a:gsLst>
              <a:lin ang="0" scaled="1"/>
            </a:gradFill>
            <a:ln w="9525">
              <a:solidFill>
                <a:schemeClr val="tx1"/>
              </a:solidFill>
              <a:miter lim="800000"/>
              <a:headEnd/>
              <a:tailEnd/>
            </a:ln>
          </p:spPr>
          <p:txBody>
            <a:bodyPr wrap="none" anchor="ctr"/>
            <a:lstStyle/>
            <a:p>
              <a:pPr algn="ctr"/>
              <a:r>
                <a:rPr lang="es-ES" sz="1400" b="1" dirty="0"/>
                <a:t>+           </a:t>
              </a:r>
              <a:r>
                <a:rPr lang="es-ES" sz="1400" b="1" dirty="0">
                  <a:cs typeface="Times New Roman" pitchFamily="18" charset="0"/>
                </a:rPr>
                <a:t>–</a:t>
              </a:r>
              <a:endParaRPr lang="es-ES" sz="1400" b="1" dirty="0"/>
            </a:p>
          </p:txBody>
        </p:sp>
      </p:grpSp>
      <p:grpSp>
        <p:nvGrpSpPr>
          <p:cNvPr id="16" name="6 Grupo"/>
          <p:cNvGrpSpPr/>
          <p:nvPr/>
        </p:nvGrpSpPr>
        <p:grpSpPr>
          <a:xfrm>
            <a:off x="5306760" y="4769586"/>
            <a:ext cx="1333500" cy="304800"/>
            <a:chOff x="5713660" y="4221088"/>
            <a:chExt cx="1333500" cy="304800"/>
          </a:xfrm>
        </p:grpSpPr>
        <p:grpSp>
          <p:nvGrpSpPr>
            <p:cNvPr id="17" name="Group 39"/>
            <p:cNvGrpSpPr>
              <a:grpSpLocks/>
            </p:cNvGrpSpPr>
            <p:nvPr/>
          </p:nvGrpSpPr>
          <p:grpSpPr bwMode="auto">
            <a:xfrm>
              <a:off x="5713660" y="4221088"/>
              <a:ext cx="571500" cy="304800"/>
              <a:chOff x="2928" y="3264"/>
              <a:chExt cx="360" cy="192"/>
            </a:xfrm>
          </p:grpSpPr>
          <p:sp>
            <p:nvSpPr>
              <p:cNvPr id="21" name="Freeform 40"/>
              <p:cNvSpPr>
                <a:spLocks/>
              </p:cNvSpPr>
              <p:nvPr/>
            </p:nvSpPr>
            <p:spPr bwMode="auto">
              <a:xfrm rot="5400000">
                <a:off x="3048" y="3192"/>
                <a:ext cx="144" cy="336"/>
              </a:xfrm>
              <a:custGeom>
                <a:avLst/>
                <a:gdLst/>
                <a:ahLst/>
                <a:cxnLst>
                  <a:cxn ang="0">
                    <a:pos x="16" y="384"/>
                  </a:cxn>
                  <a:cxn ang="0">
                    <a:pos x="208" y="384"/>
                  </a:cxn>
                  <a:cxn ang="0">
                    <a:pos x="112" y="0"/>
                  </a:cxn>
                  <a:cxn ang="0">
                    <a:pos x="16" y="384"/>
                  </a:cxn>
                </a:cxnLst>
                <a:rect l="0" t="0" r="r" b="b"/>
                <a:pathLst>
                  <a:path w="224" h="448">
                    <a:moveTo>
                      <a:pt x="16" y="384"/>
                    </a:moveTo>
                    <a:cubicBezTo>
                      <a:pt x="32" y="448"/>
                      <a:pt x="192" y="448"/>
                      <a:pt x="208" y="384"/>
                    </a:cubicBezTo>
                    <a:cubicBezTo>
                      <a:pt x="224" y="320"/>
                      <a:pt x="144" y="0"/>
                      <a:pt x="112" y="0"/>
                    </a:cubicBezTo>
                    <a:cubicBezTo>
                      <a:pt x="80" y="0"/>
                      <a:pt x="0" y="320"/>
                      <a:pt x="16" y="384"/>
                    </a:cubicBezTo>
                    <a:close/>
                  </a:path>
                </a:pathLst>
              </a:custGeom>
              <a:gradFill rotWithShape="0">
                <a:gsLst>
                  <a:gs pos="0">
                    <a:schemeClr val="hlink"/>
                  </a:gs>
                  <a:gs pos="100000">
                    <a:schemeClr val="hlink">
                      <a:gamma/>
                      <a:shade val="67843"/>
                      <a:invGamma/>
                    </a:schemeClr>
                  </a:gs>
                </a:gsLst>
                <a:path path="rect">
                  <a:fillToRect l="50000" t="50000" r="50000" b="50000"/>
                </a:path>
              </a:gradFill>
              <a:ln w="9525" cap="flat" cmpd="sng">
                <a:solidFill>
                  <a:schemeClr val="tx1"/>
                </a:solidFill>
                <a:prstDash val="solid"/>
                <a:miter lim="800000"/>
                <a:headEnd type="none" w="med" len="med"/>
                <a:tailEnd type="none" w="med" len="med"/>
              </a:ln>
              <a:effectLst/>
            </p:spPr>
            <p:txBody>
              <a:bodyPr wrap="none"/>
              <a:lstStyle/>
              <a:p>
                <a:pPr>
                  <a:defRPr/>
                </a:pPr>
                <a:endParaRPr lang="en-US"/>
              </a:p>
            </p:txBody>
          </p:sp>
          <p:sp>
            <p:nvSpPr>
              <p:cNvPr id="22" name="Text Box 41"/>
              <p:cNvSpPr txBox="1">
                <a:spLocks noChangeArrowheads="1"/>
              </p:cNvSpPr>
              <p:nvPr/>
            </p:nvSpPr>
            <p:spPr bwMode="auto">
              <a:xfrm>
                <a:off x="2928" y="3264"/>
                <a:ext cx="347" cy="192"/>
              </a:xfrm>
              <a:prstGeom prst="rect">
                <a:avLst/>
              </a:prstGeom>
              <a:noFill/>
              <a:ln w="9525">
                <a:noFill/>
                <a:miter lim="800000"/>
                <a:headEnd/>
                <a:tailEnd/>
              </a:ln>
            </p:spPr>
            <p:txBody>
              <a:bodyPr wrap="none">
                <a:spAutoFit/>
              </a:bodyPr>
              <a:lstStyle/>
              <a:p>
                <a:r>
                  <a:rPr lang="es-ES" sz="1400" dirty="0">
                    <a:cs typeface="Times New Roman" pitchFamily="18" charset="0"/>
                  </a:rPr>
                  <a:t>–</a:t>
                </a:r>
                <a:r>
                  <a:rPr lang="es-ES" sz="1400" dirty="0"/>
                  <a:t>    +</a:t>
                </a:r>
              </a:p>
            </p:txBody>
          </p:sp>
        </p:grpSp>
        <p:grpSp>
          <p:nvGrpSpPr>
            <p:cNvPr id="18" name="Group 42"/>
            <p:cNvGrpSpPr>
              <a:grpSpLocks/>
            </p:cNvGrpSpPr>
            <p:nvPr/>
          </p:nvGrpSpPr>
          <p:grpSpPr bwMode="auto">
            <a:xfrm>
              <a:off x="6475660" y="4221088"/>
              <a:ext cx="571500" cy="304800"/>
              <a:chOff x="2928" y="3264"/>
              <a:chExt cx="360" cy="192"/>
            </a:xfrm>
          </p:grpSpPr>
          <p:sp>
            <p:nvSpPr>
              <p:cNvPr id="19" name="Freeform 43"/>
              <p:cNvSpPr>
                <a:spLocks/>
              </p:cNvSpPr>
              <p:nvPr/>
            </p:nvSpPr>
            <p:spPr bwMode="auto">
              <a:xfrm rot="5400000">
                <a:off x="3048" y="3192"/>
                <a:ext cx="144" cy="336"/>
              </a:xfrm>
              <a:custGeom>
                <a:avLst/>
                <a:gdLst/>
                <a:ahLst/>
                <a:cxnLst>
                  <a:cxn ang="0">
                    <a:pos x="16" y="384"/>
                  </a:cxn>
                  <a:cxn ang="0">
                    <a:pos x="208" y="384"/>
                  </a:cxn>
                  <a:cxn ang="0">
                    <a:pos x="112" y="0"/>
                  </a:cxn>
                  <a:cxn ang="0">
                    <a:pos x="16" y="384"/>
                  </a:cxn>
                </a:cxnLst>
                <a:rect l="0" t="0" r="r" b="b"/>
                <a:pathLst>
                  <a:path w="224" h="448">
                    <a:moveTo>
                      <a:pt x="16" y="384"/>
                    </a:moveTo>
                    <a:cubicBezTo>
                      <a:pt x="32" y="448"/>
                      <a:pt x="192" y="448"/>
                      <a:pt x="208" y="384"/>
                    </a:cubicBezTo>
                    <a:cubicBezTo>
                      <a:pt x="224" y="320"/>
                      <a:pt x="144" y="0"/>
                      <a:pt x="112" y="0"/>
                    </a:cubicBezTo>
                    <a:cubicBezTo>
                      <a:pt x="80" y="0"/>
                      <a:pt x="0" y="320"/>
                      <a:pt x="16" y="384"/>
                    </a:cubicBezTo>
                    <a:close/>
                  </a:path>
                </a:pathLst>
              </a:custGeom>
              <a:gradFill rotWithShape="0">
                <a:gsLst>
                  <a:gs pos="0">
                    <a:schemeClr val="hlink"/>
                  </a:gs>
                  <a:gs pos="100000">
                    <a:schemeClr val="hlink">
                      <a:gamma/>
                      <a:shade val="67843"/>
                      <a:invGamma/>
                    </a:schemeClr>
                  </a:gs>
                </a:gsLst>
                <a:path path="rect">
                  <a:fillToRect l="50000" t="50000" r="50000" b="50000"/>
                </a:path>
              </a:gradFill>
              <a:ln w="9525" cap="flat" cmpd="sng">
                <a:solidFill>
                  <a:schemeClr val="tx1"/>
                </a:solidFill>
                <a:prstDash val="solid"/>
                <a:miter lim="800000"/>
                <a:headEnd type="none" w="med" len="med"/>
                <a:tailEnd type="none" w="med" len="med"/>
              </a:ln>
              <a:effectLst/>
            </p:spPr>
            <p:txBody>
              <a:bodyPr wrap="none"/>
              <a:lstStyle/>
              <a:p>
                <a:pPr>
                  <a:defRPr/>
                </a:pPr>
                <a:endParaRPr lang="en-US"/>
              </a:p>
            </p:txBody>
          </p:sp>
          <p:sp>
            <p:nvSpPr>
              <p:cNvPr id="20" name="Text Box 44"/>
              <p:cNvSpPr txBox="1">
                <a:spLocks noChangeArrowheads="1"/>
              </p:cNvSpPr>
              <p:nvPr/>
            </p:nvSpPr>
            <p:spPr bwMode="auto">
              <a:xfrm>
                <a:off x="2928" y="3264"/>
                <a:ext cx="347" cy="192"/>
              </a:xfrm>
              <a:prstGeom prst="rect">
                <a:avLst/>
              </a:prstGeom>
              <a:noFill/>
              <a:ln w="9525">
                <a:noFill/>
                <a:miter lim="800000"/>
                <a:headEnd/>
                <a:tailEnd/>
              </a:ln>
            </p:spPr>
            <p:txBody>
              <a:bodyPr wrap="none">
                <a:spAutoFit/>
              </a:bodyPr>
              <a:lstStyle/>
              <a:p>
                <a:r>
                  <a:rPr lang="es-ES" sz="1400">
                    <a:cs typeface="Times New Roman" pitchFamily="18" charset="0"/>
                  </a:rPr>
                  <a:t>–</a:t>
                </a:r>
                <a:r>
                  <a:rPr lang="es-ES" sz="1400"/>
                  <a:t>    +</a:t>
                </a:r>
              </a:p>
            </p:txBody>
          </p:sp>
        </p:grpSp>
      </p:grpSp>
      <p:sp>
        <p:nvSpPr>
          <p:cNvPr id="23" name="Text Box 46"/>
          <p:cNvSpPr txBox="1">
            <a:spLocks noChangeArrowheads="1"/>
          </p:cNvSpPr>
          <p:nvPr/>
        </p:nvSpPr>
        <p:spPr bwMode="auto">
          <a:xfrm>
            <a:off x="2732585" y="5177271"/>
            <a:ext cx="928459" cy="400110"/>
          </a:xfrm>
          <a:prstGeom prst="rect">
            <a:avLst/>
          </a:prstGeom>
          <a:noFill/>
          <a:ln w="9525">
            <a:noFill/>
            <a:miter lim="800000"/>
            <a:headEnd/>
            <a:tailEnd/>
          </a:ln>
        </p:spPr>
        <p:txBody>
          <a:bodyPr wrap="none">
            <a:spAutoFit/>
          </a:bodyPr>
          <a:lstStyle/>
          <a:p>
            <a:pPr algn="ctr"/>
            <a:r>
              <a:rPr lang="es-ES" sz="1000" dirty="0">
                <a:latin typeface="Arial" charset="0"/>
              </a:rPr>
              <a:t>Dipolo</a:t>
            </a:r>
          </a:p>
          <a:p>
            <a:pPr algn="ctr"/>
            <a:r>
              <a:rPr lang="es-ES" sz="1000" dirty="0">
                <a:latin typeface="Arial" charset="0"/>
              </a:rPr>
              <a:t>momentáneo</a:t>
            </a:r>
          </a:p>
        </p:txBody>
      </p:sp>
      <p:cxnSp>
        <p:nvCxnSpPr>
          <p:cNvPr id="24" name="8 Conector recto de flecha"/>
          <p:cNvCxnSpPr/>
          <p:nvPr/>
        </p:nvCxnSpPr>
        <p:spPr bwMode="auto">
          <a:xfrm>
            <a:off x="2326343" y="3553834"/>
            <a:ext cx="669156"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5" name="Text Box 34"/>
          <p:cNvSpPr txBox="1">
            <a:spLocks noChangeArrowheads="1"/>
          </p:cNvSpPr>
          <p:nvPr/>
        </p:nvSpPr>
        <p:spPr bwMode="auto">
          <a:xfrm>
            <a:off x="3361930" y="2568954"/>
            <a:ext cx="659155" cy="400110"/>
          </a:xfrm>
          <a:prstGeom prst="rect">
            <a:avLst/>
          </a:prstGeom>
          <a:noFill/>
          <a:ln w="9525">
            <a:noFill/>
            <a:miter lim="800000"/>
            <a:headEnd/>
            <a:tailEnd/>
          </a:ln>
        </p:spPr>
        <p:txBody>
          <a:bodyPr wrap="none">
            <a:spAutoFit/>
          </a:bodyPr>
          <a:lstStyle/>
          <a:p>
            <a:pPr algn="ctr"/>
            <a:r>
              <a:rPr lang="es-ES" sz="1000" dirty="0">
                <a:latin typeface="Arial" charset="0"/>
              </a:rPr>
              <a:t>Dipolo</a:t>
            </a:r>
          </a:p>
          <a:p>
            <a:pPr algn="ctr"/>
            <a:r>
              <a:rPr lang="es-ES" sz="1000" dirty="0">
                <a:latin typeface="Arial" charset="0"/>
              </a:rPr>
              <a:t>inducido</a:t>
            </a:r>
          </a:p>
        </p:txBody>
      </p:sp>
      <p:cxnSp>
        <p:nvCxnSpPr>
          <p:cNvPr id="26" name="39 Conector recto de flecha"/>
          <p:cNvCxnSpPr/>
          <p:nvPr/>
        </p:nvCxnSpPr>
        <p:spPr bwMode="auto">
          <a:xfrm>
            <a:off x="1853704" y="2329698"/>
            <a:ext cx="669156"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7" name="Text Box 34"/>
          <p:cNvSpPr txBox="1">
            <a:spLocks noChangeArrowheads="1"/>
          </p:cNvSpPr>
          <p:nvPr/>
        </p:nvSpPr>
        <p:spPr bwMode="auto">
          <a:xfrm>
            <a:off x="4312109" y="3798026"/>
            <a:ext cx="659155" cy="400110"/>
          </a:xfrm>
          <a:prstGeom prst="rect">
            <a:avLst/>
          </a:prstGeom>
          <a:noFill/>
          <a:ln w="9525">
            <a:noFill/>
            <a:miter lim="800000"/>
            <a:headEnd/>
            <a:tailEnd/>
          </a:ln>
        </p:spPr>
        <p:txBody>
          <a:bodyPr wrap="none">
            <a:spAutoFit/>
          </a:bodyPr>
          <a:lstStyle/>
          <a:p>
            <a:pPr algn="ctr"/>
            <a:r>
              <a:rPr lang="es-ES" sz="1000" dirty="0">
                <a:latin typeface="Arial" charset="0"/>
              </a:rPr>
              <a:t>Dipolo</a:t>
            </a:r>
          </a:p>
          <a:p>
            <a:pPr algn="ctr"/>
            <a:r>
              <a:rPr lang="es-ES" sz="1000" dirty="0">
                <a:latin typeface="Arial" charset="0"/>
              </a:rPr>
              <a:t>inducido</a:t>
            </a:r>
          </a:p>
        </p:txBody>
      </p:sp>
      <p:grpSp>
        <p:nvGrpSpPr>
          <p:cNvPr id="28" name="Group 53"/>
          <p:cNvGrpSpPr>
            <a:grpSpLocks/>
          </p:cNvGrpSpPr>
          <p:nvPr/>
        </p:nvGrpSpPr>
        <p:grpSpPr bwMode="auto">
          <a:xfrm>
            <a:off x="708716" y="4784866"/>
            <a:ext cx="881063" cy="304800"/>
            <a:chOff x="1720" y="2976"/>
            <a:chExt cx="555" cy="192"/>
          </a:xfrm>
        </p:grpSpPr>
        <p:sp>
          <p:nvSpPr>
            <p:cNvPr id="29" name="Oval 37"/>
            <p:cNvSpPr>
              <a:spLocks noChangeArrowheads="1"/>
            </p:cNvSpPr>
            <p:nvPr/>
          </p:nvSpPr>
          <p:spPr bwMode="auto">
            <a:xfrm>
              <a:off x="1720" y="2976"/>
              <a:ext cx="192" cy="192"/>
            </a:xfrm>
            <a:prstGeom prst="ellipse">
              <a:avLst/>
            </a:prstGeom>
            <a:gradFill rotWithShape="0">
              <a:gsLst>
                <a:gs pos="0">
                  <a:schemeClr val="hlink"/>
                </a:gs>
                <a:gs pos="100000">
                  <a:schemeClr val="hlink">
                    <a:gamma/>
                    <a:shade val="67843"/>
                    <a:invGamma/>
                  </a:schemeClr>
                </a:gs>
              </a:gsLst>
              <a:path path="shape">
                <a:fillToRect l="50000" t="50000" r="50000" b="50000"/>
              </a:path>
            </a:gradFill>
            <a:ln w="9525">
              <a:solidFill>
                <a:schemeClr val="tx1"/>
              </a:solidFill>
              <a:miter lim="800000"/>
              <a:headEnd/>
              <a:tailEnd/>
            </a:ln>
            <a:effectLst/>
          </p:spPr>
          <p:txBody>
            <a:bodyPr wrap="none" anchor="ctr"/>
            <a:lstStyle/>
            <a:p>
              <a:pPr algn="ctr">
                <a:defRPr/>
              </a:pPr>
              <a:endParaRPr lang="es-ES"/>
            </a:p>
            <a:p>
              <a:pPr algn="ctr">
                <a:defRPr/>
              </a:pPr>
              <a:endParaRPr lang="es-ES"/>
            </a:p>
            <a:p>
              <a:pPr algn="ctr">
                <a:defRPr/>
              </a:pPr>
              <a:endParaRPr lang="es-ES"/>
            </a:p>
            <a:p>
              <a:pPr algn="ctr">
                <a:defRPr/>
              </a:pPr>
              <a:endParaRPr lang="es-ES" sz="1200" b="1">
                <a:latin typeface="Arial" charset="0"/>
              </a:endParaRPr>
            </a:p>
          </p:txBody>
        </p:sp>
        <p:sp>
          <p:nvSpPr>
            <p:cNvPr id="30" name="Oval 38"/>
            <p:cNvSpPr>
              <a:spLocks noChangeArrowheads="1"/>
            </p:cNvSpPr>
            <p:nvPr/>
          </p:nvSpPr>
          <p:spPr bwMode="auto">
            <a:xfrm>
              <a:off x="2083" y="2976"/>
              <a:ext cx="192" cy="192"/>
            </a:xfrm>
            <a:prstGeom prst="ellipse">
              <a:avLst/>
            </a:prstGeom>
            <a:gradFill rotWithShape="0">
              <a:gsLst>
                <a:gs pos="0">
                  <a:schemeClr val="hlink"/>
                </a:gs>
                <a:gs pos="100000">
                  <a:schemeClr val="hlink">
                    <a:gamma/>
                    <a:shade val="67843"/>
                    <a:invGamma/>
                  </a:schemeClr>
                </a:gs>
              </a:gsLst>
              <a:path path="shape">
                <a:fillToRect l="50000" t="50000" r="50000" b="50000"/>
              </a:path>
            </a:gradFill>
            <a:ln w="9525">
              <a:solidFill>
                <a:schemeClr val="tx1"/>
              </a:solidFill>
              <a:miter lim="800000"/>
              <a:headEnd/>
              <a:tailEnd/>
            </a:ln>
            <a:effectLst/>
          </p:spPr>
          <p:txBody>
            <a:bodyPr wrap="none" anchor="ctr"/>
            <a:lstStyle/>
            <a:p>
              <a:pPr algn="ctr">
                <a:defRPr/>
              </a:pPr>
              <a:endParaRPr lang="es-ES"/>
            </a:p>
            <a:p>
              <a:pPr algn="ctr">
                <a:defRPr/>
              </a:pPr>
              <a:endParaRPr lang="es-ES"/>
            </a:p>
            <a:p>
              <a:pPr algn="ctr">
                <a:defRPr/>
              </a:pPr>
              <a:endParaRPr lang="es-ES"/>
            </a:p>
            <a:p>
              <a:pPr algn="ctr">
                <a:defRPr/>
              </a:pPr>
              <a:endParaRPr lang="es-ES" sz="1200" b="1">
                <a:latin typeface="Arial" charset="0"/>
              </a:endParaRPr>
            </a:p>
          </p:txBody>
        </p:sp>
      </p:grpSp>
      <p:cxnSp>
        <p:nvCxnSpPr>
          <p:cNvPr id="31" name="44 Conector recto de flecha"/>
          <p:cNvCxnSpPr/>
          <p:nvPr/>
        </p:nvCxnSpPr>
        <p:spPr bwMode="auto">
          <a:xfrm>
            <a:off x="1860842" y="4937266"/>
            <a:ext cx="669156"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grpSp>
        <p:nvGrpSpPr>
          <p:cNvPr id="32" name="5 Grupo"/>
          <p:cNvGrpSpPr/>
          <p:nvPr/>
        </p:nvGrpSpPr>
        <p:grpSpPr>
          <a:xfrm>
            <a:off x="2857370" y="4784866"/>
            <a:ext cx="1228515" cy="304800"/>
            <a:chOff x="3264270" y="4236368"/>
            <a:chExt cx="1228515" cy="304800"/>
          </a:xfrm>
        </p:grpSpPr>
        <p:sp>
          <p:nvSpPr>
            <p:cNvPr id="33" name="Oval 37"/>
            <p:cNvSpPr>
              <a:spLocks noChangeArrowheads="1"/>
            </p:cNvSpPr>
            <p:nvPr/>
          </p:nvSpPr>
          <p:spPr bwMode="auto">
            <a:xfrm>
              <a:off x="4187985" y="4236368"/>
              <a:ext cx="304800" cy="304800"/>
            </a:xfrm>
            <a:prstGeom prst="ellipse">
              <a:avLst/>
            </a:prstGeom>
            <a:gradFill rotWithShape="0">
              <a:gsLst>
                <a:gs pos="0">
                  <a:schemeClr val="hlink"/>
                </a:gs>
                <a:gs pos="100000">
                  <a:schemeClr val="hlink">
                    <a:gamma/>
                    <a:shade val="67843"/>
                    <a:invGamma/>
                  </a:schemeClr>
                </a:gs>
              </a:gsLst>
              <a:path path="shape">
                <a:fillToRect l="50000" t="50000" r="50000" b="50000"/>
              </a:path>
            </a:gradFill>
            <a:ln w="9525">
              <a:solidFill>
                <a:schemeClr val="tx1"/>
              </a:solidFill>
              <a:miter lim="800000"/>
              <a:headEnd/>
              <a:tailEnd/>
            </a:ln>
            <a:effectLst/>
          </p:spPr>
          <p:txBody>
            <a:bodyPr wrap="none" anchor="ctr"/>
            <a:lstStyle/>
            <a:p>
              <a:pPr algn="ctr">
                <a:defRPr/>
              </a:pPr>
              <a:endParaRPr lang="es-ES"/>
            </a:p>
            <a:p>
              <a:pPr algn="ctr">
                <a:defRPr/>
              </a:pPr>
              <a:endParaRPr lang="es-ES"/>
            </a:p>
            <a:p>
              <a:pPr algn="ctr">
                <a:defRPr/>
              </a:pPr>
              <a:endParaRPr lang="es-ES"/>
            </a:p>
            <a:p>
              <a:pPr algn="ctr">
                <a:defRPr/>
              </a:pPr>
              <a:endParaRPr lang="es-ES" sz="1200" b="1">
                <a:latin typeface="Arial" charset="0"/>
              </a:endParaRPr>
            </a:p>
          </p:txBody>
        </p:sp>
        <p:grpSp>
          <p:nvGrpSpPr>
            <p:cNvPr id="34" name="Group 39"/>
            <p:cNvGrpSpPr>
              <a:grpSpLocks/>
            </p:cNvGrpSpPr>
            <p:nvPr/>
          </p:nvGrpSpPr>
          <p:grpSpPr bwMode="auto">
            <a:xfrm>
              <a:off x="3264270" y="4236368"/>
              <a:ext cx="571500" cy="304800"/>
              <a:chOff x="2928" y="3264"/>
              <a:chExt cx="360" cy="192"/>
            </a:xfrm>
          </p:grpSpPr>
          <p:sp>
            <p:nvSpPr>
              <p:cNvPr id="35" name="Freeform 40"/>
              <p:cNvSpPr>
                <a:spLocks/>
              </p:cNvSpPr>
              <p:nvPr/>
            </p:nvSpPr>
            <p:spPr bwMode="auto">
              <a:xfrm rot="5400000">
                <a:off x="3048" y="3192"/>
                <a:ext cx="144" cy="336"/>
              </a:xfrm>
              <a:custGeom>
                <a:avLst/>
                <a:gdLst/>
                <a:ahLst/>
                <a:cxnLst>
                  <a:cxn ang="0">
                    <a:pos x="16" y="384"/>
                  </a:cxn>
                  <a:cxn ang="0">
                    <a:pos x="208" y="384"/>
                  </a:cxn>
                  <a:cxn ang="0">
                    <a:pos x="112" y="0"/>
                  </a:cxn>
                  <a:cxn ang="0">
                    <a:pos x="16" y="384"/>
                  </a:cxn>
                </a:cxnLst>
                <a:rect l="0" t="0" r="r" b="b"/>
                <a:pathLst>
                  <a:path w="224" h="448">
                    <a:moveTo>
                      <a:pt x="16" y="384"/>
                    </a:moveTo>
                    <a:cubicBezTo>
                      <a:pt x="32" y="448"/>
                      <a:pt x="192" y="448"/>
                      <a:pt x="208" y="384"/>
                    </a:cubicBezTo>
                    <a:cubicBezTo>
                      <a:pt x="224" y="320"/>
                      <a:pt x="144" y="0"/>
                      <a:pt x="112" y="0"/>
                    </a:cubicBezTo>
                    <a:cubicBezTo>
                      <a:pt x="80" y="0"/>
                      <a:pt x="0" y="320"/>
                      <a:pt x="16" y="384"/>
                    </a:cubicBezTo>
                    <a:close/>
                  </a:path>
                </a:pathLst>
              </a:custGeom>
              <a:gradFill rotWithShape="0">
                <a:gsLst>
                  <a:gs pos="0">
                    <a:schemeClr val="hlink"/>
                  </a:gs>
                  <a:gs pos="100000">
                    <a:schemeClr val="hlink">
                      <a:gamma/>
                      <a:shade val="67843"/>
                      <a:invGamma/>
                    </a:schemeClr>
                  </a:gs>
                </a:gsLst>
                <a:path path="rect">
                  <a:fillToRect l="50000" t="50000" r="50000" b="50000"/>
                </a:path>
              </a:gradFill>
              <a:ln w="9525" cap="flat" cmpd="sng">
                <a:solidFill>
                  <a:schemeClr val="tx1"/>
                </a:solidFill>
                <a:prstDash val="solid"/>
                <a:miter lim="800000"/>
                <a:headEnd type="none" w="med" len="med"/>
                <a:tailEnd type="none" w="med" len="med"/>
              </a:ln>
              <a:effectLst/>
            </p:spPr>
            <p:txBody>
              <a:bodyPr wrap="none"/>
              <a:lstStyle/>
              <a:p>
                <a:pPr>
                  <a:defRPr/>
                </a:pPr>
                <a:endParaRPr lang="en-US"/>
              </a:p>
            </p:txBody>
          </p:sp>
          <p:sp>
            <p:nvSpPr>
              <p:cNvPr id="36" name="Text Box 41"/>
              <p:cNvSpPr txBox="1">
                <a:spLocks noChangeArrowheads="1"/>
              </p:cNvSpPr>
              <p:nvPr/>
            </p:nvSpPr>
            <p:spPr bwMode="auto">
              <a:xfrm>
                <a:off x="2928" y="3264"/>
                <a:ext cx="347" cy="192"/>
              </a:xfrm>
              <a:prstGeom prst="rect">
                <a:avLst/>
              </a:prstGeom>
              <a:noFill/>
              <a:ln w="9525">
                <a:noFill/>
                <a:miter lim="800000"/>
                <a:headEnd/>
                <a:tailEnd/>
              </a:ln>
            </p:spPr>
            <p:txBody>
              <a:bodyPr wrap="none">
                <a:spAutoFit/>
              </a:bodyPr>
              <a:lstStyle/>
              <a:p>
                <a:r>
                  <a:rPr lang="es-ES" sz="1400" dirty="0">
                    <a:cs typeface="Times New Roman" pitchFamily="18" charset="0"/>
                  </a:rPr>
                  <a:t>–</a:t>
                </a:r>
                <a:r>
                  <a:rPr lang="es-ES" sz="1400" dirty="0"/>
                  <a:t>    +</a:t>
                </a:r>
              </a:p>
            </p:txBody>
          </p:sp>
        </p:grpSp>
      </p:grpSp>
      <p:cxnSp>
        <p:nvCxnSpPr>
          <p:cNvPr id="37" name="49 Conector recto de flecha"/>
          <p:cNvCxnSpPr/>
          <p:nvPr/>
        </p:nvCxnSpPr>
        <p:spPr bwMode="auto">
          <a:xfrm>
            <a:off x="4389643" y="4937266"/>
            <a:ext cx="669156"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38" name="Text Box 72"/>
          <p:cNvSpPr txBox="1">
            <a:spLocks noChangeArrowheads="1"/>
          </p:cNvSpPr>
          <p:nvPr/>
        </p:nvSpPr>
        <p:spPr bwMode="auto">
          <a:xfrm>
            <a:off x="2590800" y="720571"/>
            <a:ext cx="3962400" cy="415498"/>
          </a:xfrm>
          <a:prstGeom prst="rect">
            <a:avLst/>
          </a:prstGeom>
          <a:noFill/>
          <a:ln w="9525">
            <a:noFill/>
            <a:miter lim="800000"/>
            <a:headEnd/>
            <a:tailEnd/>
          </a:ln>
          <a:effectLst/>
        </p:spPr>
        <p:txBody>
          <a:bodyPr>
            <a:spAutoFit/>
          </a:bodyPr>
          <a:lstStyle/>
          <a:p>
            <a:pPr algn="ctr">
              <a:spcBef>
                <a:spcPct val="50000"/>
              </a:spcBef>
            </a:pPr>
            <a:r>
              <a:rPr lang="es-ES" sz="2100" b="1" dirty="0">
                <a:solidFill>
                  <a:srgbClr val="000099"/>
                </a:solidFill>
                <a:latin typeface="Arial" charset="0"/>
              </a:rPr>
              <a:t>Fuerzas intermoleculares</a:t>
            </a:r>
          </a:p>
        </p:txBody>
      </p:sp>
      <p:sp>
        <p:nvSpPr>
          <p:cNvPr id="39" name="Text Box 18"/>
          <p:cNvSpPr txBox="1">
            <a:spLocks noChangeArrowheads="1"/>
          </p:cNvSpPr>
          <p:nvPr/>
        </p:nvSpPr>
        <p:spPr bwMode="auto">
          <a:xfrm>
            <a:off x="4236509" y="2174321"/>
            <a:ext cx="2160839" cy="307777"/>
          </a:xfrm>
          <a:prstGeom prst="rect">
            <a:avLst/>
          </a:prstGeom>
          <a:noFill/>
          <a:ln w="9525">
            <a:noFill/>
            <a:miter lim="800000"/>
            <a:headEnd/>
            <a:tailEnd/>
          </a:ln>
        </p:spPr>
        <p:txBody>
          <a:bodyPr wrap="square">
            <a:spAutoFit/>
          </a:bodyPr>
          <a:lstStyle/>
          <a:p>
            <a:r>
              <a:rPr lang="es-ES" sz="1400" dirty="0">
                <a:solidFill>
                  <a:srgbClr val="000066"/>
                </a:solidFill>
                <a:latin typeface="Arial" charset="0"/>
              </a:rPr>
              <a:t>Ion-dipolo inducido</a:t>
            </a:r>
          </a:p>
        </p:txBody>
      </p:sp>
      <p:sp>
        <p:nvSpPr>
          <p:cNvPr id="40" name="Text Box 18"/>
          <p:cNvSpPr txBox="1">
            <a:spLocks noChangeArrowheads="1"/>
          </p:cNvSpPr>
          <p:nvPr/>
        </p:nvSpPr>
        <p:spPr bwMode="auto">
          <a:xfrm>
            <a:off x="5236475" y="3402250"/>
            <a:ext cx="2160839" cy="307777"/>
          </a:xfrm>
          <a:prstGeom prst="rect">
            <a:avLst/>
          </a:prstGeom>
          <a:noFill/>
          <a:ln w="9525">
            <a:noFill/>
            <a:miter lim="800000"/>
            <a:headEnd/>
            <a:tailEnd/>
          </a:ln>
        </p:spPr>
        <p:txBody>
          <a:bodyPr wrap="square">
            <a:spAutoFit/>
          </a:bodyPr>
          <a:lstStyle/>
          <a:p>
            <a:r>
              <a:rPr lang="es-ES" sz="1400" dirty="0">
                <a:solidFill>
                  <a:srgbClr val="000066"/>
                </a:solidFill>
                <a:latin typeface="Arial" charset="0"/>
              </a:rPr>
              <a:t>Dipolo-dipolo inducido</a:t>
            </a:r>
          </a:p>
        </p:txBody>
      </p:sp>
      <p:sp>
        <p:nvSpPr>
          <p:cNvPr id="41" name="Text Box 46"/>
          <p:cNvSpPr txBox="1">
            <a:spLocks noChangeArrowheads="1"/>
          </p:cNvSpPr>
          <p:nvPr/>
        </p:nvSpPr>
        <p:spPr bwMode="auto">
          <a:xfrm>
            <a:off x="5197866" y="5177271"/>
            <a:ext cx="928459" cy="400110"/>
          </a:xfrm>
          <a:prstGeom prst="rect">
            <a:avLst/>
          </a:prstGeom>
          <a:noFill/>
          <a:ln w="9525">
            <a:noFill/>
            <a:miter lim="800000"/>
            <a:headEnd/>
            <a:tailEnd/>
          </a:ln>
        </p:spPr>
        <p:txBody>
          <a:bodyPr wrap="none">
            <a:spAutoFit/>
          </a:bodyPr>
          <a:lstStyle/>
          <a:p>
            <a:pPr algn="ctr"/>
            <a:r>
              <a:rPr lang="es-ES" sz="1000" dirty="0">
                <a:latin typeface="Arial" charset="0"/>
              </a:rPr>
              <a:t>Dipolo</a:t>
            </a:r>
          </a:p>
          <a:p>
            <a:pPr algn="ctr"/>
            <a:r>
              <a:rPr lang="es-ES" sz="1000" dirty="0">
                <a:latin typeface="Arial" charset="0"/>
              </a:rPr>
              <a:t>momentáneo</a:t>
            </a:r>
          </a:p>
        </p:txBody>
      </p:sp>
      <p:sp>
        <p:nvSpPr>
          <p:cNvPr id="42" name="Text Box 46"/>
          <p:cNvSpPr txBox="1">
            <a:spLocks noChangeArrowheads="1"/>
          </p:cNvSpPr>
          <p:nvPr/>
        </p:nvSpPr>
        <p:spPr bwMode="auto">
          <a:xfrm>
            <a:off x="6095668" y="5177271"/>
            <a:ext cx="659155" cy="400110"/>
          </a:xfrm>
          <a:prstGeom prst="rect">
            <a:avLst/>
          </a:prstGeom>
          <a:noFill/>
          <a:ln w="9525">
            <a:noFill/>
            <a:miter lim="800000"/>
            <a:headEnd/>
            <a:tailEnd/>
          </a:ln>
        </p:spPr>
        <p:txBody>
          <a:bodyPr wrap="none">
            <a:spAutoFit/>
          </a:bodyPr>
          <a:lstStyle/>
          <a:p>
            <a:pPr algn="ctr"/>
            <a:r>
              <a:rPr lang="es-ES" sz="1000" dirty="0">
                <a:latin typeface="Arial" charset="0"/>
              </a:rPr>
              <a:t>Dipolo</a:t>
            </a:r>
          </a:p>
          <a:p>
            <a:pPr algn="ctr"/>
            <a:r>
              <a:rPr lang="es-ES" sz="1000" dirty="0">
                <a:latin typeface="Arial" charset="0"/>
              </a:rPr>
              <a:t>inducido</a:t>
            </a:r>
          </a:p>
        </p:txBody>
      </p:sp>
      <p:sp>
        <p:nvSpPr>
          <p:cNvPr id="43" name="Text Box 18"/>
          <p:cNvSpPr txBox="1">
            <a:spLocks noChangeArrowheads="1"/>
          </p:cNvSpPr>
          <p:nvPr/>
        </p:nvSpPr>
        <p:spPr bwMode="auto">
          <a:xfrm>
            <a:off x="4541849" y="5589240"/>
            <a:ext cx="3126495" cy="307777"/>
          </a:xfrm>
          <a:prstGeom prst="rect">
            <a:avLst/>
          </a:prstGeom>
          <a:noFill/>
          <a:ln w="9525">
            <a:noFill/>
            <a:miter lim="800000"/>
            <a:headEnd/>
            <a:tailEnd/>
          </a:ln>
        </p:spPr>
        <p:txBody>
          <a:bodyPr wrap="square">
            <a:spAutoFit/>
          </a:bodyPr>
          <a:lstStyle/>
          <a:p>
            <a:r>
              <a:rPr lang="es-ES" sz="1400" dirty="0">
                <a:solidFill>
                  <a:srgbClr val="000066"/>
                </a:solidFill>
                <a:latin typeface="Arial" charset="0"/>
              </a:rPr>
              <a:t>Dipolo momentáneo-dipolo inducido</a:t>
            </a:r>
          </a:p>
        </p:txBody>
      </p:sp>
      <p:sp>
        <p:nvSpPr>
          <p:cNvPr id="44" name="Text Box 72"/>
          <p:cNvSpPr txBox="1">
            <a:spLocks noChangeArrowheads="1"/>
          </p:cNvSpPr>
          <p:nvPr/>
        </p:nvSpPr>
        <p:spPr bwMode="auto">
          <a:xfrm>
            <a:off x="632756" y="1480968"/>
            <a:ext cx="4947356" cy="369332"/>
          </a:xfrm>
          <a:prstGeom prst="rect">
            <a:avLst/>
          </a:prstGeom>
          <a:noFill/>
          <a:ln w="9525">
            <a:noFill/>
            <a:miter lim="800000"/>
            <a:headEnd/>
            <a:tailEnd/>
          </a:ln>
          <a:effectLst/>
        </p:spPr>
        <p:txBody>
          <a:bodyPr wrap="square">
            <a:spAutoFit/>
          </a:bodyPr>
          <a:lstStyle/>
          <a:p>
            <a:pPr algn="just">
              <a:spcBef>
                <a:spcPct val="50000"/>
              </a:spcBef>
            </a:pPr>
            <a:r>
              <a:rPr lang="es-ES" sz="1800" dirty="0">
                <a:solidFill>
                  <a:srgbClr val="000066"/>
                </a:solidFill>
                <a:latin typeface="Arial" charset="0"/>
              </a:rPr>
              <a:t>Tipos de interacciones entre moléculas:</a:t>
            </a:r>
          </a:p>
        </p:txBody>
      </p:sp>
    </p:spTree>
    <p:extLst>
      <p:ext uri="{BB962C8B-B14F-4D97-AF65-F5344CB8AC3E}">
        <p14:creationId xmlns:p14="http://schemas.microsoft.com/office/powerpoint/2010/main" val="19176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downRight)">
                                      <p:cBhvr>
                                        <p:cTn id="12" dur="500"/>
                                        <p:tgtEl>
                                          <p:spTgt spid="2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strips(downRight)">
                                      <p:cBhvr>
                                        <p:cTn id="35" dur="500"/>
                                        <p:tgtEl>
                                          <p:spTgt spid="24"/>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6"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Right)">
                                      <p:cBhvr>
                                        <p:cTn id="58" dur="500"/>
                                        <p:tgtEl>
                                          <p:spTgt spid="31"/>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8" presetClass="entr" presetSubtype="6"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500"/>
                                        <p:tgtEl>
                                          <p:spTgt spid="37"/>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childTnLst>
                          </p:cTn>
                        </p:par>
                        <p:par>
                          <p:cTn id="76" fill="hold">
                            <p:stCondLst>
                              <p:cond delay="1000"/>
                            </p:stCondLst>
                            <p:childTnLst>
                              <p:par>
                                <p:cTn id="77" presetID="1" presetClass="entr" presetSubtype="0" fill="hold" grpId="0" nodeType="afterEffect">
                                  <p:stCondLst>
                                    <p:cond delay="0"/>
                                  </p:stCondLst>
                                  <p:childTnLst>
                                    <p:set>
                                      <p:cBhvr>
                                        <p:cTn id="78" dur="1" fill="hold">
                                          <p:stCondLst>
                                            <p:cond delay="499"/>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25" grpId="0" autoUpdateAnimBg="0"/>
      <p:bldP spid="27" grpId="0" autoUpdateAnimBg="0"/>
      <p:bldP spid="39" grpId="0" autoUpdateAnimBg="0"/>
      <p:bldP spid="40" grpId="0" autoUpdateAnimBg="0"/>
      <p:bldP spid="41" grpId="0" autoUpdateAnimBg="0"/>
      <p:bldP spid="42" grpId="0" autoUpdateAnimBg="0"/>
      <p:bldP spid="43" grpId="0" autoUpdateAnimBg="0"/>
    </p:bldLst>
  </p:timing>
</p:sld>
</file>

<file path=ppt/theme/theme1.xml><?xml version="1.0" encoding="utf-8"?>
<a:theme xmlns:a="http://schemas.openxmlformats.org/drawingml/2006/main" name="Ingeniería1">
  <a:themeElements>
    <a:clrScheme name="Ingeniería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ngeniería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geniería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geniería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geniería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geniería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geniería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geniería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geniería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3014</TotalTime>
  <Words>1102</Words>
  <Application>Microsoft Office PowerPoint</Application>
  <PresentationFormat>Presentación en pantalla (4:3)</PresentationFormat>
  <Paragraphs>333</Paragraphs>
  <Slides>28</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3" baseType="lpstr">
      <vt:lpstr>Arial</vt:lpstr>
      <vt:lpstr>Symbol</vt:lpstr>
      <vt:lpstr>Times New Roman</vt:lpstr>
      <vt:lpstr>Ingeniería1</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Alfredo Velásquez Márquez</dc:creator>
  <cp:lastModifiedBy>Alfredo Velásquez M.</cp:lastModifiedBy>
  <cp:revision>231</cp:revision>
  <dcterms:created xsi:type="dcterms:W3CDTF">2006-08-24T12:20:22Z</dcterms:created>
  <dcterms:modified xsi:type="dcterms:W3CDTF">2018-02-04T08:12:09Z</dcterms:modified>
</cp:coreProperties>
</file>