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3"/>
  </p:notesMasterIdLst>
  <p:handoutMasterIdLst>
    <p:handoutMasterId r:id="rId34"/>
  </p:handoutMasterIdLst>
  <p:sldIdLst>
    <p:sldId id="256" r:id="rId2"/>
    <p:sldId id="260" r:id="rId3"/>
    <p:sldId id="262" r:id="rId4"/>
    <p:sldId id="261" r:id="rId5"/>
    <p:sldId id="263" r:id="rId6"/>
    <p:sldId id="266" r:id="rId7"/>
    <p:sldId id="268" r:id="rId8"/>
    <p:sldId id="264" r:id="rId9"/>
    <p:sldId id="270" r:id="rId10"/>
    <p:sldId id="269" r:id="rId11"/>
    <p:sldId id="291" r:id="rId12"/>
    <p:sldId id="293" r:id="rId13"/>
    <p:sldId id="294" r:id="rId14"/>
    <p:sldId id="295" r:id="rId15"/>
    <p:sldId id="296" r:id="rId16"/>
    <p:sldId id="297" r:id="rId17"/>
    <p:sldId id="282" r:id="rId18"/>
    <p:sldId id="299" r:id="rId19"/>
    <p:sldId id="281" r:id="rId20"/>
    <p:sldId id="283" r:id="rId21"/>
    <p:sldId id="300" r:id="rId22"/>
    <p:sldId id="301" r:id="rId23"/>
    <p:sldId id="302" r:id="rId24"/>
    <p:sldId id="308" r:id="rId25"/>
    <p:sldId id="303" r:id="rId26"/>
    <p:sldId id="284" r:id="rId27"/>
    <p:sldId id="306" r:id="rId28"/>
    <p:sldId id="285" r:id="rId29"/>
    <p:sldId id="298" r:id="rId30"/>
    <p:sldId id="307" r:id="rId31"/>
    <p:sldId id="280" r:id="rId32"/>
  </p:sldIdLst>
  <p:sldSz cx="9144000" cy="6858000" type="screen4x3"/>
  <p:notesSz cx="6858000" cy="9144000"/>
  <p:defaultTextStyle>
    <a:defPPr>
      <a:defRPr lang="es-E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modifyVerifier cryptProviderType="rsaAES" cryptAlgorithmClass="hash" cryptAlgorithmType="typeAny" cryptAlgorithmSid="14" spinCount="100000" saltData="lY7yU+Av+C0JIt0LMBwiyA==" hashData="UI+V4+HW2BUaRxSHt1Dti+KhAO6x8lfvyUy9LJYzWvZjs8R0y9Qp+xQc39dbPU9Stqa5quVyheqplF0UoIvJKA=="/>
  <p:extLst>
    <p:ext uri="{EFAFB233-063F-42B5-8137-9DF3F51BA10A}">
      <p15:sldGuideLst xmlns:p15="http://schemas.microsoft.com/office/powerpoint/2012/main">
        <p15:guide id="1" orient="horz" pos="2115">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AE6"/>
    <a:srgbClr val="000099"/>
    <a:srgbClr val="000066"/>
    <a:srgbClr val="99FFCC"/>
    <a:srgbClr val="969696"/>
    <a:srgbClr val="FAFAD2"/>
    <a:srgbClr val="F8F6AC"/>
    <a:srgbClr val="66CCFF"/>
    <a:srgbClr val="00CC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25" autoAdjust="0"/>
    <p:restoredTop sz="87961" autoAdjust="0"/>
  </p:normalViewPr>
  <p:slideViewPr>
    <p:cSldViewPr showGuides="1">
      <p:cViewPr varScale="1">
        <p:scale>
          <a:sx n="71" d="100"/>
          <a:sy n="71" d="100"/>
        </p:scale>
        <p:origin x="1512" y="60"/>
      </p:cViewPr>
      <p:guideLst>
        <p:guide orient="horz" pos="2115"/>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122E914-A5B9-423D-A84A-6241477CB062}" type="slidenum">
              <a:rPr lang="es-MX" smtClean="0"/>
              <a:t>‹Nº›</a:t>
            </a:fld>
            <a:endParaRPr lang="es-MX"/>
          </a:p>
        </p:txBody>
      </p:sp>
    </p:spTree>
    <p:extLst>
      <p:ext uri="{BB962C8B-B14F-4D97-AF65-F5344CB8AC3E}">
        <p14:creationId xmlns:p14="http://schemas.microsoft.com/office/powerpoint/2010/main" val="148508898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EF0091-0518-496A-BE62-D59F3B8051AB}" type="slidenum">
              <a:rPr lang="es-MX" smtClean="0"/>
              <a:t>‹Nº›</a:t>
            </a:fld>
            <a:endParaRPr lang="es-MX"/>
          </a:p>
        </p:txBody>
      </p:sp>
    </p:spTree>
    <p:extLst>
      <p:ext uri="{BB962C8B-B14F-4D97-AF65-F5344CB8AC3E}">
        <p14:creationId xmlns:p14="http://schemas.microsoft.com/office/powerpoint/2010/main" val="357082148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CEF0091-0518-496A-BE62-D59F3B8051AB}" type="slidenum">
              <a:rPr lang="es-MX" smtClean="0"/>
              <a:t>1</a:t>
            </a:fld>
            <a:endParaRPr lang="es-MX"/>
          </a:p>
        </p:txBody>
      </p:sp>
      <p:sp>
        <p:nvSpPr>
          <p:cNvPr id="5" name="4 Marcador de fecha"/>
          <p:cNvSpPr>
            <a:spLocks noGrp="1"/>
          </p:cNvSpPr>
          <p:nvPr>
            <p:ph type="dt" idx="11"/>
          </p:nvPr>
        </p:nvSpPr>
        <p:spPr/>
        <p:txBody>
          <a:bodyPr/>
          <a:lstStyle/>
          <a:p>
            <a:endParaRPr lang="es-MX"/>
          </a:p>
        </p:txBody>
      </p:sp>
    </p:spTree>
    <p:extLst>
      <p:ext uri="{BB962C8B-B14F-4D97-AF65-F5344CB8AC3E}">
        <p14:creationId xmlns:p14="http://schemas.microsoft.com/office/powerpoint/2010/main" val="4092172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3711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E6"/>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0" y="1066800"/>
            <a:ext cx="9144000" cy="228600"/>
          </a:xfrm>
          <a:prstGeom prst="rect">
            <a:avLst/>
          </a:prstGeom>
          <a:gradFill rotWithShape="0">
            <a:gsLst>
              <a:gs pos="0">
                <a:srgbClr val="FAFAE6"/>
              </a:gs>
              <a:gs pos="50000">
                <a:srgbClr val="003399"/>
              </a:gs>
              <a:gs pos="100000">
                <a:srgbClr val="FAFAE6"/>
              </a:gs>
            </a:gsLst>
            <a:lin ang="5400000" scaled="1"/>
          </a:gradFill>
          <a:ln w="9525">
            <a:noFill/>
            <a:miter lim="800000"/>
            <a:headEnd/>
            <a:tailEnd/>
          </a:ln>
          <a:effectLst/>
        </p:spPr>
        <p:txBody>
          <a:bodyPr anchor="ctr">
            <a:spAutoFit/>
          </a:bodyPr>
          <a:lstStyle/>
          <a:p>
            <a:pPr algn="l"/>
            <a:endParaRPr lang="es-MX" sz="1800">
              <a:solidFill>
                <a:srgbClr val="000000"/>
              </a:solidFill>
              <a:latin typeface="Arial" charset="0"/>
            </a:endParaRPr>
          </a:p>
        </p:txBody>
      </p:sp>
      <p:pic>
        <p:nvPicPr>
          <p:cNvPr id="1032" name="Picture 8" descr="escudo[1]"/>
          <p:cNvPicPr>
            <a:picLocks noChangeAspect="1" noChangeArrowheads="1"/>
          </p:cNvPicPr>
          <p:nvPr userDrawn="1"/>
        </p:nvPicPr>
        <p:blipFill>
          <a:blip r:embed="rId3" cstate="print"/>
          <a:srcRect/>
          <a:stretch>
            <a:fillRect/>
          </a:stretch>
        </p:blipFill>
        <p:spPr bwMode="auto">
          <a:xfrm>
            <a:off x="304800" y="50800"/>
            <a:ext cx="1054100" cy="1119188"/>
          </a:xfrm>
          <a:prstGeom prst="rect">
            <a:avLst/>
          </a:prstGeom>
          <a:noFill/>
        </p:spPr>
      </p:pic>
      <p:sp>
        <p:nvSpPr>
          <p:cNvPr id="1033" name="Text Box 9"/>
          <p:cNvSpPr txBox="1">
            <a:spLocks noChangeArrowheads="1"/>
          </p:cNvSpPr>
          <p:nvPr userDrawn="1"/>
        </p:nvSpPr>
        <p:spPr bwMode="auto">
          <a:xfrm>
            <a:off x="2781300" y="76200"/>
            <a:ext cx="3581400" cy="390525"/>
          </a:xfrm>
          <a:prstGeom prst="rect">
            <a:avLst/>
          </a:prstGeom>
          <a:noFill/>
          <a:ln w="9525">
            <a:noFill/>
            <a:miter lim="800000"/>
            <a:headEnd/>
            <a:tailEnd/>
          </a:ln>
          <a:effectLst/>
        </p:spPr>
        <p:txBody>
          <a:bodyPr>
            <a:spAutoFit/>
          </a:bodyPr>
          <a:lstStyle/>
          <a:p>
            <a:pPr>
              <a:lnSpc>
                <a:spcPct val="70000"/>
              </a:lnSpc>
            </a:pPr>
            <a:r>
              <a:rPr lang="es-ES" sz="2800" b="1" i="1">
                <a:solidFill>
                  <a:srgbClr val="000099"/>
                </a:solidFill>
              </a:rPr>
              <a:t>U   N   A   M</a:t>
            </a:r>
          </a:p>
        </p:txBody>
      </p:sp>
      <p:sp>
        <p:nvSpPr>
          <p:cNvPr id="1034" name="Text Box 10"/>
          <p:cNvSpPr txBox="1">
            <a:spLocks noChangeArrowheads="1"/>
          </p:cNvSpPr>
          <p:nvPr userDrawn="1"/>
        </p:nvSpPr>
        <p:spPr bwMode="auto">
          <a:xfrm>
            <a:off x="2933700" y="381000"/>
            <a:ext cx="3276600" cy="241300"/>
          </a:xfrm>
          <a:prstGeom prst="rect">
            <a:avLst/>
          </a:prstGeom>
          <a:noFill/>
          <a:ln w="9525">
            <a:noFill/>
            <a:miter lim="800000"/>
            <a:headEnd/>
            <a:tailEnd/>
          </a:ln>
          <a:effectLst/>
        </p:spPr>
        <p:txBody>
          <a:bodyPr>
            <a:spAutoFit/>
          </a:bodyPr>
          <a:lstStyle/>
          <a:p>
            <a:pPr>
              <a:lnSpc>
                <a:spcPct val="70000"/>
              </a:lnSpc>
            </a:pPr>
            <a:r>
              <a:rPr lang="es-ES" sz="1400" b="1">
                <a:solidFill>
                  <a:srgbClr val="000099"/>
                </a:solidFill>
              </a:rPr>
              <a:t>Facultad de Ingeniería</a:t>
            </a:r>
          </a:p>
        </p:txBody>
      </p:sp>
      <p:pic>
        <p:nvPicPr>
          <p:cNvPr id="1035" name="Picture 11" descr="ING2"/>
          <p:cNvPicPr>
            <a:picLocks noChangeAspect="1" noChangeArrowheads="1"/>
          </p:cNvPicPr>
          <p:nvPr userDrawn="1"/>
        </p:nvPicPr>
        <p:blipFill>
          <a:blip r:embed="rId4" cstate="print"/>
          <a:srcRect/>
          <a:stretch>
            <a:fillRect/>
          </a:stretch>
        </p:blipFill>
        <p:spPr bwMode="auto">
          <a:xfrm>
            <a:off x="7772400" y="36513"/>
            <a:ext cx="1076325" cy="1169987"/>
          </a:xfrm>
          <a:prstGeom prst="rect">
            <a:avLst/>
          </a:prstGeom>
          <a:noFill/>
        </p:spPr>
      </p:pic>
      <p:sp>
        <p:nvSpPr>
          <p:cNvPr id="1036" name="Rectangle 12"/>
          <p:cNvSpPr>
            <a:spLocks noChangeArrowheads="1"/>
          </p:cNvSpPr>
          <p:nvPr userDrawn="1"/>
        </p:nvSpPr>
        <p:spPr bwMode="auto">
          <a:xfrm>
            <a:off x="0" y="6604000"/>
            <a:ext cx="9144000" cy="252000"/>
          </a:xfrm>
          <a:prstGeom prst="rect">
            <a:avLst/>
          </a:prstGeom>
          <a:gradFill rotWithShape="0">
            <a:gsLst>
              <a:gs pos="0">
                <a:srgbClr val="FAFAE6"/>
              </a:gs>
              <a:gs pos="100000">
                <a:srgbClr val="003399"/>
              </a:gs>
            </a:gsLst>
            <a:lin ang="5400000" scaled="1"/>
          </a:gradFill>
          <a:ln w="9525">
            <a:noFill/>
            <a:miter lim="800000"/>
            <a:headEnd/>
            <a:tailEnd/>
          </a:ln>
          <a:effectLst/>
        </p:spPr>
        <p:txBody>
          <a:bodyPr anchor="ctr">
            <a:spAutoFit/>
          </a:bodyPr>
          <a:lstStyle/>
          <a:p>
            <a:pPr algn="l"/>
            <a:endParaRPr lang="es-MX" sz="1800">
              <a:solidFill>
                <a:srgbClr val="000000"/>
              </a:solidFill>
              <a:latin typeface="Arial" charset="0"/>
            </a:endParaRPr>
          </a:p>
        </p:txBody>
      </p:sp>
      <p:sp>
        <p:nvSpPr>
          <p:cNvPr id="1037" name="Text Box 13"/>
          <p:cNvSpPr txBox="1">
            <a:spLocks noChangeArrowheads="1"/>
          </p:cNvSpPr>
          <p:nvPr userDrawn="1"/>
        </p:nvSpPr>
        <p:spPr bwMode="auto">
          <a:xfrm>
            <a:off x="8509000" y="6548438"/>
            <a:ext cx="635000" cy="336550"/>
          </a:xfrm>
          <a:prstGeom prst="rect">
            <a:avLst/>
          </a:prstGeom>
          <a:noFill/>
          <a:ln w="9525">
            <a:noFill/>
            <a:miter lim="800000"/>
            <a:headEnd/>
            <a:tailEnd/>
          </a:ln>
          <a:effectLst/>
        </p:spPr>
        <p:txBody>
          <a:bodyPr wrap="none">
            <a:spAutoFit/>
            <a:flatTx/>
          </a:bodyPr>
          <a:lstStyle/>
          <a:p>
            <a:pPr eaLnBrk="0" hangingPunct="0"/>
            <a:r>
              <a:rPr lang="es-ES" sz="1600" b="1" i="1">
                <a:solidFill>
                  <a:srgbClr val="9999FF"/>
                </a:solidFill>
                <a:effectLst>
                  <a:outerShdw blurRad="38100" dist="38100" dir="2700000" algn="tl">
                    <a:srgbClr val="000000"/>
                  </a:outerShdw>
                </a:effectLst>
              </a:rPr>
              <a:t>AVM</a:t>
            </a:r>
          </a:p>
        </p:txBody>
      </p:sp>
    </p:spTree>
    <p:extLst>
      <p:ext uri="{BB962C8B-B14F-4D97-AF65-F5344CB8AC3E}">
        <p14:creationId xmlns:p14="http://schemas.microsoft.com/office/powerpoint/2010/main" val="4065408827"/>
      </p:ext>
    </p:extLst>
  </p:cSld>
  <p:clrMap bg1="lt1" tx1="dk1" bg2="lt2" tx2="dk2" accent1="accent1" accent2="accent2" accent3="accent3" accent4="accent4" accent5="accent5" accent6="accent6" hlink="hlink" folHlink="folHlink"/>
  <p:sldLayoutIdLst>
    <p:sldLayoutId id="2147483652"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Text Box 12"/>
          <p:cNvSpPr txBox="1">
            <a:spLocks noChangeArrowheads="1"/>
          </p:cNvSpPr>
          <p:nvPr/>
        </p:nvSpPr>
        <p:spPr bwMode="auto">
          <a:xfrm>
            <a:off x="683568" y="2257550"/>
            <a:ext cx="7776864" cy="2827634"/>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nSpc>
                <a:spcPct val="140000"/>
              </a:lnSpc>
            </a:pPr>
            <a:r>
              <a:rPr lang="es-ES" sz="4400" b="1" dirty="0">
                <a:solidFill>
                  <a:srgbClr val="000066"/>
                </a:solidFill>
                <a:latin typeface="Arial" panose="020B0604020202020204" pitchFamily="34" charset="0"/>
                <a:cs typeface="Arial" panose="020B0604020202020204" pitchFamily="34" charset="0"/>
              </a:rPr>
              <a:t>DETERMINACIÓN DE LA DENSIDAD DE DISOLUCIONES Y SÓLIDOS</a:t>
            </a:r>
          </a:p>
        </p:txBody>
      </p:sp>
      <p:sp>
        <p:nvSpPr>
          <p:cNvPr id="4" name="Text Box 72">
            <a:extLst>
              <a:ext uri="{FF2B5EF4-FFF2-40B4-BE49-F238E27FC236}">
                <a16:creationId xmlns="" xmlns:a16="http://schemas.microsoft.com/office/drawing/2014/main" id="{0A0FA535-23C4-4562-BD61-E6BA1750840E}"/>
              </a:ext>
            </a:extLst>
          </p:cNvPr>
          <p:cNvSpPr txBox="1">
            <a:spLocks noChangeArrowheads="1"/>
          </p:cNvSpPr>
          <p:nvPr/>
        </p:nvSpPr>
        <p:spPr bwMode="auto">
          <a:xfrm>
            <a:off x="1979712" y="620688"/>
            <a:ext cx="5184576" cy="1446550"/>
          </a:xfrm>
          <a:prstGeom prst="rect">
            <a:avLst/>
          </a:prstGeom>
          <a:noFill/>
          <a:ln w="9525">
            <a:noFill/>
            <a:miter lim="800000"/>
            <a:headEnd/>
            <a:tailEnd/>
          </a:ln>
          <a:effectLst/>
        </p:spPr>
        <p:txBody>
          <a:bodyPr wrap="square">
            <a:spAutoFit/>
          </a:bodyPr>
          <a:lstStyle>
            <a:defPPr>
              <a:defRPr lang="es-E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ts val="0"/>
              </a:spcBef>
            </a:pPr>
            <a:r>
              <a:rPr lang="es-ES" sz="1400" b="1" dirty="0">
                <a:solidFill>
                  <a:srgbClr val="000099"/>
                </a:solidFill>
                <a:latin typeface="Arial" charset="0"/>
              </a:rPr>
              <a:t>DIVISIÓN DE CIENCIAS BÁSICAS</a:t>
            </a:r>
          </a:p>
          <a:p>
            <a:pPr algn="ctr">
              <a:spcBef>
                <a:spcPts val="0"/>
              </a:spcBef>
            </a:pPr>
            <a:r>
              <a:rPr lang="es-ES" sz="1400" b="1" dirty="0">
                <a:solidFill>
                  <a:srgbClr val="000099"/>
                </a:solidFill>
                <a:latin typeface="Arial" charset="0"/>
              </a:rPr>
              <a:t>LABORATORIO DE QUÍMICA</a:t>
            </a:r>
          </a:p>
          <a:p>
            <a:pPr algn="ctr">
              <a:spcBef>
                <a:spcPct val="50000"/>
              </a:spcBef>
            </a:pPr>
            <a:endParaRPr lang="es-ES" sz="2000" b="1" dirty="0">
              <a:solidFill>
                <a:srgbClr val="000099"/>
              </a:solidFill>
              <a:latin typeface="Arial" charset="0"/>
            </a:endParaRPr>
          </a:p>
          <a:p>
            <a:pPr algn="ctr">
              <a:spcBef>
                <a:spcPct val="50000"/>
              </a:spcBef>
            </a:pPr>
            <a:r>
              <a:rPr lang="es-ES" sz="2000" b="1" dirty="0">
                <a:solidFill>
                  <a:srgbClr val="000099"/>
                </a:solidFill>
                <a:latin typeface="Arial" charset="0"/>
              </a:rPr>
              <a:t>Práctica: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2891091" y="723145"/>
            <a:ext cx="3361819" cy="415498"/>
          </a:xfrm>
          <a:prstGeom prst="rect">
            <a:avLst/>
          </a:prstGeom>
          <a:noFill/>
          <a:ln w="9525">
            <a:noFill/>
            <a:miter lim="800000"/>
            <a:headEnd/>
            <a:tailEnd/>
          </a:ln>
          <a:effectLst/>
        </p:spPr>
        <p:txBody>
          <a:bodyPr wrap="none">
            <a:spAutoFit/>
          </a:bodyPr>
          <a:lstStyle/>
          <a:p>
            <a:pPr>
              <a:spcBef>
                <a:spcPct val="50000"/>
              </a:spcBef>
            </a:pPr>
            <a:r>
              <a:rPr lang="es-ES" sz="2100" b="1" dirty="0">
                <a:solidFill>
                  <a:srgbClr val="000099"/>
                </a:solidFill>
                <a:latin typeface="Arial" charset="0"/>
              </a:rPr>
              <a:t>Densidad de los líquidos</a:t>
            </a:r>
          </a:p>
        </p:txBody>
      </p:sp>
      <p:grpSp>
        <p:nvGrpSpPr>
          <p:cNvPr id="146485" name="Group 53"/>
          <p:cNvGrpSpPr>
            <a:grpSpLocks/>
          </p:cNvGrpSpPr>
          <p:nvPr/>
        </p:nvGrpSpPr>
        <p:grpSpPr bwMode="auto">
          <a:xfrm>
            <a:off x="576263" y="1484313"/>
            <a:ext cx="7991475" cy="4010025"/>
            <a:chOff x="363" y="1162"/>
            <a:chExt cx="5034" cy="2526"/>
          </a:xfrm>
        </p:grpSpPr>
        <p:pic>
          <p:nvPicPr>
            <p:cNvPr id="146483" name="Picture 51" descr="04%20ELEM%20GENERALES%20PICNOMETRO"/>
            <p:cNvPicPr>
              <a:picLocks noChangeAspect="1" noChangeArrowheads="1"/>
            </p:cNvPicPr>
            <p:nvPr/>
          </p:nvPicPr>
          <p:blipFill>
            <a:blip r:embed="rId2"/>
            <a:srcRect/>
            <a:stretch>
              <a:fillRect/>
            </a:stretch>
          </p:blipFill>
          <p:spPr bwMode="auto">
            <a:xfrm>
              <a:off x="363" y="1162"/>
              <a:ext cx="5034" cy="2526"/>
            </a:xfrm>
            <a:prstGeom prst="rect">
              <a:avLst/>
            </a:prstGeom>
            <a:noFill/>
          </p:spPr>
        </p:pic>
        <p:sp>
          <p:nvSpPr>
            <p:cNvPr id="146484" name="Rectangle 52"/>
            <p:cNvSpPr>
              <a:spLocks noChangeArrowheads="1"/>
            </p:cNvSpPr>
            <p:nvPr/>
          </p:nvSpPr>
          <p:spPr bwMode="auto">
            <a:xfrm>
              <a:off x="385" y="1207"/>
              <a:ext cx="2101" cy="173"/>
            </a:xfrm>
            <a:prstGeom prst="rect">
              <a:avLst/>
            </a:prstGeom>
            <a:noFill/>
            <a:ln w="9525">
              <a:noFill/>
              <a:miter lim="800000"/>
              <a:headEnd/>
              <a:tailEnd/>
            </a:ln>
            <a:effectLst/>
          </p:spPr>
          <p:txBody>
            <a:bodyPr wrap="none">
              <a:spAutoFit/>
              <a:flatTx/>
            </a:bodyPr>
            <a:lstStyle/>
            <a:p>
              <a:r>
                <a:rPr lang="es-ES" sz="1200" b="1">
                  <a:solidFill>
                    <a:schemeClr val="bg2"/>
                  </a:solidFill>
                  <a:latin typeface="Arial" charset="0"/>
                </a:rPr>
                <a:t>http://pinzuar.net/elementos_generales.htm</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6485"/>
                                        </p:tgtEl>
                                        <p:attrNameLst>
                                          <p:attrName>style.visibility</p:attrName>
                                        </p:attrNameLst>
                                      </p:cBhvr>
                                      <p:to>
                                        <p:strVal val="visible"/>
                                      </p:to>
                                    </p:set>
                                    <p:animEffect transition="in" filter="fade">
                                      <p:cBhvr>
                                        <p:cTn id="7" dur="500"/>
                                        <p:tgtEl>
                                          <p:spTgt spid="146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702245" y="1368294"/>
            <a:ext cx="1809051" cy="372410"/>
          </a:xfrm>
          <a:prstGeom prst="rect">
            <a:avLst/>
          </a:prstGeom>
          <a:noFill/>
          <a:ln w="9525">
            <a:noFill/>
            <a:miter lim="800000"/>
            <a:headEnd/>
            <a:tailEnd/>
          </a:ln>
          <a:effectLst/>
        </p:spPr>
        <p:txBody>
          <a:bodyPr wrap="square">
            <a:spAutoFit/>
          </a:bodyPr>
          <a:lstStyle/>
          <a:p>
            <a:pPr algn="just">
              <a:lnSpc>
                <a:spcPct val="130000"/>
              </a:lnSpc>
              <a:spcAft>
                <a:spcPts val="0"/>
              </a:spcAft>
            </a:pPr>
            <a:r>
              <a:rPr lang="es-MX" sz="1400" b="1" dirty="0">
                <a:solidFill>
                  <a:srgbClr val="000066"/>
                </a:solidFill>
                <a:latin typeface="Arial" charset="0"/>
              </a:rPr>
              <a:t>Error de exactitud</a:t>
            </a:r>
            <a:endParaRPr lang="es-MX" sz="1400" dirty="0">
              <a:solidFill>
                <a:srgbClr val="000066"/>
              </a:solidFill>
              <a:latin typeface="Arial" charset="0"/>
            </a:endParaRPr>
          </a:p>
        </p:txBody>
      </p:sp>
      <mc:AlternateContent xmlns:mc="http://schemas.openxmlformats.org/markup-compatibility/2006" xmlns:a14="http://schemas.microsoft.com/office/drawing/2010/main">
        <mc:Choice Requires="a14">
          <p:sp>
            <p:nvSpPr>
              <p:cNvPr id="5" name="4 Rectángulo"/>
              <p:cNvSpPr/>
              <p:nvPr/>
            </p:nvSpPr>
            <p:spPr>
              <a:xfrm>
                <a:off x="5619172" y="2093370"/>
                <a:ext cx="1717137" cy="307777"/>
              </a:xfrm>
              <a:prstGeom prst="rect">
                <a:avLst/>
              </a:prstGeom>
              <a:ln>
                <a:solidFill>
                  <a:srgbClr val="FF0000"/>
                </a:solidFill>
              </a:ln>
            </p:spPr>
            <p:txBody>
              <a:bodyPr wrap="none">
                <a:spAutoFit/>
              </a:bodyPr>
              <a:lstStyle/>
              <a:p>
                <a:pPr algn="l"/>
                <a14:m>
                  <m:oMathPara xmlns:m="http://schemas.openxmlformats.org/officeDocument/2006/math">
                    <m:oMathParaPr>
                      <m:jc m:val="centerGroup"/>
                    </m:oMathParaPr>
                    <m:oMath xmlns:m="http://schemas.openxmlformats.org/officeDocument/2006/math">
                      <m:r>
                        <a:rPr lang="es-MX" sz="1400" b="1" i="1" smtClean="0">
                          <a:solidFill>
                            <a:srgbClr val="000066"/>
                          </a:solidFill>
                          <a:latin typeface="Cambria Math"/>
                        </a:rPr>
                        <m:t>% </m:t>
                      </m:r>
                      <m:r>
                        <a:rPr lang="es-MX" sz="1400" b="1" i="1" smtClean="0">
                          <a:solidFill>
                            <a:srgbClr val="000066"/>
                          </a:solidFill>
                          <a:latin typeface="Cambria Math"/>
                        </a:rPr>
                        <m:t>𝑬</m:t>
                      </m:r>
                      <m:r>
                        <a:rPr lang="es-MX" sz="1400" b="1" i="1" smtClean="0">
                          <a:solidFill>
                            <a:srgbClr val="000066"/>
                          </a:solidFill>
                          <a:latin typeface="Cambria Math"/>
                        </a:rPr>
                        <m:t>=</m:t>
                      </m:r>
                      <m:r>
                        <a:rPr lang="es-MX" sz="1400" b="1" i="1" smtClean="0">
                          <a:solidFill>
                            <a:srgbClr val="000066"/>
                          </a:solidFill>
                          <a:latin typeface="Cambria Math"/>
                        </a:rPr>
                        <m:t>𝟏𝟎𝟎</m:t>
                      </m:r>
                      <m:r>
                        <a:rPr lang="es-MX" sz="1400" b="1" i="1" smtClean="0">
                          <a:solidFill>
                            <a:srgbClr val="000066"/>
                          </a:solidFill>
                          <a:latin typeface="Cambria Math"/>
                        </a:rPr>
                        <m:t>−%</m:t>
                      </m:r>
                      <m:r>
                        <a:rPr lang="es-MX" sz="1400" b="1" i="1" smtClean="0">
                          <a:solidFill>
                            <a:srgbClr val="000066"/>
                          </a:solidFill>
                          <a:latin typeface="Cambria Math"/>
                        </a:rPr>
                        <m:t>𝑬𝑬</m:t>
                      </m:r>
                    </m:oMath>
                  </m:oMathPara>
                </a14:m>
                <a:endParaRPr lang="es-MX" sz="1400" b="1" dirty="0">
                  <a:solidFill>
                    <a:srgbClr val="000066"/>
                  </a:solidFill>
                  <a:latin typeface="Arial" charset="0"/>
                </a:endParaRPr>
              </a:p>
            </p:txBody>
          </p:sp>
        </mc:Choice>
        <mc:Fallback xmlns="">
          <p:sp>
            <p:nvSpPr>
              <p:cNvPr id="5" name="4 Rectángulo"/>
              <p:cNvSpPr>
                <a:spLocks noRot="1" noChangeAspect="1" noMove="1" noResize="1" noEditPoints="1" noAdjustHandles="1" noChangeArrowheads="1" noChangeShapeType="1" noTextEdit="1"/>
              </p:cNvSpPr>
              <p:nvPr/>
            </p:nvSpPr>
            <p:spPr>
              <a:xfrm>
                <a:off x="5619172" y="2093370"/>
                <a:ext cx="1717137" cy="307777"/>
              </a:xfrm>
              <a:prstGeom prst="rect">
                <a:avLst/>
              </a:prstGeom>
              <a:blipFill rotWithShape="1">
                <a:blip r:embed="rId2"/>
                <a:stretch>
                  <a:fillRect/>
                </a:stretch>
              </a:blipFill>
              <a:ln>
                <a:solidFill>
                  <a:srgbClr val="FF0000"/>
                </a:solid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3" name="12 Rectángulo"/>
              <p:cNvSpPr/>
              <p:nvPr/>
            </p:nvSpPr>
            <p:spPr>
              <a:xfrm>
                <a:off x="834906" y="1974683"/>
                <a:ext cx="3898118" cy="545149"/>
              </a:xfrm>
              <a:prstGeom prst="rect">
                <a:avLst/>
              </a:prstGeom>
              <a:ln>
                <a:noFill/>
              </a:ln>
            </p:spPr>
            <p:txBody>
              <a:bodyPr wrap="none">
                <a:spAutoFit/>
              </a:bodyPr>
              <a:lstStyle/>
              <a:p>
                <a:pPr algn="l"/>
                <a14:m>
                  <m:oMathPara xmlns:m="http://schemas.openxmlformats.org/officeDocument/2006/math">
                    <m:oMathParaPr>
                      <m:jc m:val="centerGroup"/>
                    </m:oMathParaPr>
                    <m:oMath xmlns:m="http://schemas.openxmlformats.org/officeDocument/2006/math">
                      <m:r>
                        <a:rPr lang="es-MX" sz="1400" b="1" i="1" smtClean="0">
                          <a:solidFill>
                            <a:srgbClr val="000066"/>
                          </a:solidFill>
                          <a:latin typeface="Cambria Math"/>
                        </a:rPr>
                        <m:t>% </m:t>
                      </m:r>
                      <m:r>
                        <a:rPr lang="es-MX" sz="1400" b="1" i="1" smtClean="0">
                          <a:solidFill>
                            <a:srgbClr val="000066"/>
                          </a:solidFill>
                          <a:latin typeface="Cambria Math"/>
                        </a:rPr>
                        <m:t>𝑬𝑬</m:t>
                      </m:r>
                      <m:r>
                        <a:rPr lang="es-MX" sz="1400" b="1" i="1" smtClean="0">
                          <a:solidFill>
                            <a:srgbClr val="000066"/>
                          </a:solidFill>
                          <a:latin typeface="Cambria Math"/>
                        </a:rPr>
                        <m:t>=</m:t>
                      </m:r>
                      <m:f>
                        <m:fPr>
                          <m:ctrlPr>
                            <a:rPr lang="es-MX" sz="1400" b="1" i="1">
                              <a:solidFill>
                                <a:srgbClr val="000066"/>
                              </a:solidFill>
                              <a:latin typeface="Cambria Math" panose="02040503050406030204" pitchFamily="18" charset="0"/>
                            </a:rPr>
                          </m:ctrlPr>
                        </m:fPr>
                        <m:num>
                          <m:d>
                            <m:dPr>
                              <m:begChr m:val="|"/>
                              <m:endChr m:val="|"/>
                              <m:ctrlPr>
                                <a:rPr lang="es-MX" sz="1400" b="1" i="1">
                                  <a:solidFill>
                                    <a:srgbClr val="000066"/>
                                  </a:solidFill>
                                  <a:latin typeface="Cambria Math" panose="02040503050406030204" pitchFamily="18" charset="0"/>
                                </a:rPr>
                              </m:ctrlPr>
                            </m:dPr>
                            <m:e>
                              <m:r>
                                <a:rPr lang="es-MX" sz="1400" b="1" i="1">
                                  <a:solidFill>
                                    <a:srgbClr val="000066"/>
                                  </a:solidFill>
                                  <a:latin typeface="Cambria Math"/>
                                </a:rPr>
                                <m:t>𝑽𝒂𝒍𝒐𝒓</m:t>
                              </m:r>
                              <m:r>
                                <a:rPr lang="es-MX" sz="1400" b="1" i="1">
                                  <a:solidFill>
                                    <a:srgbClr val="000066"/>
                                  </a:solidFill>
                                  <a:latin typeface="Cambria Math"/>
                                </a:rPr>
                                <m:t> </m:t>
                              </m:r>
                              <m:r>
                                <a:rPr lang="es-MX" sz="1400" b="1" i="1">
                                  <a:solidFill>
                                    <a:srgbClr val="000066"/>
                                  </a:solidFill>
                                  <a:latin typeface="Cambria Math"/>
                                </a:rPr>
                                <m:t>𝒑𝒂𝒕𝒓</m:t>
                              </m:r>
                              <m:r>
                                <a:rPr lang="es-MX" sz="1400" b="1" i="1">
                                  <a:solidFill>
                                    <a:srgbClr val="000066"/>
                                  </a:solidFill>
                                  <a:latin typeface="Cambria Math"/>
                                </a:rPr>
                                <m:t>ó</m:t>
                              </m:r>
                              <m:r>
                                <a:rPr lang="es-MX" sz="1400" b="1" i="1">
                                  <a:solidFill>
                                    <a:srgbClr val="000066"/>
                                  </a:solidFill>
                                  <a:latin typeface="Cambria Math"/>
                                </a:rPr>
                                <m:t>𝒏</m:t>
                              </m:r>
                              <m:r>
                                <a:rPr lang="es-MX" sz="1400" b="1" i="1">
                                  <a:solidFill>
                                    <a:srgbClr val="000066"/>
                                  </a:solidFill>
                                  <a:latin typeface="Cambria Math"/>
                                </a:rPr>
                                <m:t>−</m:t>
                              </m:r>
                              <m:r>
                                <a:rPr lang="es-MX" sz="1400" b="1" i="1" smtClean="0">
                                  <a:solidFill>
                                    <a:srgbClr val="000066"/>
                                  </a:solidFill>
                                  <a:latin typeface="Cambria Math"/>
                                </a:rPr>
                                <m:t>𝑽𝒂𝒍𝒐𝒓</m:t>
                              </m:r>
                              <m:r>
                                <a:rPr lang="es-MX" sz="1400" b="1" i="1" smtClean="0">
                                  <a:solidFill>
                                    <a:srgbClr val="000066"/>
                                  </a:solidFill>
                                  <a:latin typeface="Cambria Math"/>
                                </a:rPr>
                                <m:t> </m:t>
                              </m:r>
                              <m:r>
                                <a:rPr lang="es-MX" sz="1400" b="1" i="1" smtClean="0">
                                  <a:solidFill>
                                    <a:srgbClr val="000066"/>
                                  </a:solidFill>
                                  <a:latin typeface="Cambria Math"/>
                                </a:rPr>
                                <m:t>𝒍𝒆</m:t>
                              </m:r>
                              <m:r>
                                <a:rPr lang="es-MX" sz="1400" b="1" i="1" smtClean="0">
                                  <a:solidFill>
                                    <a:srgbClr val="000066"/>
                                  </a:solidFill>
                                  <a:latin typeface="Cambria Math"/>
                                </a:rPr>
                                <m:t>í</m:t>
                              </m:r>
                              <m:r>
                                <a:rPr lang="es-MX" sz="1400" b="1" i="1" smtClean="0">
                                  <a:solidFill>
                                    <a:srgbClr val="000066"/>
                                  </a:solidFill>
                                  <a:latin typeface="Cambria Math"/>
                                </a:rPr>
                                <m:t>𝒅𝒐</m:t>
                              </m:r>
                            </m:e>
                          </m:d>
                        </m:num>
                        <m:den>
                          <m:r>
                            <a:rPr lang="es-MX" sz="1400" b="1" i="1" smtClean="0">
                              <a:solidFill>
                                <a:srgbClr val="000066"/>
                              </a:solidFill>
                              <a:latin typeface="Cambria Math"/>
                            </a:rPr>
                            <m:t>𝑽𝒂𝒍𝒐𝒓</m:t>
                          </m:r>
                          <m:r>
                            <a:rPr lang="es-MX" sz="1400" b="1" i="1" smtClean="0">
                              <a:solidFill>
                                <a:srgbClr val="000066"/>
                              </a:solidFill>
                              <a:latin typeface="Cambria Math"/>
                            </a:rPr>
                            <m:t> </m:t>
                          </m:r>
                          <m:r>
                            <a:rPr lang="es-MX" sz="1400" b="1" i="1" smtClean="0">
                              <a:solidFill>
                                <a:srgbClr val="000066"/>
                              </a:solidFill>
                              <a:latin typeface="Cambria Math"/>
                            </a:rPr>
                            <m:t>𝒑𝒂𝒕𝒓</m:t>
                          </m:r>
                          <m:r>
                            <a:rPr lang="es-MX" sz="1400" b="1" i="1" smtClean="0">
                              <a:solidFill>
                                <a:srgbClr val="000066"/>
                              </a:solidFill>
                              <a:latin typeface="Cambria Math"/>
                            </a:rPr>
                            <m:t>ó</m:t>
                          </m:r>
                          <m:r>
                            <a:rPr lang="es-MX" sz="1400" b="1" i="1" smtClean="0">
                              <a:solidFill>
                                <a:srgbClr val="000066"/>
                              </a:solidFill>
                              <a:latin typeface="Cambria Math"/>
                            </a:rPr>
                            <m:t>𝒏</m:t>
                          </m:r>
                        </m:den>
                      </m:f>
                      <m:r>
                        <a:rPr lang="es-MX" sz="1400" b="1" i="1" smtClean="0">
                          <a:solidFill>
                            <a:srgbClr val="000066"/>
                          </a:solidFill>
                          <a:latin typeface="Cambria Math"/>
                        </a:rPr>
                        <m:t>𝒙</m:t>
                      </m:r>
                      <m:r>
                        <a:rPr lang="es-MX" sz="1400" b="1" i="1">
                          <a:solidFill>
                            <a:srgbClr val="000066"/>
                          </a:solidFill>
                          <a:latin typeface="Cambria Math"/>
                          <a:ea typeface="Cambria Math"/>
                        </a:rPr>
                        <m:t>𝟏𝟎𝟎</m:t>
                      </m:r>
                    </m:oMath>
                  </m:oMathPara>
                </a14:m>
                <a:endParaRPr lang="es-MX" sz="1400" b="1" dirty="0">
                  <a:solidFill>
                    <a:srgbClr val="000066"/>
                  </a:solidFill>
                  <a:latin typeface="Arial" charset="0"/>
                </a:endParaRPr>
              </a:p>
            </p:txBody>
          </p:sp>
        </mc:Choice>
        <mc:Fallback xmlns="">
          <p:sp>
            <p:nvSpPr>
              <p:cNvPr id="13" name="12 Rectángulo"/>
              <p:cNvSpPr>
                <a:spLocks noRot="1" noChangeAspect="1" noMove="1" noResize="1" noEditPoints="1" noAdjustHandles="1" noChangeArrowheads="1" noChangeShapeType="1" noTextEdit="1"/>
              </p:cNvSpPr>
              <p:nvPr/>
            </p:nvSpPr>
            <p:spPr>
              <a:xfrm>
                <a:off x="834906" y="1974683"/>
                <a:ext cx="3898118" cy="545149"/>
              </a:xfrm>
              <a:prstGeom prst="rect">
                <a:avLst/>
              </a:prstGeom>
              <a:blipFill rotWithShape="1">
                <a:blip r:embed="rId3"/>
                <a:stretch>
                  <a:fillRect b="-5618"/>
                </a:stretch>
              </a:blipFill>
              <a:ln>
                <a:noFill/>
              </a:ln>
            </p:spPr>
            <p:txBody>
              <a:bodyPr/>
              <a:lstStyle/>
              <a:p>
                <a:r>
                  <a:rPr lang="es-MX">
                    <a:noFill/>
                  </a:rPr>
                  <a:t> </a:t>
                </a:r>
              </a:p>
            </p:txBody>
          </p:sp>
        </mc:Fallback>
      </mc:AlternateContent>
      <p:sp>
        <p:nvSpPr>
          <p:cNvPr id="14" name="Text Box 2"/>
          <p:cNvSpPr txBox="1">
            <a:spLocks noChangeArrowheads="1"/>
          </p:cNvSpPr>
          <p:nvPr/>
        </p:nvSpPr>
        <p:spPr bwMode="auto">
          <a:xfrm>
            <a:off x="2587361" y="725603"/>
            <a:ext cx="3969356" cy="415498"/>
          </a:xfrm>
          <a:prstGeom prst="rect">
            <a:avLst/>
          </a:prstGeom>
          <a:noFill/>
          <a:ln w="9525">
            <a:noFill/>
            <a:miter lim="800000"/>
            <a:headEnd/>
            <a:tailEnd/>
          </a:ln>
          <a:effectLst/>
        </p:spPr>
        <p:txBody>
          <a:bodyPr wrap="none">
            <a:spAutoFit/>
          </a:bodyPr>
          <a:lstStyle/>
          <a:p>
            <a:pPr>
              <a:spcBef>
                <a:spcPct val="50000"/>
              </a:spcBef>
            </a:pPr>
            <a:r>
              <a:rPr lang="es-MX" sz="2100" b="1" dirty="0">
                <a:solidFill>
                  <a:srgbClr val="000099"/>
                </a:solidFill>
                <a:latin typeface="Arial" charset="0"/>
              </a:rPr>
              <a:t>Exactitud y error de exactitud</a:t>
            </a:r>
            <a:endParaRPr lang="es-ES" sz="2100" b="1" dirty="0">
              <a:solidFill>
                <a:srgbClr val="000099"/>
              </a:solidFill>
              <a:latin typeface="Arial" charset="0"/>
            </a:endParaRPr>
          </a:p>
        </p:txBody>
      </p:sp>
      <p:sp>
        <p:nvSpPr>
          <p:cNvPr id="15" name="Text Box 3"/>
          <p:cNvSpPr txBox="1">
            <a:spLocks noChangeArrowheads="1"/>
          </p:cNvSpPr>
          <p:nvPr/>
        </p:nvSpPr>
        <p:spPr bwMode="auto">
          <a:xfrm>
            <a:off x="5875492" y="1392678"/>
            <a:ext cx="1050674" cy="372410"/>
          </a:xfrm>
          <a:prstGeom prst="rect">
            <a:avLst/>
          </a:prstGeom>
          <a:noFill/>
          <a:ln w="9525">
            <a:noFill/>
            <a:miter lim="800000"/>
            <a:headEnd/>
            <a:tailEnd/>
          </a:ln>
          <a:effectLst/>
        </p:spPr>
        <p:txBody>
          <a:bodyPr wrap="square">
            <a:spAutoFit/>
          </a:bodyPr>
          <a:lstStyle/>
          <a:p>
            <a:pPr algn="just">
              <a:lnSpc>
                <a:spcPct val="130000"/>
              </a:lnSpc>
              <a:spcAft>
                <a:spcPts val="0"/>
              </a:spcAft>
            </a:pPr>
            <a:r>
              <a:rPr lang="es-MX" sz="1400" b="1" dirty="0">
                <a:solidFill>
                  <a:srgbClr val="000066"/>
                </a:solidFill>
                <a:latin typeface="Arial" charset="0"/>
              </a:rPr>
              <a:t>Exactitud</a:t>
            </a:r>
            <a:endParaRPr lang="es-MX" sz="1400" dirty="0">
              <a:solidFill>
                <a:srgbClr val="000066"/>
              </a:solidFill>
              <a:latin typeface="Arial" charset="0"/>
            </a:endParaRPr>
          </a:p>
        </p:txBody>
      </p:sp>
      <mc:AlternateContent xmlns:mc="http://schemas.openxmlformats.org/markup-compatibility/2006" xmlns:a14="http://schemas.microsoft.com/office/drawing/2010/main">
        <mc:Choice Requires="a14">
          <p:sp>
            <p:nvSpPr>
              <p:cNvPr id="21" name="20 Rectángulo"/>
              <p:cNvSpPr/>
              <p:nvPr/>
            </p:nvSpPr>
            <p:spPr>
              <a:xfrm>
                <a:off x="1540163" y="2812932"/>
                <a:ext cx="2133213" cy="544060"/>
              </a:xfrm>
              <a:prstGeom prst="rect">
                <a:avLst/>
              </a:prstGeom>
              <a:ln>
                <a:solidFill>
                  <a:srgbClr val="FF0000"/>
                </a:solidFill>
              </a:ln>
            </p:spPr>
            <p:txBody>
              <a:bodyPr wrap="none">
                <a:spAutoFit/>
              </a:bodyPr>
              <a:lstStyle/>
              <a:p>
                <a:pPr algn="l"/>
                <a14:m>
                  <m:oMathPara xmlns:m="http://schemas.openxmlformats.org/officeDocument/2006/math">
                    <m:oMathParaPr>
                      <m:jc m:val="centerGroup"/>
                    </m:oMathParaPr>
                    <m:oMath xmlns:m="http://schemas.openxmlformats.org/officeDocument/2006/math">
                      <m:r>
                        <a:rPr lang="es-MX" sz="1400" b="1" i="1" smtClean="0">
                          <a:solidFill>
                            <a:srgbClr val="000066"/>
                          </a:solidFill>
                          <a:latin typeface="Cambria Math"/>
                        </a:rPr>
                        <m:t>% </m:t>
                      </m:r>
                      <m:r>
                        <a:rPr lang="es-MX" sz="1400" b="1" i="1" smtClean="0">
                          <a:solidFill>
                            <a:srgbClr val="000066"/>
                          </a:solidFill>
                          <a:latin typeface="Cambria Math"/>
                        </a:rPr>
                        <m:t>𝑬𝑬</m:t>
                      </m:r>
                      <m:r>
                        <a:rPr lang="es-MX" sz="1400" b="1" i="1" smtClean="0">
                          <a:solidFill>
                            <a:srgbClr val="000066"/>
                          </a:solidFill>
                          <a:latin typeface="Cambria Math"/>
                        </a:rPr>
                        <m:t>=</m:t>
                      </m:r>
                      <m:f>
                        <m:fPr>
                          <m:ctrlPr>
                            <a:rPr lang="es-MX" sz="1400" b="1" i="1">
                              <a:solidFill>
                                <a:srgbClr val="000066"/>
                              </a:solidFill>
                              <a:latin typeface="Cambria Math" panose="02040503050406030204" pitchFamily="18" charset="0"/>
                            </a:rPr>
                          </m:ctrlPr>
                        </m:fPr>
                        <m:num>
                          <m:d>
                            <m:dPr>
                              <m:begChr m:val="|"/>
                              <m:endChr m:val="|"/>
                              <m:ctrlPr>
                                <a:rPr lang="es-MX" sz="1400" b="1" i="1">
                                  <a:solidFill>
                                    <a:srgbClr val="000066"/>
                                  </a:solidFill>
                                  <a:latin typeface="Cambria Math" panose="02040503050406030204" pitchFamily="18" charset="0"/>
                                </a:rPr>
                              </m:ctrlPr>
                            </m:dPr>
                            <m:e>
                              <m:sSub>
                                <m:sSubPr>
                                  <m:ctrlPr>
                                    <a:rPr lang="es-MX" sz="1400" b="1" i="1" smtClean="0">
                                      <a:solidFill>
                                        <a:srgbClr val="000066"/>
                                      </a:solidFill>
                                      <a:latin typeface="Cambria Math" panose="02040503050406030204" pitchFamily="18" charset="0"/>
                                    </a:rPr>
                                  </m:ctrlPr>
                                </m:sSubPr>
                                <m:e>
                                  <m:r>
                                    <a:rPr lang="es-MX" sz="1400" b="1" i="1" smtClean="0">
                                      <a:solidFill>
                                        <a:srgbClr val="000066"/>
                                      </a:solidFill>
                                      <a:latin typeface="Cambria Math"/>
                                    </a:rPr>
                                    <m:t>𝑽</m:t>
                                  </m:r>
                                </m:e>
                                <m:sub>
                                  <m:r>
                                    <a:rPr lang="es-MX" sz="1400" b="1" i="1" smtClean="0">
                                      <a:solidFill>
                                        <a:srgbClr val="000066"/>
                                      </a:solidFill>
                                      <a:latin typeface="Cambria Math"/>
                                    </a:rPr>
                                    <m:t>𝑷</m:t>
                                  </m:r>
                                </m:sub>
                              </m:sSub>
                              <m:r>
                                <a:rPr lang="es-MX" sz="1400" b="1" i="1">
                                  <a:solidFill>
                                    <a:srgbClr val="000066"/>
                                  </a:solidFill>
                                  <a:latin typeface="Cambria Math"/>
                                </a:rPr>
                                <m:t>−</m:t>
                              </m:r>
                              <m:sSub>
                                <m:sSubPr>
                                  <m:ctrlPr>
                                    <a:rPr lang="es-MX" sz="1400" b="1" i="1" smtClean="0">
                                      <a:solidFill>
                                        <a:srgbClr val="000066"/>
                                      </a:solidFill>
                                      <a:latin typeface="Cambria Math" panose="02040503050406030204" pitchFamily="18" charset="0"/>
                                    </a:rPr>
                                  </m:ctrlPr>
                                </m:sSubPr>
                                <m:e>
                                  <m:r>
                                    <a:rPr lang="es-MX" sz="1400" b="1" i="1" smtClean="0">
                                      <a:solidFill>
                                        <a:srgbClr val="000066"/>
                                      </a:solidFill>
                                      <a:latin typeface="Cambria Math"/>
                                    </a:rPr>
                                    <m:t>𝑽</m:t>
                                  </m:r>
                                </m:e>
                                <m:sub>
                                  <m:r>
                                    <a:rPr lang="es-MX" sz="1400" b="1" i="1" smtClean="0">
                                      <a:solidFill>
                                        <a:srgbClr val="000066"/>
                                      </a:solidFill>
                                      <a:latin typeface="Cambria Math"/>
                                    </a:rPr>
                                    <m:t>𝑳</m:t>
                                  </m:r>
                                </m:sub>
                              </m:sSub>
                            </m:e>
                          </m:d>
                        </m:num>
                        <m:den>
                          <m:sSub>
                            <m:sSubPr>
                              <m:ctrlPr>
                                <a:rPr lang="es-MX" sz="1400" b="1" i="1" smtClean="0">
                                  <a:solidFill>
                                    <a:srgbClr val="000066"/>
                                  </a:solidFill>
                                  <a:latin typeface="Cambria Math" panose="02040503050406030204" pitchFamily="18" charset="0"/>
                                </a:rPr>
                              </m:ctrlPr>
                            </m:sSubPr>
                            <m:e>
                              <m:r>
                                <a:rPr lang="es-MX" sz="1400" b="1" i="1" smtClean="0">
                                  <a:solidFill>
                                    <a:srgbClr val="000066"/>
                                  </a:solidFill>
                                  <a:latin typeface="Cambria Math"/>
                                </a:rPr>
                                <m:t>𝑽</m:t>
                              </m:r>
                            </m:e>
                            <m:sub>
                              <m:r>
                                <a:rPr lang="es-MX" sz="1400" b="1" i="1" smtClean="0">
                                  <a:solidFill>
                                    <a:srgbClr val="000066"/>
                                  </a:solidFill>
                                  <a:latin typeface="Cambria Math"/>
                                </a:rPr>
                                <m:t>𝑷</m:t>
                              </m:r>
                            </m:sub>
                          </m:sSub>
                        </m:den>
                      </m:f>
                      <m:r>
                        <a:rPr lang="es-MX" sz="1400" b="1" i="1" smtClean="0">
                          <a:solidFill>
                            <a:srgbClr val="000066"/>
                          </a:solidFill>
                          <a:latin typeface="Cambria Math"/>
                        </a:rPr>
                        <m:t>𝒙</m:t>
                      </m:r>
                      <m:r>
                        <a:rPr lang="es-MX" sz="1400" b="1" i="1">
                          <a:solidFill>
                            <a:srgbClr val="000066"/>
                          </a:solidFill>
                          <a:latin typeface="Cambria Math"/>
                          <a:ea typeface="Cambria Math"/>
                        </a:rPr>
                        <m:t>𝟏𝟎𝟎</m:t>
                      </m:r>
                    </m:oMath>
                  </m:oMathPara>
                </a14:m>
                <a:endParaRPr lang="es-MX" sz="1400" b="1" dirty="0">
                  <a:solidFill>
                    <a:srgbClr val="000066"/>
                  </a:solidFill>
                  <a:latin typeface="Arial" charset="0"/>
                </a:endParaRPr>
              </a:p>
            </p:txBody>
          </p:sp>
        </mc:Choice>
        <mc:Fallback xmlns="">
          <p:sp>
            <p:nvSpPr>
              <p:cNvPr id="21" name="20 Rectángulo"/>
              <p:cNvSpPr>
                <a:spLocks noRot="1" noChangeAspect="1" noMove="1" noResize="1" noEditPoints="1" noAdjustHandles="1" noChangeArrowheads="1" noChangeShapeType="1" noTextEdit="1"/>
              </p:cNvSpPr>
              <p:nvPr/>
            </p:nvSpPr>
            <p:spPr>
              <a:xfrm>
                <a:off x="1540163" y="2812932"/>
                <a:ext cx="2133213" cy="544060"/>
              </a:xfrm>
              <a:prstGeom prst="rect">
                <a:avLst/>
              </a:prstGeom>
              <a:blipFill rotWithShape="0">
                <a:blip r:embed="rId4"/>
                <a:stretch>
                  <a:fillRect/>
                </a:stretch>
              </a:blipFill>
              <a:ln>
                <a:solidFill>
                  <a:srgbClr val="FF0000"/>
                </a:solidFill>
              </a:ln>
            </p:spPr>
            <p:txBody>
              <a:bodyPr/>
              <a:lstStyle/>
              <a:p>
                <a:r>
                  <a:rPr lang="es-MX">
                    <a:noFill/>
                  </a:rPr>
                  <a:t> </a:t>
                </a:r>
              </a:p>
            </p:txBody>
          </p:sp>
        </mc:Fallback>
      </mc:AlternateContent>
      <p:sp>
        <p:nvSpPr>
          <p:cNvPr id="22" name="Text Box 3"/>
          <p:cNvSpPr txBox="1">
            <a:spLocks noChangeArrowheads="1"/>
          </p:cNvSpPr>
          <p:nvPr/>
        </p:nvSpPr>
        <p:spPr bwMode="auto">
          <a:xfrm>
            <a:off x="539552" y="4021869"/>
            <a:ext cx="8078788" cy="412421"/>
          </a:xfrm>
          <a:prstGeom prst="rect">
            <a:avLst/>
          </a:prstGeom>
          <a:noFill/>
          <a:ln w="9525">
            <a:noFill/>
            <a:miter lim="800000"/>
            <a:headEnd/>
            <a:tailEnd/>
          </a:ln>
          <a:effectLst/>
        </p:spPr>
        <p:txBody>
          <a:bodyPr wrap="square">
            <a:spAutoFit/>
          </a:bodyPr>
          <a:lstStyle/>
          <a:p>
            <a:pPr algn="just">
              <a:lnSpc>
                <a:spcPct val="130000"/>
              </a:lnSpc>
              <a:spcAft>
                <a:spcPts val="0"/>
              </a:spcAft>
            </a:pPr>
            <a:r>
              <a:rPr lang="es-MX" sz="1600" dirty="0">
                <a:solidFill>
                  <a:srgbClr val="000066"/>
                </a:solidFill>
                <a:latin typeface="Arial" charset="0"/>
              </a:rPr>
              <a:t>El error de precisión se calcula con la expresión siguiente:</a:t>
            </a:r>
          </a:p>
        </p:txBody>
      </p:sp>
      <mc:AlternateContent xmlns:mc="http://schemas.openxmlformats.org/markup-compatibility/2006" xmlns:a14="http://schemas.microsoft.com/office/drawing/2010/main">
        <mc:Choice Requires="a14">
          <p:sp>
            <p:nvSpPr>
              <p:cNvPr id="23" name="20 Rectángulo"/>
              <p:cNvSpPr/>
              <p:nvPr/>
            </p:nvSpPr>
            <p:spPr>
              <a:xfrm>
                <a:off x="277669" y="4569411"/>
                <a:ext cx="6395597" cy="545149"/>
              </a:xfrm>
              <a:prstGeom prst="rect">
                <a:avLst/>
              </a:prstGeom>
              <a:ln>
                <a:noFill/>
              </a:ln>
            </p:spPr>
            <p:txBody>
              <a:bodyPr wrap="none">
                <a:spAutoFit/>
              </a:bodyPr>
              <a:lstStyle/>
              <a:p>
                <a:pPr algn="l"/>
                <a14:m>
                  <m:oMathPara xmlns:m="http://schemas.openxmlformats.org/officeDocument/2006/math">
                    <m:oMathParaPr>
                      <m:jc m:val="centerGroup"/>
                    </m:oMathParaPr>
                    <m:oMath xmlns:m="http://schemas.openxmlformats.org/officeDocument/2006/math">
                      <m:r>
                        <a:rPr lang="es-MX" sz="1400" b="1" i="1" smtClean="0">
                          <a:solidFill>
                            <a:srgbClr val="000066"/>
                          </a:solidFill>
                          <a:latin typeface="Cambria Math"/>
                        </a:rPr>
                        <m:t>% </m:t>
                      </m:r>
                      <m:r>
                        <a:rPr lang="es-MX" sz="1400" b="1" i="1" smtClean="0">
                          <a:solidFill>
                            <a:srgbClr val="000066"/>
                          </a:solidFill>
                          <a:latin typeface="Cambria Math"/>
                        </a:rPr>
                        <m:t>𝑬𝑷</m:t>
                      </m:r>
                      <m:r>
                        <a:rPr lang="es-MX" sz="1400" b="1" i="1" smtClean="0">
                          <a:solidFill>
                            <a:srgbClr val="000066"/>
                          </a:solidFill>
                          <a:latin typeface="Cambria Math"/>
                        </a:rPr>
                        <m:t>=</m:t>
                      </m:r>
                      <m:f>
                        <m:fPr>
                          <m:ctrlPr>
                            <a:rPr lang="es-MX" sz="1400" b="1" i="1">
                              <a:solidFill>
                                <a:srgbClr val="000066"/>
                              </a:solidFill>
                              <a:latin typeface="Cambria Math" panose="02040503050406030204" pitchFamily="18" charset="0"/>
                            </a:rPr>
                          </m:ctrlPr>
                        </m:fPr>
                        <m:num>
                          <m:d>
                            <m:dPr>
                              <m:begChr m:val="|"/>
                              <m:endChr m:val="|"/>
                              <m:ctrlPr>
                                <a:rPr lang="es-MX" sz="1400" b="1" i="1">
                                  <a:solidFill>
                                    <a:srgbClr val="000066"/>
                                  </a:solidFill>
                                  <a:latin typeface="Cambria Math" panose="02040503050406030204" pitchFamily="18" charset="0"/>
                                </a:rPr>
                              </m:ctrlPr>
                            </m:dPr>
                            <m:e>
                              <m:r>
                                <a:rPr lang="es-MX" sz="1400" b="1" i="1">
                                  <a:solidFill>
                                    <a:srgbClr val="000066"/>
                                  </a:solidFill>
                                  <a:latin typeface="Cambria Math"/>
                                </a:rPr>
                                <m:t>𝑽𝒂𝒍𝒐𝒓</m:t>
                              </m:r>
                              <m:r>
                                <a:rPr lang="es-MX" sz="1400" b="1" i="1">
                                  <a:solidFill>
                                    <a:srgbClr val="000066"/>
                                  </a:solidFill>
                                  <a:latin typeface="Cambria Math"/>
                                </a:rPr>
                                <m:t> </m:t>
                              </m:r>
                              <m:r>
                                <a:rPr lang="es-MX" sz="1400" b="1" i="1" smtClean="0">
                                  <a:solidFill>
                                    <a:srgbClr val="000066"/>
                                  </a:solidFill>
                                  <a:latin typeface="Cambria Math"/>
                                </a:rPr>
                                <m:t>𝒍𝒆</m:t>
                              </m:r>
                              <m:r>
                                <a:rPr lang="es-MX" sz="1400" b="1" i="1" smtClean="0">
                                  <a:solidFill>
                                    <a:srgbClr val="000066"/>
                                  </a:solidFill>
                                  <a:latin typeface="Cambria Math"/>
                                </a:rPr>
                                <m:t>í</m:t>
                              </m:r>
                              <m:r>
                                <a:rPr lang="es-MX" sz="1400" b="1" i="1" smtClean="0">
                                  <a:solidFill>
                                    <a:srgbClr val="000066"/>
                                  </a:solidFill>
                                  <a:latin typeface="Cambria Math"/>
                                </a:rPr>
                                <m:t>𝒅𝒐</m:t>
                              </m:r>
                              <m:r>
                                <a:rPr lang="es-MX" sz="1400" b="1" i="1" smtClean="0">
                                  <a:solidFill>
                                    <a:srgbClr val="000066"/>
                                  </a:solidFill>
                                  <a:latin typeface="Cambria Math"/>
                                </a:rPr>
                                <m:t> </m:t>
                              </m:r>
                              <m:r>
                                <a:rPr lang="es-MX" sz="1400" b="1" i="1" smtClean="0">
                                  <a:solidFill>
                                    <a:srgbClr val="000066"/>
                                  </a:solidFill>
                                  <a:latin typeface="Cambria Math"/>
                                </a:rPr>
                                <m:t>𝒑𝒓𝒐𝒎𝒆𝒅𝒊𝒐</m:t>
                              </m:r>
                              <m:r>
                                <a:rPr lang="es-MX" sz="1400" b="1" i="1">
                                  <a:solidFill>
                                    <a:srgbClr val="000066"/>
                                  </a:solidFill>
                                  <a:latin typeface="Cambria Math"/>
                                </a:rPr>
                                <m:t>−</m:t>
                              </m:r>
                              <m:r>
                                <a:rPr lang="es-MX" sz="1400" b="1" i="1" smtClean="0">
                                  <a:solidFill>
                                    <a:srgbClr val="000066"/>
                                  </a:solidFill>
                                  <a:latin typeface="Cambria Math"/>
                                </a:rPr>
                                <m:t>𝑽𝒂𝒍𝒐𝒓</m:t>
                              </m:r>
                              <m:r>
                                <a:rPr lang="es-MX" sz="1400" b="1" i="1" smtClean="0">
                                  <a:solidFill>
                                    <a:srgbClr val="000066"/>
                                  </a:solidFill>
                                  <a:latin typeface="Cambria Math"/>
                                </a:rPr>
                                <m:t> </m:t>
                              </m:r>
                              <m:r>
                                <a:rPr lang="es-MX" sz="1400" b="1" i="1" smtClean="0">
                                  <a:solidFill>
                                    <a:srgbClr val="000066"/>
                                  </a:solidFill>
                                  <a:latin typeface="Cambria Math"/>
                                </a:rPr>
                                <m:t>𝒎</m:t>
                              </m:r>
                              <m:r>
                                <a:rPr lang="es-MX" sz="1400" b="1" i="1" smtClean="0">
                                  <a:solidFill>
                                    <a:srgbClr val="000066"/>
                                  </a:solidFill>
                                  <a:latin typeface="Cambria Math"/>
                                </a:rPr>
                                <m:t>á</m:t>
                              </m:r>
                              <m:r>
                                <a:rPr lang="es-MX" sz="1400" b="1" i="1" smtClean="0">
                                  <a:solidFill>
                                    <a:srgbClr val="000066"/>
                                  </a:solidFill>
                                  <a:latin typeface="Cambria Math"/>
                                </a:rPr>
                                <m:t>𝒔</m:t>
                              </m:r>
                              <m:r>
                                <a:rPr lang="es-MX" sz="1400" b="1" i="1" smtClean="0">
                                  <a:solidFill>
                                    <a:srgbClr val="000066"/>
                                  </a:solidFill>
                                  <a:latin typeface="Cambria Math"/>
                                </a:rPr>
                                <m:t> </m:t>
                              </m:r>
                              <m:r>
                                <a:rPr lang="es-MX" sz="1400" b="1" i="1" smtClean="0">
                                  <a:solidFill>
                                    <a:srgbClr val="000066"/>
                                  </a:solidFill>
                                  <a:latin typeface="Cambria Math"/>
                                </a:rPr>
                                <m:t>𝒂𝒍𝒆𝒋𝒂𝒅𝒐</m:t>
                              </m:r>
                              <m:r>
                                <a:rPr lang="es-MX" sz="1400" b="1" i="1" smtClean="0">
                                  <a:solidFill>
                                    <a:srgbClr val="000066"/>
                                  </a:solidFill>
                                  <a:latin typeface="Cambria Math"/>
                                </a:rPr>
                                <m:t> </m:t>
                              </m:r>
                              <m:r>
                                <a:rPr lang="es-MX" sz="1400" b="1" i="1" smtClean="0">
                                  <a:solidFill>
                                    <a:srgbClr val="000066"/>
                                  </a:solidFill>
                                  <a:latin typeface="Cambria Math"/>
                                </a:rPr>
                                <m:t>𝒅𝒆𝒍</m:t>
                              </m:r>
                              <m:r>
                                <a:rPr lang="es-MX" sz="1400" b="1" i="1" smtClean="0">
                                  <a:solidFill>
                                    <a:srgbClr val="000066"/>
                                  </a:solidFill>
                                  <a:latin typeface="Cambria Math"/>
                                </a:rPr>
                                <m:t> </m:t>
                              </m:r>
                              <m:r>
                                <a:rPr lang="es-MX" sz="1400" b="1" i="1" smtClean="0">
                                  <a:solidFill>
                                    <a:srgbClr val="000066"/>
                                  </a:solidFill>
                                  <a:latin typeface="Cambria Math"/>
                                </a:rPr>
                                <m:t>𝒑𝒓𝒐𝒎𝒆𝒅𝒊𝒐</m:t>
                              </m:r>
                            </m:e>
                          </m:d>
                        </m:num>
                        <m:den>
                          <m:r>
                            <a:rPr lang="es-MX" sz="1400" b="1" i="1" smtClean="0">
                              <a:solidFill>
                                <a:srgbClr val="000066"/>
                              </a:solidFill>
                              <a:latin typeface="Cambria Math"/>
                            </a:rPr>
                            <m:t>𝑽𝒂𝒍𝒐𝒓</m:t>
                          </m:r>
                          <m:r>
                            <a:rPr lang="es-MX" sz="1400" b="1" i="1" smtClean="0">
                              <a:solidFill>
                                <a:srgbClr val="000066"/>
                              </a:solidFill>
                              <a:latin typeface="Cambria Math"/>
                            </a:rPr>
                            <m:t> </m:t>
                          </m:r>
                          <m:r>
                            <a:rPr lang="es-MX" sz="1400" b="1" i="1" smtClean="0">
                              <a:solidFill>
                                <a:srgbClr val="000066"/>
                              </a:solidFill>
                              <a:latin typeface="Cambria Math"/>
                            </a:rPr>
                            <m:t>𝒍𝒆</m:t>
                          </m:r>
                          <m:r>
                            <a:rPr lang="es-MX" sz="1400" b="1" i="1" smtClean="0">
                              <a:solidFill>
                                <a:srgbClr val="000066"/>
                              </a:solidFill>
                              <a:latin typeface="Cambria Math"/>
                            </a:rPr>
                            <m:t>í</m:t>
                          </m:r>
                          <m:r>
                            <a:rPr lang="es-MX" sz="1400" b="1" i="1" smtClean="0">
                              <a:solidFill>
                                <a:srgbClr val="000066"/>
                              </a:solidFill>
                              <a:latin typeface="Cambria Math"/>
                            </a:rPr>
                            <m:t>𝒅𝒐</m:t>
                          </m:r>
                          <m:r>
                            <a:rPr lang="es-MX" sz="1400" b="1" i="1" smtClean="0">
                              <a:solidFill>
                                <a:srgbClr val="000066"/>
                              </a:solidFill>
                              <a:latin typeface="Cambria Math"/>
                            </a:rPr>
                            <m:t> </m:t>
                          </m:r>
                          <m:r>
                            <a:rPr lang="es-MX" sz="1400" b="1" i="1" smtClean="0">
                              <a:solidFill>
                                <a:srgbClr val="000066"/>
                              </a:solidFill>
                              <a:latin typeface="Cambria Math"/>
                            </a:rPr>
                            <m:t>𝒑𝒓𝒐𝒎𝒆𝒅𝒊𝒐</m:t>
                          </m:r>
                        </m:den>
                      </m:f>
                      <m:r>
                        <a:rPr lang="es-MX" sz="1400" b="1" i="1" smtClean="0">
                          <a:solidFill>
                            <a:srgbClr val="000066"/>
                          </a:solidFill>
                          <a:latin typeface="Cambria Math"/>
                        </a:rPr>
                        <m:t>𝒙</m:t>
                      </m:r>
                      <m:r>
                        <a:rPr lang="es-MX" sz="1400" b="1" i="1">
                          <a:solidFill>
                            <a:srgbClr val="000066"/>
                          </a:solidFill>
                          <a:latin typeface="Cambria Math"/>
                          <a:ea typeface="Cambria Math"/>
                        </a:rPr>
                        <m:t>𝟏𝟎𝟎</m:t>
                      </m:r>
                    </m:oMath>
                  </m:oMathPara>
                </a14:m>
                <a:endParaRPr lang="es-MX" sz="1400" b="1" dirty="0">
                  <a:solidFill>
                    <a:srgbClr val="000066"/>
                  </a:solidFill>
                  <a:latin typeface="Arial" charset="0"/>
                </a:endParaRPr>
              </a:p>
            </p:txBody>
          </p:sp>
        </mc:Choice>
        <mc:Fallback xmlns="">
          <p:sp>
            <p:nvSpPr>
              <p:cNvPr id="23" name="20 Rectángulo"/>
              <p:cNvSpPr>
                <a:spLocks noRot="1" noChangeAspect="1" noMove="1" noResize="1" noEditPoints="1" noAdjustHandles="1" noChangeArrowheads="1" noChangeShapeType="1" noTextEdit="1"/>
              </p:cNvSpPr>
              <p:nvPr/>
            </p:nvSpPr>
            <p:spPr>
              <a:xfrm>
                <a:off x="277669" y="4569411"/>
                <a:ext cx="6395597" cy="545149"/>
              </a:xfrm>
              <a:prstGeom prst="rect">
                <a:avLst/>
              </a:prstGeom>
              <a:blipFill rotWithShape="0">
                <a:blip r:embed="rId5"/>
                <a:stretch>
                  <a:fillRect b="-5618"/>
                </a:stretch>
              </a:blipFill>
              <a:ln>
                <a:noFill/>
              </a:ln>
            </p:spPr>
            <p:txBody>
              <a:bodyPr/>
              <a:lstStyle/>
              <a:p>
                <a:r>
                  <a:rPr lang="es-MX">
                    <a:noFill/>
                  </a:rPr>
                  <a:t> </a:t>
                </a:r>
              </a:p>
            </p:txBody>
          </p:sp>
        </mc:Fallback>
      </mc:AlternateContent>
      <p:sp>
        <p:nvSpPr>
          <p:cNvPr id="24" name="Text Box 3"/>
          <p:cNvSpPr txBox="1">
            <a:spLocks noChangeArrowheads="1"/>
          </p:cNvSpPr>
          <p:nvPr/>
        </p:nvSpPr>
        <p:spPr bwMode="auto">
          <a:xfrm>
            <a:off x="539552" y="5428251"/>
            <a:ext cx="8078788" cy="412421"/>
          </a:xfrm>
          <a:prstGeom prst="rect">
            <a:avLst/>
          </a:prstGeom>
          <a:noFill/>
          <a:ln w="9525">
            <a:noFill/>
            <a:miter lim="800000"/>
            <a:headEnd/>
            <a:tailEnd/>
          </a:ln>
          <a:effectLst/>
        </p:spPr>
        <p:txBody>
          <a:bodyPr wrap="square">
            <a:spAutoFit/>
          </a:bodyPr>
          <a:lstStyle/>
          <a:p>
            <a:pPr algn="just">
              <a:lnSpc>
                <a:spcPct val="130000"/>
              </a:lnSpc>
              <a:spcAft>
                <a:spcPts val="0"/>
              </a:spcAft>
            </a:pPr>
            <a:r>
              <a:rPr lang="es-MX" sz="1600" dirty="0">
                <a:solidFill>
                  <a:srgbClr val="000066"/>
                </a:solidFill>
                <a:latin typeface="Arial" charset="0"/>
              </a:rPr>
              <a:t>La precisión se calcula con la expresión siguiente:</a:t>
            </a:r>
          </a:p>
        </p:txBody>
      </p:sp>
      <mc:AlternateContent xmlns:mc="http://schemas.openxmlformats.org/markup-compatibility/2006" xmlns:a14="http://schemas.microsoft.com/office/drawing/2010/main">
        <mc:Choice Requires="a14">
          <p:sp>
            <p:nvSpPr>
              <p:cNvPr id="25" name="26 Rectángulo"/>
              <p:cNvSpPr/>
              <p:nvPr/>
            </p:nvSpPr>
            <p:spPr>
              <a:xfrm>
                <a:off x="6831762" y="4569411"/>
                <a:ext cx="2192973" cy="565026"/>
              </a:xfrm>
              <a:prstGeom prst="rect">
                <a:avLst/>
              </a:prstGeom>
              <a:ln>
                <a:solidFill>
                  <a:srgbClr val="FF0000"/>
                </a:solidFill>
              </a:ln>
            </p:spPr>
            <p:txBody>
              <a:bodyPr wrap="none">
                <a:spAutoFit/>
              </a:bodyPr>
              <a:lstStyle/>
              <a:p>
                <a:pPr algn="l"/>
                <a14:m>
                  <m:oMathPara xmlns:m="http://schemas.openxmlformats.org/officeDocument/2006/math">
                    <m:oMathParaPr>
                      <m:jc m:val="centerGroup"/>
                    </m:oMathParaPr>
                    <m:oMath xmlns:m="http://schemas.openxmlformats.org/officeDocument/2006/math">
                      <m:r>
                        <a:rPr lang="es-MX" sz="1400" b="1" i="1" smtClean="0">
                          <a:solidFill>
                            <a:srgbClr val="000066"/>
                          </a:solidFill>
                          <a:latin typeface="Cambria Math"/>
                        </a:rPr>
                        <m:t>% </m:t>
                      </m:r>
                      <m:r>
                        <a:rPr lang="es-MX" sz="1400" b="1" i="1" smtClean="0">
                          <a:solidFill>
                            <a:srgbClr val="000066"/>
                          </a:solidFill>
                          <a:latin typeface="Cambria Math"/>
                        </a:rPr>
                        <m:t>𝑬𝑷</m:t>
                      </m:r>
                      <m:r>
                        <a:rPr lang="es-MX" sz="1400" b="1" i="1" smtClean="0">
                          <a:solidFill>
                            <a:srgbClr val="000066"/>
                          </a:solidFill>
                          <a:latin typeface="Cambria Math"/>
                        </a:rPr>
                        <m:t>=</m:t>
                      </m:r>
                      <m:f>
                        <m:fPr>
                          <m:ctrlPr>
                            <a:rPr lang="es-MX" sz="1400" b="1" i="1">
                              <a:solidFill>
                                <a:srgbClr val="000066"/>
                              </a:solidFill>
                              <a:latin typeface="Cambria Math" panose="02040503050406030204" pitchFamily="18" charset="0"/>
                            </a:rPr>
                          </m:ctrlPr>
                        </m:fPr>
                        <m:num>
                          <m:d>
                            <m:dPr>
                              <m:begChr m:val="|"/>
                              <m:endChr m:val="|"/>
                              <m:ctrlPr>
                                <a:rPr lang="es-MX" sz="1400" b="1" i="1">
                                  <a:solidFill>
                                    <a:srgbClr val="000066"/>
                                  </a:solidFill>
                                  <a:latin typeface="Cambria Math" panose="02040503050406030204" pitchFamily="18" charset="0"/>
                                </a:rPr>
                              </m:ctrlPr>
                            </m:dPr>
                            <m:e>
                              <m:acc>
                                <m:accPr>
                                  <m:chr m:val="̅"/>
                                  <m:ctrlPr>
                                    <a:rPr lang="es-MX" sz="1400" b="1" i="1" smtClean="0">
                                      <a:solidFill>
                                        <a:srgbClr val="000066"/>
                                      </a:solidFill>
                                      <a:latin typeface="Cambria Math" panose="02040503050406030204" pitchFamily="18" charset="0"/>
                                    </a:rPr>
                                  </m:ctrlPr>
                                </m:accPr>
                                <m:e>
                                  <m:sSub>
                                    <m:sSubPr>
                                      <m:ctrlPr>
                                        <a:rPr lang="es-MX" sz="1400" b="1" i="1" smtClean="0">
                                          <a:solidFill>
                                            <a:srgbClr val="000066"/>
                                          </a:solidFill>
                                          <a:latin typeface="Cambria Math" panose="02040503050406030204" pitchFamily="18" charset="0"/>
                                        </a:rPr>
                                      </m:ctrlPr>
                                    </m:sSubPr>
                                    <m:e>
                                      <m:r>
                                        <a:rPr lang="es-MX" sz="1400" b="1" i="1" smtClean="0">
                                          <a:solidFill>
                                            <a:srgbClr val="000066"/>
                                          </a:solidFill>
                                          <a:latin typeface="Cambria Math"/>
                                        </a:rPr>
                                        <m:t>𝑽</m:t>
                                      </m:r>
                                    </m:e>
                                    <m:sub>
                                      <m:r>
                                        <a:rPr lang="es-MX" sz="1400" b="1" i="1" smtClean="0">
                                          <a:solidFill>
                                            <a:srgbClr val="000066"/>
                                          </a:solidFill>
                                          <a:latin typeface="Cambria Math"/>
                                        </a:rPr>
                                        <m:t>𝑳</m:t>
                                      </m:r>
                                    </m:sub>
                                  </m:sSub>
                                </m:e>
                              </m:acc>
                              <m:r>
                                <a:rPr lang="es-MX" sz="1400" b="1" i="1">
                                  <a:solidFill>
                                    <a:srgbClr val="000066"/>
                                  </a:solidFill>
                                  <a:latin typeface="Cambria Math"/>
                                </a:rPr>
                                <m:t>−</m:t>
                              </m:r>
                              <m:sSub>
                                <m:sSubPr>
                                  <m:ctrlPr>
                                    <a:rPr lang="es-MX" sz="1400" b="1" i="1" smtClean="0">
                                      <a:solidFill>
                                        <a:srgbClr val="000066"/>
                                      </a:solidFill>
                                      <a:latin typeface="Cambria Math" panose="02040503050406030204" pitchFamily="18" charset="0"/>
                                    </a:rPr>
                                  </m:ctrlPr>
                                </m:sSubPr>
                                <m:e>
                                  <m:r>
                                    <a:rPr lang="es-MX" sz="1400" b="1" i="1" smtClean="0">
                                      <a:solidFill>
                                        <a:srgbClr val="000066"/>
                                      </a:solidFill>
                                      <a:latin typeface="Cambria Math"/>
                                    </a:rPr>
                                    <m:t>𝑽</m:t>
                                  </m:r>
                                </m:e>
                                <m:sub>
                                  <m:r>
                                    <a:rPr lang="es-MX" sz="1400" b="1" i="1" smtClean="0">
                                      <a:solidFill>
                                        <a:srgbClr val="000066"/>
                                      </a:solidFill>
                                      <a:latin typeface="Cambria Math"/>
                                    </a:rPr>
                                    <m:t>+</m:t>
                                  </m:r>
                                  <m:r>
                                    <a:rPr lang="es-MX" sz="1400" b="1" i="1" smtClean="0">
                                      <a:solidFill>
                                        <a:srgbClr val="000066"/>
                                      </a:solidFill>
                                      <a:latin typeface="Cambria Math"/>
                                    </a:rPr>
                                    <m:t>𝒂</m:t>
                                  </m:r>
                                </m:sub>
                              </m:sSub>
                            </m:e>
                          </m:d>
                        </m:num>
                        <m:den>
                          <m:acc>
                            <m:accPr>
                              <m:chr m:val="̅"/>
                              <m:ctrlPr>
                                <a:rPr lang="es-MX" sz="1400" b="1" i="1">
                                  <a:solidFill>
                                    <a:srgbClr val="000066"/>
                                  </a:solidFill>
                                  <a:latin typeface="Cambria Math" panose="02040503050406030204" pitchFamily="18" charset="0"/>
                                </a:rPr>
                              </m:ctrlPr>
                            </m:accPr>
                            <m:e>
                              <m:sSub>
                                <m:sSubPr>
                                  <m:ctrlPr>
                                    <a:rPr lang="es-MX" sz="1400" b="1" i="1">
                                      <a:solidFill>
                                        <a:srgbClr val="000066"/>
                                      </a:solidFill>
                                      <a:latin typeface="Cambria Math" panose="02040503050406030204" pitchFamily="18" charset="0"/>
                                    </a:rPr>
                                  </m:ctrlPr>
                                </m:sSubPr>
                                <m:e>
                                  <m:r>
                                    <a:rPr lang="es-MX" sz="1400" b="1" i="1">
                                      <a:solidFill>
                                        <a:srgbClr val="000066"/>
                                      </a:solidFill>
                                      <a:latin typeface="Cambria Math"/>
                                    </a:rPr>
                                    <m:t>𝑽</m:t>
                                  </m:r>
                                </m:e>
                                <m:sub>
                                  <m:r>
                                    <a:rPr lang="es-MX" sz="1400" b="1" i="1">
                                      <a:solidFill>
                                        <a:srgbClr val="000066"/>
                                      </a:solidFill>
                                      <a:latin typeface="Cambria Math"/>
                                    </a:rPr>
                                    <m:t>𝑳</m:t>
                                  </m:r>
                                </m:sub>
                              </m:sSub>
                            </m:e>
                          </m:acc>
                        </m:den>
                      </m:f>
                      <m:r>
                        <a:rPr lang="es-MX" sz="1400" b="1" i="1" smtClean="0">
                          <a:solidFill>
                            <a:srgbClr val="000066"/>
                          </a:solidFill>
                          <a:latin typeface="Cambria Math"/>
                        </a:rPr>
                        <m:t>𝒙</m:t>
                      </m:r>
                      <m:r>
                        <a:rPr lang="es-MX" sz="1400" b="1" i="1">
                          <a:solidFill>
                            <a:srgbClr val="000066"/>
                          </a:solidFill>
                          <a:latin typeface="Cambria Math"/>
                          <a:ea typeface="Cambria Math"/>
                        </a:rPr>
                        <m:t>𝟏𝟎𝟎</m:t>
                      </m:r>
                    </m:oMath>
                  </m:oMathPara>
                </a14:m>
                <a:endParaRPr lang="es-MX" sz="1400" b="1" dirty="0">
                  <a:solidFill>
                    <a:srgbClr val="000066"/>
                  </a:solidFill>
                  <a:latin typeface="Arial" charset="0"/>
                </a:endParaRPr>
              </a:p>
            </p:txBody>
          </p:sp>
        </mc:Choice>
        <mc:Fallback xmlns="">
          <p:sp>
            <p:nvSpPr>
              <p:cNvPr id="25" name="26 Rectángulo"/>
              <p:cNvSpPr>
                <a:spLocks noRot="1" noChangeAspect="1" noMove="1" noResize="1" noEditPoints="1" noAdjustHandles="1" noChangeArrowheads="1" noChangeShapeType="1" noTextEdit="1"/>
              </p:cNvSpPr>
              <p:nvPr/>
            </p:nvSpPr>
            <p:spPr>
              <a:xfrm>
                <a:off x="6831762" y="4569411"/>
                <a:ext cx="2192973" cy="565026"/>
              </a:xfrm>
              <a:prstGeom prst="rect">
                <a:avLst/>
              </a:prstGeom>
              <a:blipFill rotWithShape="0">
                <a:blip r:embed="rId6"/>
                <a:stretch>
                  <a:fillRect/>
                </a:stretch>
              </a:blipFill>
              <a:ln>
                <a:solidFill>
                  <a:srgbClr val="FF0000"/>
                </a:solid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6" name="27 Rectángulo"/>
              <p:cNvSpPr/>
              <p:nvPr/>
            </p:nvSpPr>
            <p:spPr>
              <a:xfrm>
                <a:off x="3714798" y="5857527"/>
                <a:ext cx="1729961" cy="307777"/>
              </a:xfrm>
              <a:prstGeom prst="rect">
                <a:avLst/>
              </a:prstGeom>
              <a:ln>
                <a:solidFill>
                  <a:srgbClr val="FF0000"/>
                </a:solidFill>
              </a:ln>
            </p:spPr>
            <p:txBody>
              <a:bodyPr wrap="none">
                <a:spAutoFit/>
              </a:bodyPr>
              <a:lstStyle/>
              <a:p>
                <a:pPr algn="l"/>
                <a14:m>
                  <m:oMathPara xmlns:m="http://schemas.openxmlformats.org/officeDocument/2006/math">
                    <m:oMathParaPr>
                      <m:jc m:val="centerGroup"/>
                    </m:oMathParaPr>
                    <m:oMath xmlns:m="http://schemas.openxmlformats.org/officeDocument/2006/math">
                      <m:r>
                        <a:rPr lang="es-MX" sz="1400" b="1" i="1" smtClean="0">
                          <a:solidFill>
                            <a:srgbClr val="000066"/>
                          </a:solidFill>
                          <a:latin typeface="Cambria Math"/>
                        </a:rPr>
                        <m:t>% </m:t>
                      </m:r>
                      <m:r>
                        <a:rPr lang="es-MX" sz="1400" b="1" i="1" smtClean="0">
                          <a:solidFill>
                            <a:srgbClr val="000066"/>
                          </a:solidFill>
                          <a:latin typeface="Cambria Math"/>
                        </a:rPr>
                        <m:t>𝑷</m:t>
                      </m:r>
                      <m:r>
                        <a:rPr lang="es-MX" sz="1400" b="1" i="1">
                          <a:solidFill>
                            <a:srgbClr val="000066"/>
                          </a:solidFill>
                          <a:latin typeface="Cambria Math"/>
                        </a:rPr>
                        <m:t>=</m:t>
                      </m:r>
                      <m:r>
                        <a:rPr lang="es-MX" sz="1400" b="1" i="1">
                          <a:solidFill>
                            <a:srgbClr val="000066"/>
                          </a:solidFill>
                          <a:latin typeface="Cambria Math"/>
                        </a:rPr>
                        <m:t>𝟏𝟎𝟎</m:t>
                      </m:r>
                      <m:r>
                        <a:rPr lang="es-MX" sz="1400" b="1" i="1">
                          <a:solidFill>
                            <a:srgbClr val="000066"/>
                          </a:solidFill>
                          <a:latin typeface="Cambria Math"/>
                        </a:rPr>
                        <m:t>−%</m:t>
                      </m:r>
                      <m:r>
                        <a:rPr lang="es-MX" sz="1400" b="1" i="1">
                          <a:solidFill>
                            <a:srgbClr val="000066"/>
                          </a:solidFill>
                          <a:latin typeface="Cambria Math"/>
                        </a:rPr>
                        <m:t>𝑬𝑷</m:t>
                      </m:r>
                    </m:oMath>
                  </m:oMathPara>
                </a14:m>
                <a:endParaRPr lang="es-MX" sz="1400" b="1" dirty="0">
                  <a:solidFill>
                    <a:srgbClr val="000066"/>
                  </a:solidFill>
                  <a:latin typeface="Arial" charset="0"/>
                </a:endParaRPr>
              </a:p>
            </p:txBody>
          </p:sp>
        </mc:Choice>
        <mc:Fallback xmlns="">
          <p:sp>
            <p:nvSpPr>
              <p:cNvPr id="26" name="27 Rectángulo"/>
              <p:cNvSpPr>
                <a:spLocks noRot="1" noChangeAspect="1" noMove="1" noResize="1" noEditPoints="1" noAdjustHandles="1" noChangeArrowheads="1" noChangeShapeType="1" noTextEdit="1"/>
              </p:cNvSpPr>
              <p:nvPr/>
            </p:nvSpPr>
            <p:spPr>
              <a:xfrm>
                <a:off x="3714798" y="5857527"/>
                <a:ext cx="1729961" cy="307777"/>
              </a:xfrm>
              <a:prstGeom prst="rect">
                <a:avLst/>
              </a:prstGeom>
              <a:blipFill rotWithShape="0">
                <a:blip r:embed="rId7"/>
                <a:stretch>
                  <a:fillRect/>
                </a:stretch>
              </a:blipFill>
              <a:ln>
                <a:solidFill>
                  <a:srgbClr val="FF0000"/>
                </a:solidFill>
              </a:ln>
            </p:spPr>
            <p:txBody>
              <a:bodyPr/>
              <a:lstStyle/>
              <a:p>
                <a:r>
                  <a:rPr lang="es-MX">
                    <a:noFill/>
                  </a:rPr>
                  <a:t> </a:t>
                </a:r>
              </a:p>
            </p:txBody>
          </p:sp>
        </mc:Fallback>
      </mc:AlternateContent>
    </p:spTree>
    <p:extLst>
      <p:ext uri="{BB962C8B-B14F-4D97-AF65-F5344CB8AC3E}">
        <p14:creationId xmlns:p14="http://schemas.microsoft.com/office/powerpoint/2010/main" val="9696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22">
                                            <p:txEl>
                                              <p:pRg st="0" end="0"/>
                                            </p:txEl>
                                          </p:spTgt>
                                        </p:tgtEl>
                                        <p:attrNameLst>
                                          <p:attrName>style.visibility</p:attrName>
                                        </p:attrNameLst>
                                      </p:cBhvr>
                                      <p:to>
                                        <p:strVal val="visible"/>
                                      </p:to>
                                    </p:set>
                                    <p:animEffect transition="in" filter="strips(downRight)">
                                      <p:cBhvr>
                                        <p:cTn id="30" dur="500"/>
                                        <p:tgtEl>
                                          <p:spTgt spid="2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grpId="0" nodeType="clickEffect">
                                  <p:stCondLst>
                                    <p:cond delay="0"/>
                                  </p:stCondLst>
                                  <p:childTnLst>
                                    <p:set>
                                      <p:cBhvr>
                                        <p:cTn id="44" dur="1" fill="hold">
                                          <p:stCondLst>
                                            <p:cond delay="0"/>
                                          </p:stCondLst>
                                        </p:cTn>
                                        <p:tgtEl>
                                          <p:spTgt spid="24">
                                            <p:txEl>
                                              <p:pRg st="0" end="0"/>
                                            </p:txEl>
                                          </p:spTgt>
                                        </p:tgtEl>
                                        <p:attrNameLst>
                                          <p:attrName>style.visibility</p:attrName>
                                        </p:attrNameLst>
                                      </p:cBhvr>
                                      <p:to>
                                        <p:strVal val="visible"/>
                                      </p:to>
                                    </p:set>
                                    <p:animEffect transition="in" filter="strips(downRight)">
                                      <p:cBhvr>
                                        <p:cTn id="45" dur="500"/>
                                        <p:tgtEl>
                                          <p:spTgt spid="24">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P spid="5" grpId="0" animBg="1"/>
      <p:bldP spid="13" grpId="0"/>
      <p:bldP spid="15" grpId="0" build="p" autoUpdateAnimBg="0"/>
      <p:bldP spid="21" grpId="0" animBg="1"/>
      <p:bldP spid="22" grpId="0" build="p" autoUpdateAnimBg="0"/>
      <p:bldP spid="23" grpId="0"/>
      <p:bldP spid="24" grpId="0" build="p" autoUpdateAnimBg="0"/>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1899682" y="725603"/>
            <a:ext cx="5344733" cy="415498"/>
          </a:xfrm>
          <a:prstGeom prst="rect">
            <a:avLst/>
          </a:prstGeom>
          <a:noFill/>
          <a:ln w="9525">
            <a:noFill/>
            <a:miter lim="800000"/>
            <a:headEnd/>
            <a:tailEnd/>
          </a:ln>
          <a:effectLst/>
        </p:spPr>
        <p:txBody>
          <a:bodyPr wrap="none">
            <a:spAutoFit/>
          </a:bodyPr>
          <a:lstStyle/>
          <a:p>
            <a:pPr>
              <a:spcBef>
                <a:spcPct val="50000"/>
              </a:spcBef>
            </a:pPr>
            <a:r>
              <a:rPr lang="es-MX" sz="2100" b="1" dirty="0">
                <a:solidFill>
                  <a:srgbClr val="000099"/>
                </a:solidFill>
                <a:latin typeface="Arial" charset="0"/>
              </a:rPr>
              <a:t>Desviación media y desviación estándar</a:t>
            </a:r>
            <a:endParaRPr lang="es-ES" sz="2100" b="1" dirty="0">
              <a:solidFill>
                <a:srgbClr val="000099"/>
              </a:solidFill>
              <a:latin typeface="Arial" charset="0"/>
            </a:endParaRPr>
          </a:p>
        </p:txBody>
      </p:sp>
      <p:sp>
        <p:nvSpPr>
          <p:cNvPr id="16" name="Text Box 3"/>
          <p:cNvSpPr txBox="1">
            <a:spLocks noChangeArrowheads="1"/>
          </p:cNvSpPr>
          <p:nvPr/>
        </p:nvSpPr>
        <p:spPr bwMode="auto">
          <a:xfrm>
            <a:off x="531812" y="1358743"/>
            <a:ext cx="8078788" cy="1019253"/>
          </a:xfrm>
          <a:prstGeom prst="rect">
            <a:avLst/>
          </a:prstGeom>
          <a:noFill/>
          <a:ln w="9525">
            <a:noFill/>
            <a:miter lim="800000"/>
            <a:headEnd/>
            <a:tailEnd/>
          </a:ln>
          <a:effectLst/>
        </p:spPr>
        <p:txBody>
          <a:bodyPr wrap="square">
            <a:spAutoFit/>
          </a:bodyPr>
          <a:lstStyle/>
          <a:p>
            <a:pPr algn="just">
              <a:lnSpc>
                <a:spcPct val="130000"/>
              </a:lnSpc>
              <a:spcAft>
                <a:spcPts val="0"/>
              </a:spcAft>
            </a:pPr>
            <a:r>
              <a:rPr lang="es-MX" sz="1600" dirty="0">
                <a:solidFill>
                  <a:srgbClr val="000066"/>
                </a:solidFill>
                <a:latin typeface="Arial" charset="0"/>
              </a:rPr>
              <a:t>La dispersión de un conjunto de mediciones se puede medir de diferentes maneras. Los indicadores más utilizados para representar la dispersión de un conjunto de datos son la desviación media y la desviación estándar.</a:t>
            </a:r>
          </a:p>
        </p:txBody>
      </p:sp>
      <p:sp>
        <p:nvSpPr>
          <p:cNvPr id="13" name="Text Box 3"/>
          <p:cNvSpPr txBox="1">
            <a:spLocks noChangeArrowheads="1"/>
          </p:cNvSpPr>
          <p:nvPr/>
        </p:nvSpPr>
        <p:spPr bwMode="auto">
          <a:xfrm>
            <a:off x="532636" y="2756434"/>
            <a:ext cx="5307214" cy="1339341"/>
          </a:xfrm>
          <a:prstGeom prst="rect">
            <a:avLst/>
          </a:prstGeom>
          <a:noFill/>
          <a:ln w="9525">
            <a:noFill/>
            <a:miter lim="800000"/>
            <a:headEnd/>
            <a:tailEnd/>
          </a:ln>
          <a:effectLst/>
        </p:spPr>
        <p:txBody>
          <a:bodyPr wrap="square">
            <a:spAutoFit/>
          </a:bodyPr>
          <a:lstStyle/>
          <a:p>
            <a:pPr algn="just">
              <a:lnSpc>
                <a:spcPct val="130000"/>
              </a:lnSpc>
              <a:spcAft>
                <a:spcPts val="0"/>
              </a:spcAft>
            </a:pPr>
            <a:r>
              <a:rPr lang="es-MX" sz="1600" b="1" dirty="0">
                <a:solidFill>
                  <a:srgbClr val="000066"/>
                </a:solidFill>
                <a:latin typeface="Arial" charset="0"/>
              </a:rPr>
              <a:t>Desviación media</a:t>
            </a:r>
          </a:p>
          <a:p>
            <a:pPr algn="just">
              <a:lnSpc>
                <a:spcPct val="130000"/>
              </a:lnSpc>
              <a:spcAft>
                <a:spcPts val="0"/>
              </a:spcAft>
            </a:pPr>
            <a:r>
              <a:rPr lang="es-MX" sz="1600" dirty="0">
                <a:solidFill>
                  <a:srgbClr val="000066"/>
                </a:solidFill>
                <a:latin typeface="Arial" charset="0"/>
              </a:rPr>
              <a:t>Se define como el promedio de las desviaciones respecto al valor promedio, y se obtiene con la expresión siguiente:</a:t>
            </a:r>
          </a:p>
        </p:txBody>
      </p:sp>
      <mc:AlternateContent xmlns:mc="http://schemas.openxmlformats.org/markup-compatibility/2006" xmlns:a14="http://schemas.microsoft.com/office/drawing/2010/main">
        <mc:Choice Requires="a14">
          <p:sp>
            <p:nvSpPr>
              <p:cNvPr id="15" name="14 Rectángulo"/>
              <p:cNvSpPr/>
              <p:nvPr/>
            </p:nvSpPr>
            <p:spPr>
              <a:xfrm>
                <a:off x="6228347" y="3172380"/>
                <a:ext cx="1292149" cy="507447"/>
              </a:xfrm>
              <a:prstGeom prst="rect">
                <a:avLst/>
              </a:prstGeom>
            </p:spPr>
            <p:txBody>
              <a:bodyPr wrap="none">
                <a:spAutoFit/>
              </a:bodyPr>
              <a:lstStyle/>
              <a:p>
                <a:pPr algn="l"/>
                <a14:m>
                  <m:oMathPara xmlns:m="http://schemas.openxmlformats.org/officeDocument/2006/math">
                    <m:oMathParaPr>
                      <m:jc m:val="centerGroup"/>
                    </m:oMathParaPr>
                    <m:oMath xmlns:m="http://schemas.openxmlformats.org/officeDocument/2006/math">
                      <m:acc>
                        <m:accPr>
                          <m:chr m:val="̅"/>
                          <m:ctrlPr>
                            <a:rPr lang="es-MX" sz="1400" b="1" i="1" smtClean="0">
                              <a:solidFill>
                                <a:srgbClr val="000066"/>
                              </a:solidFill>
                              <a:latin typeface="Cambria Math" panose="02040503050406030204" pitchFamily="18" charset="0"/>
                            </a:rPr>
                          </m:ctrlPr>
                        </m:accPr>
                        <m:e>
                          <m:r>
                            <a:rPr lang="es-MX" sz="1400" b="1" i="1" smtClean="0">
                              <a:solidFill>
                                <a:srgbClr val="000066"/>
                              </a:solidFill>
                              <a:latin typeface="Cambria Math"/>
                              <a:ea typeface="Cambria Math"/>
                            </a:rPr>
                            <m:t>𝜹</m:t>
                          </m:r>
                        </m:e>
                      </m:acc>
                      <m:r>
                        <a:rPr lang="es-MX" sz="1400" b="1" i="1" smtClean="0">
                          <a:solidFill>
                            <a:srgbClr val="000066"/>
                          </a:solidFill>
                          <a:latin typeface="Cambria Math"/>
                        </a:rPr>
                        <m:t>=</m:t>
                      </m:r>
                      <m:f>
                        <m:fPr>
                          <m:ctrlPr>
                            <a:rPr lang="es-MX" sz="1400" b="1" i="1">
                              <a:solidFill>
                                <a:srgbClr val="000066"/>
                              </a:solidFill>
                              <a:latin typeface="Cambria Math" panose="02040503050406030204" pitchFamily="18" charset="0"/>
                            </a:rPr>
                          </m:ctrlPr>
                        </m:fPr>
                        <m:num>
                          <m:nary>
                            <m:naryPr>
                              <m:chr m:val="∑"/>
                              <m:subHide m:val="on"/>
                              <m:supHide m:val="on"/>
                              <m:ctrlPr>
                                <a:rPr lang="es-MX" sz="1400" b="1" i="1" smtClean="0">
                                  <a:solidFill>
                                    <a:srgbClr val="000066"/>
                                  </a:solidFill>
                                  <a:latin typeface="Cambria Math" panose="02040503050406030204" pitchFamily="18" charset="0"/>
                                </a:rPr>
                              </m:ctrlPr>
                            </m:naryPr>
                            <m:sub/>
                            <m:sup/>
                            <m:e>
                              <m:d>
                                <m:dPr>
                                  <m:begChr m:val="|"/>
                                  <m:endChr m:val="|"/>
                                  <m:ctrlPr>
                                    <a:rPr lang="es-MX" sz="1400" b="1" i="1" smtClean="0">
                                      <a:solidFill>
                                        <a:srgbClr val="000066"/>
                                      </a:solidFill>
                                      <a:latin typeface="Cambria Math" panose="02040503050406030204" pitchFamily="18" charset="0"/>
                                    </a:rPr>
                                  </m:ctrlPr>
                                </m:dPr>
                                <m:e>
                                  <m:sSub>
                                    <m:sSubPr>
                                      <m:ctrlPr>
                                        <a:rPr lang="es-MX" sz="1400" b="1" i="1" smtClean="0">
                                          <a:solidFill>
                                            <a:srgbClr val="000066"/>
                                          </a:solidFill>
                                          <a:latin typeface="Cambria Math" panose="02040503050406030204" pitchFamily="18" charset="0"/>
                                        </a:rPr>
                                      </m:ctrlPr>
                                    </m:sSubPr>
                                    <m:e>
                                      <m:r>
                                        <a:rPr lang="es-MX" sz="1400" b="1" i="1" smtClean="0">
                                          <a:solidFill>
                                            <a:srgbClr val="000066"/>
                                          </a:solidFill>
                                          <a:latin typeface="Cambria Math"/>
                                        </a:rPr>
                                        <m:t>𝒙</m:t>
                                      </m:r>
                                    </m:e>
                                    <m:sub>
                                      <m:r>
                                        <a:rPr lang="es-MX" sz="1400" b="1" i="1" smtClean="0">
                                          <a:solidFill>
                                            <a:srgbClr val="000066"/>
                                          </a:solidFill>
                                          <a:latin typeface="Cambria Math"/>
                                        </a:rPr>
                                        <m:t>𝒊</m:t>
                                      </m:r>
                                    </m:sub>
                                  </m:sSub>
                                  <m:r>
                                    <a:rPr lang="es-MX" sz="1400" b="1" i="1" smtClean="0">
                                      <a:solidFill>
                                        <a:srgbClr val="000066"/>
                                      </a:solidFill>
                                      <a:latin typeface="Cambria Math"/>
                                    </a:rPr>
                                    <m:t>−</m:t>
                                  </m:r>
                                  <m:acc>
                                    <m:accPr>
                                      <m:chr m:val="̅"/>
                                      <m:ctrlPr>
                                        <a:rPr lang="es-MX" sz="1400" b="1" i="1" smtClean="0">
                                          <a:solidFill>
                                            <a:srgbClr val="000066"/>
                                          </a:solidFill>
                                          <a:latin typeface="Cambria Math" panose="02040503050406030204" pitchFamily="18" charset="0"/>
                                        </a:rPr>
                                      </m:ctrlPr>
                                    </m:accPr>
                                    <m:e>
                                      <m:r>
                                        <a:rPr lang="es-MX" sz="1400" b="1" i="1" smtClean="0">
                                          <a:solidFill>
                                            <a:srgbClr val="000066"/>
                                          </a:solidFill>
                                          <a:latin typeface="Cambria Math"/>
                                        </a:rPr>
                                        <m:t>𝒙</m:t>
                                      </m:r>
                                    </m:e>
                                  </m:acc>
                                </m:e>
                              </m:d>
                            </m:e>
                          </m:nary>
                        </m:num>
                        <m:den>
                          <m:r>
                            <a:rPr lang="es-MX" sz="1400" b="1" i="1" smtClean="0">
                              <a:solidFill>
                                <a:srgbClr val="000066"/>
                              </a:solidFill>
                              <a:latin typeface="Cambria Math"/>
                            </a:rPr>
                            <m:t>𝑵</m:t>
                          </m:r>
                        </m:den>
                      </m:f>
                    </m:oMath>
                  </m:oMathPara>
                </a14:m>
                <a:endParaRPr lang="es-MX" sz="1400" b="1" dirty="0">
                  <a:solidFill>
                    <a:srgbClr val="000066"/>
                  </a:solidFill>
                  <a:latin typeface="Arial" charset="0"/>
                </a:endParaRPr>
              </a:p>
            </p:txBody>
          </p:sp>
        </mc:Choice>
        <mc:Fallback xmlns="">
          <p:sp>
            <p:nvSpPr>
              <p:cNvPr id="15" name="14 Rectángulo"/>
              <p:cNvSpPr>
                <a:spLocks noRot="1" noChangeAspect="1" noMove="1" noResize="1" noEditPoints="1" noAdjustHandles="1" noChangeArrowheads="1" noChangeShapeType="1" noTextEdit="1"/>
              </p:cNvSpPr>
              <p:nvPr/>
            </p:nvSpPr>
            <p:spPr>
              <a:xfrm>
                <a:off x="6228347" y="3172380"/>
                <a:ext cx="1292149" cy="507447"/>
              </a:xfrm>
              <a:prstGeom prst="rect">
                <a:avLst/>
              </a:prstGeom>
              <a:blipFill rotWithShape="0">
                <a:blip r:embed="rId2"/>
                <a:stretch>
                  <a:fillRect t="-63095" r="-11321" b="-54762"/>
                </a:stretch>
              </a:blipFill>
            </p:spPr>
            <p:txBody>
              <a:bodyPr/>
              <a:lstStyle/>
              <a:p>
                <a:r>
                  <a:rPr lang="es-MX">
                    <a:noFill/>
                  </a:rPr>
                  <a:t> </a:t>
                </a:r>
              </a:p>
            </p:txBody>
          </p:sp>
        </mc:Fallback>
      </mc:AlternateContent>
      <p:sp>
        <p:nvSpPr>
          <p:cNvPr id="17" name="Text Box 3"/>
          <p:cNvSpPr txBox="1">
            <a:spLocks noChangeArrowheads="1"/>
          </p:cNvSpPr>
          <p:nvPr/>
        </p:nvSpPr>
        <p:spPr bwMode="auto">
          <a:xfrm>
            <a:off x="531646" y="4474213"/>
            <a:ext cx="5308204" cy="699166"/>
          </a:xfrm>
          <a:prstGeom prst="rect">
            <a:avLst/>
          </a:prstGeom>
          <a:noFill/>
          <a:ln w="9525">
            <a:noFill/>
            <a:miter lim="800000"/>
            <a:headEnd/>
            <a:tailEnd/>
          </a:ln>
          <a:effectLst/>
        </p:spPr>
        <p:txBody>
          <a:bodyPr wrap="square">
            <a:spAutoFit/>
          </a:bodyPr>
          <a:lstStyle/>
          <a:p>
            <a:pPr algn="just">
              <a:lnSpc>
                <a:spcPct val="130000"/>
              </a:lnSpc>
              <a:spcAft>
                <a:spcPts val="0"/>
              </a:spcAft>
            </a:pPr>
            <a:r>
              <a:rPr lang="es-MX" sz="1600" b="1" dirty="0">
                <a:solidFill>
                  <a:srgbClr val="000066"/>
                </a:solidFill>
                <a:latin typeface="Arial" charset="0"/>
              </a:rPr>
              <a:t>Desviación estándar</a:t>
            </a:r>
          </a:p>
          <a:p>
            <a:pPr algn="just">
              <a:lnSpc>
                <a:spcPct val="130000"/>
              </a:lnSpc>
              <a:spcAft>
                <a:spcPts val="0"/>
              </a:spcAft>
            </a:pPr>
            <a:r>
              <a:rPr lang="es-MX" sz="1600" dirty="0">
                <a:solidFill>
                  <a:srgbClr val="000066"/>
                </a:solidFill>
                <a:latin typeface="Arial" charset="0"/>
              </a:rPr>
              <a:t>Se obtiene mediante la expresión siguiente:</a:t>
            </a:r>
          </a:p>
        </p:txBody>
      </p:sp>
      <mc:AlternateContent xmlns:mc="http://schemas.openxmlformats.org/markup-compatibility/2006" xmlns:a14="http://schemas.microsoft.com/office/drawing/2010/main">
        <mc:Choice Requires="a14">
          <p:sp>
            <p:nvSpPr>
              <p:cNvPr id="19" name="18 Rectángulo"/>
              <p:cNvSpPr/>
              <p:nvPr/>
            </p:nvSpPr>
            <p:spPr>
              <a:xfrm>
                <a:off x="6228347" y="4653136"/>
                <a:ext cx="1560427" cy="728854"/>
              </a:xfrm>
              <a:prstGeom prst="rect">
                <a:avLst/>
              </a:prstGeom>
            </p:spPr>
            <p:txBody>
              <a:bodyPr wrap="none">
                <a:spAutoFit/>
              </a:bodyPr>
              <a:lstStyle/>
              <a:p>
                <a:pPr algn="l"/>
                <a14:m>
                  <m:oMathPara xmlns:m="http://schemas.openxmlformats.org/officeDocument/2006/math">
                    <m:oMathParaPr>
                      <m:jc m:val="centerGroup"/>
                    </m:oMathParaPr>
                    <m:oMath xmlns:m="http://schemas.openxmlformats.org/officeDocument/2006/math">
                      <m:r>
                        <a:rPr lang="es-MX" sz="1400" b="1" i="1" smtClean="0">
                          <a:solidFill>
                            <a:srgbClr val="000066"/>
                          </a:solidFill>
                          <a:latin typeface="Cambria Math"/>
                          <a:ea typeface="Cambria Math"/>
                        </a:rPr>
                        <m:t>𝝈</m:t>
                      </m:r>
                      <m:r>
                        <a:rPr lang="es-MX" sz="1400" b="1" i="1" smtClean="0">
                          <a:solidFill>
                            <a:srgbClr val="000066"/>
                          </a:solidFill>
                          <a:latin typeface="Cambria Math"/>
                        </a:rPr>
                        <m:t>=</m:t>
                      </m:r>
                      <m:rad>
                        <m:radPr>
                          <m:degHide m:val="on"/>
                          <m:ctrlPr>
                            <a:rPr lang="es-MX" sz="1400" b="1" i="1" smtClean="0">
                              <a:solidFill>
                                <a:srgbClr val="000066"/>
                              </a:solidFill>
                              <a:latin typeface="Cambria Math" panose="02040503050406030204" pitchFamily="18" charset="0"/>
                            </a:rPr>
                          </m:ctrlPr>
                        </m:radPr>
                        <m:deg/>
                        <m:e>
                          <m:f>
                            <m:fPr>
                              <m:ctrlPr>
                                <a:rPr lang="es-MX" sz="1400" b="1" i="1">
                                  <a:solidFill>
                                    <a:srgbClr val="000066"/>
                                  </a:solidFill>
                                  <a:latin typeface="Cambria Math" panose="02040503050406030204" pitchFamily="18" charset="0"/>
                                </a:rPr>
                              </m:ctrlPr>
                            </m:fPr>
                            <m:num>
                              <m:nary>
                                <m:naryPr>
                                  <m:chr m:val="∑"/>
                                  <m:subHide m:val="on"/>
                                  <m:supHide m:val="on"/>
                                  <m:ctrlPr>
                                    <a:rPr lang="es-MX" sz="1400" b="1" i="1">
                                      <a:solidFill>
                                        <a:srgbClr val="000066"/>
                                      </a:solidFill>
                                      <a:latin typeface="Cambria Math" panose="02040503050406030204" pitchFamily="18" charset="0"/>
                                    </a:rPr>
                                  </m:ctrlPr>
                                </m:naryPr>
                                <m:sub/>
                                <m:sup/>
                                <m:e>
                                  <m:sSup>
                                    <m:sSupPr>
                                      <m:ctrlPr>
                                        <a:rPr lang="es-MX" sz="1400" b="1" i="1" smtClean="0">
                                          <a:solidFill>
                                            <a:srgbClr val="000066"/>
                                          </a:solidFill>
                                          <a:latin typeface="Cambria Math" panose="02040503050406030204" pitchFamily="18" charset="0"/>
                                        </a:rPr>
                                      </m:ctrlPr>
                                    </m:sSupPr>
                                    <m:e>
                                      <m:d>
                                        <m:dPr>
                                          <m:ctrlPr>
                                            <a:rPr lang="es-MX" sz="1400" b="1" i="1">
                                              <a:solidFill>
                                                <a:srgbClr val="000066"/>
                                              </a:solidFill>
                                              <a:latin typeface="Cambria Math" panose="02040503050406030204" pitchFamily="18" charset="0"/>
                                            </a:rPr>
                                          </m:ctrlPr>
                                        </m:dPr>
                                        <m:e>
                                          <m:sSub>
                                            <m:sSubPr>
                                              <m:ctrlPr>
                                                <a:rPr lang="es-MX" sz="1400" b="1" i="1">
                                                  <a:solidFill>
                                                    <a:srgbClr val="000066"/>
                                                  </a:solidFill>
                                                  <a:latin typeface="Cambria Math" panose="02040503050406030204" pitchFamily="18" charset="0"/>
                                                </a:rPr>
                                              </m:ctrlPr>
                                            </m:sSubPr>
                                            <m:e>
                                              <m:r>
                                                <a:rPr lang="es-MX" sz="1400" b="1" i="1">
                                                  <a:solidFill>
                                                    <a:srgbClr val="000066"/>
                                                  </a:solidFill>
                                                  <a:latin typeface="Cambria Math"/>
                                                </a:rPr>
                                                <m:t>𝒙</m:t>
                                              </m:r>
                                            </m:e>
                                            <m:sub>
                                              <m:r>
                                                <a:rPr lang="es-MX" sz="1400" b="1" i="1">
                                                  <a:solidFill>
                                                    <a:srgbClr val="000066"/>
                                                  </a:solidFill>
                                                  <a:latin typeface="Cambria Math"/>
                                                </a:rPr>
                                                <m:t>𝒊</m:t>
                                              </m:r>
                                            </m:sub>
                                          </m:sSub>
                                          <m:r>
                                            <a:rPr lang="es-MX" sz="1400" b="1" i="1">
                                              <a:solidFill>
                                                <a:srgbClr val="000066"/>
                                              </a:solidFill>
                                              <a:latin typeface="Cambria Math"/>
                                            </a:rPr>
                                            <m:t>−</m:t>
                                          </m:r>
                                          <m:acc>
                                            <m:accPr>
                                              <m:chr m:val="̅"/>
                                              <m:ctrlPr>
                                                <a:rPr lang="es-MX" sz="1400" b="1" i="1">
                                                  <a:solidFill>
                                                    <a:srgbClr val="000066"/>
                                                  </a:solidFill>
                                                  <a:latin typeface="Cambria Math" panose="02040503050406030204" pitchFamily="18" charset="0"/>
                                                </a:rPr>
                                              </m:ctrlPr>
                                            </m:accPr>
                                            <m:e>
                                              <m:r>
                                                <a:rPr lang="es-MX" sz="1400" b="1" i="1">
                                                  <a:solidFill>
                                                    <a:srgbClr val="000066"/>
                                                  </a:solidFill>
                                                  <a:latin typeface="Cambria Math"/>
                                                </a:rPr>
                                                <m:t>𝒙</m:t>
                                              </m:r>
                                            </m:e>
                                          </m:acc>
                                        </m:e>
                                      </m:d>
                                    </m:e>
                                    <m:sup>
                                      <m:r>
                                        <a:rPr lang="es-MX" sz="1400" b="1" i="1" smtClean="0">
                                          <a:solidFill>
                                            <a:srgbClr val="000066"/>
                                          </a:solidFill>
                                          <a:latin typeface="Cambria Math"/>
                                        </a:rPr>
                                        <m:t>𝟐</m:t>
                                      </m:r>
                                    </m:sup>
                                  </m:sSup>
                                </m:e>
                              </m:nary>
                            </m:num>
                            <m:den>
                              <m:r>
                                <a:rPr lang="es-MX" sz="1400" b="1" i="1">
                                  <a:solidFill>
                                    <a:srgbClr val="000066"/>
                                  </a:solidFill>
                                  <a:latin typeface="Cambria Math"/>
                                </a:rPr>
                                <m:t>𝑵</m:t>
                              </m:r>
                              <m:r>
                                <a:rPr lang="es-MX" sz="1400" b="1" i="1" smtClean="0">
                                  <a:solidFill>
                                    <a:srgbClr val="000066"/>
                                  </a:solidFill>
                                  <a:latin typeface="Cambria Math"/>
                                </a:rPr>
                                <m:t>−</m:t>
                              </m:r>
                              <m:r>
                                <a:rPr lang="es-MX" sz="1400" b="1" i="1" smtClean="0">
                                  <a:solidFill>
                                    <a:srgbClr val="000066"/>
                                  </a:solidFill>
                                  <a:latin typeface="Cambria Math"/>
                                </a:rPr>
                                <m:t>𝟏</m:t>
                              </m:r>
                            </m:den>
                          </m:f>
                        </m:e>
                      </m:rad>
                    </m:oMath>
                  </m:oMathPara>
                </a14:m>
                <a:endParaRPr lang="es-MX" sz="1400" b="1" dirty="0">
                  <a:solidFill>
                    <a:srgbClr val="000066"/>
                  </a:solidFill>
                  <a:latin typeface="Arial" charset="0"/>
                </a:endParaRPr>
              </a:p>
            </p:txBody>
          </p:sp>
        </mc:Choice>
        <mc:Fallback xmlns="">
          <p:sp>
            <p:nvSpPr>
              <p:cNvPr id="19" name="18 Rectángulo"/>
              <p:cNvSpPr>
                <a:spLocks noRot="1" noChangeAspect="1" noMove="1" noResize="1" noEditPoints="1" noAdjustHandles="1" noChangeArrowheads="1" noChangeShapeType="1" noTextEdit="1"/>
              </p:cNvSpPr>
              <p:nvPr/>
            </p:nvSpPr>
            <p:spPr>
              <a:xfrm>
                <a:off x="6228347" y="4653136"/>
                <a:ext cx="1560427" cy="728854"/>
              </a:xfrm>
              <a:prstGeom prst="rect">
                <a:avLst/>
              </a:prstGeom>
              <a:blipFill rotWithShape="0">
                <a:blip r:embed="rId3"/>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428820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strips(downRight)">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strips(downRight)">
                                      <p:cBhvr>
                                        <p:cTn id="12" dur="500"/>
                                        <p:tgtEl>
                                          <p:spTgt spid="13">
                                            <p:txEl>
                                              <p:pRg st="0" end="0"/>
                                            </p:txEl>
                                          </p:spTgt>
                                        </p:tgtEl>
                                      </p:cBhvr>
                                    </p:animEffect>
                                  </p:childTnLst>
                                </p:cTn>
                              </p:par>
                            </p:childTnLst>
                          </p:cTn>
                        </p:par>
                        <p:par>
                          <p:cTn id="13" fill="hold">
                            <p:stCondLst>
                              <p:cond delay="500"/>
                            </p:stCondLst>
                            <p:childTnLst>
                              <p:par>
                                <p:cTn id="14" presetID="18" presetClass="entr" presetSubtype="6" fill="hold" grpId="0" nodeType="after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strips(downRight)">
                                      <p:cBhvr>
                                        <p:cTn id="16" dur="500"/>
                                        <p:tgtEl>
                                          <p:spTgt spid="13">
                                            <p:txEl>
                                              <p:pRg st="1" end="1"/>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strips(downRight)">
                                      <p:cBhvr>
                                        <p:cTn id="25" dur="500"/>
                                        <p:tgtEl>
                                          <p:spTgt spid="17">
                                            <p:txEl>
                                              <p:pRg st="0" end="0"/>
                                            </p:txEl>
                                          </p:spTgt>
                                        </p:tgtEl>
                                      </p:cBhvr>
                                    </p:animEffect>
                                  </p:childTnLst>
                                </p:cTn>
                              </p:par>
                            </p:childTnLst>
                          </p:cTn>
                        </p:par>
                        <p:par>
                          <p:cTn id="26" fill="hold">
                            <p:stCondLst>
                              <p:cond delay="500"/>
                            </p:stCondLst>
                            <p:childTnLst>
                              <p:par>
                                <p:cTn id="27" presetID="18" presetClass="entr" presetSubtype="6" fill="hold" grpId="0" nodeType="afterEffect">
                                  <p:stCondLst>
                                    <p:cond delay="0"/>
                                  </p:stCondLst>
                                  <p:childTnLst>
                                    <p:set>
                                      <p:cBhvr>
                                        <p:cTn id="28" dur="1" fill="hold">
                                          <p:stCondLst>
                                            <p:cond delay="0"/>
                                          </p:stCondLst>
                                        </p:cTn>
                                        <p:tgtEl>
                                          <p:spTgt spid="17">
                                            <p:txEl>
                                              <p:pRg st="1" end="1"/>
                                            </p:txEl>
                                          </p:spTgt>
                                        </p:tgtEl>
                                        <p:attrNameLst>
                                          <p:attrName>style.visibility</p:attrName>
                                        </p:attrNameLst>
                                      </p:cBhvr>
                                      <p:to>
                                        <p:strVal val="visible"/>
                                      </p:to>
                                    </p:set>
                                    <p:animEffect transition="in" filter="strips(downRight)">
                                      <p:cBhvr>
                                        <p:cTn id="29" dur="500"/>
                                        <p:tgtEl>
                                          <p:spTgt spid="17">
                                            <p:txEl>
                                              <p:pRg st="1" end="1"/>
                                            </p:txEl>
                                          </p:spTgt>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utoUpdateAnimBg="0"/>
      <p:bldP spid="13" grpId="0" uiExpand="1" build="p" autoUpdateAnimBg="0"/>
      <p:bldP spid="15" grpId="0"/>
      <p:bldP spid="17" grpId="0" uiExpand="1" build="p" autoUpdateAnimBg="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3582027" y="725603"/>
            <a:ext cx="1980030" cy="415498"/>
          </a:xfrm>
          <a:prstGeom prst="rect">
            <a:avLst/>
          </a:prstGeom>
          <a:noFill/>
          <a:ln w="9525">
            <a:noFill/>
            <a:miter lim="800000"/>
            <a:headEnd/>
            <a:tailEnd/>
          </a:ln>
          <a:effectLst/>
        </p:spPr>
        <p:txBody>
          <a:bodyPr wrap="none">
            <a:spAutoFit/>
          </a:bodyPr>
          <a:lstStyle/>
          <a:p>
            <a:pPr>
              <a:spcBef>
                <a:spcPct val="50000"/>
              </a:spcBef>
            </a:pPr>
            <a:r>
              <a:rPr lang="es-MX" sz="2100" b="1" dirty="0">
                <a:solidFill>
                  <a:srgbClr val="000099"/>
                </a:solidFill>
                <a:latin typeface="Arial" charset="0"/>
              </a:rPr>
              <a:t>Incertidumbre</a:t>
            </a:r>
            <a:endParaRPr lang="es-ES" sz="2100" b="1" dirty="0">
              <a:solidFill>
                <a:srgbClr val="000099"/>
              </a:solidFill>
              <a:latin typeface="Arial" charset="0"/>
            </a:endParaRPr>
          </a:p>
        </p:txBody>
      </p:sp>
      <p:sp>
        <p:nvSpPr>
          <p:cNvPr id="16" name="Text Box 3"/>
          <p:cNvSpPr txBox="1">
            <a:spLocks noChangeArrowheads="1"/>
          </p:cNvSpPr>
          <p:nvPr/>
        </p:nvSpPr>
        <p:spPr bwMode="auto">
          <a:xfrm>
            <a:off x="531812" y="1358743"/>
            <a:ext cx="8078788" cy="2929520"/>
          </a:xfrm>
          <a:prstGeom prst="rect">
            <a:avLst/>
          </a:prstGeom>
          <a:noFill/>
          <a:ln w="9525">
            <a:noFill/>
            <a:miter lim="800000"/>
            <a:headEnd/>
            <a:tailEnd/>
          </a:ln>
          <a:effectLst/>
        </p:spPr>
        <p:txBody>
          <a:bodyPr wrap="square">
            <a:spAutoFit/>
          </a:bodyPr>
          <a:lstStyle/>
          <a:p>
            <a:pPr marL="182563" indent="-182563" algn="just">
              <a:lnSpc>
                <a:spcPct val="120000"/>
              </a:lnSpc>
              <a:spcAft>
                <a:spcPts val="800"/>
              </a:spcAft>
              <a:buFont typeface="Arial" panose="020B0604020202020204" pitchFamily="34" charset="0"/>
              <a:buChar char="•"/>
            </a:pPr>
            <a:r>
              <a:rPr lang="es-MX" sz="1600" dirty="0">
                <a:solidFill>
                  <a:srgbClr val="000066"/>
                </a:solidFill>
                <a:latin typeface="Arial" charset="0"/>
              </a:rPr>
              <a:t>La</a:t>
            </a:r>
            <a:r>
              <a:rPr lang="es-MX" sz="1600" b="1" dirty="0">
                <a:solidFill>
                  <a:srgbClr val="000066"/>
                </a:solidFill>
                <a:latin typeface="Arial" charset="0"/>
              </a:rPr>
              <a:t> incertidumbre absoluta </a:t>
            </a:r>
            <a:r>
              <a:rPr lang="es-MX" sz="1600" dirty="0">
                <a:solidFill>
                  <a:srgbClr val="000066"/>
                </a:solidFill>
                <a:latin typeface="Arial" charset="0"/>
              </a:rPr>
              <a:t>(</a:t>
            </a:r>
            <a:r>
              <a:rPr lang="es-MX" sz="1600" dirty="0" err="1">
                <a:solidFill>
                  <a:srgbClr val="000066"/>
                </a:solidFill>
                <a:latin typeface="Symbol" panose="05050102010706020507" pitchFamily="18" charset="2"/>
              </a:rPr>
              <a:t>D</a:t>
            </a:r>
            <a:r>
              <a:rPr lang="es-MX" sz="1600" dirty="0" err="1">
                <a:solidFill>
                  <a:srgbClr val="000066"/>
                </a:solidFill>
                <a:latin typeface="Arial" charset="0"/>
              </a:rPr>
              <a:t>x</a:t>
            </a:r>
            <a:r>
              <a:rPr lang="es-MX" sz="1600" dirty="0">
                <a:solidFill>
                  <a:srgbClr val="000066"/>
                </a:solidFill>
                <a:latin typeface="Arial" charset="0"/>
              </a:rPr>
              <a:t>) de una medición es la cuantificación de la duda que se tiene sobre el resultado de una medición. Cualquier error del cual no se conozca su valor, es una fuente de incertidumbre.</a:t>
            </a:r>
          </a:p>
          <a:p>
            <a:pPr marL="182563" indent="-182563" algn="just">
              <a:lnSpc>
                <a:spcPct val="120000"/>
              </a:lnSpc>
              <a:spcAft>
                <a:spcPts val="800"/>
              </a:spcAft>
              <a:buFont typeface="Arial" panose="020B0604020202020204" pitchFamily="34" charset="0"/>
              <a:buChar char="•"/>
            </a:pPr>
            <a:r>
              <a:rPr lang="es-MX" sz="1600" dirty="0">
                <a:solidFill>
                  <a:srgbClr val="000066"/>
                </a:solidFill>
                <a:latin typeface="Arial" charset="0"/>
              </a:rPr>
              <a:t>Cuando las medidas son reproducibles, se asigna una incertidumbre absoluta igual a la mitad de la división más pequeña del instrumento, la cual se conoce como resolución.</a:t>
            </a:r>
          </a:p>
          <a:p>
            <a:pPr marL="182563" indent="-182563" algn="just">
              <a:lnSpc>
                <a:spcPct val="120000"/>
              </a:lnSpc>
              <a:spcAft>
                <a:spcPts val="800"/>
              </a:spcAft>
              <a:buFont typeface="Arial" panose="020B0604020202020204" pitchFamily="34" charset="0"/>
              <a:buChar char="•"/>
            </a:pPr>
            <a:r>
              <a:rPr lang="es-MX" sz="1600" dirty="0">
                <a:solidFill>
                  <a:srgbClr val="000066"/>
                </a:solidFill>
                <a:latin typeface="Arial" charset="0"/>
              </a:rPr>
              <a:t>Cuando se obtiene una medición de una muestra de datos, el valor central de la medición se representa con el promedio de los datos y la incertidumbre absoluta se representa con la desviación media cuando se trata de laboratorios introductorios.</a:t>
            </a:r>
          </a:p>
        </p:txBody>
      </p:sp>
      <p:sp>
        <p:nvSpPr>
          <p:cNvPr id="4" name="Text Box 3"/>
          <p:cNvSpPr txBox="1">
            <a:spLocks noChangeArrowheads="1"/>
          </p:cNvSpPr>
          <p:nvPr/>
        </p:nvSpPr>
        <p:spPr bwMode="auto">
          <a:xfrm>
            <a:off x="531812" y="4909460"/>
            <a:ext cx="8078788" cy="379078"/>
          </a:xfrm>
          <a:prstGeom prst="rect">
            <a:avLst/>
          </a:prstGeom>
          <a:noFill/>
          <a:ln w="9525">
            <a:noFill/>
            <a:miter lim="800000"/>
            <a:headEnd/>
            <a:tailEnd/>
          </a:ln>
          <a:effectLst/>
        </p:spPr>
        <p:txBody>
          <a:bodyPr wrap="square">
            <a:spAutoFit/>
          </a:bodyPr>
          <a:lstStyle/>
          <a:p>
            <a:pPr marL="182563" indent="-182563" algn="just">
              <a:lnSpc>
                <a:spcPct val="130000"/>
              </a:lnSpc>
              <a:spcAft>
                <a:spcPts val="1200"/>
              </a:spcAft>
              <a:buFont typeface="Arial" panose="020B0604020202020204" pitchFamily="34" charset="0"/>
              <a:buChar char="•"/>
            </a:pPr>
            <a:r>
              <a:rPr lang="es-MX" sz="1600" dirty="0">
                <a:solidFill>
                  <a:srgbClr val="000066"/>
                </a:solidFill>
                <a:latin typeface="Arial" charset="0"/>
              </a:rPr>
              <a:t>Y con la desviación estándar para un tratamiento de datos más riguroso.</a:t>
            </a:r>
          </a:p>
        </p:txBody>
      </p:sp>
      <mc:AlternateContent xmlns:mc="http://schemas.openxmlformats.org/markup-compatibility/2006" xmlns:a14="http://schemas.microsoft.com/office/drawing/2010/main">
        <mc:Choice Requires="a14">
          <p:sp>
            <p:nvSpPr>
              <p:cNvPr id="5" name="4 Rectángulo"/>
              <p:cNvSpPr/>
              <p:nvPr/>
            </p:nvSpPr>
            <p:spPr>
              <a:xfrm>
                <a:off x="4178919" y="4437112"/>
                <a:ext cx="869341" cy="344646"/>
              </a:xfrm>
              <a:prstGeom prst="rect">
                <a:avLst/>
              </a:prstGeom>
            </p:spPr>
            <p:txBody>
              <a:bodyPr wrap="none">
                <a:spAutoFit/>
              </a:bodyPr>
              <a:lstStyle/>
              <a:p>
                <a:pPr algn="l"/>
                <a14:m>
                  <m:oMathPara xmlns:m="http://schemas.openxmlformats.org/officeDocument/2006/math">
                    <m:oMathParaPr>
                      <m:jc m:val="centerGroup"/>
                    </m:oMathParaPr>
                    <m:oMath xmlns:m="http://schemas.openxmlformats.org/officeDocument/2006/math">
                      <m:r>
                        <a:rPr lang="es-MX" sz="1600" b="1" i="1" smtClean="0">
                          <a:solidFill>
                            <a:srgbClr val="000066"/>
                          </a:solidFill>
                          <a:latin typeface="Cambria Math"/>
                          <a:ea typeface="Cambria Math"/>
                        </a:rPr>
                        <m:t>∆</m:t>
                      </m:r>
                      <m:r>
                        <a:rPr lang="es-MX" sz="1600" b="1" i="1" smtClean="0">
                          <a:solidFill>
                            <a:srgbClr val="000066"/>
                          </a:solidFill>
                          <a:latin typeface="Cambria Math"/>
                          <a:ea typeface="Cambria Math"/>
                        </a:rPr>
                        <m:t>𝒙</m:t>
                      </m:r>
                      <m:r>
                        <a:rPr lang="es-MX" sz="1600" b="1" i="1" smtClean="0">
                          <a:solidFill>
                            <a:srgbClr val="000066"/>
                          </a:solidFill>
                          <a:latin typeface="Cambria Math"/>
                        </a:rPr>
                        <m:t>=</m:t>
                      </m:r>
                      <m:acc>
                        <m:accPr>
                          <m:chr m:val="̅"/>
                          <m:ctrlPr>
                            <a:rPr lang="es-MX" sz="1600" b="1" i="1" smtClean="0">
                              <a:solidFill>
                                <a:srgbClr val="000066"/>
                              </a:solidFill>
                              <a:latin typeface="Cambria Math" panose="02040503050406030204" pitchFamily="18" charset="0"/>
                            </a:rPr>
                          </m:ctrlPr>
                        </m:accPr>
                        <m:e>
                          <m:r>
                            <a:rPr lang="es-MX" sz="1600" b="1" i="1" smtClean="0">
                              <a:solidFill>
                                <a:srgbClr val="000066"/>
                              </a:solidFill>
                              <a:latin typeface="Cambria Math"/>
                              <a:ea typeface="Cambria Math"/>
                            </a:rPr>
                            <m:t>𝜹</m:t>
                          </m:r>
                        </m:e>
                      </m:acc>
                    </m:oMath>
                  </m:oMathPara>
                </a14:m>
                <a:endParaRPr lang="es-MX" sz="1600" b="1" dirty="0">
                  <a:solidFill>
                    <a:srgbClr val="000066"/>
                  </a:solidFill>
                  <a:latin typeface="Arial" charset="0"/>
                </a:endParaRPr>
              </a:p>
            </p:txBody>
          </p:sp>
        </mc:Choice>
        <mc:Fallback xmlns="">
          <p:sp>
            <p:nvSpPr>
              <p:cNvPr id="5" name="4 Rectángulo"/>
              <p:cNvSpPr>
                <a:spLocks noRot="1" noChangeAspect="1" noMove="1" noResize="1" noEditPoints="1" noAdjustHandles="1" noChangeArrowheads="1" noChangeShapeType="1" noTextEdit="1"/>
              </p:cNvSpPr>
              <p:nvPr/>
            </p:nvSpPr>
            <p:spPr>
              <a:xfrm>
                <a:off x="4178919" y="4437112"/>
                <a:ext cx="869341" cy="344646"/>
              </a:xfrm>
              <a:prstGeom prst="rect">
                <a:avLst/>
              </a:prstGeom>
              <a:blipFill>
                <a:blip r:embed="rId2"/>
                <a:stretch>
                  <a:fillRect r="-28873"/>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4174110" y="5447852"/>
                <a:ext cx="880562" cy="338554"/>
              </a:xfrm>
              <a:prstGeom prst="rect">
                <a:avLst/>
              </a:prstGeom>
            </p:spPr>
            <p:txBody>
              <a:bodyPr wrap="none">
                <a:spAutoFit/>
              </a:bodyPr>
              <a:lstStyle/>
              <a:p>
                <a:pPr algn="l"/>
                <a14:m>
                  <m:oMathPara xmlns:m="http://schemas.openxmlformats.org/officeDocument/2006/math">
                    <m:oMathParaPr>
                      <m:jc m:val="centerGroup"/>
                    </m:oMathParaPr>
                    <m:oMath xmlns:m="http://schemas.openxmlformats.org/officeDocument/2006/math">
                      <m:r>
                        <a:rPr lang="es-MX" sz="1600" b="1" i="1" smtClean="0">
                          <a:solidFill>
                            <a:srgbClr val="000066"/>
                          </a:solidFill>
                          <a:latin typeface="Cambria Math"/>
                          <a:ea typeface="Cambria Math"/>
                        </a:rPr>
                        <m:t>∆</m:t>
                      </m:r>
                      <m:r>
                        <a:rPr lang="es-MX" sz="1600" b="1" i="1" smtClean="0">
                          <a:solidFill>
                            <a:srgbClr val="000066"/>
                          </a:solidFill>
                          <a:latin typeface="Cambria Math"/>
                          <a:ea typeface="Cambria Math"/>
                        </a:rPr>
                        <m:t>𝒙</m:t>
                      </m:r>
                      <m:r>
                        <a:rPr lang="es-MX" sz="1600" b="1" i="1" smtClean="0">
                          <a:solidFill>
                            <a:srgbClr val="000066"/>
                          </a:solidFill>
                          <a:latin typeface="Cambria Math"/>
                          <a:ea typeface="Cambria Math"/>
                        </a:rPr>
                        <m:t>=</m:t>
                      </m:r>
                      <m:r>
                        <a:rPr lang="es-MX" sz="1600" b="1" i="1" smtClean="0">
                          <a:solidFill>
                            <a:srgbClr val="000066"/>
                          </a:solidFill>
                          <a:latin typeface="Cambria Math"/>
                          <a:ea typeface="Cambria Math"/>
                        </a:rPr>
                        <m:t>𝝈</m:t>
                      </m:r>
                    </m:oMath>
                  </m:oMathPara>
                </a14:m>
                <a:endParaRPr lang="es-MX" sz="1600" b="1" dirty="0">
                  <a:solidFill>
                    <a:srgbClr val="000066"/>
                  </a:solidFill>
                  <a:latin typeface="Arial" charset="0"/>
                </a:endParaRPr>
              </a:p>
            </p:txBody>
          </p:sp>
        </mc:Choice>
        <mc:Fallback xmlns="">
          <p:sp>
            <p:nvSpPr>
              <p:cNvPr id="6" name="5 Rectángulo"/>
              <p:cNvSpPr>
                <a:spLocks noRot="1" noChangeAspect="1" noMove="1" noResize="1" noEditPoints="1" noAdjustHandles="1" noChangeArrowheads="1" noChangeShapeType="1" noTextEdit="1"/>
              </p:cNvSpPr>
              <p:nvPr/>
            </p:nvSpPr>
            <p:spPr>
              <a:xfrm>
                <a:off x="4174110" y="5447852"/>
                <a:ext cx="880562" cy="338554"/>
              </a:xfrm>
              <a:prstGeom prst="rect">
                <a:avLst/>
              </a:prstGeom>
              <a:blipFill>
                <a:blip r:embed="rId3"/>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308673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strips(downRight)">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strips(downRight)">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strips(downRight)">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strips(downRight)">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utoUpdateAnimBg="0"/>
      <p:bldP spid="4" grpId="0" build="p" autoUpdateAnimBg="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3646163" y="773330"/>
            <a:ext cx="1851790" cy="369332"/>
          </a:xfrm>
          <a:prstGeom prst="rect">
            <a:avLst/>
          </a:prstGeom>
          <a:noFill/>
          <a:ln w="9525">
            <a:noFill/>
            <a:miter lim="800000"/>
            <a:headEnd/>
            <a:tailEnd/>
          </a:ln>
          <a:effectLst/>
        </p:spPr>
        <p:txBody>
          <a:bodyPr wrap="none">
            <a:spAutoFit/>
          </a:bodyPr>
          <a:lstStyle/>
          <a:p>
            <a:pPr>
              <a:spcBef>
                <a:spcPct val="50000"/>
              </a:spcBef>
            </a:pPr>
            <a:r>
              <a:rPr lang="es-MX" sz="1800" b="1" dirty="0">
                <a:solidFill>
                  <a:srgbClr val="000099"/>
                </a:solidFill>
                <a:latin typeface="Arial" charset="0"/>
              </a:rPr>
              <a:t>Incertidumbres</a:t>
            </a:r>
            <a:endParaRPr lang="es-ES" sz="1800" b="1" dirty="0">
              <a:solidFill>
                <a:srgbClr val="000099"/>
              </a:solidFill>
              <a:latin typeface="Arial" charset="0"/>
            </a:endParaRPr>
          </a:p>
        </p:txBody>
      </p:sp>
      <mc:AlternateContent xmlns:mc="http://schemas.openxmlformats.org/markup-compatibility/2006" xmlns:a14="http://schemas.microsoft.com/office/drawing/2010/main">
        <mc:Choice Requires="a14">
          <p:sp>
            <p:nvSpPr>
              <p:cNvPr id="16" name="Text Box 3"/>
              <p:cNvSpPr txBox="1">
                <a:spLocks noChangeArrowheads="1"/>
              </p:cNvSpPr>
              <p:nvPr/>
            </p:nvSpPr>
            <p:spPr bwMode="auto">
              <a:xfrm>
                <a:off x="531812" y="1358743"/>
                <a:ext cx="8078788" cy="2883353"/>
              </a:xfrm>
              <a:prstGeom prst="rect">
                <a:avLst/>
              </a:prstGeom>
              <a:noFill/>
              <a:ln w="9525">
                <a:noFill/>
                <a:miter lim="800000"/>
                <a:headEnd/>
                <a:tailEnd/>
              </a:ln>
              <a:effectLst/>
            </p:spPr>
            <p:txBody>
              <a:bodyPr wrap="square">
                <a:spAutoFit/>
              </a:bodyPr>
              <a:lstStyle/>
              <a:p>
                <a:pPr marL="182563" indent="-182563" algn="just">
                  <a:lnSpc>
                    <a:spcPct val="120000"/>
                  </a:lnSpc>
                  <a:spcAft>
                    <a:spcPts val="800"/>
                  </a:spcAft>
                  <a:buFont typeface="Arial" panose="020B0604020202020204" pitchFamily="34" charset="0"/>
                  <a:buChar char="•"/>
                </a:pPr>
                <a:r>
                  <a:rPr lang="es-MX" sz="1600" dirty="0">
                    <a:solidFill>
                      <a:srgbClr val="000066"/>
                    </a:solidFill>
                    <a:latin typeface="Arial" charset="0"/>
                  </a:rPr>
                  <a:t>La </a:t>
                </a:r>
                <a:r>
                  <a:rPr lang="es-MX" sz="1600" b="1" dirty="0">
                    <a:solidFill>
                      <a:srgbClr val="000066"/>
                    </a:solidFill>
                    <a:latin typeface="Arial" charset="0"/>
                  </a:rPr>
                  <a:t>incertidumbre relativa </a:t>
                </a:r>
                <a:r>
                  <a:rPr lang="es-MX" sz="1600" dirty="0">
                    <a:solidFill>
                      <a:srgbClr val="000066"/>
                    </a:solidFill>
                    <a:latin typeface="Arial" charset="0"/>
                  </a:rPr>
                  <a:t>se obtiene dividiendo la incertidumbre absoluta entre el valor central de las mediciones.</a:t>
                </a:r>
              </a:p>
              <a:p>
                <a:pPr algn="just">
                  <a:lnSpc>
                    <a:spcPct val="120000"/>
                  </a:lnSpc>
                  <a:spcAft>
                    <a:spcPts val="800"/>
                  </a:spcAft>
                </a:pPr>
                <a14:m>
                  <m:oMathPara xmlns:m="http://schemas.openxmlformats.org/officeDocument/2006/math">
                    <m:oMathParaPr>
                      <m:jc m:val="centerGroup"/>
                    </m:oMathParaPr>
                    <m:oMath xmlns:m="http://schemas.openxmlformats.org/officeDocument/2006/math">
                      <m:f>
                        <m:fPr>
                          <m:ctrlPr>
                            <a:rPr lang="es-MX" sz="1600" i="1" smtClean="0">
                              <a:solidFill>
                                <a:srgbClr val="000066"/>
                              </a:solidFill>
                              <a:latin typeface="Cambria Math" panose="02040503050406030204" pitchFamily="18" charset="0"/>
                            </a:rPr>
                          </m:ctrlPr>
                        </m:fPr>
                        <m:num>
                          <m:r>
                            <a:rPr lang="es-MX" sz="1600" i="1" smtClean="0">
                              <a:solidFill>
                                <a:srgbClr val="000066"/>
                              </a:solidFill>
                              <a:latin typeface="Cambria Math"/>
                              <a:ea typeface="Cambria Math"/>
                            </a:rPr>
                            <m:t>∆</m:t>
                          </m:r>
                          <m:r>
                            <a:rPr lang="es-MX" sz="1600" i="1" smtClean="0">
                              <a:solidFill>
                                <a:srgbClr val="000066"/>
                              </a:solidFill>
                              <a:latin typeface="Cambria Math"/>
                              <a:ea typeface="Cambria Math"/>
                            </a:rPr>
                            <m:t>𝑥</m:t>
                          </m:r>
                        </m:num>
                        <m:den>
                          <m:r>
                            <a:rPr lang="es-MX" sz="1600" i="1" smtClean="0">
                              <a:solidFill>
                                <a:srgbClr val="000066"/>
                              </a:solidFill>
                              <a:latin typeface="Cambria Math"/>
                            </a:rPr>
                            <m:t>𝑥</m:t>
                          </m:r>
                        </m:den>
                      </m:f>
                    </m:oMath>
                  </m:oMathPara>
                </a14:m>
                <a:endParaRPr lang="es-MX" sz="1600" dirty="0">
                  <a:solidFill>
                    <a:srgbClr val="000066"/>
                  </a:solidFill>
                  <a:latin typeface="Arial" charset="0"/>
                </a:endParaRPr>
              </a:p>
              <a:p>
                <a:pPr marL="182563" indent="-182563" algn="just">
                  <a:lnSpc>
                    <a:spcPct val="120000"/>
                  </a:lnSpc>
                  <a:spcAft>
                    <a:spcPts val="800"/>
                  </a:spcAft>
                  <a:buFont typeface="Arial" panose="020B0604020202020204" pitchFamily="34" charset="0"/>
                  <a:buChar char="•"/>
                </a:pPr>
                <a:r>
                  <a:rPr lang="es-MX" sz="1600" dirty="0">
                    <a:solidFill>
                      <a:srgbClr val="000066"/>
                    </a:solidFill>
                    <a:latin typeface="Arial" charset="0"/>
                  </a:rPr>
                  <a:t>La </a:t>
                </a:r>
                <a:r>
                  <a:rPr lang="es-MX" sz="1600" b="1" dirty="0">
                    <a:solidFill>
                      <a:srgbClr val="000066"/>
                    </a:solidFill>
                    <a:latin typeface="Arial" charset="0"/>
                  </a:rPr>
                  <a:t>incertidumbre relativa porcentual </a:t>
                </a:r>
                <a:r>
                  <a:rPr lang="es-MX" sz="1600" dirty="0">
                    <a:solidFill>
                      <a:srgbClr val="000066"/>
                    </a:solidFill>
                    <a:latin typeface="Arial" charset="0"/>
                  </a:rPr>
                  <a:t>se obtiene multiplicando la incertidumbre relativa por 100.</a:t>
                </a:r>
              </a:p>
              <a:p>
                <a:pPr algn="just">
                  <a:lnSpc>
                    <a:spcPct val="120000"/>
                  </a:lnSpc>
                  <a:spcAft>
                    <a:spcPts val="800"/>
                  </a:spcAft>
                </a:pPr>
                <a14:m>
                  <m:oMathPara xmlns:m="http://schemas.openxmlformats.org/officeDocument/2006/math">
                    <m:oMathParaPr>
                      <m:jc m:val="centerGroup"/>
                    </m:oMathParaPr>
                    <m:oMath xmlns:m="http://schemas.openxmlformats.org/officeDocument/2006/math">
                      <m:f>
                        <m:fPr>
                          <m:ctrlPr>
                            <a:rPr lang="es-MX" sz="1600" i="1">
                              <a:solidFill>
                                <a:srgbClr val="000066"/>
                              </a:solidFill>
                              <a:latin typeface="Cambria Math" panose="02040503050406030204" pitchFamily="18" charset="0"/>
                            </a:rPr>
                          </m:ctrlPr>
                        </m:fPr>
                        <m:num>
                          <m:r>
                            <a:rPr lang="es-MX" sz="1600" i="1">
                              <a:solidFill>
                                <a:srgbClr val="000066"/>
                              </a:solidFill>
                              <a:latin typeface="Cambria Math"/>
                              <a:ea typeface="Cambria Math"/>
                            </a:rPr>
                            <m:t>∆</m:t>
                          </m:r>
                          <m:r>
                            <a:rPr lang="es-MX" sz="1600" i="1">
                              <a:solidFill>
                                <a:srgbClr val="000066"/>
                              </a:solidFill>
                              <a:latin typeface="Cambria Math"/>
                              <a:ea typeface="Cambria Math"/>
                            </a:rPr>
                            <m:t>𝑥</m:t>
                          </m:r>
                        </m:num>
                        <m:den>
                          <m:r>
                            <a:rPr lang="es-MX" sz="1600" i="1">
                              <a:solidFill>
                                <a:srgbClr val="000066"/>
                              </a:solidFill>
                              <a:latin typeface="Cambria Math"/>
                            </a:rPr>
                            <m:t>𝑥</m:t>
                          </m:r>
                        </m:den>
                      </m:f>
                      <m:r>
                        <a:rPr lang="es-MX" sz="1600" i="1" smtClean="0">
                          <a:solidFill>
                            <a:srgbClr val="000066"/>
                          </a:solidFill>
                          <a:latin typeface="Cambria Math"/>
                          <a:ea typeface="Cambria Math"/>
                        </a:rPr>
                        <m:t>∙100</m:t>
                      </m:r>
                    </m:oMath>
                  </m:oMathPara>
                </a14:m>
                <a:endParaRPr lang="es-MX" sz="1600" dirty="0">
                  <a:solidFill>
                    <a:srgbClr val="000066"/>
                  </a:solidFill>
                  <a:latin typeface="Arial" charset="0"/>
                </a:endParaRPr>
              </a:p>
            </p:txBody>
          </p:sp>
        </mc:Choice>
        <mc:Fallback xmlns="">
          <p:sp>
            <p:nvSpPr>
              <p:cNvPr id="16" name="Text Box 3"/>
              <p:cNvSpPr txBox="1">
                <a:spLocks noRot="1" noChangeAspect="1" noMove="1" noResize="1" noEditPoints="1" noAdjustHandles="1" noChangeArrowheads="1" noChangeShapeType="1" noTextEdit="1"/>
              </p:cNvSpPr>
              <p:nvPr/>
            </p:nvSpPr>
            <p:spPr bwMode="auto">
              <a:xfrm>
                <a:off x="531812" y="1358743"/>
                <a:ext cx="8078788" cy="2883353"/>
              </a:xfrm>
              <a:prstGeom prst="rect">
                <a:avLst/>
              </a:prstGeom>
              <a:blipFill>
                <a:blip r:embed="rId2"/>
                <a:stretch>
                  <a:fillRect l="-302" r="-377"/>
                </a:stretch>
              </a:blipFill>
              <a:ln w="9525">
                <a:noFill/>
                <a:miter lim="800000"/>
                <a:headEnd/>
                <a:tailEnd/>
              </a:ln>
              <a:effectLst/>
            </p:spPr>
            <p:txBody>
              <a:bodyPr/>
              <a:lstStyle/>
              <a:p>
                <a:r>
                  <a:rPr lang="es-MX">
                    <a:noFill/>
                  </a:rPr>
                  <a:t> </a:t>
                </a:r>
              </a:p>
            </p:txBody>
          </p:sp>
        </mc:Fallback>
      </mc:AlternateContent>
    </p:spTree>
    <p:extLst>
      <p:ext uri="{BB962C8B-B14F-4D97-AF65-F5344CB8AC3E}">
        <p14:creationId xmlns:p14="http://schemas.microsoft.com/office/powerpoint/2010/main" val="64901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strips(downRight)">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strips(downRight)">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2434303" y="773330"/>
            <a:ext cx="4275530" cy="369332"/>
          </a:xfrm>
          <a:prstGeom prst="rect">
            <a:avLst/>
          </a:prstGeom>
          <a:noFill/>
          <a:ln w="9525">
            <a:noFill/>
            <a:miter lim="800000"/>
            <a:headEnd/>
            <a:tailEnd/>
          </a:ln>
          <a:effectLst/>
        </p:spPr>
        <p:txBody>
          <a:bodyPr wrap="none">
            <a:spAutoFit/>
          </a:bodyPr>
          <a:lstStyle/>
          <a:p>
            <a:pPr>
              <a:spcBef>
                <a:spcPct val="50000"/>
              </a:spcBef>
            </a:pPr>
            <a:r>
              <a:rPr lang="es-MX" sz="1800" b="1" dirty="0">
                <a:solidFill>
                  <a:srgbClr val="000099"/>
                </a:solidFill>
                <a:latin typeface="Arial" charset="0"/>
              </a:rPr>
              <a:t>Características estáticas y dinámicas</a:t>
            </a:r>
            <a:endParaRPr lang="es-ES" sz="1800" b="1" dirty="0">
              <a:solidFill>
                <a:srgbClr val="000099"/>
              </a:solidFill>
              <a:latin typeface="Arial" charset="0"/>
            </a:endParaRPr>
          </a:p>
        </p:txBody>
      </p:sp>
      <p:sp>
        <p:nvSpPr>
          <p:cNvPr id="16" name="Text Box 3"/>
          <p:cNvSpPr txBox="1">
            <a:spLocks noChangeArrowheads="1"/>
          </p:cNvSpPr>
          <p:nvPr/>
        </p:nvSpPr>
        <p:spPr bwMode="auto">
          <a:xfrm>
            <a:off x="531812" y="1358743"/>
            <a:ext cx="8078788" cy="3752822"/>
          </a:xfrm>
          <a:prstGeom prst="rect">
            <a:avLst/>
          </a:prstGeom>
          <a:noFill/>
          <a:ln w="9525">
            <a:noFill/>
            <a:miter lim="800000"/>
            <a:headEnd/>
            <a:tailEnd/>
          </a:ln>
          <a:effectLst/>
        </p:spPr>
        <p:txBody>
          <a:bodyPr wrap="square">
            <a:spAutoFit/>
          </a:bodyPr>
          <a:lstStyle/>
          <a:p>
            <a:pPr algn="just">
              <a:lnSpc>
                <a:spcPct val="120000"/>
              </a:lnSpc>
              <a:spcAft>
                <a:spcPts val="800"/>
              </a:spcAft>
              <a:tabLst>
                <a:tab pos="182563" algn="l"/>
              </a:tabLst>
            </a:pPr>
            <a:r>
              <a:rPr lang="es-MX" sz="1600" dirty="0">
                <a:solidFill>
                  <a:srgbClr val="000066"/>
                </a:solidFill>
                <a:latin typeface="Arial" charset="0"/>
              </a:rPr>
              <a:t>Las características estáticas y dinámicas de un instrumento, definen sus propios alcances y limitaciones, así como su comportamiento.</a:t>
            </a:r>
          </a:p>
          <a:p>
            <a:pPr algn="just">
              <a:lnSpc>
                <a:spcPct val="120000"/>
              </a:lnSpc>
              <a:spcAft>
                <a:spcPts val="800"/>
              </a:spcAft>
              <a:tabLst>
                <a:tab pos="182563" algn="l"/>
              </a:tabLst>
            </a:pPr>
            <a:endParaRPr lang="es-MX" sz="1600" dirty="0">
              <a:solidFill>
                <a:srgbClr val="000066"/>
              </a:solidFill>
              <a:latin typeface="Arial" charset="0"/>
            </a:endParaRPr>
          </a:p>
          <a:p>
            <a:pPr marL="182563" indent="-182563" algn="just">
              <a:lnSpc>
                <a:spcPct val="120000"/>
              </a:lnSpc>
              <a:spcAft>
                <a:spcPts val="800"/>
              </a:spcAft>
              <a:buFont typeface="Arial" panose="020B0604020202020204" pitchFamily="34" charset="0"/>
              <a:buChar char="•"/>
              <a:tabLst>
                <a:tab pos="182563" algn="l"/>
              </a:tabLst>
            </a:pPr>
            <a:r>
              <a:rPr lang="es-MX" sz="1600" b="1" dirty="0">
                <a:solidFill>
                  <a:srgbClr val="000066"/>
                </a:solidFill>
                <a:latin typeface="Arial" charset="0"/>
              </a:rPr>
              <a:t>Características estáticas:</a:t>
            </a:r>
            <a:r>
              <a:rPr lang="es-MX" sz="1600" dirty="0">
                <a:solidFill>
                  <a:srgbClr val="000066"/>
                </a:solidFill>
                <a:latin typeface="Arial" charset="0"/>
              </a:rPr>
              <a:t> Son aquellas que se identifican, aun sin utilizar el instrumento pero sí observando su carátula o pantalla. Dentro de estas características se encuentran el rango, la resolución y la legibilidad.</a:t>
            </a:r>
          </a:p>
          <a:p>
            <a:pPr marL="182563" indent="-182563" algn="just">
              <a:lnSpc>
                <a:spcPct val="120000"/>
              </a:lnSpc>
              <a:spcAft>
                <a:spcPts val="800"/>
              </a:spcAft>
              <a:buFont typeface="Arial" panose="020B0604020202020204" pitchFamily="34" charset="0"/>
              <a:buChar char="•"/>
              <a:tabLst>
                <a:tab pos="182563" algn="l"/>
              </a:tabLst>
            </a:pPr>
            <a:endParaRPr lang="es-MX" sz="1600" dirty="0">
              <a:solidFill>
                <a:srgbClr val="000066"/>
              </a:solidFill>
              <a:latin typeface="Arial" charset="0"/>
            </a:endParaRPr>
          </a:p>
          <a:p>
            <a:pPr marL="182563" indent="-182563" algn="just">
              <a:lnSpc>
                <a:spcPct val="120000"/>
              </a:lnSpc>
              <a:spcAft>
                <a:spcPts val="800"/>
              </a:spcAft>
              <a:buFont typeface="Arial" panose="020B0604020202020204" pitchFamily="34" charset="0"/>
              <a:buChar char="•"/>
              <a:tabLst>
                <a:tab pos="182563" algn="l"/>
              </a:tabLst>
            </a:pPr>
            <a:r>
              <a:rPr lang="es-MX" sz="1600" b="1" dirty="0">
                <a:solidFill>
                  <a:srgbClr val="000066"/>
                </a:solidFill>
                <a:latin typeface="Arial" charset="0"/>
              </a:rPr>
              <a:t>Características dinámicas:</a:t>
            </a:r>
            <a:r>
              <a:rPr lang="es-MX" sz="1600" dirty="0">
                <a:solidFill>
                  <a:srgbClr val="000066"/>
                </a:solidFill>
                <a:latin typeface="Arial" charset="0"/>
              </a:rPr>
              <a:t> Las características dinámicas describen el comportamiento de un instrumento ante una entrada variable. Dentro de estas características se encuentran la sensibilidad, la respuesta temporal y la respuesta </a:t>
            </a:r>
            <a:r>
              <a:rPr lang="es-MX" sz="1600" dirty="0" err="1">
                <a:solidFill>
                  <a:srgbClr val="000066"/>
                </a:solidFill>
                <a:latin typeface="Arial" charset="0"/>
              </a:rPr>
              <a:t>frecuencial</a:t>
            </a:r>
            <a:r>
              <a:rPr lang="es-MX" sz="1600" dirty="0">
                <a:solidFill>
                  <a:srgbClr val="000066"/>
                </a:solidFill>
                <a:latin typeface="Arial" charset="0"/>
              </a:rPr>
              <a:t>.</a:t>
            </a:r>
          </a:p>
        </p:txBody>
      </p:sp>
    </p:spTree>
    <p:extLst>
      <p:ext uri="{BB962C8B-B14F-4D97-AF65-F5344CB8AC3E}">
        <p14:creationId xmlns:p14="http://schemas.microsoft.com/office/powerpoint/2010/main" val="128641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strips(downRight)">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strips(downRight)">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strips(downRight)">
                                      <p:cBhvr>
                                        <p:cTn id="1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3126805" y="773330"/>
            <a:ext cx="2890535" cy="369332"/>
          </a:xfrm>
          <a:prstGeom prst="rect">
            <a:avLst/>
          </a:prstGeom>
          <a:noFill/>
          <a:ln w="9525">
            <a:noFill/>
            <a:miter lim="800000"/>
            <a:headEnd/>
            <a:tailEnd/>
          </a:ln>
          <a:effectLst/>
        </p:spPr>
        <p:txBody>
          <a:bodyPr wrap="none">
            <a:spAutoFit/>
          </a:bodyPr>
          <a:lstStyle/>
          <a:p>
            <a:pPr>
              <a:spcBef>
                <a:spcPct val="50000"/>
              </a:spcBef>
            </a:pPr>
            <a:r>
              <a:rPr lang="es-MX" sz="1800" b="1" dirty="0">
                <a:solidFill>
                  <a:srgbClr val="000099"/>
                </a:solidFill>
                <a:latin typeface="Arial" charset="0"/>
              </a:rPr>
              <a:t>Características estáticas</a:t>
            </a:r>
            <a:endParaRPr lang="es-ES" sz="1800" b="1" dirty="0">
              <a:solidFill>
                <a:srgbClr val="000099"/>
              </a:solidFill>
              <a:latin typeface="Arial" charset="0"/>
            </a:endParaRPr>
          </a:p>
        </p:txBody>
      </p:sp>
      <p:sp>
        <p:nvSpPr>
          <p:cNvPr id="16" name="Text Box 3"/>
          <p:cNvSpPr txBox="1">
            <a:spLocks noChangeArrowheads="1"/>
          </p:cNvSpPr>
          <p:nvPr/>
        </p:nvSpPr>
        <p:spPr bwMode="auto">
          <a:xfrm>
            <a:off x="467544" y="1461326"/>
            <a:ext cx="6588316" cy="4847994"/>
          </a:xfrm>
          <a:prstGeom prst="rect">
            <a:avLst/>
          </a:prstGeom>
          <a:noFill/>
          <a:ln w="9525">
            <a:noFill/>
            <a:miter lim="800000"/>
            <a:headEnd/>
            <a:tailEnd/>
          </a:ln>
          <a:effectLst/>
        </p:spPr>
        <p:txBody>
          <a:bodyPr wrap="square">
            <a:spAutoFit/>
          </a:bodyPr>
          <a:lstStyle/>
          <a:p>
            <a:pPr marL="182563" indent="-182563" algn="just">
              <a:lnSpc>
                <a:spcPct val="130000"/>
              </a:lnSpc>
              <a:spcAft>
                <a:spcPts val="0"/>
              </a:spcAft>
              <a:buFont typeface="Arial" panose="020B0604020202020204" pitchFamily="34" charset="0"/>
              <a:buChar char="•"/>
              <a:tabLst>
                <a:tab pos="182563" algn="l"/>
              </a:tabLst>
            </a:pPr>
            <a:r>
              <a:rPr lang="es-MX" sz="1600" b="1" dirty="0">
                <a:solidFill>
                  <a:srgbClr val="000066"/>
                </a:solidFill>
                <a:latin typeface="Arial" charset="0"/>
              </a:rPr>
              <a:t>Rango</a:t>
            </a:r>
          </a:p>
          <a:p>
            <a:pPr marL="182563" algn="just">
              <a:lnSpc>
                <a:spcPct val="130000"/>
              </a:lnSpc>
              <a:spcAft>
                <a:spcPts val="1200"/>
              </a:spcAft>
              <a:tabLst>
                <a:tab pos="182563" algn="l"/>
              </a:tabLst>
            </a:pPr>
            <a:r>
              <a:rPr lang="es-MX" sz="1600" dirty="0">
                <a:solidFill>
                  <a:srgbClr val="000066"/>
                </a:solidFill>
                <a:latin typeface="Arial" charset="0"/>
              </a:rPr>
              <a:t>Es el intervalo de valores en el que se pueden medir con el instrumento, éste debe especificarse desde qué valor (el menor) y hasta qué valor (el mayor) se puede medir.</a:t>
            </a:r>
          </a:p>
          <a:p>
            <a:pPr marL="182563" indent="-182563" algn="just">
              <a:lnSpc>
                <a:spcPct val="130000"/>
              </a:lnSpc>
              <a:spcAft>
                <a:spcPts val="0"/>
              </a:spcAft>
              <a:buFont typeface="Arial" panose="020B0604020202020204" pitchFamily="34" charset="0"/>
              <a:buChar char="•"/>
              <a:tabLst>
                <a:tab pos="182563" algn="l"/>
              </a:tabLst>
            </a:pPr>
            <a:r>
              <a:rPr lang="es-MX" sz="1600" b="1" dirty="0">
                <a:solidFill>
                  <a:srgbClr val="000066"/>
                </a:solidFill>
                <a:latin typeface="Arial" charset="0"/>
              </a:rPr>
              <a:t>Resolución</a:t>
            </a:r>
          </a:p>
          <a:p>
            <a:pPr marL="182563" algn="just">
              <a:lnSpc>
                <a:spcPct val="130000"/>
              </a:lnSpc>
              <a:spcAft>
                <a:spcPts val="1200"/>
              </a:spcAft>
              <a:tabLst>
                <a:tab pos="182563" algn="l"/>
              </a:tabLst>
            </a:pPr>
            <a:r>
              <a:rPr lang="es-MX" sz="1600" dirty="0">
                <a:solidFill>
                  <a:srgbClr val="000066"/>
                </a:solidFill>
                <a:latin typeface="Arial" charset="0"/>
              </a:rPr>
              <a:t>Es el intervalo más pequeño que se puede medir con error mínimo en el instrumento de medición.</a:t>
            </a:r>
          </a:p>
          <a:p>
            <a:pPr marL="182563" indent="-182563" algn="just">
              <a:lnSpc>
                <a:spcPct val="130000"/>
              </a:lnSpc>
              <a:spcAft>
                <a:spcPts val="0"/>
              </a:spcAft>
              <a:buFont typeface="Arial" panose="020B0604020202020204" pitchFamily="34" charset="0"/>
              <a:buChar char="•"/>
              <a:tabLst>
                <a:tab pos="182563" algn="l"/>
              </a:tabLst>
            </a:pPr>
            <a:r>
              <a:rPr lang="es-MX" sz="1600" b="1" dirty="0">
                <a:solidFill>
                  <a:srgbClr val="000066"/>
                </a:solidFill>
                <a:latin typeface="Arial" charset="0"/>
              </a:rPr>
              <a:t>Legibilidad</a:t>
            </a:r>
          </a:p>
          <a:p>
            <a:pPr marL="182563" algn="just">
              <a:lnSpc>
                <a:spcPct val="130000"/>
              </a:lnSpc>
              <a:spcAft>
                <a:spcPts val="0"/>
              </a:spcAft>
              <a:tabLst>
                <a:tab pos="182563" algn="l"/>
              </a:tabLst>
            </a:pPr>
            <a:r>
              <a:rPr lang="es-MX" sz="1600" dirty="0">
                <a:solidFill>
                  <a:srgbClr val="000066"/>
                </a:solidFill>
                <a:latin typeface="Arial" charset="0"/>
              </a:rPr>
              <a:t>Es la cualidad del instrumento de medición para facilitar las lecturas del propio instrumento; ésta característica se evalúa de manera cualitativa (excelente, buena, regular, mala) y tiene una relación directa con: la nitidez de los números las marcas de las divisiones, los colores de la carátula; por ejemplo; en el termómetro se puede apreciar una legibilidad buena.</a:t>
            </a:r>
          </a:p>
        </p:txBody>
      </p:sp>
      <p:pic>
        <p:nvPicPr>
          <p:cNvPr id="102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74814" y="1358743"/>
            <a:ext cx="1506017" cy="493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052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strips(downRight)">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strips(downRight)">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strips(downRight)">
                                      <p:cBhvr>
                                        <p:cTn id="22" dur="500"/>
                                        <p:tgtEl>
                                          <p:spTgt spid="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animEffect transition="in" filter="strips(downRight)">
                                      <p:cBhvr>
                                        <p:cTn id="27" dur="500"/>
                                        <p:tgtEl>
                                          <p:spTgt spid="1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6">
                                            <p:txEl>
                                              <p:pRg st="4" end="4"/>
                                            </p:txEl>
                                          </p:spTgt>
                                        </p:tgtEl>
                                        <p:attrNameLst>
                                          <p:attrName>style.visibility</p:attrName>
                                        </p:attrNameLst>
                                      </p:cBhvr>
                                      <p:to>
                                        <p:strVal val="visible"/>
                                      </p:to>
                                    </p:set>
                                    <p:animEffect transition="in" filter="strips(downRight)">
                                      <p:cBhvr>
                                        <p:cTn id="32" dur="500"/>
                                        <p:tgtEl>
                                          <p:spTgt spid="1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6">
                                            <p:txEl>
                                              <p:pRg st="5" end="5"/>
                                            </p:txEl>
                                          </p:spTgt>
                                        </p:tgtEl>
                                        <p:attrNameLst>
                                          <p:attrName>style.visibility</p:attrName>
                                        </p:attrNameLst>
                                      </p:cBhvr>
                                      <p:to>
                                        <p:strVal val="visible"/>
                                      </p:to>
                                    </p:set>
                                    <p:animEffect transition="in" filter="strips(downRight)">
                                      <p:cBhvr>
                                        <p:cTn id="37"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3379206" y="723145"/>
            <a:ext cx="2385589" cy="415498"/>
          </a:xfrm>
          <a:prstGeom prst="rect">
            <a:avLst/>
          </a:prstGeom>
          <a:noFill/>
          <a:ln w="9525">
            <a:noFill/>
            <a:miter lim="800000"/>
            <a:headEnd/>
            <a:tailEnd/>
          </a:ln>
          <a:effectLst/>
        </p:spPr>
        <p:txBody>
          <a:bodyPr wrap="none">
            <a:spAutoFit/>
          </a:bodyPr>
          <a:lstStyle/>
          <a:p>
            <a:pPr>
              <a:spcBef>
                <a:spcPct val="50000"/>
              </a:spcBef>
            </a:pPr>
            <a:r>
              <a:rPr lang="es-ES" sz="2100" b="1" dirty="0">
                <a:solidFill>
                  <a:srgbClr val="000099"/>
                </a:solidFill>
                <a:latin typeface="Arial" charset="0"/>
              </a:rPr>
              <a:t>Material y equipo</a:t>
            </a:r>
          </a:p>
        </p:txBody>
      </p:sp>
      <p:sp>
        <p:nvSpPr>
          <p:cNvPr id="7" name="Text Box 72">
            <a:extLst>
              <a:ext uri="{FF2B5EF4-FFF2-40B4-BE49-F238E27FC236}">
                <a16:creationId xmlns="" xmlns:a16="http://schemas.microsoft.com/office/drawing/2014/main" id="{B74A5119-48F5-48E0-8FC1-17AB6B505D51}"/>
              </a:ext>
            </a:extLst>
          </p:cNvPr>
          <p:cNvSpPr txBox="1">
            <a:spLocks noChangeArrowheads="1"/>
          </p:cNvSpPr>
          <p:nvPr/>
        </p:nvSpPr>
        <p:spPr bwMode="auto">
          <a:xfrm>
            <a:off x="632756" y="1613699"/>
            <a:ext cx="4947356" cy="3293209"/>
          </a:xfrm>
          <a:prstGeom prst="rect">
            <a:avLst/>
          </a:prstGeom>
          <a:noFill/>
          <a:ln w="9525">
            <a:noFill/>
            <a:miter lim="800000"/>
            <a:headEnd/>
            <a:tailEnd/>
          </a:ln>
          <a:effectLst/>
        </p:spPr>
        <p:txBody>
          <a:bodyPr wrap="square">
            <a:spAutoFit/>
          </a:bodyPr>
          <a:lstStyle/>
          <a:p>
            <a:pPr algn="just">
              <a:spcBef>
                <a:spcPct val="50000"/>
              </a:spcBef>
            </a:pPr>
            <a:r>
              <a:rPr lang="es-MX" sz="1600" dirty="0">
                <a:solidFill>
                  <a:srgbClr val="000066"/>
                </a:solidFill>
                <a:latin typeface="Arial" charset="0"/>
              </a:rPr>
              <a:t>a) 1 vaso de precipitado de 30 [ml].</a:t>
            </a:r>
          </a:p>
          <a:p>
            <a:pPr algn="just">
              <a:spcBef>
                <a:spcPct val="50000"/>
              </a:spcBef>
            </a:pPr>
            <a:r>
              <a:rPr lang="es-MX" sz="1600" dirty="0">
                <a:solidFill>
                  <a:srgbClr val="000066"/>
                </a:solidFill>
                <a:latin typeface="Arial" charset="0"/>
              </a:rPr>
              <a:t>b) 1 matraz volumétrico de 50 [ml].</a:t>
            </a:r>
          </a:p>
          <a:p>
            <a:pPr algn="just">
              <a:spcBef>
                <a:spcPct val="50000"/>
              </a:spcBef>
            </a:pPr>
            <a:r>
              <a:rPr lang="es-MX" sz="1600" dirty="0">
                <a:solidFill>
                  <a:srgbClr val="000066"/>
                </a:solidFill>
                <a:latin typeface="Arial" charset="0"/>
              </a:rPr>
              <a:t>c) 1 balanza </a:t>
            </a:r>
            <a:r>
              <a:rPr lang="es-MX" sz="1600" dirty="0" err="1">
                <a:solidFill>
                  <a:srgbClr val="000066"/>
                </a:solidFill>
                <a:latin typeface="Arial" charset="0"/>
              </a:rPr>
              <a:t>semianalítica</a:t>
            </a:r>
            <a:r>
              <a:rPr lang="es-MX" sz="1600" dirty="0">
                <a:solidFill>
                  <a:srgbClr val="000066"/>
                </a:solidFill>
                <a:latin typeface="Arial" charset="0"/>
              </a:rPr>
              <a:t>.</a:t>
            </a:r>
          </a:p>
          <a:p>
            <a:pPr algn="just">
              <a:spcBef>
                <a:spcPct val="50000"/>
              </a:spcBef>
            </a:pPr>
            <a:r>
              <a:rPr lang="es-MX" sz="1600" dirty="0">
                <a:solidFill>
                  <a:srgbClr val="000066"/>
                </a:solidFill>
                <a:latin typeface="Arial" charset="0"/>
              </a:rPr>
              <a:t>d) 1 picnómetro con termómetro.</a:t>
            </a:r>
          </a:p>
          <a:p>
            <a:pPr algn="just">
              <a:spcBef>
                <a:spcPct val="50000"/>
              </a:spcBef>
            </a:pPr>
            <a:r>
              <a:rPr lang="es-MX" sz="1600" dirty="0">
                <a:solidFill>
                  <a:srgbClr val="000066"/>
                </a:solidFill>
                <a:latin typeface="Arial" charset="0"/>
              </a:rPr>
              <a:t>e) 1 agitador de vidrio.</a:t>
            </a:r>
          </a:p>
          <a:p>
            <a:pPr algn="just">
              <a:spcBef>
                <a:spcPct val="50000"/>
              </a:spcBef>
            </a:pPr>
            <a:r>
              <a:rPr lang="es-MX" sz="1600" dirty="0">
                <a:solidFill>
                  <a:srgbClr val="000066"/>
                </a:solidFill>
                <a:latin typeface="Arial" charset="0"/>
              </a:rPr>
              <a:t>f) 1 espátula.</a:t>
            </a:r>
          </a:p>
          <a:p>
            <a:pPr algn="just">
              <a:spcBef>
                <a:spcPct val="50000"/>
              </a:spcBef>
            </a:pPr>
            <a:r>
              <a:rPr lang="es-MX" sz="1600" dirty="0">
                <a:solidFill>
                  <a:srgbClr val="000066"/>
                </a:solidFill>
                <a:latin typeface="Arial" charset="0"/>
              </a:rPr>
              <a:t>g) 1 piseta.</a:t>
            </a:r>
          </a:p>
          <a:p>
            <a:pPr algn="just">
              <a:spcBef>
                <a:spcPct val="50000"/>
              </a:spcBef>
            </a:pPr>
            <a:r>
              <a:rPr lang="es-MX" sz="1600" dirty="0">
                <a:solidFill>
                  <a:srgbClr val="000066"/>
                </a:solidFill>
                <a:latin typeface="Arial" charset="0"/>
              </a:rPr>
              <a:t>h) 1 probeta de 10 [ml].</a:t>
            </a:r>
          </a:p>
          <a:p>
            <a:pPr algn="just">
              <a:spcBef>
                <a:spcPct val="50000"/>
              </a:spcBef>
            </a:pPr>
            <a:r>
              <a:rPr lang="es-MX" sz="1600" dirty="0">
                <a:solidFill>
                  <a:srgbClr val="000066"/>
                </a:solidFill>
                <a:latin typeface="Arial" charset="0"/>
              </a:rPr>
              <a:t>i) 1 pinzas</a:t>
            </a:r>
          </a:p>
        </p:txBody>
      </p:sp>
    </p:spTree>
    <p:extLst>
      <p:ext uri="{BB962C8B-B14F-4D97-AF65-F5344CB8AC3E}">
        <p14:creationId xmlns:p14="http://schemas.microsoft.com/office/powerpoint/2010/main" val="230308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trips(downRight)">
                                      <p:cBhvr>
                                        <p:cTn id="7" dur="500"/>
                                        <p:tgtEl>
                                          <p:spTgt spid="7">
                                            <p:txEl>
                                              <p:pRg st="0" end="0"/>
                                            </p:txEl>
                                          </p:spTgt>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strips(downRight)">
                                      <p:cBhvr>
                                        <p:cTn id="11" dur="500"/>
                                        <p:tgtEl>
                                          <p:spTgt spid="7">
                                            <p:txEl>
                                              <p:pRg st="1" end="1"/>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strips(downRight)">
                                      <p:cBhvr>
                                        <p:cTn id="15" dur="500"/>
                                        <p:tgtEl>
                                          <p:spTgt spid="7">
                                            <p:txEl>
                                              <p:pRg st="2" end="2"/>
                                            </p:txEl>
                                          </p:spTgt>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strips(downRight)">
                                      <p:cBhvr>
                                        <p:cTn id="19" dur="500"/>
                                        <p:tgtEl>
                                          <p:spTgt spid="7">
                                            <p:txEl>
                                              <p:pRg st="3" end="3"/>
                                            </p:txEl>
                                          </p:spTgt>
                                        </p:tgtEl>
                                      </p:cBhvr>
                                    </p:animEffect>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strips(downRight)">
                                      <p:cBhvr>
                                        <p:cTn id="23" dur="500"/>
                                        <p:tgtEl>
                                          <p:spTgt spid="7">
                                            <p:txEl>
                                              <p:pRg st="4" end="4"/>
                                            </p:txEl>
                                          </p:spTgt>
                                        </p:tgtEl>
                                      </p:cBhvr>
                                    </p:animEffect>
                                  </p:childTnLst>
                                </p:cTn>
                              </p:par>
                            </p:childTnLst>
                          </p:cTn>
                        </p:par>
                        <p:par>
                          <p:cTn id="24" fill="hold">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strips(downRight)">
                                      <p:cBhvr>
                                        <p:cTn id="27" dur="500"/>
                                        <p:tgtEl>
                                          <p:spTgt spid="7">
                                            <p:txEl>
                                              <p:pRg st="5" end="5"/>
                                            </p:txEl>
                                          </p:spTgt>
                                        </p:tgtEl>
                                      </p:cBhvr>
                                    </p:animEffect>
                                  </p:childTnLst>
                                </p:cTn>
                              </p:par>
                            </p:childTnLst>
                          </p:cTn>
                        </p:par>
                        <p:par>
                          <p:cTn id="28" fill="hold">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strips(downRight)">
                                      <p:cBhvr>
                                        <p:cTn id="31" dur="500"/>
                                        <p:tgtEl>
                                          <p:spTgt spid="7">
                                            <p:txEl>
                                              <p:pRg st="6" end="6"/>
                                            </p:txEl>
                                          </p:spTgt>
                                        </p:tgtEl>
                                      </p:cBhvr>
                                    </p:animEffect>
                                  </p:childTnLst>
                                </p:cTn>
                              </p:par>
                            </p:childTnLst>
                          </p:cTn>
                        </p:par>
                        <p:par>
                          <p:cTn id="32" fill="hold">
                            <p:stCondLst>
                              <p:cond delay="3500"/>
                            </p:stCondLst>
                            <p:childTnLst>
                              <p:par>
                                <p:cTn id="33" presetID="18" presetClass="entr" presetSubtype="6" fill="hold" grpId="0" nodeType="after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strips(downRight)">
                                      <p:cBhvr>
                                        <p:cTn id="35" dur="500"/>
                                        <p:tgtEl>
                                          <p:spTgt spid="7">
                                            <p:txEl>
                                              <p:pRg st="7" end="7"/>
                                            </p:txEl>
                                          </p:spTgt>
                                        </p:tgtEl>
                                      </p:cBhvr>
                                    </p:animEffect>
                                  </p:childTnLst>
                                </p:cTn>
                              </p:par>
                            </p:childTnLst>
                          </p:cTn>
                        </p:par>
                        <p:par>
                          <p:cTn id="36" fill="hold">
                            <p:stCondLst>
                              <p:cond delay="4000"/>
                            </p:stCondLst>
                            <p:childTnLst>
                              <p:par>
                                <p:cTn id="37" presetID="18" presetClass="entr" presetSubtype="6" fill="hold" grpId="0" nodeType="after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Effect transition="in" filter="strips(downRight)">
                                      <p:cBhvr>
                                        <p:cTn id="39"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3844877" y="723145"/>
            <a:ext cx="1454245" cy="415498"/>
          </a:xfrm>
          <a:prstGeom prst="rect">
            <a:avLst/>
          </a:prstGeom>
          <a:noFill/>
          <a:ln w="9525">
            <a:noFill/>
            <a:miter lim="800000"/>
            <a:headEnd/>
            <a:tailEnd/>
          </a:ln>
          <a:effectLst/>
        </p:spPr>
        <p:txBody>
          <a:bodyPr wrap="none">
            <a:spAutoFit/>
          </a:bodyPr>
          <a:lstStyle/>
          <a:p>
            <a:pPr>
              <a:spcBef>
                <a:spcPct val="50000"/>
              </a:spcBef>
            </a:pPr>
            <a:r>
              <a:rPr lang="es-ES" sz="2100" b="1" dirty="0">
                <a:solidFill>
                  <a:srgbClr val="000099"/>
                </a:solidFill>
                <a:latin typeface="Arial" charset="0"/>
              </a:rPr>
              <a:t>Reactivos</a:t>
            </a:r>
          </a:p>
        </p:txBody>
      </p:sp>
      <p:sp>
        <p:nvSpPr>
          <p:cNvPr id="7" name="Text Box 72">
            <a:extLst>
              <a:ext uri="{FF2B5EF4-FFF2-40B4-BE49-F238E27FC236}">
                <a16:creationId xmlns="" xmlns:a16="http://schemas.microsoft.com/office/drawing/2014/main" id="{24BF174F-E882-41D2-80E5-E988B8BDF8B5}"/>
              </a:ext>
            </a:extLst>
          </p:cNvPr>
          <p:cNvSpPr txBox="1">
            <a:spLocks noChangeArrowheads="1"/>
          </p:cNvSpPr>
          <p:nvPr/>
        </p:nvSpPr>
        <p:spPr bwMode="auto">
          <a:xfrm>
            <a:off x="632756" y="1613699"/>
            <a:ext cx="5739444" cy="1077218"/>
          </a:xfrm>
          <a:prstGeom prst="rect">
            <a:avLst/>
          </a:prstGeom>
          <a:noFill/>
          <a:ln w="9525">
            <a:noFill/>
            <a:miter lim="800000"/>
            <a:headEnd/>
            <a:tailEnd/>
          </a:ln>
          <a:effectLst/>
        </p:spPr>
        <p:txBody>
          <a:bodyPr wrap="square">
            <a:spAutoFit/>
          </a:bodyPr>
          <a:lstStyle/>
          <a:p>
            <a:pPr algn="just">
              <a:spcBef>
                <a:spcPct val="50000"/>
              </a:spcBef>
            </a:pPr>
            <a:r>
              <a:rPr lang="es-MX" sz="1600" dirty="0">
                <a:solidFill>
                  <a:srgbClr val="000066"/>
                </a:solidFill>
                <a:latin typeface="Arial" charset="0"/>
              </a:rPr>
              <a:t>1) Cloruro de Sodio, NaCl.</a:t>
            </a:r>
          </a:p>
          <a:p>
            <a:pPr algn="just">
              <a:spcBef>
                <a:spcPct val="50000"/>
              </a:spcBef>
            </a:pPr>
            <a:r>
              <a:rPr lang="es-MX" sz="1600" dirty="0">
                <a:solidFill>
                  <a:srgbClr val="000066"/>
                </a:solidFill>
                <a:latin typeface="Arial" charset="0"/>
              </a:rPr>
              <a:t>2) Agua de la llave.</a:t>
            </a:r>
          </a:p>
          <a:p>
            <a:pPr algn="just">
              <a:spcBef>
                <a:spcPct val="50000"/>
              </a:spcBef>
            </a:pPr>
            <a:r>
              <a:rPr lang="es-MX" sz="1600" dirty="0">
                <a:solidFill>
                  <a:srgbClr val="000066"/>
                </a:solidFill>
                <a:latin typeface="Arial" charset="0"/>
              </a:rPr>
              <a:t>3) Muestras de diferentes elementos metálicos.</a:t>
            </a:r>
          </a:p>
        </p:txBody>
      </p:sp>
    </p:spTree>
    <p:extLst>
      <p:ext uri="{BB962C8B-B14F-4D97-AF65-F5344CB8AC3E}">
        <p14:creationId xmlns:p14="http://schemas.microsoft.com/office/powerpoint/2010/main" val="263329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trips(downRight)">
                                      <p:cBhvr>
                                        <p:cTn id="7" dur="500"/>
                                        <p:tgtEl>
                                          <p:spTgt spid="7">
                                            <p:txEl>
                                              <p:pRg st="0" end="0"/>
                                            </p:txEl>
                                          </p:spTgt>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strips(downRight)">
                                      <p:cBhvr>
                                        <p:cTn id="11" dur="500"/>
                                        <p:tgtEl>
                                          <p:spTgt spid="7">
                                            <p:txEl>
                                              <p:pRg st="1" end="1"/>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strips(downRight)">
                                      <p:cBhvr>
                                        <p:cTn id="1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3814419" y="723145"/>
            <a:ext cx="1515158" cy="415498"/>
          </a:xfrm>
          <a:prstGeom prst="rect">
            <a:avLst/>
          </a:prstGeom>
          <a:noFill/>
          <a:ln w="9525">
            <a:noFill/>
            <a:miter lim="800000"/>
            <a:headEnd/>
            <a:tailEnd/>
          </a:ln>
          <a:effectLst/>
        </p:spPr>
        <p:txBody>
          <a:bodyPr wrap="none">
            <a:spAutoFit/>
          </a:bodyPr>
          <a:lstStyle/>
          <a:p>
            <a:pPr>
              <a:spcBef>
                <a:spcPct val="50000"/>
              </a:spcBef>
            </a:pPr>
            <a:r>
              <a:rPr lang="es-ES" sz="2100" b="1" dirty="0">
                <a:solidFill>
                  <a:srgbClr val="000099"/>
                </a:solidFill>
                <a:latin typeface="Arial" charset="0"/>
              </a:rPr>
              <a:t>Desarrollo</a:t>
            </a:r>
          </a:p>
        </p:txBody>
      </p:sp>
      <p:pic>
        <p:nvPicPr>
          <p:cNvPr id="12" name="Imagen 11"/>
          <p:cNvPicPr>
            <a:picLocks noChangeAspect="1"/>
          </p:cNvPicPr>
          <p:nvPr/>
        </p:nvPicPr>
        <p:blipFill>
          <a:blip r:embed="rId2">
            <a:clrChange>
              <a:clrFrom>
                <a:srgbClr val="FFFFFF"/>
              </a:clrFrom>
              <a:clrTo>
                <a:srgbClr val="FFFFFF">
                  <a:alpha val="0"/>
                </a:srgbClr>
              </a:clrTo>
            </a:clrChange>
          </a:blip>
          <a:stretch>
            <a:fillRect/>
          </a:stretch>
        </p:blipFill>
        <p:spPr>
          <a:xfrm>
            <a:off x="1835692" y="3677940"/>
            <a:ext cx="5472612" cy="2775396"/>
          </a:xfrm>
          <a:prstGeom prst="rect">
            <a:avLst/>
          </a:prstGeom>
        </p:spPr>
      </p:pic>
      <p:sp>
        <p:nvSpPr>
          <p:cNvPr id="8" name="Text Box 7">
            <a:extLst>
              <a:ext uri="{FF2B5EF4-FFF2-40B4-BE49-F238E27FC236}">
                <a16:creationId xmlns="" xmlns:a16="http://schemas.microsoft.com/office/drawing/2014/main" id="{90E6BC9A-22EB-4814-A76B-A26F79F84608}"/>
              </a:ext>
            </a:extLst>
          </p:cNvPr>
          <p:cNvSpPr txBox="1">
            <a:spLocks noChangeArrowheads="1"/>
          </p:cNvSpPr>
          <p:nvPr/>
        </p:nvSpPr>
        <p:spPr bwMode="auto">
          <a:xfrm>
            <a:off x="395538" y="1282264"/>
            <a:ext cx="8352926" cy="1077218"/>
          </a:xfrm>
          <a:prstGeom prst="rect">
            <a:avLst/>
          </a:prstGeom>
          <a:noFill/>
          <a:ln w="9525">
            <a:noFill/>
            <a:miter lim="800000"/>
            <a:headEnd/>
            <a:tailEnd/>
          </a:ln>
          <a:effectLst/>
        </p:spPr>
        <p:txBody>
          <a:bodyPr wrap="square">
            <a:spAutoFit/>
          </a:bodyPr>
          <a:lstStyle/>
          <a:p>
            <a:pPr algn="just">
              <a:spcAft>
                <a:spcPts val="0"/>
              </a:spcAft>
            </a:pPr>
            <a:r>
              <a:rPr lang="es-MX" sz="1600" dirty="0">
                <a:solidFill>
                  <a:srgbClr val="000066"/>
                </a:solidFill>
                <a:latin typeface="Arial" charset="0"/>
                <a:cs typeface="Times New Roman" pitchFamily="18" charset="0"/>
              </a:rPr>
              <a:t>ACTIVIDAD 1</a:t>
            </a:r>
          </a:p>
          <a:p>
            <a:pPr algn="just">
              <a:spcAft>
                <a:spcPts val="0"/>
              </a:spcAft>
            </a:pPr>
            <a:r>
              <a:rPr lang="es-MX" sz="1600" dirty="0">
                <a:solidFill>
                  <a:srgbClr val="000066"/>
                </a:solidFill>
                <a:latin typeface="Arial" charset="0"/>
                <a:cs typeface="Times New Roman" pitchFamily="18" charset="0"/>
              </a:rPr>
              <a:t>El profesor verificará que los alumnos posean los conocimientos teóricos necesarios para la realización de la práctica y dará las recomendaciones necesarias para el manejo del material.</a:t>
            </a:r>
            <a:endParaRPr lang="es-ES" sz="1600" dirty="0">
              <a:solidFill>
                <a:srgbClr val="000066"/>
              </a:solidFill>
              <a:latin typeface="Arial" charset="0"/>
              <a:cs typeface="Times New Roman" pitchFamily="18" charset="0"/>
            </a:endParaRPr>
          </a:p>
        </p:txBody>
      </p:sp>
      <p:sp>
        <p:nvSpPr>
          <p:cNvPr id="9" name="Text Box 7">
            <a:extLst>
              <a:ext uri="{FF2B5EF4-FFF2-40B4-BE49-F238E27FC236}">
                <a16:creationId xmlns="" xmlns:a16="http://schemas.microsoft.com/office/drawing/2014/main" id="{98FC23DA-CEAF-486C-B40C-EA067033706E}"/>
              </a:ext>
            </a:extLst>
          </p:cNvPr>
          <p:cNvSpPr txBox="1">
            <a:spLocks noChangeArrowheads="1"/>
          </p:cNvSpPr>
          <p:nvPr/>
        </p:nvSpPr>
        <p:spPr bwMode="auto">
          <a:xfrm>
            <a:off x="395538" y="2456706"/>
            <a:ext cx="8352926" cy="1077218"/>
          </a:xfrm>
          <a:prstGeom prst="rect">
            <a:avLst/>
          </a:prstGeom>
          <a:noFill/>
          <a:ln w="9525">
            <a:noFill/>
            <a:miter lim="800000"/>
            <a:headEnd/>
            <a:tailEnd/>
          </a:ln>
          <a:effectLst/>
        </p:spPr>
        <p:txBody>
          <a:bodyPr wrap="square">
            <a:spAutoFit/>
          </a:bodyPr>
          <a:lstStyle/>
          <a:p>
            <a:pPr algn="just">
              <a:spcAft>
                <a:spcPts val="0"/>
              </a:spcAft>
            </a:pPr>
            <a:r>
              <a:rPr lang="es-MX" sz="1600" dirty="0">
                <a:solidFill>
                  <a:srgbClr val="000066"/>
                </a:solidFill>
                <a:latin typeface="Arial" charset="0"/>
                <a:cs typeface="Times New Roman" pitchFamily="18" charset="0"/>
              </a:rPr>
              <a:t>ACTIVIDAD 2</a:t>
            </a:r>
          </a:p>
          <a:p>
            <a:pPr algn="just">
              <a:spcAft>
                <a:spcPts val="0"/>
              </a:spcAft>
            </a:pPr>
            <a:r>
              <a:rPr lang="es-MX" sz="1600" u="sng" dirty="0">
                <a:solidFill>
                  <a:srgbClr val="000066"/>
                </a:solidFill>
                <a:latin typeface="Arial" charset="0"/>
                <a:cs typeface="Times New Roman" pitchFamily="18" charset="0"/>
              </a:rPr>
              <a:t>Preparación de la disolución:</a:t>
            </a:r>
          </a:p>
          <a:p>
            <a:pPr marL="268288" indent="-268288" algn="just">
              <a:spcAft>
                <a:spcPts val="0"/>
              </a:spcAft>
            </a:pPr>
            <a:r>
              <a:rPr lang="es-MX" sz="1600" dirty="0">
                <a:solidFill>
                  <a:srgbClr val="000066"/>
                </a:solidFill>
                <a:latin typeface="Arial" charset="0"/>
                <a:cs typeface="Times New Roman" pitchFamily="18" charset="0"/>
              </a:rPr>
              <a:t>1. El profesor asignará a cada brigada la masa en gramos de NaCl que deben usar para preparar la disolución, (ver tabla 1).</a:t>
            </a:r>
            <a:endParaRPr lang="es-ES" sz="1600" dirty="0">
              <a:solidFill>
                <a:srgbClr val="000066"/>
              </a:solidFill>
              <a:latin typeface="Arial" charset="0"/>
              <a:cs typeface="Times New Roman" pitchFamily="18" charset="0"/>
            </a:endParaRPr>
          </a:p>
        </p:txBody>
      </p:sp>
    </p:spTree>
    <p:extLst>
      <p:ext uri="{BB962C8B-B14F-4D97-AF65-F5344CB8AC3E}">
        <p14:creationId xmlns:p14="http://schemas.microsoft.com/office/powerpoint/2010/main" val="9913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strips(downRigh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strips(downRigh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strips(downRight)">
                                      <p:cBhvr>
                                        <p:cTn id="17" dur="500"/>
                                        <p:tgtEl>
                                          <p:spTgt spid="9">
                                            <p:txEl>
                                              <p:pRg st="0" end="0"/>
                                            </p:txEl>
                                          </p:spTgt>
                                        </p:tgtEl>
                                      </p:cBhvr>
                                    </p:animEffect>
                                  </p:childTnLst>
                                </p:cTn>
                              </p:par>
                            </p:childTnLst>
                          </p:cTn>
                        </p:par>
                        <p:par>
                          <p:cTn id="18" fill="hold">
                            <p:stCondLst>
                              <p:cond delay="500"/>
                            </p:stCondLst>
                            <p:childTnLst>
                              <p:par>
                                <p:cTn id="19" presetID="18" presetClass="entr" presetSubtype="6" fill="hold" grpId="0" nodeType="after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strips(downRight)">
                                      <p:cBhvr>
                                        <p:cTn id="21" dur="5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strips(downRight)">
                                      <p:cBhvr>
                                        <p:cTn id="26" dur="500"/>
                                        <p:tgtEl>
                                          <p:spTgt spid="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utoUpdateAnimBg="0"/>
      <p:bldP spid="9" grpId="0" uiExpand="1"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55" name="Text Box 19"/>
          <p:cNvSpPr txBox="1">
            <a:spLocks noChangeArrowheads="1"/>
          </p:cNvSpPr>
          <p:nvPr/>
        </p:nvSpPr>
        <p:spPr bwMode="auto">
          <a:xfrm>
            <a:off x="3865720" y="726149"/>
            <a:ext cx="1412566" cy="415498"/>
          </a:xfrm>
          <a:prstGeom prst="rect">
            <a:avLst/>
          </a:prstGeom>
          <a:noFill/>
          <a:ln w="9525">
            <a:noFill/>
            <a:miter lim="800000"/>
            <a:headEnd/>
            <a:tailEnd/>
          </a:ln>
          <a:effectLst/>
        </p:spPr>
        <p:txBody>
          <a:bodyPr wrap="none">
            <a:spAutoFit/>
          </a:bodyPr>
          <a:lstStyle/>
          <a:p>
            <a:pPr>
              <a:spcBef>
                <a:spcPct val="50000"/>
              </a:spcBef>
            </a:pPr>
            <a:r>
              <a:rPr lang="es-ES" sz="2100" b="1" dirty="0">
                <a:solidFill>
                  <a:srgbClr val="000099"/>
                </a:solidFill>
                <a:latin typeface="Arial" charset="0"/>
              </a:rPr>
              <a:t>Objetivos</a:t>
            </a:r>
          </a:p>
        </p:txBody>
      </p:sp>
      <p:sp>
        <p:nvSpPr>
          <p:cNvPr id="91159" name="Text Box 23"/>
          <p:cNvSpPr txBox="1">
            <a:spLocks noChangeArrowheads="1"/>
          </p:cNvSpPr>
          <p:nvPr/>
        </p:nvSpPr>
        <p:spPr bwMode="auto">
          <a:xfrm>
            <a:off x="719142" y="1628800"/>
            <a:ext cx="7705725" cy="2673552"/>
          </a:xfrm>
          <a:prstGeom prst="rect">
            <a:avLst/>
          </a:prstGeom>
          <a:noFill/>
          <a:ln w="9525">
            <a:noFill/>
            <a:miter lim="800000"/>
            <a:headEnd/>
            <a:tailEnd/>
          </a:ln>
          <a:effectLst/>
        </p:spPr>
        <p:txBody>
          <a:bodyPr>
            <a:spAutoFit/>
          </a:bodyPr>
          <a:lstStyle/>
          <a:p>
            <a:pPr marL="241300" indent="-241300" algn="just">
              <a:lnSpc>
                <a:spcPct val="120000"/>
              </a:lnSpc>
              <a:spcAft>
                <a:spcPts val="800"/>
              </a:spcAft>
            </a:pPr>
            <a:r>
              <a:rPr lang="es-ES" sz="1600" b="1" dirty="0">
                <a:solidFill>
                  <a:srgbClr val="000066"/>
                </a:solidFill>
                <a:latin typeface="Arial" charset="0"/>
              </a:rPr>
              <a:t>El alumno:</a:t>
            </a:r>
          </a:p>
          <a:p>
            <a:pPr marL="241300" indent="-241300" algn="just">
              <a:lnSpc>
                <a:spcPct val="120000"/>
              </a:lnSpc>
              <a:spcAft>
                <a:spcPts val="800"/>
              </a:spcAft>
            </a:pPr>
            <a:r>
              <a:rPr lang="es-ES" sz="1600" dirty="0">
                <a:solidFill>
                  <a:srgbClr val="000066"/>
                </a:solidFill>
                <a:latin typeface="Arial" charset="0"/>
              </a:rPr>
              <a:t>1. </a:t>
            </a:r>
            <a:r>
              <a:rPr lang="es-MX" sz="1600" dirty="0">
                <a:solidFill>
                  <a:srgbClr val="000066"/>
                </a:solidFill>
                <a:latin typeface="Arial" charset="0"/>
                <a:cs typeface="Times New Roman" pitchFamily="18" charset="0"/>
              </a:rPr>
              <a:t>Preparará una disolución utilizando el material de vidrio adecuado. </a:t>
            </a:r>
          </a:p>
          <a:p>
            <a:pPr marL="241300" indent="-241300" algn="just">
              <a:lnSpc>
                <a:spcPct val="120000"/>
              </a:lnSpc>
              <a:spcAft>
                <a:spcPts val="800"/>
              </a:spcAft>
            </a:pPr>
            <a:r>
              <a:rPr lang="es-MX" sz="1600" dirty="0">
                <a:solidFill>
                  <a:srgbClr val="000066"/>
                </a:solidFill>
                <a:latin typeface="Arial" charset="0"/>
                <a:cs typeface="Times New Roman" pitchFamily="18" charset="0"/>
              </a:rPr>
              <a:t>2. Determinará la densidad de la disolución preparada.</a:t>
            </a:r>
          </a:p>
          <a:p>
            <a:pPr marL="241300" indent="-241300" algn="just">
              <a:lnSpc>
                <a:spcPct val="120000"/>
              </a:lnSpc>
              <a:spcAft>
                <a:spcPts val="800"/>
              </a:spcAft>
            </a:pPr>
            <a:r>
              <a:rPr lang="es-MX" sz="1600" dirty="0">
                <a:solidFill>
                  <a:srgbClr val="000066"/>
                </a:solidFill>
                <a:latin typeface="Arial" charset="0"/>
                <a:cs typeface="Times New Roman" pitchFamily="18" charset="0"/>
              </a:rPr>
              <a:t>3. Identificar un metal por medio de la densidad.</a:t>
            </a:r>
          </a:p>
          <a:p>
            <a:pPr marL="241300" indent="-241300" algn="just">
              <a:lnSpc>
                <a:spcPct val="120000"/>
              </a:lnSpc>
              <a:spcAft>
                <a:spcPts val="800"/>
              </a:spcAft>
            </a:pPr>
            <a:r>
              <a:rPr lang="es-MX" sz="1600" dirty="0">
                <a:solidFill>
                  <a:srgbClr val="000066"/>
                </a:solidFill>
                <a:latin typeface="Arial" charset="0"/>
                <a:cs typeface="Times New Roman" pitchFamily="18" charset="0"/>
              </a:rPr>
              <a:t>4. Determinará la media, la desviación estándar y la incertidumbre de la densidad obtenida</a:t>
            </a:r>
          </a:p>
          <a:p>
            <a:pPr marL="241300" indent="-241300" algn="just">
              <a:lnSpc>
                <a:spcPct val="120000"/>
              </a:lnSpc>
              <a:spcAft>
                <a:spcPts val="800"/>
              </a:spcAft>
            </a:pPr>
            <a:r>
              <a:rPr lang="es-MX" sz="1600" dirty="0">
                <a:solidFill>
                  <a:srgbClr val="000066"/>
                </a:solidFill>
                <a:latin typeface="Arial" charset="0"/>
                <a:cs typeface="Times New Roman" pitchFamily="18" charset="0"/>
              </a:rPr>
              <a:t>5. Identificará las características estáticas de algunos instrumentos utilizados.</a:t>
            </a:r>
            <a:endParaRPr lang="es-ES" sz="1600" dirty="0">
              <a:solidFill>
                <a:srgbClr val="000066"/>
              </a:solidFill>
              <a:latin typeface="Arial"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1159">
                                            <p:txEl>
                                              <p:pRg st="0" end="0"/>
                                            </p:txEl>
                                          </p:spTgt>
                                        </p:tgtEl>
                                        <p:attrNameLst>
                                          <p:attrName>style.visibility</p:attrName>
                                        </p:attrNameLst>
                                      </p:cBhvr>
                                      <p:to>
                                        <p:strVal val="visible"/>
                                      </p:to>
                                    </p:set>
                                    <p:animEffect transition="in" filter="strips(downRight)">
                                      <p:cBhvr>
                                        <p:cTn id="7" dur="500"/>
                                        <p:tgtEl>
                                          <p:spTgt spid="91159">
                                            <p:txEl>
                                              <p:pRg st="0" end="0"/>
                                            </p:txEl>
                                          </p:spTgt>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91159">
                                            <p:txEl>
                                              <p:pRg st="1" end="1"/>
                                            </p:txEl>
                                          </p:spTgt>
                                        </p:tgtEl>
                                        <p:attrNameLst>
                                          <p:attrName>style.visibility</p:attrName>
                                        </p:attrNameLst>
                                      </p:cBhvr>
                                      <p:to>
                                        <p:strVal val="visible"/>
                                      </p:to>
                                    </p:set>
                                    <p:animEffect transition="in" filter="strips(downRight)">
                                      <p:cBhvr>
                                        <p:cTn id="11" dur="500"/>
                                        <p:tgtEl>
                                          <p:spTgt spid="91159">
                                            <p:txEl>
                                              <p:pRg st="1" end="1"/>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91159">
                                            <p:txEl>
                                              <p:pRg st="2" end="2"/>
                                            </p:txEl>
                                          </p:spTgt>
                                        </p:tgtEl>
                                        <p:attrNameLst>
                                          <p:attrName>style.visibility</p:attrName>
                                        </p:attrNameLst>
                                      </p:cBhvr>
                                      <p:to>
                                        <p:strVal val="visible"/>
                                      </p:to>
                                    </p:set>
                                    <p:animEffect transition="in" filter="strips(downRight)">
                                      <p:cBhvr>
                                        <p:cTn id="15" dur="500"/>
                                        <p:tgtEl>
                                          <p:spTgt spid="91159">
                                            <p:txEl>
                                              <p:pRg st="2" end="2"/>
                                            </p:txEl>
                                          </p:spTgt>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91159">
                                            <p:txEl>
                                              <p:pRg st="3" end="3"/>
                                            </p:txEl>
                                          </p:spTgt>
                                        </p:tgtEl>
                                        <p:attrNameLst>
                                          <p:attrName>style.visibility</p:attrName>
                                        </p:attrNameLst>
                                      </p:cBhvr>
                                      <p:to>
                                        <p:strVal val="visible"/>
                                      </p:to>
                                    </p:set>
                                    <p:animEffect transition="in" filter="strips(downRight)">
                                      <p:cBhvr>
                                        <p:cTn id="19" dur="500"/>
                                        <p:tgtEl>
                                          <p:spTgt spid="91159">
                                            <p:txEl>
                                              <p:pRg st="3" end="3"/>
                                            </p:txEl>
                                          </p:spTgt>
                                        </p:tgtEl>
                                      </p:cBhvr>
                                    </p:animEffect>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91159">
                                            <p:txEl>
                                              <p:pRg st="4" end="4"/>
                                            </p:txEl>
                                          </p:spTgt>
                                        </p:tgtEl>
                                        <p:attrNameLst>
                                          <p:attrName>style.visibility</p:attrName>
                                        </p:attrNameLst>
                                      </p:cBhvr>
                                      <p:to>
                                        <p:strVal val="visible"/>
                                      </p:to>
                                    </p:set>
                                    <p:animEffect transition="in" filter="strips(downRight)">
                                      <p:cBhvr>
                                        <p:cTn id="23" dur="500"/>
                                        <p:tgtEl>
                                          <p:spTgt spid="91159">
                                            <p:txEl>
                                              <p:pRg st="4" end="4"/>
                                            </p:txEl>
                                          </p:spTgt>
                                        </p:tgtEl>
                                      </p:cBhvr>
                                    </p:animEffect>
                                  </p:childTnLst>
                                </p:cTn>
                              </p:par>
                            </p:childTnLst>
                          </p:cTn>
                        </p:par>
                        <p:par>
                          <p:cTn id="24" fill="hold">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91159">
                                            <p:txEl>
                                              <p:pRg st="5" end="5"/>
                                            </p:txEl>
                                          </p:spTgt>
                                        </p:tgtEl>
                                        <p:attrNameLst>
                                          <p:attrName>style.visibility</p:attrName>
                                        </p:attrNameLst>
                                      </p:cBhvr>
                                      <p:to>
                                        <p:strVal val="visible"/>
                                      </p:to>
                                    </p:set>
                                    <p:animEffect transition="in" filter="strips(downRight)">
                                      <p:cBhvr>
                                        <p:cTn id="27" dur="500"/>
                                        <p:tgtEl>
                                          <p:spTgt spid="911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59" grpId="0" uiExpand="1"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3814419" y="723145"/>
            <a:ext cx="1515158" cy="415498"/>
          </a:xfrm>
          <a:prstGeom prst="rect">
            <a:avLst/>
          </a:prstGeom>
          <a:noFill/>
          <a:ln w="9525">
            <a:noFill/>
            <a:miter lim="800000"/>
            <a:headEnd/>
            <a:tailEnd/>
          </a:ln>
          <a:effectLst/>
        </p:spPr>
        <p:txBody>
          <a:bodyPr wrap="none">
            <a:spAutoFit/>
          </a:bodyPr>
          <a:lstStyle/>
          <a:p>
            <a:pPr>
              <a:spcBef>
                <a:spcPct val="50000"/>
              </a:spcBef>
            </a:pPr>
            <a:r>
              <a:rPr lang="es-ES" sz="2100" b="1" dirty="0">
                <a:solidFill>
                  <a:srgbClr val="000099"/>
                </a:solidFill>
                <a:latin typeface="Arial" charset="0"/>
              </a:rPr>
              <a:t>Desarrollo</a:t>
            </a:r>
          </a:p>
        </p:txBody>
      </p:sp>
      <p:sp>
        <p:nvSpPr>
          <p:cNvPr id="10" name="Text Box 7">
            <a:extLst>
              <a:ext uri="{FF2B5EF4-FFF2-40B4-BE49-F238E27FC236}">
                <a16:creationId xmlns="" xmlns:a16="http://schemas.microsoft.com/office/drawing/2014/main" id="{9DE85867-5B8F-41D0-A6F7-E3B8D1163C41}"/>
              </a:ext>
            </a:extLst>
          </p:cNvPr>
          <p:cNvSpPr txBox="1">
            <a:spLocks noChangeArrowheads="1"/>
          </p:cNvSpPr>
          <p:nvPr/>
        </p:nvSpPr>
        <p:spPr bwMode="auto">
          <a:xfrm>
            <a:off x="419946" y="1412776"/>
            <a:ext cx="8328518" cy="2277547"/>
          </a:xfrm>
          <a:prstGeom prst="rect">
            <a:avLst/>
          </a:prstGeom>
          <a:noFill/>
          <a:ln w="9525">
            <a:noFill/>
            <a:miter lim="800000"/>
            <a:headEnd/>
            <a:tailEnd/>
          </a:ln>
          <a:effectLst/>
        </p:spPr>
        <p:txBody>
          <a:bodyPr wrap="square">
            <a:spAutoFit/>
          </a:bodyPr>
          <a:lstStyle/>
          <a:p>
            <a:pPr marL="268288" indent="-268288" algn="just">
              <a:spcAft>
                <a:spcPts val="1200"/>
              </a:spcAft>
            </a:pPr>
            <a:r>
              <a:rPr lang="es-MX" sz="1600" dirty="0">
                <a:solidFill>
                  <a:srgbClr val="000066"/>
                </a:solidFill>
                <a:latin typeface="Arial" charset="0"/>
                <a:cs typeface="Times New Roman" pitchFamily="18" charset="0"/>
              </a:rPr>
              <a:t>2. Mida en un vaso de precipitados de 30 [ml], con ayuda de la balanza, la masa de NaCl asignada a la brigada y agregue 20 [ml] de agua para disolver.</a:t>
            </a:r>
          </a:p>
          <a:p>
            <a:pPr algn="just">
              <a:spcAft>
                <a:spcPts val="1200"/>
              </a:spcAft>
            </a:pPr>
            <a:r>
              <a:rPr lang="es-MX" sz="1600" dirty="0">
                <a:solidFill>
                  <a:srgbClr val="000066"/>
                </a:solidFill>
                <a:latin typeface="Arial" charset="0"/>
                <a:cs typeface="Times New Roman" pitchFamily="18" charset="0"/>
              </a:rPr>
              <a:t>3. Vierta el contenido del vaso de precipitados a un matraz volumétrico de 50 [ml].</a:t>
            </a:r>
          </a:p>
          <a:p>
            <a:pPr marL="268288" indent="-268288" algn="just">
              <a:spcAft>
                <a:spcPts val="1200"/>
              </a:spcAft>
            </a:pPr>
            <a:r>
              <a:rPr lang="es-MX" sz="1600" dirty="0">
                <a:solidFill>
                  <a:srgbClr val="000066"/>
                </a:solidFill>
                <a:latin typeface="Arial" charset="0"/>
                <a:cs typeface="Times New Roman" pitchFamily="18" charset="0"/>
              </a:rPr>
              <a:t>4. Con ayuda de la piseta enjuague el vaso de precipitado con aproximadamente 5 [ml] de agua destilada y adicione el líquido de lavado, en el matraz volumétrico de 50 [ml].</a:t>
            </a:r>
          </a:p>
          <a:p>
            <a:pPr marL="268288" indent="-268288" algn="just">
              <a:spcAft>
                <a:spcPts val="1200"/>
              </a:spcAft>
            </a:pPr>
            <a:r>
              <a:rPr lang="es-MX" sz="1600" dirty="0">
                <a:solidFill>
                  <a:srgbClr val="000066"/>
                </a:solidFill>
                <a:latin typeface="Arial" charset="0"/>
                <a:cs typeface="Times New Roman" pitchFamily="18" charset="0"/>
              </a:rPr>
              <a:t>5. Lleve hasta la marca del aforo con agua y agite hasta obtener una disolución homogénea.</a:t>
            </a:r>
            <a:endParaRPr lang="es-ES" sz="1600" dirty="0">
              <a:solidFill>
                <a:srgbClr val="000066"/>
              </a:solidFill>
              <a:latin typeface="Arial" charset="0"/>
              <a:cs typeface="Times New Roman" pitchFamily="18" charset="0"/>
            </a:endParaRPr>
          </a:p>
        </p:txBody>
      </p:sp>
      <p:pic>
        <p:nvPicPr>
          <p:cNvPr id="3" name="Imagen 2">
            <a:extLst>
              <a:ext uri="{FF2B5EF4-FFF2-40B4-BE49-F238E27FC236}">
                <a16:creationId xmlns="" xmlns:a16="http://schemas.microsoft.com/office/drawing/2014/main" id="{B5B04F38-7E7A-4D3D-B822-13C7EC7FEED9}"/>
              </a:ext>
            </a:extLst>
          </p:cNvPr>
          <p:cNvPicPr>
            <a:picLocks noChangeAspect="1"/>
          </p:cNvPicPr>
          <p:nvPr/>
        </p:nvPicPr>
        <p:blipFill>
          <a:blip r:embed="rId2"/>
          <a:stretch>
            <a:fillRect/>
          </a:stretch>
        </p:blipFill>
        <p:spPr>
          <a:xfrm>
            <a:off x="2711994" y="3936544"/>
            <a:ext cx="3744420" cy="2598806"/>
          </a:xfrm>
          <a:prstGeom prst="rect">
            <a:avLst/>
          </a:prstGeom>
        </p:spPr>
      </p:pic>
    </p:spTree>
    <p:extLst>
      <p:ext uri="{BB962C8B-B14F-4D97-AF65-F5344CB8AC3E}">
        <p14:creationId xmlns:p14="http://schemas.microsoft.com/office/powerpoint/2010/main" val="257643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trips(downRigh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strips(downRigh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strips(downRigh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strips(downRight)">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3814419" y="723145"/>
            <a:ext cx="1515158" cy="415498"/>
          </a:xfrm>
          <a:prstGeom prst="rect">
            <a:avLst/>
          </a:prstGeom>
          <a:noFill/>
          <a:ln w="9525">
            <a:noFill/>
            <a:miter lim="800000"/>
            <a:headEnd/>
            <a:tailEnd/>
          </a:ln>
          <a:effectLst/>
        </p:spPr>
        <p:txBody>
          <a:bodyPr wrap="none">
            <a:spAutoFit/>
          </a:bodyPr>
          <a:lstStyle/>
          <a:p>
            <a:pPr>
              <a:spcBef>
                <a:spcPct val="50000"/>
              </a:spcBef>
            </a:pPr>
            <a:r>
              <a:rPr lang="es-ES" sz="2100" b="1" dirty="0">
                <a:solidFill>
                  <a:srgbClr val="000099"/>
                </a:solidFill>
                <a:latin typeface="Arial" charset="0"/>
              </a:rPr>
              <a:t>Desarrollo</a:t>
            </a:r>
          </a:p>
        </p:txBody>
      </p:sp>
      <p:sp>
        <p:nvSpPr>
          <p:cNvPr id="10" name="Text Box 7">
            <a:extLst>
              <a:ext uri="{FF2B5EF4-FFF2-40B4-BE49-F238E27FC236}">
                <a16:creationId xmlns="" xmlns:a16="http://schemas.microsoft.com/office/drawing/2014/main" id="{9DE85867-5B8F-41D0-A6F7-E3B8D1163C41}"/>
              </a:ext>
            </a:extLst>
          </p:cNvPr>
          <p:cNvSpPr txBox="1">
            <a:spLocks noChangeArrowheads="1"/>
          </p:cNvSpPr>
          <p:nvPr/>
        </p:nvSpPr>
        <p:spPr bwMode="auto">
          <a:xfrm>
            <a:off x="467545" y="1245528"/>
            <a:ext cx="8233320" cy="2339102"/>
          </a:xfrm>
          <a:prstGeom prst="rect">
            <a:avLst/>
          </a:prstGeom>
          <a:noFill/>
          <a:ln w="9525">
            <a:noFill/>
            <a:miter lim="800000"/>
            <a:headEnd/>
            <a:tailEnd/>
          </a:ln>
          <a:effectLst/>
        </p:spPr>
        <p:txBody>
          <a:bodyPr wrap="square">
            <a:spAutoFit/>
          </a:bodyPr>
          <a:lstStyle/>
          <a:p>
            <a:pPr marL="268288" indent="-268288" algn="just">
              <a:spcAft>
                <a:spcPts val="1200"/>
              </a:spcAft>
            </a:pPr>
            <a:r>
              <a:rPr lang="es-MX" sz="1600" dirty="0">
                <a:solidFill>
                  <a:srgbClr val="000066"/>
                </a:solidFill>
                <a:latin typeface="Arial" charset="0"/>
                <a:cs typeface="Times New Roman" pitchFamily="18" charset="0"/>
              </a:rPr>
              <a:t>ACTIVIDAD 3</a:t>
            </a:r>
          </a:p>
          <a:p>
            <a:pPr marL="268288" indent="-268288" algn="just">
              <a:spcAft>
                <a:spcPts val="1200"/>
              </a:spcAft>
            </a:pPr>
            <a:r>
              <a:rPr lang="es-MX" sz="1600" u="sng" dirty="0">
                <a:solidFill>
                  <a:srgbClr val="000066"/>
                </a:solidFill>
                <a:latin typeface="Arial" charset="0"/>
                <a:cs typeface="Times New Roman" pitchFamily="18" charset="0"/>
              </a:rPr>
              <a:t>Determinación de la densidad de la disolución:</a:t>
            </a:r>
          </a:p>
          <a:p>
            <a:pPr marL="268288" indent="-268288" algn="just">
              <a:spcAft>
                <a:spcPts val="1200"/>
              </a:spcAft>
            </a:pPr>
            <a:r>
              <a:rPr lang="es-MX" sz="1600" dirty="0">
                <a:solidFill>
                  <a:srgbClr val="000066"/>
                </a:solidFill>
                <a:latin typeface="Arial" charset="0"/>
                <a:cs typeface="Times New Roman" pitchFamily="18" charset="0"/>
              </a:rPr>
              <a:t>1. Anote el valor del volumen en cm</a:t>
            </a:r>
            <a:r>
              <a:rPr lang="es-MX" sz="1600" baseline="30000" dirty="0">
                <a:solidFill>
                  <a:srgbClr val="000066"/>
                </a:solidFill>
                <a:latin typeface="Arial" charset="0"/>
                <a:cs typeface="Times New Roman" pitchFamily="18" charset="0"/>
              </a:rPr>
              <a:t>3</a:t>
            </a:r>
            <a:r>
              <a:rPr lang="es-MX" sz="1600" dirty="0">
                <a:solidFill>
                  <a:srgbClr val="000066"/>
                </a:solidFill>
                <a:latin typeface="Arial" charset="0"/>
                <a:cs typeface="Times New Roman" pitchFamily="18" charset="0"/>
              </a:rPr>
              <a:t> que está registrado en la pared del picnómetro (</a:t>
            </a:r>
            <a:r>
              <a:rPr lang="es-MX" sz="1600" dirty="0" err="1">
                <a:solidFill>
                  <a:srgbClr val="000066"/>
                </a:solidFill>
                <a:latin typeface="Arial" charset="0"/>
                <a:cs typeface="Times New Roman" pitchFamily="18" charset="0"/>
              </a:rPr>
              <a:t>V</a:t>
            </a:r>
            <a:r>
              <a:rPr lang="es-MX" sz="1600" baseline="-25000" dirty="0" err="1">
                <a:solidFill>
                  <a:srgbClr val="000066"/>
                </a:solidFill>
                <a:latin typeface="Arial" charset="0"/>
                <a:cs typeface="Times New Roman" pitchFamily="18" charset="0"/>
              </a:rPr>
              <a:t>p</a:t>
            </a:r>
            <a:r>
              <a:rPr lang="es-MX" sz="1600" dirty="0">
                <a:solidFill>
                  <a:srgbClr val="000066"/>
                </a:solidFill>
                <a:latin typeface="Arial" charset="0"/>
                <a:cs typeface="Times New Roman" pitchFamily="18" charset="0"/>
              </a:rPr>
              <a:t>).</a:t>
            </a:r>
          </a:p>
          <a:p>
            <a:pPr marL="268288" indent="-268288" algn="just">
              <a:spcAft>
                <a:spcPts val="1200"/>
              </a:spcAft>
            </a:pPr>
            <a:r>
              <a:rPr lang="es-MX" sz="1600" dirty="0">
                <a:solidFill>
                  <a:srgbClr val="000066"/>
                </a:solidFill>
                <a:latin typeface="Arial" charset="0"/>
                <a:cs typeface="Times New Roman" pitchFamily="18" charset="0"/>
              </a:rPr>
              <a:t>2. Verifique que el picnómetro se encuentre totalmente seco y limpio.</a:t>
            </a:r>
          </a:p>
          <a:p>
            <a:pPr marL="268288" indent="-268288" algn="just">
              <a:spcAft>
                <a:spcPts val="1200"/>
              </a:spcAft>
            </a:pPr>
            <a:r>
              <a:rPr lang="es-MX" sz="1600" dirty="0">
                <a:solidFill>
                  <a:srgbClr val="000066"/>
                </a:solidFill>
                <a:latin typeface="Arial" charset="0"/>
                <a:cs typeface="Times New Roman" pitchFamily="18" charset="0"/>
              </a:rPr>
              <a:t>3. Mida y anote la masa del picnómetro vacío y totalmente armado (</a:t>
            </a:r>
            <a:r>
              <a:rPr lang="es-MX" sz="1600" dirty="0" err="1">
                <a:solidFill>
                  <a:srgbClr val="000066"/>
                </a:solidFill>
                <a:latin typeface="Arial" charset="0"/>
                <a:cs typeface="Times New Roman" pitchFamily="18" charset="0"/>
              </a:rPr>
              <a:t>m</a:t>
            </a:r>
            <a:r>
              <a:rPr lang="es-MX" sz="1600" baseline="-25000" dirty="0" err="1">
                <a:solidFill>
                  <a:srgbClr val="000066"/>
                </a:solidFill>
                <a:latin typeface="Arial" charset="0"/>
                <a:cs typeface="Times New Roman" pitchFamily="18" charset="0"/>
              </a:rPr>
              <a:t>pv</a:t>
            </a:r>
            <a:r>
              <a:rPr lang="es-MX" sz="1600" dirty="0">
                <a:solidFill>
                  <a:srgbClr val="000066"/>
                </a:solidFill>
                <a:latin typeface="Arial" charset="0"/>
                <a:cs typeface="Times New Roman" pitchFamily="18" charset="0"/>
              </a:rPr>
              <a:t>).</a:t>
            </a:r>
          </a:p>
          <a:p>
            <a:pPr marL="268288" indent="-268288" algn="just">
              <a:spcAft>
                <a:spcPts val="1200"/>
              </a:spcAft>
            </a:pPr>
            <a:r>
              <a:rPr lang="es-MX" sz="1600" dirty="0">
                <a:solidFill>
                  <a:srgbClr val="000066"/>
                </a:solidFill>
                <a:latin typeface="Arial" charset="0"/>
                <a:cs typeface="Times New Roman" pitchFamily="18" charset="0"/>
              </a:rPr>
              <a:t>4. Llénelo completamente con la disolución preparada y tápelo con termómetro y tapón.</a:t>
            </a:r>
            <a:endParaRPr lang="es-ES" sz="1600" dirty="0">
              <a:solidFill>
                <a:srgbClr val="000066"/>
              </a:solidFill>
              <a:latin typeface="Arial" charset="0"/>
              <a:cs typeface="Times New Roman" pitchFamily="18" charset="0"/>
            </a:endParaRPr>
          </a:p>
        </p:txBody>
      </p:sp>
      <p:pic>
        <p:nvPicPr>
          <p:cNvPr id="3" name="Imagen 2">
            <a:extLst>
              <a:ext uri="{FF2B5EF4-FFF2-40B4-BE49-F238E27FC236}">
                <a16:creationId xmlns="" xmlns:a16="http://schemas.microsoft.com/office/drawing/2014/main" id="{C802872C-741E-411A-99F2-8D17E9128BD4}"/>
              </a:ext>
            </a:extLst>
          </p:cNvPr>
          <p:cNvPicPr>
            <a:picLocks noChangeAspect="1"/>
          </p:cNvPicPr>
          <p:nvPr/>
        </p:nvPicPr>
        <p:blipFill>
          <a:blip r:embed="rId2"/>
          <a:stretch>
            <a:fillRect/>
          </a:stretch>
        </p:blipFill>
        <p:spPr>
          <a:xfrm>
            <a:off x="3271929" y="3717032"/>
            <a:ext cx="2624550" cy="2890492"/>
          </a:xfrm>
          <a:prstGeom prst="rect">
            <a:avLst/>
          </a:prstGeom>
        </p:spPr>
      </p:pic>
    </p:spTree>
    <p:extLst>
      <p:ext uri="{BB962C8B-B14F-4D97-AF65-F5344CB8AC3E}">
        <p14:creationId xmlns:p14="http://schemas.microsoft.com/office/powerpoint/2010/main" val="341516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trips(downRight)">
                                      <p:cBhvr>
                                        <p:cTn id="7" dur="500"/>
                                        <p:tgtEl>
                                          <p:spTgt spid="10">
                                            <p:txEl>
                                              <p:pRg st="0" end="0"/>
                                            </p:txEl>
                                          </p:spTgt>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strips(downRight)">
                                      <p:cBhvr>
                                        <p:cTn id="11" dur="500"/>
                                        <p:tgtEl>
                                          <p:spTgt spid="10">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strips(downRight)">
                                      <p:cBhvr>
                                        <p:cTn id="16" dur="500"/>
                                        <p:tgtEl>
                                          <p:spTgt spid="1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strips(downRight)">
                                      <p:cBhvr>
                                        <p:cTn id="21" dur="500"/>
                                        <p:tgtEl>
                                          <p:spTgt spid="10">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10">
                                            <p:txEl>
                                              <p:pRg st="4" end="4"/>
                                            </p:txEl>
                                          </p:spTgt>
                                        </p:tgtEl>
                                        <p:attrNameLst>
                                          <p:attrName>style.visibility</p:attrName>
                                        </p:attrNameLst>
                                      </p:cBhvr>
                                      <p:to>
                                        <p:strVal val="visible"/>
                                      </p:to>
                                    </p:set>
                                    <p:animEffect transition="in" filter="strips(downRight)">
                                      <p:cBhvr>
                                        <p:cTn id="26" dur="500"/>
                                        <p:tgtEl>
                                          <p:spTgt spid="10">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Effect transition="in" filter="strips(downRight)">
                                      <p:cBhvr>
                                        <p:cTn id="31" dur="500"/>
                                        <p:tgtEl>
                                          <p:spTgt spid="10">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3814419" y="723145"/>
            <a:ext cx="1515158" cy="415498"/>
          </a:xfrm>
          <a:prstGeom prst="rect">
            <a:avLst/>
          </a:prstGeom>
          <a:noFill/>
          <a:ln w="9525">
            <a:noFill/>
            <a:miter lim="800000"/>
            <a:headEnd/>
            <a:tailEnd/>
          </a:ln>
          <a:effectLst/>
        </p:spPr>
        <p:txBody>
          <a:bodyPr wrap="none">
            <a:spAutoFit/>
          </a:bodyPr>
          <a:lstStyle/>
          <a:p>
            <a:pPr>
              <a:spcBef>
                <a:spcPct val="50000"/>
              </a:spcBef>
            </a:pPr>
            <a:r>
              <a:rPr lang="es-ES" sz="2100" b="1" dirty="0">
                <a:solidFill>
                  <a:srgbClr val="000099"/>
                </a:solidFill>
                <a:latin typeface="Arial" charset="0"/>
              </a:rPr>
              <a:t>Desarrollo</a:t>
            </a:r>
          </a:p>
        </p:txBody>
      </p:sp>
      <p:sp>
        <p:nvSpPr>
          <p:cNvPr id="10" name="Text Box 7">
            <a:extLst>
              <a:ext uri="{FF2B5EF4-FFF2-40B4-BE49-F238E27FC236}">
                <a16:creationId xmlns="" xmlns:a16="http://schemas.microsoft.com/office/drawing/2014/main" id="{9DE85867-5B8F-41D0-A6F7-E3B8D1163C41}"/>
              </a:ext>
            </a:extLst>
          </p:cNvPr>
          <p:cNvSpPr txBox="1">
            <a:spLocks noChangeArrowheads="1"/>
          </p:cNvSpPr>
          <p:nvPr/>
        </p:nvSpPr>
        <p:spPr bwMode="auto">
          <a:xfrm>
            <a:off x="467545" y="1412776"/>
            <a:ext cx="8233320" cy="2923877"/>
          </a:xfrm>
          <a:prstGeom prst="rect">
            <a:avLst/>
          </a:prstGeom>
          <a:noFill/>
          <a:ln w="9525">
            <a:noFill/>
            <a:miter lim="800000"/>
            <a:headEnd/>
            <a:tailEnd/>
          </a:ln>
          <a:effectLst/>
        </p:spPr>
        <p:txBody>
          <a:bodyPr wrap="square">
            <a:spAutoFit/>
          </a:bodyPr>
          <a:lstStyle/>
          <a:p>
            <a:pPr marL="268288" indent="-268288" algn="just">
              <a:spcAft>
                <a:spcPts val="1200"/>
              </a:spcAft>
            </a:pPr>
            <a:r>
              <a:rPr lang="es-MX" sz="1600" dirty="0">
                <a:solidFill>
                  <a:srgbClr val="000066"/>
                </a:solidFill>
                <a:latin typeface="Arial" charset="0"/>
                <a:cs typeface="Times New Roman" pitchFamily="18" charset="0"/>
              </a:rPr>
              <a:t>5. Registre la temperatura de la disolución.</a:t>
            </a:r>
          </a:p>
          <a:p>
            <a:pPr marL="268288" indent="-268288" algn="just">
              <a:spcAft>
                <a:spcPts val="1200"/>
              </a:spcAft>
            </a:pPr>
            <a:r>
              <a:rPr lang="es-MX" sz="1600" dirty="0">
                <a:solidFill>
                  <a:srgbClr val="000066"/>
                </a:solidFill>
                <a:latin typeface="Arial" charset="0"/>
                <a:cs typeface="Times New Roman" pitchFamily="18" charset="0"/>
              </a:rPr>
              <a:t>6. Mida y registre la masa del picnómetro lleno con la disolución (</a:t>
            </a:r>
            <a:r>
              <a:rPr lang="es-MX" sz="1600" dirty="0" err="1">
                <a:solidFill>
                  <a:srgbClr val="000066"/>
                </a:solidFill>
                <a:latin typeface="Arial" charset="0"/>
                <a:cs typeface="Times New Roman" pitchFamily="18" charset="0"/>
              </a:rPr>
              <a:t>m</a:t>
            </a:r>
            <a:r>
              <a:rPr lang="es-MX" sz="1600" baseline="-25000" dirty="0" err="1">
                <a:solidFill>
                  <a:srgbClr val="000066"/>
                </a:solidFill>
                <a:latin typeface="Arial" charset="0"/>
                <a:cs typeface="Times New Roman" pitchFamily="18" charset="0"/>
              </a:rPr>
              <a:t>p+d</a:t>
            </a:r>
            <a:r>
              <a:rPr lang="es-MX" sz="1600" dirty="0">
                <a:solidFill>
                  <a:srgbClr val="000066"/>
                </a:solidFill>
                <a:latin typeface="Arial" charset="0"/>
                <a:cs typeface="Times New Roman" pitchFamily="18" charset="0"/>
              </a:rPr>
              <a:t>).</a:t>
            </a:r>
          </a:p>
          <a:p>
            <a:pPr marL="268288" indent="-268288" algn="just">
              <a:spcAft>
                <a:spcPts val="1200"/>
              </a:spcAft>
            </a:pPr>
            <a:r>
              <a:rPr lang="es-MX" sz="1600" dirty="0">
                <a:solidFill>
                  <a:srgbClr val="000066"/>
                </a:solidFill>
                <a:latin typeface="Arial" charset="0"/>
                <a:cs typeface="Times New Roman" pitchFamily="18" charset="0"/>
              </a:rPr>
              <a:t>7. Quite el tapón al picnómetro y sin vaciarlo vuelva a llenarlo completamente. Coloque nuevamente el termómetro y el tapón, seque el sistema por fuera y vuelva a medir la masa.</a:t>
            </a:r>
          </a:p>
          <a:p>
            <a:pPr marL="268288" indent="-268288" algn="just">
              <a:spcAft>
                <a:spcPts val="1200"/>
              </a:spcAft>
            </a:pPr>
            <a:r>
              <a:rPr lang="es-MX" sz="1600" dirty="0">
                <a:solidFill>
                  <a:srgbClr val="000066"/>
                </a:solidFill>
                <a:latin typeface="Arial" charset="0"/>
                <a:cs typeface="Times New Roman" pitchFamily="18" charset="0"/>
              </a:rPr>
              <a:t>8. Repita nuevamente el paso 6 para tener al menos tres mediciones que le permitirán obtener varios valores de densidad para la disolución preparada.</a:t>
            </a:r>
          </a:p>
          <a:p>
            <a:pPr marL="268288" indent="-268288" algn="just">
              <a:spcAft>
                <a:spcPts val="1200"/>
              </a:spcAft>
            </a:pPr>
            <a:r>
              <a:rPr lang="es-MX" sz="1600" dirty="0">
                <a:solidFill>
                  <a:srgbClr val="000066"/>
                </a:solidFill>
                <a:latin typeface="Arial" charset="0"/>
                <a:cs typeface="Times New Roman" pitchFamily="18" charset="0"/>
              </a:rPr>
              <a:t>9. Anote los datos obtenidos en la tabla 2  (sistema </a:t>
            </a:r>
            <a:r>
              <a:rPr lang="es-MX" sz="1600" dirty="0" err="1">
                <a:solidFill>
                  <a:srgbClr val="000066"/>
                </a:solidFill>
                <a:latin typeface="Arial" charset="0"/>
                <a:cs typeface="Times New Roman" pitchFamily="18" charset="0"/>
              </a:rPr>
              <a:t>cgs</a:t>
            </a:r>
            <a:r>
              <a:rPr lang="es-MX" sz="1600" dirty="0">
                <a:solidFill>
                  <a:srgbClr val="000066"/>
                </a:solidFill>
                <a:latin typeface="Arial" charset="0"/>
                <a:cs typeface="Times New Roman" pitchFamily="18" charset="0"/>
              </a:rPr>
              <a:t>) y realice los cálculos necesarios para llenar la tabla 3 (sistema internacional de unidades).</a:t>
            </a:r>
            <a:endParaRPr lang="es-ES" sz="1600" dirty="0">
              <a:solidFill>
                <a:srgbClr val="000066"/>
              </a:solidFill>
              <a:latin typeface="Arial" charset="0"/>
              <a:cs typeface="Times New Roman" pitchFamily="18" charset="0"/>
            </a:endParaRPr>
          </a:p>
        </p:txBody>
      </p:sp>
    </p:spTree>
    <p:extLst>
      <p:ext uri="{BB962C8B-B14F-4D97-AF65-F5344CB8AC3E}">
        <p14:creationId xmlns:p14="http://schemas.microsoft.com/office/powerpoint/2010/main" val="404710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trips(downRight)">
                                      <p:cBhvr>
                                        <p:cTn id="7" dur="500"/>
                                        <p:tgtEl>
                                          <p:spTgt spid="10">
                                            <p:txEl>
                                              <p:pRg st="0" end="0"/>
                                            </p:txEl>
                                          </p:spTgt>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strips(downRight)">
                                      <p:cBhvr>
                                        <p:cTn id="11" dur="500"/>
                                        <p:tgtEl>
                                          <p:spTgt spid="10">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strips(downRight)">
                                      <p:cBhvr>
                                        <p:cTn id="16" dur="500"/>
                                        <p:tgtEl>
                                          <p:spTgt spid="1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strips(downRight)">
                                      <p:cBhvr>
                                        <p:cTn id="21" dur="500"/>
                                        <p:tgtEl>
                                          <p:spTgt spid="10">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10">
                                            <p:txEl>
                                              <p:pRg st="4" end="4"/>
                                            </p:txEl>
                                          </p:spTgt>
                                        </p:tgtEl>
                                        <p:attrNameLst>
                                          <p:attrName>style.visibility</p:attrName>
                                        </p:attrNameLst>
                                      </p:cBhvr>
                                      <p:to>
                                        <p:strVal val="visible"/>
                                      </p:to>
                                    </p:set>
                                    <p:animEffect transition="in" filter="strips(downRight)">
                                      <p:cBhvr>
                                        <p:cTn id="26"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3814419" y="723145"/>
            <a:ext cx="1515158" cy="415498"/>
          </a:xfrm>
          <a:prstGeom prst="rect">
            <a:avLst/>
          </a:prstGeom>
          <a:noFill/>
          <a:ln w="9525">
            <a:noFill/>
            <a:miter lim="800000"/>
            <a:headEnd/>
            <a:tailEnd/>
          </a:ln>
          <a:effectLst/>
        </p:spPr>
        <p:txBody>
          <a:bodyPr wrap="none">
            <a:spAutoFit/>
          </a:bodyPr>
          <a:lstStyle/>
          <a:p>
            <a:pPr>
              <a:spcBef>
                <a:spcPct val="50000"/>
              </a:spcBef>
            </a:pPr>
            <a:r>
              <a:rPr lang="es-ES" sz="2100" b="1" dirty="0">
                <a:solidFill>
                  <a:srgbClr val="000099"/>
                </a:solidFill>
                <a:latin typeface="Arial" charset="0"/>
              </a:rPr>
              <a:t>Desarrollo</a:t>
            </a:r>
          </a:p>
        </p:txBody>
      </p:sp>
      <p:pic>
        <p:nvPicPr>
          <p:cNvPr id="3" name="Imagen 2">
            <a:extLst>
              <a:ext uri="{FF2B5EF4-FFF2-40B4-BE49-F238E27FC236}">
                <a16:creationId xmlns="" xmlns:a16="http://schemas.microsoft.com/office/drawing/2014/main" id="{248CA583-36FD-4C0C-8B0C-2F7C794B740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835691" y="1412776"/>
            <a:ext cx="5472614" cy="5053656"/>
          </a:xfrm>
          <a:prstGeom prst="rect">
            <a:avLst/>
          </a:prstGeom>
        </p:spPr>
      </p:pic>
    </p:spTree>
    <p:extLst>
      <p:ext uri="{BB962C8B-B14F-4D97-AF65-F5344CB8AC3E}">
        <p14:creationId xmlns:p14="http://schemas.microsoft.com/office/powerpoint/2010/main" val="102740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3814419" y="723145"/>
            <a:ext cx="1515158" cy="415498"/>
          </a:xfrm>
          <a:prstGeom prst="rect">
            <a:avLst/>
          </a:prstGeom>
          <a:noFill/>
          <a:ln w="9525">
            <a:noFill/>
            <a:miter lim="800000"/>
            <a:headEnd/>
            <a:tailEnd/>
          </a:ln>
          <a:effectLst/>
        </p:spPr>
        <p:txBody>
          <a:bodyPr wrap="none">
            <a:spAutoFit/>
          </a:bodyPr>
          <a:lstStyle/>
          <a:p>
            <a:pPr>
              <a:spcBef>
                <a:spcPct val="50000"/>
              </a:spcBef>
            </a:pPr>
            <a:r>
              <a:rPr lang="es-ES" sz="2100" b="1" dirty="0">
                <a:solidFill>
                  <a:srgbClr val="000099"/>
                </a:solidFill>
                <a:latin typeface="Arial" charset="0"/>
              </a:rPr>
              <a:t>Desarrollo</a:t>
            </a:r>
          </a:p>
        </p:txBody>
      </p:sp>
      <p:pic>
        <p:nvPicPr>
          <p:cNvPr id="4" name="Imagen 3">
            <a:extLst>
              <a:ext uri="{FF2B5EF4-FFF2-40B4-BE49-F238E27FC236}">
                <a16:creationId xmlns="" xmlns:a16="http://schemas.microsoft.com/office/drawing/2014/main" id="{2C79E5B4-4496-4F92-8982-44A2A1D972D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899517" y="1412776"/>
            <a:ext cx="5344962" cy="5129004"/>
          </a:xfrm>
          <a:prstGeom prst="rect">
            <a:avLst/>
          </a:prstGeom>
        </p:spPr>
      </p:pic>
    </p:spTree>
    <p:extLst>
      <p:ext uri="{BB962C8B-B14F-4D97-AF65-F5344CB8AC3E}">
        <p14:creationId xmlns:p14="http://schemas.microsoft.com/office/powerpoint/2010/main" val="42389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3814419" y="723145"/>
            <a:ext cx="1515158" cy="415498"/>
          </a:xfrm>
          <a:prstGeom prst="rect">
            <a:avLst/>
          </a:prstGeom>
          <a:noFill/>
          <a:ln w="9525">
            <a:noFill/>
            <a:miter lim="800000"/>
            <a:headEnd/>
            <a:tailEnd/>
          </a:ln>
          <a:effectLst/>
        </p:spPr>
        <p:txBody>
          <a:bodyPr wrap="none">
            <a:spAutoFit/>
          </a:bodyPr>
          <a:lstStyle/>
          <a:p>
            <a:pPr>
              <a:spcBef>
                <a:spcPct val="50000"/>
              </a:spcBef>
            </a:pPr>
            <a:r>
              <a:rPr lang="es-ES" sz="2100" b="1" dirty="0">
                <a:solidFill>
                  <a:srgbClr val="000099"/>
                </a:solidFill>
                <a:latin typeface="Arial" charset="0"/>
              </a:rPr>
              <a:t>Desarrollo</a:t>
            </a:r>
          </a:p>
        </p:txBody>
      </p:sp>
      <p:sp>
        <p:nvSpPr>
          <p:cNvPr id="10" name="Text Box 7">
            <a:extLst>
              <a:ext uri="{FF2B5EF4-FFF2-40B4-BE49-F238E27FC236}">
                <a16:creationId xmlns="" xmlns:a16="http://schemas.microsoft.com/office/drawing/2014/main" id="{9DE85867-5B8F-41D0-A6F7-E3B8D1163C41}"/>
              </a:ext>
            </a:extLst>
          </p:cNvPr>
          <p:cNvSpPr txBox="1">
            <a:spLocks noChangeArrowheads="1"/>
          </p:cNvSpPr>
          <p:nvPr/>
        </p:nvSpPr>
        <p:spPr bwMode="auto">
          <a:xfrm>
            <a:off x="323528" y="1412776"/>
            <a:ext cx="8521354" cy="3570208"/>
          </a:xfrm>
          <a:prstGeom prst="rect">
            <a:avLst/>
          </a:prstGeom>
          <a:noFill/>
          <a:ln w="9525">
            <a:noFill/>
            <a:miter lim="800000"/>
            <a:headEnd/>
            <a:tailEnd/>
          </a:ln>
          <a:effectLst/>
        </p:spPr>
        <p:txBody>
          <a:bodyPr wrap="square">
            <a:spAutoFit/>
          </a:bodyPr>
          <a:lstStyle/>
          <a:p>
            <a:pPr marL="268288" indent="-268288" algn="just">
              <a:spcAft>
                <a:spcPts val="1200"/>
              </a:spcAft>
            </a:pPr>
            <a:r>
              <a:rPr lang="es-MX" sz="1600" dirty="0">
                <a:solidFill>
                  <a:srgbClr val="000066"/>
                </a:solidFill>
                <a:latin typeface="Arial" charset="0"/>
                <a:cs typeface="Times New Roman" pitchFamily="18" charset="0"/>
              </a:rPr>
              <a:t>ACTIVIDAD 4</a:t>
            </a:r>
          </a:p>
          <a:p>
            <a:pPr marL="268288" indent="-268288" algn="just">
              <a:spcAft>
                <a:spcPts val="1200"/>
              </a:spcAft>
            </a:pPr>
            <a:r>
              <a:rPr lang="es-MX" sz="1600" u="sng" dirty="0">
                <a:solidFill>
                  <a:srgbClr val="000066"/>
                </a:solidFill>
                <a:latin typeface="Arial" charset="0"/>
                <a:cs typeface="Times New Roman" pitchFamily="18" charset="0"/>
              </a:rPr>
              <a:t>Determinación de la densidad de un sólido:</a:t>
            </a:r>
          </a:p>
          <a:p>
            <a:pPr marL="268288" indent="-268288" algn="just">
              <a:spcAft>
                <a:spcPts val="1200"/>
              </a:spcAft>
            </a:pPr>
            <a:r>
              <a:rPr lang="es-MX" sz="1600" dirty="0">
                <a:solidFill>
                  <a:srgbClr val="000066"/>
                </a:solidFill>
                <a:latin typeface="Arial" charset="0"/>
                <a:cs typeface="Times New Roman" pitchFamily="18" charset="0"/>
              </a:rPr>
              <a:t>1. Con ayuda de una probeta de 10 [ml] mida lo más exactamente posible 9 [ml] de agua de la llave, evitando que se tengan burbujas de aire al interior del líquido.</a:t>
            </a:r>
          </a:p>
          <a:p>
            <a:pPr marL="268288" indent="-268288" algn="just">
              <a:spcAft>
                <a:spcPts val="1200"/>
              </a:spcAft>
            </a:pPr>
            <a:r>
              <a:rPr lang="es-MX" sz="1600" dirty="0">
                <a:solidFill>
                  <a:srgbClr val="000066"/>
                </a:solidFill>
                <a:latin typeface="Arial" charset="0"/>
                <a:cs typeface="Times New Roman" pitchFamily="18" charset="0"/>
              </a:rPr>
              <a:t>2. Coloque la probeta sobre la balanza y determine la masa de la probeta con los 9 [ml] de agua (m</a:t>
            </a:r>
            <a:r>
              <a:rPr lang="es-MX" sz="1600" baseline="-25000" dirty="0">
                <a:solidFill>
                  <a:srgbClr val="000066"/>
                </a:solidFill>
                <a:latin typeface="Arial" charset="0"/>
                <a:cs typeface="Times New Roman" pitchFamily="18" charset="0"/>
              </a:rPr>
              <a:t>1</a:t>
            </a:r>
            <a:r>
              <a:rPr lang="es-MX" sz="1600" dirty="0">
                <a:solidFill>
                  <a:srgbClr val="000066"/>
                </a:solidFill>
                <a:latin typeface="Arial" charset="0"/>
                <a:cs typeface="Times New Roman" pitchFamily="18" charset="0"/>
              </a:rPr>
              <a:t>).</a:t>
            </a:r>
          </a:p>
          <a:p>
            <a:pPr marL="268288" indent="-268288" algn="just">
              <a:spcAft>
                <a:spcPts val="1200"/>
              </a:spcAft>
            </a:pPr>
            <a:r>
              <a:rPr lang="es-MX" sz="1600" dirty="0">
                <a:solidFill>
                  <a:srgbClr val="000066"/>
                </a:solidFill>
                <a:latin typeface="Arial" charset="0"/>
                <a:cs typeface="Times New Roman" pitchFamily="18" charset="0"/>
              </a:rPr>
              <a:t>3. Sin retirar la probeta de la balanza, coloque dentro de la probeta, tantas piezas del metal problema como sean necesarias para tener un volumen desplazado de al menos de 0.5 [ml] de agua.</a:t>
            </a:r>
          </a:p>
          <a:p>
            <a:pPr marL="268288" indent="-268288" algn="just">
              <a:spcAft>
                <a:spcPts val="1200"/>
              </a:spcAft>
            </a:pPr>
            <a:r>
              <a:rPr lang="es-MX" sz="1600" dirty="0">
                <a:solidFill>
                  <a:srgbClr val="000066"/>
                </a:solidFill>
                <a:latin typeface="Arial" charset="0"/>
                <a:cs typeface="Times New Roman" pitchFamily="18" charset="0"/>
              </a:rPr>
              <a:t>4. Verifique que no se tengan burbujas de aire al interior de la probeta y mida lo más exactamente posible el volumen desplazado anotando el valor obtenido.</a:t>
            </a:r>
            <a:endParaRPr lang="es-ES" sz="1600" dirty="0">
              <a:solidFill>
                <a:srgbClr val="000066"/>
              </a:solidFill>
              <a:latin typeface="Arial" charset="0"/>
              <a:cs typeface="Times New Roman" pitchFamily="18" charset="0"/>
            </a:endParaRPr>
          </a:p>
        </p:txBody>
      </p:sp>
    </p:spTree>
    <p:extLst>
      <p:ext uri="{BB962C8B-B14F-4D97-AF65-F5344CB8AC3E}">
        <p14:creationId xmlns:p14="http://schemas.microsoft.com/office/powerpoint/2010/main" val="393255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trips(downRight)">
                                      <p:cBhvr>
                                        <p:cTn id="7" dur="500"/>
                                        <p:tgtEl>
                                          <p:spTgt spid="10">
                                            <p:txEl>
                                              <p:pRg st="0" end="0"/>
                                            </p:txEl>
                                          </p:spTgt>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strips(downRight)">
                                      <p:cBhvr>
                                        <p:cTn id="11" dur="500"/>
                                        <p:tgtEl>
                                          <p:spTgt spid="10">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strips(downRight)">
                                      <p:cBhvr>
                                        <p:cTn id="16" dur="500"/>
                                        <p:tgtEl>
                                          <p:spTgt spid="1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strips(downRight)">
                                      <p:cBhvr>
                                        <p:cTn id="21" dur="500"/>
                                        <p:tgtEl>
                                          <p:spTgt spid="10">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10">
                                            <p:txEl>
                                              <p:pRg st="4" end="4"/>
                                            </p:txEl>
                                          </p:spTgt>
                                        </p:tgtEl>
                                        <p:attrNameLst>
                                          <p:attrName>style.visibility</p:attrName>
                                        </p:attrNameLst>
                                      </p:cBhvr>
                                      <p:to>
                                        <p:strVal val="visible"/>
                                      </p:to>
                                    </p:set>
                                    <p:animEffect transition="in" filter="strips(downRight)">
                                      <p:cBhvr>
                                        <p:cTn id="26" dur="500"/>
                                        <p:tgtEl>
                                          <p:spTgt spid="10">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Effect transition="in" filter="strips(downRight)">
                                      <p:cBhvr>
                                        <p:cTn id="31"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3814419" y="723145"/>
            <a:ext cx="1515158" cy="415498"/>
          </a:xfrm>
          <a:prstGeom prst="rect">
            <a:avLst/>
          </a:prstGeom>
          <a:noFill/>
          <a:ln w="9525">
            <a:noFill/>
            <a:miter lim="800000"/>
            <a:headEnd/>
            <a:tailEnd/>
          </a:ln>
          <a:effectLst/>
        </p:spPr>
        <p:txBody>
          <a:bodyPr wrap="none">
            <a:spAutoFit/>
          </a:bodyPr>
          <a:lstStyle/>
          <a:p>
            <a:pPr>
              <a:spcBef>
                <a:spcPct val="50000"/>
              </a:spcBef>
            </a:pPr>
            <a:r>
              <a:rPr lang="es-ES" sz="2100" b="1" dirty="0">
                <a:solidFill>
                  <a:srgbClr val="000099"/>
                </a:solidFill>
                <a:latin typeface="Arial" charset="0"/>
              </a:rPr>
              <a:t>Desarrollo</a:t>
            </a:r>
          </a:p>
        </p:txBody>
      </p:sp>
      <p:pic>
        <p:nvPicPr>
          <p:cNvPr id="2" name="Imagen 1">
            <a:extLst>
              <a:ext uri="{FF2B5EF4-FFF2-40B4-BE49-F238E27FC236}">
                <a16:creationId xmlns="" xmlns:a16="http://schemas.microsoft.com/office/drawing/2014/main" id="{9673DB22-6052-4FAA-9874-7D4B7C8602A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7000"/>
                    </a14:imgEffect>
                  </a14:imgLayer>
                </a14:imgProps>
              </a:ext>
            </a:extLst>
          </a:blip>
          <a:stretch>
            <a:fillRect/>
          </a:stretch>
        </p:blipFill>
        <p:spPr>
          <a:xfrm>
            <a:off x="3275854" y="1340768"/>
            <a:ext cx="2592288" cy="3282294"/>
          </a:xfrm>
          <a:prstGeom prst="rect">
            <a:avLst/>
          </a:prstGeom>
        </p:spPr>
      </p:pic>
      <p:sp>
        <p:nvSpPr>
          <p:cNvPr id="13" name="Text Box 7">
            <a:extLst>
              <a:ext uri="{FF2B5EF4-FFF2-40B4-BE49-F238E27FC236}">
                <a16:creationId xmlns="" xmlns:a16="http://schemas.microsoft.com/office/drawing/2014/main" id="{5A85AF00-25AA-4D4D-8BCE-A805FAA21352}"/>
              </a:ext>
            </a:extLst>
          </p:cNvPr>
          <p:cNvSpPr txBox="1">
            <a:spLocks noChangeArrowheads="1"/>
          </p:cNvSpPr>
          <p:nvPr/>
        </p:nvSpPr>
        <p:spPr bwMode="auto">
          <a:xfrm>
            <a:off x="467544" y="4801108"/>
            <a:ext cx="8208908" cy="1138773"/>
          </a:xfrm>
          <a:prstGeom prst="rect">
            <a:avLst/>
          </a:prstGeom>
          <a:noFill/>
          <a:ln w="9525">
            <a:noFill/>
            <a:miter lim="800000"/>
            <a:headEnd/>
            <a:tailEnd/>
          </a:ln>
          <a:effectLst/>
        </p:spPr>
        <p:txBody>
          <a:bodyPr wrap="square">
            <a:spAutoFit/>
          </a:bodyPr>
          <a:lstStyle/>
          <a:p>
            <a:pPr marL="268288" indent="-268288" algn="just">
              <a:spcAft>
                <a:spcPts val="1200"/>
              </a:spcAft>
            </a:pPr>
            <a:r>
              <a:rPr lang="es-MX" sz="1600" dirty="0">
                <a:solidFill>
                  <a:srgbClr val="000066"/>
                </a:solidFill>
                <a:latin typeface="Arial" charset="0"/>
                <a:cs typeface="Times New Roman" pitchFamily="18" charset="0"/>
              </a:rPr>
              <a:t>5. Determine la masa de la probeta con los 9 [ml] de agua y las piezas metálicas (m</a:t>
            </a:r>
            <a:r>
              <a:rPr lang="es-MX" sz="1600" baseline="-25000" dirty="0">
                <a:solidFill>
                  <a:srgbClr val="000066"/>
                </a:solidFill>
                <a:latin typeface="Arial" charset="0"/>
                <a:cs typeface="Times New Roman" pitchFamily="18" charset="0"/>
              </a:rPr>
              <a:t>2</a:t>
            </a:r>
            <a:r>
              <a:rPr lang="es-MX" sz="1600" dirty="0">
                <a:solidFill>
                  <a:srgbClr val="000066"/>
                </a:solidFill>
                <a:latin typeface="Arial" charset="0"/>
                <a:cs typeface="Times New Roman" pitchFamily="18" charset="0"/>
              </a:rPr>
              <a:t>).</a:t>
            </a:r>
          </a:p>
          <a:p>
            <a:pPr marL="268288" indent="-268288" algn="just">
              <a:spcAft>
                <a:spcPts val="1200"/>
              </a:spcAft>
            </a:pPr>
            <a:r>
              <a:rPr lang="es-MX" sz="1600" dirty="0">
                <a:solidFill>
                  <a:srgbClr val="000066"/>
                </a:solidFill>
                <a:latin typeface="Arial" charset="0"/>
                <a:cs typeface="Times New Roman" pitchFamily="18" charset="0"/>
              </a:rPr>
              <a:t>6. Retire las piezas metálicas de la probeta.</a:t>
            </a:r>
          </a:p>
          <a:p>
            <a:pPr marL="268288" indent="-268288" algn="just">
              <a:spcAft>
                <a:spcPts val="1200"/>
              </a:spcAft>
            </a:pPr>
            <a:r>
              <a:rPr lang="es-MX" sz="1600" dirty="0">
                <a:solidFill>
                  <a:srgbClr val="000066"/>
                </a:solidFill>
                <a:latin typeface="Arial" charset="0"/>
                <a:cs typeface="Times New Roman" pitchFamily="18" charset="0"/>
              </a:rPr>
              <a:t>7. Repita al menos tres veces los pasos 1-5, de esta actividad para llenar la tabla 4.</a:t>
            </a:r>
            <a:endParaRPr lang="es-ES" sz="1600" dirty="0">
              <a:solidFill>
                <a:srgbClr val="000066"/>
              </a:solidFill>
              <a:latin typeface="Arial" charset="0"/>
              <a:cs typeface="Times New Roman" pitchFamily="18" charset="0"/>
            </a:endParaRPr>
          </a:p>
        </p:txBody>
      </p:sp>
    </p:spTree>
    <p:extLst>
      <p:ext uri="{BB962C8B-B14F-4D97-AF65-F5344CB8AC3E}">
        <p14:creationId xmlns:p14="http://schemas.microsoft.com/office/powerpoint/2010/main" val="345478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strips(downRight)">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strips(downRight)">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strips(downRight)">
                                      <p:cBhvr>
                                        <p:cTn id="2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3814419" y="723145"/>
            <a:ext cx="1515158" cy="415498"/>
          </a:xfrm>
          <a:prstGeom prst="rect">
            <a:avLst/>
          </a:prstGeom>
          <a:noFill/>
          <a:ln w="9525">
            <a:noFill/>
            <a:miter lim="800000"/>
            <a:headEnd/>
            <a:tailEnd/>
          </a:ln>
          <a:effectLst/>
        </p:spPr>
        <p:txBody>
          <a:bodyPr wrap="none">
            <a:spAutoFit/>
          </a:bodyPr>
          <a:lstStyle/>
          <a:p>
            <a:pPr>
              <a:spcBef>
                <a:spcPct val="50000"/>
              </a:spcBef>
            </a:pPr>
            <a:r>
              <a:rPr lang="es-ES" sz="2100" b="1" dirty="0">
                <a:solidFill>
                  <a:srgbClr val="000099"/>
                </a:solidFill>
                <a:latin typeface="Arial" charset="0"/>
              </a:rPr>
              <a:t>Desarrollo</a:t>
            </a:r>
          </a:p>
        </p:txBody>
      </p:sp>
      <p:sp>
        <p:nvSpPr>
          <p:cNvPr id="13" name="Text Box 7">
            <a:extLst>
              <a:ext uri="{FF2B5EF4-FFF2-40B4-BE49-F238E27FC236}">
                <a16:creationId xmlns="" xmlns:a16="http://schemas.microsoft.com/office/drawing/2014/main" id="{5A85AF00-25AA-4D4D-8BCE-A805FAA21352}"/>
              </a:ext>
            </a:extLst>
          </p:cNvPr>
          <p:cNvSpPr txBox="1">
            <a:spLocks noChangeArrowheads="1"/>
          </p:cNvSpPr>
          <p:nvPr/>
        </p:nvSpPr>
        <p:spPr bwMode="auto">
          <a:xfrm>
            <a:off x="611555" y="1412776"/>
            <a:ext cx="7920886" cy="338554"/>
          </a:xfrm>
          <a:prstGeom prst="rect">
            <a:avLst/>
          </a:prstGeom>
          <a:noFill/>
          <a:ln w="9525">
            <a:noFill/>
            <a:miter lim="800000"/>
            <a:headEnd/>
            <a:tailEnd/>
          </a:ln>
          <a:effectLst/>
        </p:spPr>
        <p:txBody>
          <a:bodyPr wrap="square">
            <a:spAutoFit/>
          </a:bodyPr>
          <a:lstStyle/>
          <a:p>
            <a:pPr marL="268288" indent="-268288" algn="just">
              <a:spcAft>
                <a:spcPts val="1200"/>
              </a:spcAft>
            </a:pPr>
            <a:r>
              <a:rPr lang="es-MX" sz="1600" dirty="0">
                <a:solidFill>
                  <a:srgbClr val="000066"/>
                </a:solidFill>
                <a:latin typeface="Arial" charset="0"/>
                <a:cs typeface="Times New Roman" pitchFamily="18" charset="0"/>
              </a:rPr>
              <a:t>8. Con los datos obtenidos experimentalmente, llene las tablas 4 y 5.</a:t>
            </a:r>
            <a:endParaRPr lang="es-ES" sz="1600" dirty="0">
              <a:solidFill>
                <a:srgbClr val="000066"/>
              </a:solidFill>
              <a:latin typeface="Arial" charset="0"/>
              <a:cs typeface="Times New Roman" pitchFamily="18" charset="0"/>
            </a:endParaRPr>
          </a:p>
        </p:txBody>
      </p:sp>
      <p:pic>
        <p:nvPicPr>
          <p:cNvPr id="2" name="Imagen 1">
            <a:extLst>
              <a:ext uri="{FF2B5EF4-FFF2-40B4-BE49-F238E27FC236}">
                <a16:creationId xmlns="" xmlns:a16="http://schemas.microsoft.com/office/drawing/2014/main" id="{04BAA81D-EE40-420B-A27B-F4B62A18EB2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33903" y="1844824"/>
            <a:ext cx="7676190" cy="1800000"/>
          </a:xfrm>
          <a:prstGeom prst="rect">
            <a:avLst/>
          </a:prstGeom>
        </p:spPr>
      </p:pic>
      <p:pic>
        <p:nvPicPr>
          <p:cNvPr id="3" name="Imagen 2"/>
          <p:cNvPicPr>
            <a:picLocks noChangeAspect="1"/>
          </p:cNvPicPr>
          <p:nvPr/>
        </p:nvPicPr>
        <p:blipFill>
          <a:blip r:embed="rId3">
            <a:clrChange>
              <a:clrFrom>
                <a:srgbClr val="FFFFFF"/>
              </a:clrFrom>
              <a:clrTo>
                <a:srgbClr val="FFFFFF">
                  <a:alpha val="0"/>
                </a:srgbClr>
              </a:clrTo>
            </a:clrChange>
          </a:blip>
          <a:stretch>
            <a:fillRect/>
          </a:stretch>
        </p:blipFill>
        <p:spPr>
          <a:xfrm>
            <a:off x="1592776" y="4043359"/>
            <a:ext cx="6266667" cy="1761905"/>
          </a:xfrm>
          <a:prstGeom prst="rect">
            <a:avLst/>
          </a:prstGeom>
        </p:spPr>
      </p:pic>
      <p:sp>
        <p:nvSpPr>
          <p:cNvPr id="10" name="CuadroTexto 9">
            <a:extLst>
              <a:ext uri="{FF2B5EF4-FFF2-40B4-BE49-F238E27FC236}">
                <a16:creationId xmlns="" xmlns:a16="http://schemas.microsoft.com/office/drawing/2014/main" id="{7502C93B-DFCE-4B57-B166-289A911EB1D1}"/>
              </a:ext>
            </a:extLst>
          </p:cNvPr>
          <p:cNvSpPr txBox="1"/>
          <p:nvPr/>
        </p:nvSpPr>
        <p:spPr>
          <a:xfrm>
            <a:off x="4936020" y="4005064"/>
            <a:ext cx="284052" cy="307777"/>
          </a:xfrm>
          <a:prstGeom prst="rect">
            <a:avLst/>
          </a:prstGeom>
          <a:solidFill>
            <a:srgbClr val="FAFAE6"/>
          </a:solidFill>
        </p:spPr>
        <p:txBody>
          <a:bodyPr wrap="none" rtlCol="0">
            <a:spAutoFit/>
          </a:bodyPr>
          <a:lstStyle/>
          <a:p>
            <a:r>
              <a:rPr lang="es-MX" sz="1400" b="1" dirty="0">
                <a:latin typeface="Arial" panose="020B0604020202020204" pitchFamily="34" charset="0"/>
                <a:cs typeface="Arial" panose="020B0604020202020204" pitchFamily="34" charset="0"/>
              </a:rPr>
              <a:t>5</a:t>
            </a:r>
          </a:p>
        </p:txBody>
      </p:sp>
      <p:sp>
        <p:nvSpPr>
          <p:cNvPr id="11" name="CuadroTexto 10">
            <a:extLst>
              <a:ext uri="{FF2B5EF4-FFF2-40B4-BE49-F238E27FC236}">
                <a16:creationId xmlns="" xmlns:a16="http://schemas.microsoft.com/office/drawing/2014/main" id="{773892A1-4A1B-468B-B3AF-180A81FF679D}"/>
              </a:ext>
            </a:extLst>
          </p:cNvPr>
          <p:cNvSpPr txBox="1"/>
          <p:nvPr/>
        </p:nvSpPr>
        <p:spPr>
          <a:xfrm>
            <a:off x="4584084" y="1813575"/>
            <a:ext cx="284052" cy="307777"/>
          </a:xfrm>
          <a:prstGeom prst="rect">
            <a:avLst/>
          </a:prstGeom>
          <a:solidFill>
            <a:srgbClr val="FAFAE6"/>
          </a:solidFill>
        </p:spPr>
        <p:txBody>
          <a:bodyPr wrap="none" rtlCol="0">
            <a:spAutoFit/>
          </a:bodyPr>
          <a:lstStyle/>
          <a:p>
            <a:r>
              <a:rPr lang="es-MX" sz="14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52377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strips(downRigh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autoUpdateAnimBg="0"/>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3814419" y="723145"/>
            <a:ext cx="1515158" cy="415498"/>
          </a:xfrm>
          <a:prstGeom prst="rect">
            <a:avLst/>
          </a:prstGeom>
          <a:noFill/>
          <a:ln w="9525">
            <a:noFill/>
            <a:miter lim="800000"/>
            <a:headEnd/>
            <a:tailEnd/>
          </a:ln>
          <a:effectLst/>
        </p:spPr>
        <p:txBody>
          <a:bodyPr wrap="none">
            <a:spAutoFit/>
          </a:bodyPr>
          <a:lstStyle/>
          <a:p>
            <a:pPr>
              <a:spcBef>
                <a:spcPct val="50000"/>
              </a:spcBef>
            </a:pPr>
            <a:r>
              <a:rPr lang="es-ES" sz="2100" b="1" dirty="0">
                <a:solidFill>
                  <a:srgbClr val="000099"/>
                </a:solidFill>
                <a:latin typeface="Arial" charset="0"/>
              </a:rPr>
              <a:t>Desarrollo</a:t>
            </a:r>
          </a:p>
        </p:txBody>
      </p:sp>
      <p:sp>
        <p:nvSpPr>
          <p:cNvPr id="8" name="Text Box 7">
            <a:extLst>
              <a:ext uri="{FF2B5EF4-FFF2-40B4-BE49-F238E27FC236}">
                <a16:creationId xmlns="" xmlns:a16="http://schemas.microsoft.com/office/drawing/2014/main" id="{E52BBF94-A0F8-4997-9A20-4C8DA9AA85D6}"/>
              </a:ext>
            </a:extLst>
          </p:cNvPr>
          <p:cNvSpPr txBox="1">
            <a:spLocks noChangeArrowheads="1"/>
          </p:cNvSpPr>
          <p:nvPr/>
        </p:nvSpPr>
        <p:spPr bwMode="auto">
          <a:xfrm>
            <a:off x="467544" y="1412776"/>
            <a:ext cx="8208908" cy="584775"/>
          </a:xfrm>
          <a:prstGeom prst="rect">
            <a:avLst/>
          </a:prstGeom>
          <a:noFill/>
          <a:ln w="9525">
            <a:noFill/>
            <a:miter lim="800000"/>
            <a:headEnd/>
            <a:tailEnd/>
          </a:ln>
          <a:effectLst/>
        </p:spPr>
        <p:txBody>
          <a:bodyPr wrap="square">
            <a:spAutoFit/>
          </a:bodyPr>
          <a:lstStyle/>
          <a:p>
            <a:pPr marL="268288" indent="-268288" algn="just">
              <a:spcAft>
                <a:spcPts val="1200"/>
              </a:spcAft>
            </a:pPr>
            <a:r>
              <a:rPr lang="es-MX" sz="1600" dirty="0">
                <a:solidFill>
                  <a:srgbClr val="000066"/>
                </a:solidFill>
                <a:latin typeface="Arial" charset="0"/>
                <a:cs typeface="Times New Roman" pitchFamily="18" charset="0"/>
              </a:rPr>
              <a:t>9. Con ayuda de la información de la tabla 6, identifique el metal al que le determinó la densidad y calcule el porcentaje del error experimental (%EE).</a:t>
            </a:r>
            <a:endParaRPr lang="es-ES" sz="1600" dirty="0">
              <a:solidFill>
                <a:srgbClr val="000066"/>
              </a:solidFill>
              <a:latin typeface="Arial" charset="0"/>
              <a:cs typeface="Times New Roman" pitchFamily="18" charset="0"/>
            </a:endParaRPr>
          </a:p>
        </p:txBody>
      </p:sp>
      <p:grpSp>
        <p:nvGrpSpPr>
          <p:cNvPr id="3" name="Grupo 2"/>
          <p:cNvGrpSpPr/>
          <p:nvPr/>
        </p:nvGrpSpPr>
        <p:grpSpPr>
          <a:xfrm>
            <a:off x="3024379" y="2272510"/>
            <a:ext cx="3095238" cy="2952381"/>
            <a:chOff x="3024379" y="2272510"/>
            <a:chExt cx="3095238" cy="2952381"/>
          </a:xfrm>
        </p:grpSpPr>
        <p:pic>
          <p:nvPicPr>
            <p:cNvPr id="2" name="Imagen 1">
              <a:extLst>
                <a:ext uri="{FF2B5EF4-FFF2-40B4-BE49-F238E27FC236}">
                  <a16:creationId xmlns="" xmlns:a16="http://schemas.microsoft.com/office/drawing/2014/main" id="{A03DE162-C69C-4FD9-AD3C-E69F517E787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024379" y="2272510"/>
              <a:ext cx="3095238" cy="2952381"/>
            </a:xfrm>
            <a:prstGeom prst="rect">
              <a:avLst/>
            </a:prstGeom>
          </p:spPr>
        </p:pic>
        <p:sp>
          <p:nvSpPr>
            <p:cNvPr id="5" name="CuadroTexto 4"/>
            <p:cNvSpPr txBox="1"/>
            <p:nvPr/>
          </p:nvSpPr>
          <p:spPr>
            <a:xfrm>
              <a:off x="4788024" y="2285131"/>
              <a:ext cx="284052" cy="307777"/>
            </a:xfrm>
            <a:prstGeom prst="rect">
              <a:avLst/>
            </a:prstGeom>
            <a:solidFill>
              <a:srgbClr val="FAFAE6"/>
            </a:solidFill>
          </p:spPr>
          <p:txBody>
            <a:bodyPr wrap="none" rtlCol="0">
              <a:spAutoFit/>
            </a:bodyPr>
            <a:lstStyle/>
            <a:p>
              <a:r>
                <a:rPr lang="es-MX" sz="1400" b="1" dirty="0">
                  <a:latin typeface="Arial" panose="020B0604020202020204" pitchFamily="34" charset="0"/>
                  <a:cs typeface="Arial" panose="020B0604020202020204" pitchFamily="34" charset="0"/>
                </a:rPr>
                <a:t>6</a:t>
              </a:r>
            </a:p>
          </p:txBody>
        </p:sp>
      </p:grpSp>
    </p:spTree>
    <p:extLst>
      <p:ext uri="{BB962C8B-B14F-4D97-AF65-F5344CB8AC3E}">
        <p14:creationId xmlns:p14="http://schemas.microsoft.com/office/powerpoint/2010/main" val="257810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strips(downRigh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3814419" y="723145"/>
            <a:ext cx="1515158" cy="415498"/>
          </a:xfrm>
          <a:prstGeom prst="rect">
            <a:avLst/>
          </a:prstGeom>
          <a:noFill/>
          <a:ln w="9525">
            <a:noFill/>
            <a:miter lim="800000"/>
            <a:headEnd/>
            <a:tailEnd/>
          </a:ln>
          <a:effectLst/>
        </p:spPr>
        <p:txBody>
          <a:bodyPr wrap="none">
            <a:spAutoFit/>
          </a:bodyPr>
          <a:lstStyle/>
          <a:p>
            <a:pPr>
              <a:spcBef>
                <a:spcPct val="50000"/>
              </a:spcBef>
            </a:pPr>
            <a:r>
              <a:rPr lang="es-ES" sz="2100" b="1" dirty="0">
                <a:solidFill>
                  <a:srgbClr val="000099"/>
                </a:solidFill>
                <a:latin typeface="Arial" charset="0"/>
              </a:rPr>
              <a:t>Desarrollo</a:t>
            </a:r>
          </a:p>
        </p:txBody>
      </p:sp>
      <p:sp>
        <p:nvSpPr>
          <p:cNvPr id="4" name="Text Box 7">
            <a:extLst>
              <a:ext uri="{FF2B5EF4-FFF2-40B4-BE49-F238E27FC236}">
                <a16:creationId xmlns="" xmlns:a16="http://schemas.microsoft.com/office/drawing/2014/main" id="{2E42AB21-1DFB-4EDD-88AD-0A60A6847353}"/>
              </a:ext>
            </a:extLst>
          </p:cNvPr>
          <p:cNvSpPr txBox="1">
            <a:spLocks noChangeArrowheads="1"/>
          </p:cNvSpPr>
          <p:nvPr/>
        </p:nvSpPr>
        <p:spPr bwMode="auto">
          <a:xfrm>
            <a:off x="611555" y="1412776"/>
            <a:ext cx="7920886" cy="738664"/>
          </a:xfrm>
          <a:prstGeom prst="rect">
            <a:avLst/>
          </a:prstGeom>
          <a:noFill/>
          <a:ln w="9525">
            <a:noFill/>
            <a:miter lim="800000"/>
            <a:headEnd/>
            <a:tailEnd/>
          </a:ln>
          <a:effectLst/>
        </p:spPr>
        <p:txBody>
          <a:bodyPr wrap="square">
            <a:spAutoFit/>
          </a:bodyPr>
          <a:lstStyle/>
          <a:p>
            <a:pPr marL="268288" indent="-268288" algn="just">
              <a:spcAft>
                <a:spcPts val="1200"/>
              </a:spcAft>
            </a:pPr>
            <a:r>
              <a:rPr lang="es-MX" sz="1600" dirty="0">
                <a:solidFill>
                  <a:srgbClr val="000066"/>
                </a:solidFill>
                <a:latin typeface="Arial" charset="0"/>
                <a:cs typeface="Times New Roman" pitchFamily="18" charset="0"/>
              </a:rPr>
              <a:t>ACTIVIDAD 5</a:t>
            </a:r>
          </a:p>
          <a:p>
            <a:pPr marL="268288" indent="-268288" algn="just">
              <a:spcAft>
                <a:spcPts val="1200"/>
              </a:spcAft>
            </a:pPr>
            <a:r>
              <a:rPr lang="es-MX" sz="1600" dirty="0">
                <a:solidFill>
                  <a:srgbClr val="000066"/>
                </a:solidFill>
                <a:latin typeface="Arial" charset="0"/>
                <a:cs typeface="Times New Roman" pitchFamily="18" charset="0"/>
              </a:rPr>
              <a:t>Registre para cada instrumento las siguientes características estáticas:</a:t>
            </a:r>
            <a:endParaRPr lang="es-ES" sz="1600" dirty="0">
              <a:solidFill>
                <a:srgbClr val="000066"/>
              </a:solidFill>
              <a:latin typeface="Arial" charset="0"/>
              <a:cs typeface="Times New Roman" pitchFamily="18" charset="0"/>
            </a:endParaRPr>
          </a:p>
        </p:txBody>
      </p:sp>
      <p:pic>
        <p:nvPicPr>
          <p:cNvPr id="2" name="Imagen 1">
            <a:extLst>
              <a:ext uri="{FF2B5EF4-FFF2-40B4-BE49-F238E27FC236}">
                <a16:creationId xmlns="" xmlns:a16="http://schemas.microsoft.com/office/drawing/2014/main" id="{D64FA0AF-25A3-4294-96CC-ECC2A1C4BC8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5333" y="2438524"/>
            <a:ext cx="7533333" cy="1980952"/>
          </a:xfrm>
          <a:prstGeom prst="rect">
            <a:avLst/>
          </a:prstGeom>
        </p:spPr>
      </p:pic>
    </p:spTree>
    <p:extLst>
      <p:ext uri="{BB962C8B-B14F-4D97-AF65-F5344CB8AC3E}">
        <p14:creationId xmlns:p14="http://schemas.microsoft.com/office/powerpoint/2010/main" val="34528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Right)">
                                      <p:cBhvr>
                                        <p:cTn id="7" dur="500"/>
                                        <p:tgtEl>
                                          <p:spTgt spid="4">
                                            <p:txEl>
                                              <p:pRg st="0" end="0"/>
                                            </p:txEl>
                                          </p:spTgt>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strips(downRight)">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2"/>
          <p:cNvSpPr txBox="1">
            <a:spLocks noChangeArrowheads="1"/>
          </p:cNvSpPr>
          <p:nvPr/>
        </p:nvSpPr>
        <p:spPr bwMode="auto">
          <a:xfrm>
            <a:off x="3879850" y="720100"/>
            <a:ext cx="1384300" cy="412750"/>
          </a:xfrm>
          <a:prstGeom prst="rect">
            <a:avLst/>
          </a:prstGeom>
          <a:noFill/>
          <a:ln w="9525">
            <a:noFill/>
            <a:miter lim="800000"/>
            <a:headEnd/>
            <a:tailEnd/>
          </a:ln>
          <a:effectLst/>
        </p:spPr>
        <p:txBody>
          <a:bodyPr wrap="none">
            <a:spAutoFit/>
          </a:bodyPr>
          <a:lstStyle/>
          <a:p>
            <a:pPr>
              <a:spcBef>
                <a:spcPct val="50000"/>
              </a:spcBef>
            </a:pPr>
            <a:r>
              <a:rPr lang="es-ES" sz="2100" b="1" dirty="0">
                <a:solidFill>
                  <a:srgbClr val="000099"/>
                </a:solidFill>
                <a:latin typeface="Arial" charset="0"/>
              </a:rPr>
              <a:t>Densidad</a:t>
            </a:r>
          </a:p>
        </p:txBody>
      </p:sp>
      <p:sp>
        <p:nvSpPr>
          <p:cNvPr id="139267" name="Text Box 3"/>
          <p:cNvSpPr txBox="1">
            <a:spLocks noChangeArrowheads="1"/>
          </p:cNvSpPr>
          <p:nvPr/>
        </p:nvSpPr>
        <p:spPr bwMode="auto">
          <a:xfrm>
            <a:off x="719138" y="1341438"/>
            <a:ext cx="7705725" cy="1542474"/>
          </a:xfrm>
          <a:prstGeom prst="rect">
            <a:avLst/>
          </a:prstGeom>
          <a:noFill/>
          <a:ln w="9525">
            <a:noFill/>
            <a:miter lim="800000"/>
            <a:headEnd/>
            <a:tailEnd/>
          </a:ln>
          <a:effectLst/>
        </p:spPr>
        <p:txBody>
          <a:bodyPr>
            <a:spAutoFit/>
          </a:bodyPr>
          <a:lstStyle/>
          <a:p>
            <a:pPr algn="just">
              <a:lnSpc>
                <a:spcPct val="120000"/>
              </a:lnSpc>
              <a:spcAft>
                <a:spcPts val="800"/>
              </a:spcAft>
            </a:pPr>
            <a:r>
              <a:rPr lang="es-MX" sz="1600" dirty="0">
                <a:solidFill>
                  <a:srgbClr val="000066"/>
                </a:solidFill>
                <a:latin typeface="Arial" charset="0"/>
                <a:cs typeface="Times New Roman" pitchFamily="18" charset="0"/>
              </a:rPr>
              <a:t>La densidad es una propiedad intensiva de la materia, es decir, no depende de la cantidad de sustancia; no obstante, sí depende de la temperatura</a:t>
            </a:r>
            <a:r>
              <a:rPr lang="es-ES" sz="1600" dirty="0">
                <a:solidFill>
                  <a:srgbClr val="000066"/>
                </a:solidFill>
                <a:latin typeface="Arial" charset="0"/>
                <a:cs typeface="Times New Roman" pitchFamily="18" charset="0"/>
              </a:rPr>
              <a:t>. La densidad de una sustancia se define como el cociente de su masa por cada unidad de volumen; por lo tanto, si conocemos la masa y el volumen de una sustancia (sólida, líquida o gaseosa), se puede determinar su densidad a través de la expresión:</a:t>
            </a:r>
          </a:p>
        </p:txBody>
      </p:sp>
      <p:graphicFrame>
        <p:nvGraphicFramePr>
          <p:cNvPr id="139268" name="Object 4"/>
          <p:cNvGraphicFramePr>
            <a:graphicFrameLocks noChangeAspect="1"/>
          </p:cNvGraphicFramePr>
          <p:nvPr>
            <p:extLst>
              <p:ext uri="{D42A27DB-BD31-4B8C-83A1-F6EECF244321}">
                <p14:modId xmlns:p14="http://schemas.microsoft.com/office/powerpoint/2010/main" val="1738217120"/>
              </p:ext>
            </p:extLst>
          </p:nvPr>
        </p:nvGraphicFramePr>
        <p:xfrm>
          <a:off x="4117181" y="3092500"/>
          <a:ext cx="909637" cy="792162"/>
        </p:xfrm>
        <a:graphic>
          <a:graphicData uri="http://schemas.openxmlformats.org/presentationml/2006/ole">
            <mc:AlternateContent xmlns:mc="http://schemas.openxmlformats.org/markup-compatibility/2006">
              <mc:Choice xmlns:v="urn:schemas-microsoft-com:vml" Requires="v">
                <p:oleObj spid="_x0000_s139353" r:id="rId3" imgW="444307" imgH="393529" progId="Equation.3">
                  <p:embed/>
                </p:oleObj>
              </mc:Choice>
              <mc:Fallback>
                <p:oleObj r:id="rId3" imgW="444307" imgH="393529"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7181" y="3092500"/>
                        <a:ext cx="909637" cy="7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9269" name="Text Box 5"/>
          <p:cNvSpPr txBox="1">
            <a:spLocks noChangeArrowheads="1"/>
          </p:cNvSpPr>
          <p:nvPr/>
        </p:nvSpPr>
        <p:spPr bwMode="auto">
          <a:xfrm>
            <a:off x="719138" y="4093250"/>
            <a:ext cx="7705725" cy="365934"/>
          </a:xfrm>
          <a:prstGeom prst="rect">
            <a:avLst/>
          </a:prstGeom>
          <a:noFill/>
          <a:ln w="9525">
            <a:noFill/>
            <a:miter lim="800000"/>
            <a:headEnd/>
            <a:tailEnd/>
          </a:ln>
          <a:effectLst/>
        </p:spPr>
        <p:txBody>
          <a:bodyPr>
            <a:spAutoFit/>
          </a:bodyPr>
          <a:lstStyle/>
          <a:p>
            <a:pPr algn="just">
              <a:lnSpc>
                <a:spcPct val="120000"/>
              </a:lnSpc>
              <a:spcAft>
                <a:spcPts val="800"/>
              </a:spcAft>
            </a:pPr>
            <a:r>
              <a:rPr lang="es-MX" sz="1600" dirty="0">
                <a:solidFill>
                  <a:srgbClr val="000066"/>
                </a:solidFill>
                <a:latin typeface="Arial" charset="0"/>
                <a:cs typeface="Times New Roman" pitchFamily="18" charset="0"/>
              </a:rPr>
              <a:t>donde: </a:t>
            </a:r>
            <a:r>
              <a:rPr lang="es-MX" sz="1600" b="1" i="1" dirty="0">
                <a:solidFill>
                  <a:srgbClr val="000066"/>
                </a:solidFill>
                <a:latin typeface="Symbol" pitchFamily="18" charset="2"/>
                <a:cs typeface="Times New Roman" pitchFamily="18" charset="0"/>
              </a:rPr>
              <a:t>r</a:t>
            </a:r>
            <a:r>
              <a:rPr lang="es-MX" sz="1600" dirty="0">
                <a:solidFill>
                  <a:srgbClr val="000066"/>
                </a:solidFill>
                <a:latin typeface="Arial" charset="0"/>
                <a:cs typeface="Times New Roman" pitchFamily="18" charset="0"/>
              </a:rPr>
              <a:t> es la densidad, </a:t>
            </a:r>
            <a:r>
              <a:rPr lang="es-MX" sz="1600" b="1" dirty="0">
                <a:solidFill>
                  <a:srgbClr val="000066"/>
                </a:solidFill>
                <a:latin typeface="Arial" panose="020B0604020202020204" pitchFamily="34" charset="0"/>
                <a:cs typeface="Arial" panose="020B0604020202020204" pitchFamily="34" charset="0"/>
              </a:rPr>
              <a:t>m</a:t>
            </a:r>
            <a:r>
              <a:rPr lang="es-MX" sz="1600" dirty="0">
                <a:solidFill>
                  <a:srgbClr val="000066"/>
                </a:solidFill>
                <a:latin typeface="Arial" charset="0"/>
                <a:cs typeface="Times New Roman" pitchFamily="18" charset="0"/>
              </a:rPr>
              <a:t> la masa y </a:t>
            </a:r>
            <a:r>
              <a:rPr lang="es-MX" sz="1600" b="1" i="1" dirty="0">
                <a:solidFill>
                  <a:srgbClr val="000066"/>
                </a:solidFill>
                <a:latin typeface="ItalicC" pitchFamily="2" charset="0"/>
              </a:rPr>
              <a:t>V</a:t>
            </a:r>
            <a:r>
              <a:rPr lang="es-MX" sz="1600" dirty="0">
                <a:solidFill>
                  <a:srgbClr val="000066"/>
                </a:solidFill>
                <a:latin typeface="Arial" charset="0"/>
                <a:cs typeface="Times New Roman" pitchFamily="18" charset="0"/>
              </a:rPr>
              <a:t> el volumen de la sustancia considerada.</a:t>
            </a:r>
            <a:r>
              <a:rPr lang="es-ES" sz="1600" dirty="0">
                <a:solidFill>
                  <a:srgbClr val="000066"/>
                </a:solidFill>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Effect transition="in" filter="strips(downRight)">
                                      <p:cBhvr>
                                        <p:cTn id="7" dur="500"/>
                                        <p:tgtEl>
                                          <p:spTgt spid="139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268"/>
                                        </p:tgtEl>
                                        <p:attrNameLst>
                                          <p:attrName>style.visibility</p:attrName>
                                        </p:attrNameLst>
                                      </p:cBhvr>
                                      <p:to>
                                        <p:strVal val="visible"/>
                                      </p:to>
                                    </p:set>
                                    <p:animEffect transition="in" filter="fade">
                                      <p:cBhvr>
                                        <p:cTn id="12" dur="500"/>
                                        <p:tgtEl>
                                          <p:spTgt spid="13926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39269">
                                            <p:txEl>
                                              <p:pRg st="0" end="0"/>
                                            </p:txEl>
                                          </p:spTgt>
                                        </p:tgtEl>
                                        <p:attrNameLst>
                                          <p:attrName>style.visibility</p:attrName>
                                        </p:attrNameLst>
                                      </p:cBhvr>
                                      <p:to>
                                        <p:strVal val="visible"/>
                                      </p:to>
                                    </p:set>
                                    <p:animEffect transition="in" filter="strips(downRight)">
                                      <p:cBhvr>
                                        <p:cTn id="17" dur="500"/>
                                        <p:tgtEl>
                                          <p:spTgt spid="1392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autoUpdateAnimBg="0"/>
      <p:bldP spid="139269"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3814419" y="723145"/>
            <a:ext cx="1515158" cy="415498"/>
          </a:xfrm>
          <a:prstGeom prst="rect">
            <a:avLst/>
          </a:prstGeom>
          <a:noFill/>
          <a:ln w="9525">
            <a:noFill/>
            <a:miter lim="800000"/>
            <a:headEnd/>
            <a:tailEnd/>
          </a:ln>
          <a:effectLst/>
        </p:spPr>
        <p:txBody>
          <a:bodyPr wrap="none">
            <a:spAutoFit/>
          </a:bodyPr>
          <a:lstStyle/>
          <a:p>
            <a:pPr>
              <a:spcBef>
                <a:spcPct val="50000"/>
              </a:spcBef>
            </a:pPr>
            <a:r>
              <a:rPr lang="es-ES" sz="2100" b="1" dirty="0">
                <a:solidFill>
                  <a:srgbClr val="000099"/>
                </a:solidFill>
                <a:latin typeface="Arial" charset="0"/>
              </a:rPr>
              <a:t>Desarrollo</a:t>
            </a:r>
          </a:p>
        </p:txBody>
      </p:sp>
      <p:sp>
        <p:nvSpPr>
          <p:cNvPr id="4" name="Text Box 7">
            <a:extLst>
              <a:ext uri="{FF2B5EF4-FFF2-40B4-BE49-F238E27FC236}">
                <a16:creationId xmlns="" xmlns:a16="http://schemas.microsoft.com/office/drawing/2014/main" id="{2E42AB21-1DFB-4EDD-88AD-0A60A6847353}"/>
              </a:ext>
            </a:extLst>
          </p:cNvPr>
          <p:cNvSpPr txBox="1">
            <a:spLocks noChangeArrowheads="1"/>
          </p:cNvSpPr>
          <p:nvPr/>
        </p:nvSpPr>
        <p:spPr bwMode="auto">
          <a:xfrm>
            <a:off x="539552" y="1412776"/>
            <a:ext cx="8064892" cy="3323987"/>
          </a:xfrm>
          <a:prstGeom prst="rect">
            <a:avLst/>
          </a:prstGeom>
          <a:noFill/>
          <a:ln w="9525">
            <a:noFill/>
            <a:miter lim="800000"/>
            <a:headEnd/>
            <a:tailEnd/>
          </a:ln>
          <a:effectLst/>
        </p:spPr>
        <p:txBody>
          <a:bodyPr wrap="square">
            <a:spAutoFit/>
          </a:bodyPr>
          <a:lstStyle/>
          <a:p>
            <a:pPr marL="268288" indent="-268288" algn="just">
              <a:spcAft>
                <a:spcPts val="1200"/>
              </a:spcAft>
            </a:pPr>
            <a:r>
              <a:rPr lang="es-MX" sz="1600" dirty="0">
                <a:solidFill>
                  <a:srgbClr val="000066"/>
                </a:solidFill>
                <a:latin typeface="Arial" charset="0"/>
                <a:cs typeface="Times New Roman" pitchFamily="18" charset="0"/>
              </a:rPr>
              <a:t>ACTIVIDAD 6</a:t>
            </a:r>
          </a:p>
          <a:p>
            <a:pPr marL="268288" indent="-268288" algn="just">
              <a:spcAft>
                <a:spcPts val="1200"/>
              </a:spcAft>
            </a:pPr>
            <a:r>
              <a:rPr lang="es-MX" sz="1600" dirty="0">
                <a:solidFill>
                  <a:srgbClr val="000066"/>
                </a:solidFill>
                <a:latin typeface="Arial" charset="0"/>
                <a:cs typeface="Times New Roman" pitchFamily="18" charset="0"/>
              </a:rPr>
              <a:t>1. Con los datos de la tabla 2, trace una gráfica de ρ = f (% 𝑚/v).</a:t>
            </a:r>
          </a:p>
          <a:p>
            <a:pPr marL="268288" indent="-268288" algn="just">
              <a:spcAft>
                <a:spcPts val="1200"/>
              </a:spcAft>
            </a:pPr>
            <a:r>
              <a:rPr lang="es-MX" sz="1600" dirty="0">
                <a:solidFill>
                  <a:srgbClr val="000066"/>
                </a:solidFill>
                <a:latin typeface="Arial" charset="0"/>
                <a:cs typeface="Times New Roman" pitchFamily="18" charset="0"/>
              </a:rPr>
              <a:t>2. ¿Cuál es el comportamiento observado de la densidad respecto a la concentración? Exprese la relación matemática, obteniéndola a partir del ajuste matemático a los datos experimentales.</a:t>
            </a:r>
          </a:p>
          <a:p>
            <a:pPr marL="268288" indent="-268288" algn="just">
              <a:spcAft>
                <a:spcPts val="1200"/>
              </a:spcAft>
            </a:pPr>
            <a:r>
              <a:rPr lang="es-MX" sz="1600" dirty="0">
                <a:solidFill>
                  <a:srgbClr val="000066"/>
                </a:solidFill>
                <a:latin typeface="Arial" charset="0"/>
                <a:cs typeface="Times New Roman" pitchFamily="18" charset="0"/>
              </a:rPr>
              <a:t>3. Con los resultados obtenidos infiera:</a:t>
            </a:r>
          </a:p>
          <a:p>
            <a:pPr marL="450850" indent="-177800" algn="just">
              <a:spcAft>
                <a:spcPts val="1200"/>
              </a:spcAft>
            </a:pPr>
            <a:r>
              <a:rPr lang="es-MX" sz="1600" dirty="0">
                <a:solidFill>
                  <a:srgbClr val="000066"/>
                </a:solidFill>
                <a:latin typeface="Arial" charset="0"/>
                <a:cs typeface="Times New Roman" pitchFamily="18" charset="0"/>
              </a:rPr>
              <a:t>a) La concentración % m/v de sal en el agua de mar. Considere que la densidad del agua de mar es aproximadamente 1030 [kg/m</a:t>
            </a:r>
            <a:r>
              <a:rPr lang="es-MX" sz="1600" baseline="30000" dirty="0">
                <a:solidFill>
                  <a:srgbClr val="000066"/>
                </a:solidFill>
                <a:latin typeface="Arial" charset="0"/>
                <a:cs typeface="Times New Roman" pitchFamily="18" charset="0"/>
              </a:rPr>
              <a:t>3</a:t>
            </a:r>
            <a:r>
              <a:rPr lang="es-MX" sz="1600" dirty="0">
                <a:solidFill>
                  <a:srgbClr val="000066"/>
                </a:solidFill>
                <a:latin typeface="Arial" charset="0"/>
                <a:cs typeface="Times New Roman" pitchFamily="18" charset="0"/>
              </a:rPr>
              <a:t>].</a:t>
            </a:r>
          </a:p>
          <a:p>
            <a:pPr marL="450850" indent="-177800" algn="just">
              <a:spcAft>
                <a:spcPts val="1200"/>
              </a:spcAft>
            </a:pPr>
            <a:r>
              <a:rPr lang="es-MX" sz="1600" dirty="0">
                <a:solidFill>
                  <a:srgbClr val="000066"/>
                </a:solidFill>
                <a:latin typeface="Arial" charset="0"/>
                <a:cs typeface="Times New Roman" pitchFamily="18" charset="0"/>
              </a:rPr>
              <a:t>b) La densidad de una salmuera para alimentos que contiene 10 [g] de NaCl en cada 50 [ml] de disolución.</a:t>
            </a:r>
            <a:endParaRPr lang="es-ES" sz="1600" dirty="0">
              <a:solidFill>
                <a:srgbClr val="000066"/>
              </a:solidFill>
              <a:latin typeface="Arial" charset="0"/>
              <a:cs typeface="Times New Roman" pitchFamily="18" charset="0"/>
            </a:endParaRPr>
          </a:p>
        </p:txBody>
      </p:sp>
    </p:spTree>
    <p:extLst>
      <p:ext uri="{BB962C8B-B14F-4D97-AF65-F5344CB8AC3E}">
        <p14:creationId xmlns:p14="http://schemas.microsoft.com/office/powerpoint/2010/main" val="115389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Righ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trips(downRigh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trips(downRigh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strips(downRigh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strips(downRigh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strips(downRight)">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 xmlns:a16="http://schemas.microsoft.com/office/drawing/2014/main" id="{98B73015-5427-4513-AE1D-1B5054815DFD}"/>
              </a:ext>
            </a:extLst>
          </p:cNvPr>
          <p:cNvSpPr txBox="1">
            <a:spLocks noChangeArrowheads="1"/>
          </p:cNvSpPr>
          <p:nvPr/>
        </p:nvSpPr>
        <p:spPr bwMode="auto">
          <a:xfrm>
            <a:off x="3933842" y="723145"/>
            <a:ext cx="1276310" cy="415498"/>
          </a:xfrm>
          <a:prstGeom prst="rect">
            <a:avLst/>
          </a:prstGeom>
          <a:noFill/>
          <a:ln w="9525">
            <a:noFill/>
            <a:miter lim="800000"/>
            <a:headEnd/>
            <a:tailEnd/>
          </a:ln>
          <a:effectLst/>
        </p:spPr>
        <p:txBody>
          <a:bodyPr wrap="none">
            <a:spAutoFit/>
          </a:bodyPr>
          <a:lstStyle/>
          <a:p>
            <a:pPr>
              <a:spcBef>
                <a:spcPct val="50000"/>
              </a:spcBef>
            </a:pPr>
            <a:r>
              <a:rPr lang="es-ES" sz="2100" b="1" dirty="0">
                <a:solidFill>
                  <a:srgbClr val="000099"/>
                </a:solidFill>
                <a:latin typeface="Arial" charset="0"/>
              </a:rPr>
              <a:t>Créditos</a:t>
            </a:r>
          </a:p>
        </p:txBody>
      </p:sp>
      <p:sp>
        <p:nvSpPr>
          <p:cNvPr id="5" name="Text Box 7"/>
          <p:cNvSpPr txBox="1">
            <a:spLocks noChangeArrowheads="1"/>
          </p:cNvSpPr>
          <p:nvPr/>
        </p:nvSpPr>
        <p:spPr bwMode="auto">
          <a:xfrm>
            <a:off x="827584" y="1340768"/>
            <a:ext cx="7799294" cy="5278368"/>
          </a:xfrm>
          <a:prstGeom prst="rect">
            <a:avLst/>
          </a:prstGeom>
          <a:noFill/>
          <a:ln w="9525">
            <a:noFill/>
            <a:miter lim="800000"/>
            <a:headEnd/>
            <a:tailEnd/>
          </a:ln>
          <a:effectLst/>
        </p:spPr>
        <p:txBody>
          <a:bodyPr wrap="square">
            <a:spAutoFit/>
          </a:bodyPr>
          <a:lstStyle>
            <a:defPPr>
              <a:defRPr lang="es-ES"/>
            </a:defPPr>
            <a:lvl1pPr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1100" b="1"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1100" b="1"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1100" b="1"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1100" b="1" kern="1200">
                <a:solidFill>
                  <a:schemeClr val="tx1"/>
                </a:solidFill>
                <a:effectLst>
                  <a:outerShdw blurRad="38100" dist="38100" dir="2700000" algn="tl">
                    <a:srgbClr val="000000">
                      <a:alpha val="43137"/>
                    </a:srgbClr>
                  </a:outerShdw>
                </a:effectLst>
                <a:latin typeface="Arial" charset="0"/>
                <a:ea typeface="+mn-ea"/>
                <a:cs typeface="+mn-cs"/>
              </a:defRPr>
            </a:lvl9pPr>
          </a:lstStyle>
          <a:p>
            <a:pPr marL="0" marR="0" lvl="0" indent="0" algn="just" defTabSz="914400" eaLnBrk="1" fontAlgn="auto" latinLnBrk="0" hangingPunct="1">
              <a:lnSpc>
                <a:spcPct val="100000"/>
              </a:lnSpc>
              <a:spcBef>
                <a:spcPts val="600"/>
              </a:spcBef>
              <a:spcAft>
                <a:spcPts val="0"/>
              </a:spcAft>
              <a:buClrTx/>
              <a:buSzTx/>
              <a:buFontTx/>
              <a:buNone/>
              <a:tabLst/>
              <a:defRPr/>
            </a:pPr>
            <a:r>
              <a:rPr lang="es-ES" sz="1400" kern="0" dirty="0" smtClean="0">
                <a:solidFill>
                  <a:srgbClr val="000066"/>
                </a:solidFill>
                <a:effectLst/>
              </a:rPr>
              <a:t>Autor:</a:t>
            </a:r>
            <a:endParaRPr lang="es-ES" sz="1400" kern="0" dirty="0">
              <a:solidFill>
                <a:srgbClr val="000066"/>
              </a:solidFill>
              <a:effectLst/>
            </a:endParaRPr>
          </a:p>
          <a:p>
            <a:pPr algn="just" eaLnBrk="1" fontAlgn="auto" hangingPunct="1">
              <a:spcBef>
                <a:spcPts val="600"/>
              </a:spcBef>
              <a:spcAft>
                <a:spcPts val="0"/>
              </a:spcAft>
              <a:defRPr/>
            </a:pPr>
            <a:r>
              <a:rPr lang="es-ES" sz="1400" b="0" kern="0" dirty="0">
                <a:solidFill>
                  <a:srgbClr val="000066"/>
                </a:solidFill>
                <a:effectLst/>
              </a:rPr>
              <a:t>M. C. Q. Alfredo Velásquez </a:t>
            </a:r>
            <a:r>
              <a:rPr lang="es-ES" sz="1400" b="0" kern="0" dirty="0" smtClean="0">
                <a:solidFill>
                  <a:srgbClr val="000066"/>
                </a:solidFill>
                <a:effectLst/>
              </a:rPr>
              <a:t>Márquez; Q Antonia del Carmen Pérez León</a:t>
            </a:r>
            <a:endParaRPr lang="es-ES" sz="1400" b="0" kern="0" dirty="0">
              <a:solidFill>
                <a:srgbClr val="000066"/>
              </a:solidFill>
              <a:effectLst/>
            </a:endParaRPr>
          </a:p>
          <a:p>
            <a:pPr marL="0" marR="0" lvl="0" indent="0" algn="just" defTabSz="914400" eaLnBrk="1" fontAlgn="auto" latinLnBrk="0" hangingPunct="1">
              <a:lnSpc>
                <a:spcPct val="100000"/>
              </a:lnSpc>
              <a:spcBef>
                <a:spcPts val="600"/>
              </a:spcBef>
              <a:spcAft>
                <a:spcPts val="0"/>
              </a:spcAft>
              <a:buClrTx/>
              <a:buSzTx/>
              <a:buFontTx/>
              <a:buNone/>
              <a:tabLst/>
              <a:defRPr/>
            </a:pPr>
            <a:endParaRPr lang="es-ES" sz="1400" b="0" kern="0" dirty="0">
              <a:solidFill>
                <a:srgbClr val="000066"/>
              </a:solidFill>
              <a:effectLst/>
            </a:endParaRPr>
          </a:p>
          <a:p>
            <a:pPr marL="0" marR="0" lvl="0" indent="0" algn="just" defTabSz="914400" eaLnBrk="1" fontAlgn="auto" latinLnBrk="0" hangingPunct="1">
              <a:lnSpc>
                <a:spcPct val="100000"/>
              </a:lnSpc>
              <a:spcBef>
                <a:spcPts val="600"/>
              </a:spcBef>
              <a:spcAft>
                <a:spcPts val="0"/>
              </a:spcAft>
              <a:buClrTx/>
              <a:buSzTx/>
              <a:buFontTx/>
              <a:buNone/>
              <a:tabLst/>
              <a:defRPr/>
            </a:pPr>
            <a:r>
              <a:rPr lang="es-ES" sz="1400" kern="0" dirty="0">
                <a:solidFill>
                  <a:srgbClr val="000066"/>
                </a:solidFill>
                <a:effectLst/>
              </a:rPr>
              <a:t>Actualización y autorización:</a:t>
            </a:r>
          </a:p>
          <a:p>
            <a:pPr marL="0" marR="0" lvl="0" indent="0" algn="just" defTabSz="914400" eaLnBrk="1" fontAlgn="auto" latinLnBrk="0" hangingPunct="1">
              <a:lnSpc>
                <a:spcPct val="100000"/>
              </a:lnSpc>
              <a:spcBef>
                <a:spcPts val="600"/>
              </a:spcBef>
              <a:spcAft>
                <a:spcPts val="0"/>
              </a:spcAft>
              <a:buClrTx/>
              <a:buSzTx/>
              <a:buFontTx/>
              <a:buNone/>
              <a:tabLst/>
              <a:defRPr/>
            </a:pPr>
            <a:r>
              <a:rPr lang="es-ES" sz="1400" b="0" kern="0" dirty="0">
                <a:solidFill>
                  <a:srgbClr val="000066"/>
                </a:solidFill>
                <a:effectLst/>
              </a:rPr>
              <a:t>Q. Antonia del Carmen Pérez León</a:t>
            </a:r>
          </a:p>
          <a:p>
            <a:pPr marL="0" marR="0" lvl="0" indent="0" algn="just" defTabSz="914400" eaLnBrk="1" fontAlgn="auto" latinLnBrk="0" hangingPunct="1">
              <a:lnSpc>
                <a:spcPct val="100000"/>
              </a:lnSpc>
              <a:spcBef>
                <a:spcPts val="600"/>
              </a:spcBef>
              <a:spcAft>
                <a:spcPts val="0"/>
              </a:spcAft>
              <a:buClrTx/>
              <a:buSzTx/>
              <a:buFontTx/>
              <a:buNone/>
              <a:tabLst/>
              <a:defRPr/>
            </a:pPr>
            <a:r>
              <a:rPr lang="es-ES" sz="1400" b="0" kern="0" dirty="0" smtClean="0">
                <a:solidFill>
                  <a:srgbClr val="000066"/>
                </a:solidFill>
                <a:effectLst/>
              </a:rPr>
              <a:t>Jefa </a:t>
            </a:r>
            <a:r>
              <a:rPr lang="es-ES" sz="1400" b="0" kern="0" dirty="0">
                <a:solidFill>
                  <a:srgbClr val="000066"/>
                </a:solidFill>
                <a:effectLst/>
              </a:rPr>
              <a:t>de la </a:t>
            </a:r>
            <a:r>
              <a:rPr lang="es-ES" sz="1400" b="0" kern="0" dirty="0" smtClean="0">
                <a:solidFill>
                  <a:srgbClr val="000066"/>
                </a:solidFill>
                <a:effectLst/>
              </a:rPr>
              <a:t>Academia </a:t>
            </a:r>
            <a:r>
              <a:rPr lang="es-ES" sz="1400" b="0" kern="0" dirty="0">
                <a:solidFill>
                  <a:srgbClr val="000066"/>
                </a:solidFill>
                <a:effectLst/>
              </a:rPr>
              <a:t>de Química</a:t>
            </a:r>
          </a:p>
          <a:p>
            <a:pPr marL="0" marR="0" lvl="0" indent="0" algn="just" defTabSz="914400" eaLnBrk="1" fontAlgn="auto" latinLnBrk="0" hangingPunct="1">
              <a:lnSpc>
                <a:spcPct val="100000"/>
              </a:lnSpc>
              <a:spcBef>
                <a:spcPts val="600"/>
              </a:spcBef>
              <a:spcAft>
                <a:spcPts val="0"/>
              </a:spcAft>
              <a:buClrTx/>
              <a:buSzTx/>
              <a:buFontTx/>
              <a:buNone/>
              <a:tabLst/>
              <a:defRPr/>
            </a:pPr>
            <a:endParaRPr lang="es-ES" sz="1400" b="0" kern="0" dirty="0">
              <a:solidFill>
                <a:srgbClr val="000066"/>
              </a:solidFill>
              <a:effectLst/>
            </a:endParaRPr>
          </a:p>
          <a:p>
            <a:pPr marL="0" marR="0" lvl="0" indent="0" algn="just" defTabSz="914400" eaLnBrk="1" fontAlgn="auto" latinLnBrk="0" hangingPunct="1">
              <a:lnSpc>
                <a:spcPct val="100000"/>
              </a:lnSpc>
              <a:spcBef>
                <a:spcPts val="600"/>
              </a:spcBef>
              <a:spcAft>
                <a:spcPts val="0"/>
              </a:spcAft>
              <a:buClrTx/>
              <a:buSzTx/>
              <a:buFontTx/>
              <a:buNone/>
              <a:tabLst/>
              <a:defRPr/>
            </a:pPr>
            <a:r>
              <a:rPr lang="es-ES" sz="1400" kern="0" dirty="0">
                <a:solidFill>
                  <a:srgbClr val="000066"/>
                </a:solidFill>
                <a:effectLst/>
              </a:rPr>
              <a:t>Revisores (2017)</a:t>
            </a:r>
            <a:r>
              <a:rPr kumimoji="0" lang="es-ES" sz="1400" i="0" u="none" strike="noStrike" kern="0" cap="none" spc="0" normalizeH="0" baseline="0" noProof="0" dirty="0">
                <a:ln>
                  <a:noFill/>
                </a:ln>
                <a:solidFill>
                  <a:srgbClr val="000066"/>
                </a:solidFill>
                <a:effectLst/>
                <a:uLnTx/>
                <a:uFillTx/>
              </a:rPr>
              <a:t>:</a:t>
            </a:r>
          </a:p>
          <a:p>
            <a:pPr algn="just" eaLnBrk="1" fontAlgn="auto" hangingPunct="1">
              <a:spcBef>
                <a:spcPts val="600"/>
              </a:spcBef>
              <a:spcAft>
                <a:spcPts val="0"/>
              </a:spcAft>
              <a:tabLst>
                <a:tab pos="3940175" algn="l"/>
              </a:tabLst>
              <a:defRPr/>
            </a:pPr>
            <a:r>
              <a:rPr lang="es-ES" sz="1400" b="0" kern="0" dirty="0">
                <a:solidFill>
                  <a:srgbClr val="000066"/>
                </a:solidFill>
                <a:effectLst/>
              </a:rPr>
              <a:t>Dra. </a:t>
            </a:r>
            <a:r>
              <a:rPr lang="es-ES" sz="1400" b="0" kern="0" dirty="0" err="1">
                <a:solidFill>
                  <a:srgbClr val="000066"/>
                </a:solidFill>
                <a:effectLst/>
              </a:rPr>
              <a:t>Arianee</a:t>
            </a:r>
            <a:r>
              <a:rPr lang="es-ES" sz="1400" b="0" kern="0" dirty="0">
                <a:solidFill>
                  <a:srgbClr val="000066"/>
                </a:solidFill>
                <a:effectLst/>
              </a:rPr>
              <a:t> Sainz </a:t>
            </a:r>
            <a:r>
              <a:rPr lang="es-ES" sz="1400" b="0" kern="0" dirty="0" smtClean="0">
                <a:solidFill>
                  <a:srgbClr val="000066"/>
                </a:solidFill>
                <a:effectLst/>
              </a:rPr>
              <a:t>Vidal	</a:t>
            </a:r>
            <a:r>
              <a:rPr lang="es-ES" sz="1400" b="0" kern="0" dirty="0">
                <a:solidFill>
                  <a:srgbClr val="000066"/>
                </a:solidFill>
                <a:effectLst/>
              </a:rPr>
              <a:t>Ing. Dulce María Cisneros Peralta</a:t>
            </a:r>
            <a:endParaRPr lang="es-ES" sz="1400" b="0" kern="0" dirty="0" smtClean="0">
              <a:solidFill>
                <a:srgbClr val="000066"/>
              </a:solidFill>
              <a:effectLst/>
            </a:endParaRPr>
          </a:p>
          <a:p>
            <a:pPr algn="just" eaLnBrk="1" fontAlgn="auto" hangingPunct="1">
              <a:spcBef>
                <a:spcPts val="600"/>
              </a:spcBef>
              <a:spcAft>
                <a:spcPts val="0"/>
              </a:spcAft>
              <a:tabLst>
                <a:tab pos="3940175" algn="l"/>
              </a:tabLst>
              <a:defRPr/>
            </a:pPr>
            <a:r>
              <a:rPr lang="es-ES" sz="1400" b="0" kern="0" dirty="0">
                <a:solidFill>
                  <a:srgbClr val="000066"/>
                </a:solidFill>
                <a:effectLst/>
              </a:rPr>
              <a:t>Q. Adriana Ramírez </a:t>
            </a:r>
            <a:r>
              <a:rPr lang="es-ES" sz="1400" b="0" kern="0" dirty="0" smtClean="0">
                <a:solidFill>
                  <a:srgbClr val="000066"/>
                </a:solidFill>
                <a:effectLst/>
              </a:rPr>
              <a:t>González	</a:t>
            </a:r>
            <a:r>
              <a:rPr lang="es-ES" sz="1400" b="0" kern="0" dirty="0">
                <a:solidFill>
                  <a:srgbClr val="000066"/>
                </a:solidFill>
                <a:effectLst/>
              </a:rPr>
              <a:t>Q. F. B. Nidia García Arrollo</a:t>
            </a:r>
            <a:endParaRPr lang="es-ES" sz="1400" b="0" kern="0" dirty="0" smtClean="0">
              <a:solidFill>
                <a:srgbClr val="000066"/>
              </a:solidFill>
              <a:effectLst/>
            </a:endParaRPr>
          </a:p>
          <a:p>
            <a:pPr algn="just" eaLnBrk="1" fontAlgn="auto" hangingPunct="1">
              <a:spcBef>
                <a:spcPts val="600"/>
              </a:spcBef>
              <a:spcAft>
                <a:spcPts val="0"/>
              </a:spcAft>
              <a:tabLst>
                <a:tab pos="3940175" algn="l"/>
              </a:tabLst>
              <a:defRPr/>
            </a:pPr>
            <a:r>
              <a:rPr lang="es-ES" sz="1400" b="0" kern="0" dirty="0" smtClean="0">
                <a:solidFill>
                  <a:srgbClr val="000066"/>
                </a:solidFill>
                <a:effectLst/>
              </a:rPr>
              <a:t>Dra</a:t>
            </a:r>
            <a:r>
              <a:rPr lang="es-ES" sz="1400" b="0" kern="0" dirty="0">
                <a:solidFill>
                  <a:srgbClr val="000066"/>
                </a:solidFill>
                <a:effectLst/>
              </a:rPr>
              <a:t>. Patricia García Vázquez</a:t>
            </a:r>
            <a:r>
              <a:rPr lang="es-ES" sz="1400" b="0" kern="0" dirty="0" smtClean="0">
                <a:solidFill>
                  <a:srgbClr val="000066"/>
                </a:solidFill>
                <a:effectLst/>
              </a:rPr>
              <a:t>	</a:t>
            </a:r>
            <a:r>
              <a:rPr lang="es-ES" sz="1400" b="0" kern="0" dirty="0">
                <a:solidFill>
                  <a:srgbClr val="000066"/>
                </a:solidFill>
                <a:effectLst/>
              </a:rPr>
              <a:t>Dr. Alberto Sandoval García</a:t>
            </a:r>
          </a:p>
          <a:p>
            <a:pPr algn="just" eaLnBrk="1" fontAlgn="auto" hangingPunct="1">
              <a:spcBef>
                <a:spcPts val="600"/>
              </a:spcBef>
              <a:spcAft>
                <a:spcPts val="0"/>
              </a:spcAft>
              <a:tabLst>
                <a:tab pos="3940175" algn="l"/>
              </a:tabLst>
              <a:defRPr/>
            </a:pPr>
            <a:r>
              <a:rPr lang="es-ES" sz="1400" b="0" kern="0" dirty="0">
                <a:solidFill>
                  <a:srgbClr val="000066"/>
                </a:solidFill>
                <a:effectLst/>
              </a:rPr>
              <a:t>M. en A. Violeta Luz María Bravo </a:t>
            </a:r>
            <a:r>
              <a:rPr lang="es-ES" sz="1400" b="0" kern="0" dirty="0" smtClean="0">
                <a:solidFill>
                  <a:srgbClr val="000066"/>
                </a:solidFill>
                <a:effectLst/>
              </a:rPr>
              <a:t>Hernández	</a:t>
            </a:r>
            <a:r>
              <a:rPr lang="es-ES" sz="1400" b="0" kern="0" dirty="0">
                <a:solidFill>
                  <a:srgbClr val="000066"/>
                </a:solidFill>
                <a:effectLst/>
              </a:rPr>
              <a:t>M. en C. Luis Edgardo Vigueras Rueda</a:t>
            </a:r>
            <a:endParaRPr lang="es-ES" sz="1400" b="0" kern="0" dirty="0" smtClean="0">
              <a:solidFill>
                <a:srgbClr val="000066"/>
              </a:solidFill>
              <a:effectLst/>
            </a:endParaRPr>
          </a:p>
          <a:p>
            <a:pPr algn="just" eaLnBrk="1" fontAlgn="auto" hangingPunct="1">
              <a:spcBef>
                <a:spcPts val="600"/>
              </a:spcBef>
              <a:spcAft>
                <a:spcPts val="0"/>
              </a:spcAft>
              <a:tabLst>
                <a:tab pos="3940175" algn="l"/>
              </a:tabLst>
              <a:defRPr/>
            </a:pPr>
            <a:r>
              <a:rPr lang="es-ES" sz="1400" b="0" kern="0" dirty="0" smtClean="0">
                <a:solidFill>
                  <a:srgbClr val="000066"/>
                </a:solidFill>
                <a:effectLst/>
              </a:rPr>
              <a:t>Dra</a:t>
            </a:r>
            <a:r>
              <a:rPr lang="es-ES" sz="1400" b="0" kern="0" dirty="0">
                <a:solidFill>
                  <a:srgbClr val="000066"/>
                </a:solidFill>
                <a:effectLst/>
              </a:rPr>
              <a:t>. María del Carmen Gutiérrez </a:t>
            </a:r>
            <a:r>
              <a:rPr lang="es-ES" sz="1400" b="0" kern="0" dirty="0" smtClean="0">
                <a:solidFill>
                  <a:srgbClr val="000066"/>
                </a:solidFill>
                <a:effectLst/>
              </a:rPr>
              <a:t>Hernández	</a:t>
            </a:r>
            <a:r>
              <a:rPr lang="es-ES" sz="1400" b="0" kern="0" dirty="0">
                <a:solidFill>
                  <a:srgbClr val="000066"/>
                </a:solidFill>
                <a:effectLst/>
              </a:rPr>
              <a:t>M. en C. Miguel Ángel Jaime Vasconcelos</a:t>
            </a:r>
          </a:p>
          <a:p>
            <a:pPr algn="just" eaLnBrk="1" fontAlgn="auto" hangingPunct="1">
              <a:spcBef>
                <a:spcPts val="600"/>
              </a:spcBef>
              <a:spcAft>
                <a:spcPts val="0"/>
              </a:spcAft>
              <a:tabLst>
                <a:tab pos="3940175" algn="l"/>
              </a:tabLst>
              <a:defRPr/>
            </a:pPr>
            <a:r>
              <a:rPr lang="es-ES" sz="1400" b="0" kern="0" dirty="0">
                <a:solidFill>
                  <a:srgbClr val="000066"/>
                </a:solidFill>
                <a:effectLst/>
              </a:rPr>
              <a:t>M. A. I. Claudia Elisa Sánchez Navarro	Biol. Miguel Alejandro Maldonado Gordillo</a:t>
            </a:r>
            <a:endParaRPr lang="es-ES" sz="1400" b="0" kern="0" dirty="0" smtClean="0">
              <a:solidFill>
                <a:srgbClr val="000066"/>
              </a:solidFill>
              <a:effectLst/>
            </a:endParaRPr>
          </a:p>
          <a:p>
            <a:pPr algn="just" eaLnBrk="1" fontAlgn="auto" hangingPunct="1">
              <a:spcBef>
                <a:spcPts val="600"/>
              </a:spcBef>
              <a:spcAft>
                <a:spcPts val="0"/>
              </a:spcAft>
              <a:tabLst>
                <a:tab pos="3940175" algn="l"/>
              </a:tabLst>
              <a:defRPr/>
            </a:pPr>
            <a:r>
              <a:rPr lang="es-ES" sz="1400" b="0" kern="0" dirty="0">
                <a:solidFill>
                  <a:srgbClr val="000066"/>
                </a:solidFill>
                <a:effectLst/>
              </a:rPr>
              <a:t>Q. </a:t>
            </a:r>
            <a:r>
              <a:rPr lang="es-ES" sz="1400" b="0" kern="0" dirty="0" err="1">
                <a:solidFill>
                  <a:srgbClr val="000066"/>
                </a:solidFill>
                <a:effectLst/>
              </a:rPr>
              <a:t>Yolia</a:t>
            </a:r>
            <a:r>
              <a:rPr lang="es-ES" sz="1400" b="0" kern="0" dirty="0">
                <a:solidFill>
                  <a:srgbClr val="000066"/>
                </a:solidFill>
                <a:effectLst/>
              </a:rPr>
              <a:t> Judith León Paredes</a:t>
            </a:r>
            <a:r>
              <a:rPr lang="es-ES" sz="1400" b="0" kern="0" dirty="0" smtClean="0">
                <a:solidFill>
                  <a:srgbClr val="000066"/>
                </a:solidFill>
                <a:effectLst/>
              </a:rPr>
              <a:t>	</a:t>
            </a:r>
            <a:r>
              <a:rPr lang="es-ES" sz="1400" b="0" kern="0" dirty="0">
                <a:solidFill>
                  <a:srgbClr val="000066"/>
                </a:solidFill>
                <a:effectLst/>
              </a:rPr>
              <a:t>I. Q. Guillermo Pérez Quintero</a:t>
            </a:r>
            <a:endParaRPr lang="es-ES" sz="1400" b="0" kern="0" dirty="0" smtClean="0">
              <a:solidFill>
                <a:srgbClr val="000066"/>
              </a:solidFill>
              <a:effectLst/>
            </a:endParaRPr>
          </a:p>
          <a:p>
            <a:pPr algn="just" eaLnBrk="1" fontAlgn="auto" hangingPunct="1">
              <a:spcBef>
                <a:spcPts val="600"/>
              </a:spcBef>
              <a:spcAft>
                <a:spcPts val="0"/>
              </a:spcAft>
              <a:tabLst>
                <a:tab pos="3940175" algn="l"/>
              </a:tabLst>
              <a:defRPr/>
            </a:pPr>
            <a:r>
              <a:rPr lang="es-ES" sz="1400" b="0" kern="0" dirty="0">
                <a:solidFill>
                  <a:srgbClr val="000066"/>
                </a:solidFill>
                <a:effectLst/>
              </a:rPr>
              <a:t>I. Q. Hermelinda C. Sánchez </a:t>
            </a:r>
            <a:r>
              <a:rPr lang="es-ES" sz="1400" b="0" kern="0" dirty="0" err="1">
                <a:solidFill>
                  <a:srgbClr val="000066"/>
                </a:solidFill>
                <a:effectLst/>
              </a:rPr>
              <a:t>Tlaxqueño</a:t>
            </a:r>
            <a:r>
              <a:rPr lang="es-ES" sz="1400" b="0" kern="0" dirty="0">
                <a:solidFill>
                  <a:srgbClr val="000066"/>
                </a:solidFill>
                <a:effectLst/>
              </a:rPr>
              <a:t>	I. Q. José Luis Morales Salvatierra</a:t>
            </a:r>
            <a:endParaRPr lang="es-ES" sz="1400" b="0" kern="0" dirty="0" smtClean="0">
              <a:solidFill>
                <a:srgbClr val="000066"/>
              </a:solidFill>
              <a:effectLst/>
            </a:endParaRPr>
          </a:p>
          <a:p>
            <a:pPr algn="just" eaLnBrk="1" fontAlgn="auto" hangingPunct="1">
              <a:spcBef>
                <a:spcPts val="600"/>
              </a:spcBef>
              <a:spcAft>
                <a:spcPts val="0"/>
              </a:spcAft>
              <a:tabLst>
                <a:tab pos="3940175" algn="l"/>
              </a:tabLst>
              <a:defRPr/>
            </a:pPr>
            <a:r>
              <a:rPr lang="es-ES" sz="1400" b="0" kern="0" dirty="0" smtClean="0">
                <a:solidFill>
                  <a:srgbClr val="000066"/>
                </a:solidFill>
                <a:effectLst/>
              </a:rPr>
              <a:t>	</a:t>
            </a:r>
            <a:endParaRPr kumimoji="0" lang="es-ES" sz="1400" b="0" i="0" u="none" strike="noStrike" kern="0" cap="none" spc="0" normalizeH="0" baseline="0" noProof="0" dirty="0" smtClean="0">
              <a:ln>
                <a:noFill/>
              </a:ln>
              <a:solidFill>
                <a:srgbClr val="000066"/>
              </a:solidFill>
              <a:effectLst/>
              <a:uLnTx/>
              <a:uFillTx/>
            </a:endParaRPr>
          </a:p>
          <a:p>
            <a:pPr eaLnBrk="1" fontAlgn="auto" hangingPunct="1">
              <a:spcBef>
                <a:spcPts val="600"/>
              </a:spcBef>
              <a:spcAft>
                <a:spcPts val="0"/>
              </a:spcAft>
              <a:defRPr/>
            </a:pPr>
            <a:r>
              <a:rPr kumimoji="0" lang="es-ES" sz="1400" u="none" strike="noStrike" kern="0" cap="none" spc="0" normalizeH="0" baseline="0" noProof="0" dirty="0" smtClean="0">
                <a:ln>
                  <a:noFill/>
                </a:ln>
                <a:solidFill>
                  <a:srgbClr val="000066"/>
                </a:solidFill>
                <a:effectLst/>
                <a:uLnTx/>
                <a:uFillTx/>
              </a:rPr>
              <a:t>Profesores de la Facultad de Ingeniería, UNAM</a:t>
            </a:r>
            <a:endParaRPr kumimoji="0" lang="es-ES" sz="1400" u="none" strike="noStrike" kern="0" cap="none" spc="0" normalizeH="0" baseline="0" noProof="0" dirty="0">
              <a:ln>
                <a:noFill/>
              </a:ln>
              <a:solidFill>
                <a:srgbClr val="000066"/>
              </a:solidFill>
              <a:effectLst/>
              <a:uLnTx/>
              <a:uFillTx/>
            </a:endParaRPr>
          </a:p>
        </p:txBody>
      </p:sp>
    </p:spTree>
    <p:extLst>
      <p:ext uri="{BB962C8B-B14F-4D97-AF65-F5344CB8AC3E}">
        <p14:creationId xmlns:p14="http://schemas.microsoft.com/office/powerpoint/2010/main" val="430249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
          <p:cNvSpPr txBox="1">
            <a:spLocks noChangeArrowheads="1"/>
          </p:cNvSpPr>
          <p:nvPr/>
        </p:nvSpPr>
        <p:spPr bwMode="auto">
          <a:xfrm>
            <a:off x="3879850" y="720571"/>
            <a:ext cx="1384300" cy="412750"/>
          </a:xfrm>
          <a:prstGeom prst="rect">
            <a:avLst/>
          </a:prstGeom>
          <a:noFill/>
          <a:ln w="9525">
            <a:noFill/>
            <a:miter lim="800000"/>
            <a:headEnd/>
            <a:tailEnd/>
          </a:ln>
          <a:effectLst/>
        </p:spPr>
        <p:txBody>
          <a:bodyPr wrap="none">
            <a:spAutoFit/>
          </a:bodyPr>
          <a:lstStyle/>
          <a:p>
            <a:pPr>
              <a:spcBef>
                <a:spcPct val="50000"/>
              </a:spcBef>
            </a:pPr>
            <a:r>
              <a:rPr lang="es-ES" sz="2100" b="1" dirty="0">
                <a:solidFill>
                  <a:srgbClr val="000099"/>
                </a:solidFill>
                <a:latin typeface="Arial" charset="0"/>
              </a:rPr>
              <a:t>Densidad</a:t>
            </a:r>
          </a:p>
        </p:txBody>
      </p:sp>
      <p:sp>
        <p:nvSpPr>
          <p:cNvPr id="138243" name="Text Box 3"/>
          <p:cNvSpPr txBox="1">
            <a:spLocks noChangeArrowheads="1"/>
          </p:cNvSpPr>
          <p:nvPr/>
        </p:nvSpPr>
        <p:spPr bwMode="auto">
          <a:xfrm>
            <a:off x="719138" y="1442046"/>
            <a:ext cx="7705725" cy="1776384"/>
          </a:xfrm>
          <a:prstGeom prst="rect">
            <a:avLst/>
          </a:prstGeom>
          <a:noFill/>
          <a:ln w="9525">
            <a:noFill/>
            <a:miter lim="800000"/>
            <a:headEnd/>
            <a:tailEnd/>
          </a:ln>
          <a:effectLst/>
        </p:spPr>
        <p:txBody>
          <a:bodyPr>
            <a:spAutoFit/>
          </a:bodyPr>
          <a:lstStyle/>
          <a:p>
            <a:pPr algn="just">
              <a:lnSpc>
                <a:spcPct val="140000"/>
              </a:lnSpc>
              <a:spcAft>
                <a:spcPct val="40000"/>
              </a:spcAft>
            </a:pPr>
            <a:r>
              <a:rPr lang="es-ES" sz="1600" dirty="0">
                <a:solidFill>
                  <a:srgbClr val="000066"/>
                </a:solidFill>
                <a:latin typeface="Arial" charset="0"/>
                <a:cs typeface="Times New Roman" pitchFamily="18" charset="0"/>
              </a:rPr>
              <a:t>En la industria, el control de calidad de los productos finales incluye muchas pruebas para su análisis químico y físico; generalmente, la determinación de la densidad forma parte del esquema de pruebas que se realizan. Por ello, es necesario saber como determinarla, independientemente de la fase en la que se encuentra el producto.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Effect transition="in" filter="strips(downRight)">
                                      <p:cBhvr>
                                        <p:cTn id="7" dur="500"/>
                                        <p:tgtEl>
                                          <p:spTgt spid="138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2936776" y="720100"/>
            <a:ext cx="3270447" cy="415498"/>
          </a:xfrm>
          <a:prstGeom prst="rect">
            <a:avLst/>
          </a:prstGeom>
          <a:noFill/>
          <a:ln w="9525">
            <a:noFill/>
            <a:miter lim="800000"/>
            <a:headEnd/>
            <a:tailEnd/>
          </a:ln>
          <a:effectLst/>
        </p:spPr>
        <p:txBody>
          <a:bodyPr wrap="none">
            <a:spAutoFit/>
          </a:bodyPr>
          <a:lstStyle/>
          <a:p>
            <a:pPr>
              <a:spcBef>
                <a:spcPct val="50000"/>
              </a:spcBef>
            </a:pPr>
            <a:r>
              <a:rPr lang="es-ES" sz="2100" b="1" dirty="0">
                <a:solidFill>
                  <a:srgbClr val="000099"/>
                </a:solidFill>
                <a:latin typeface="Arial" charset="0"/>
              </a:rPr>
              <a:t>Densidad de los sólidos</a:t>
            </a:r>
          </a:p>
        </p:txBody>
      </p:sp>
      <p:sp>
        <p:nvSpPr>
          <p:cNvPr id="140291" name="Text Box 3"/>
          <p:cNvSpPr txBox="1">
            <a:spLocks noChangeArrowheads="1"/>
          </p:cNvSpPr>
          <p:nvPr/>
        </p:nvSpPr>
        <p:spPr bwMode="auto">
          <a:xfrm>
            <a:off x="719138" y="1502786"/>
            <a:ext cx="7705725" cy="2465803"/>
          </a:xfrm>
          <a:prstGeom prst="rect">
            <a:avLst/>
          </a:prstGeom>
          <a:noFill/>
          <a:ln w="9525">
            <a:noFill/>
            <a:miter lim="800000"/>
            <a:headEnd/>
            <a:tailEnd/>
          </a:ln>
          <a:effectLst/>
        </p:spPr>
        <p:txBody>
          <a:bodyPr>
            <a:spAutoFit/>
          </a:bodyPr>
          <a:lstStyle/>
          <a:p>
            <a:pPr algn="just">
              <a:lnSpc>
                <a:spcPct val="140000"/>
              </a:lnSpc>
              <a:spcAft>
                <a:spcPct val="40000"/>
              </a:spcAft>
            </a:pPr>
            <a:r>
              <a:rPr lang="es-ES" sz="1600" dirty="0">
                <a:solidFill>
                  <a:srgbClr val="000066"/>
                </a:solidFill>
                <a:latin typeface="Arial" charset="0"/>
                <a:cs typeface="Times New Roman" pitchFamily="18" charset="0"/>
              </a:rPr>
              <a:t>Para conocer la densidad de los sólidos, inicialmente se determina la masa de una muestra; posteriormente, a esa misma muestra, se le determina su volumen. Si se trata de un sólido regular, como una esfera, un cubo, etc., el volumen se determina midiendo su radio, sus aristas o sus ángulos, y empleando posteriormente las fórmulas de geometría de cuerpos sólidos; sin embargo, si se trata de un sólido irregular, éste se sumerge generalmente en un líquido para determinar el volumen de agua desplazado.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strips(downRight)">
                                      <p:cBhvr>
                                        <p:cTn id="7" dur="500"/>
                                        <p:tgtEl>
                                          <p:spTgt spid="140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2936776" y="723145"/>
            <a:ext cx="3270447" cy="415498"/>
          </a:xfrm>
          <a:prstGeom prst="rect">
            <a:avLst/>
          </a:prstGeom>
          <a:noFill/>
          <a:ln w="9525">
            <a:noFill/>
            <a:miter lim="800000"/>
            <a:headEnd/>
            <a:tailEnd/>
          </a:ln>
          <a:effectLst/>
        </p:spPr>
        <p:txBody>
          <a:bodyPr wrap="none">
            <a:spAutoFit/>
          </a:bodyPr>
          <a:lstStyle/>
          <a:p>
            <a:pPr>
              <a:spcBef>
                <a:spcPct val="50000"/>
              </a:spcBef>
            </a:pPr>
            <a:r>
              <a:rPr lang="es-ES" sz="2100" b="1" dirty="0">
                <a:solidFill>
                  <a:srgbClr val="000099"/>
                </a:solidFill>
                <a:latin typeface="Arial" charset="0"/>
              </a:rPr>
              <a:t>Densidad de los sólidos</a:t>
            </a:r>
          </a:p>
        </p:txBody>
      </p:sp>
      <p:grpSp>
        <p:nvGrpSpPr>
          <p:cNvPr id="143626" name="Group 266"/>
          <p:cNvGrpSpPr>
            <a:grpSpLocks/>
          </p:cNvGrpSpPr>
          <p:nvPr/>
        </p:nvGrpSpPr>
        <p:grpSpPr bwMode="auto">
          <a:xfrm>
            <a:off x="3806039" y="1844824"/>
            <a:ext cx="1524000" cy="3733800"/>
            <a:chOff x="2400" y="1632"/>
            <a:chExt cx="960" cy="2352"/>
          </a:xfrm>
        </p:grpSpPr>
        <p:sp>
          <p:nvSpPr>
            <p:cNvPr id="143364" name="Rectangle 4"/>
            <p:cNvSpPr>
              <a:spLocks noChangeArrowheads="1"/>
            </p:cNvSpPr>
            <p:nvPr/>
          </p:nvSpPr>
          <p:spPr bwMode="auto">
            <a:xfrm>
              <a:off x="2640" y="1632"/>
              <a:ext cx="480" cy="2304"/>
            </a:xfrm>
            <a:prstGeom prst="rect">
              <a:avLst/>
            </a:prstGeom>
            <a:solidFill>
              <a:srgbClr val="DDDDDD">
                <a:alpha val="50000"/>
              </a:srgbClr>
            </a:solidFill>
            <a:ln w="9525">
              <a:solidFill>
                <a:srgbClr val="969696"/>
              </a:solidFill>
              <a:miter lim="800000"/>
              <a:headEnd/>
              <a:tailEnd/>
            </a:ln>
            <a:effectLst/>
          </p:spPr>
          <p:txBody>
            <a:bodyPr wrap="none" anchor="ctr"/>
            <a:lstStyle/>
            <a:p>
              <a:endParaRPr lang="es-MX"/>
            </a:p>
          </p:txBody>
        </p:sp>
        <p:sp>
          <p:nvSpPr>
            <p:cNvPr id="143365" name="Rectangle 5"/>
            <p:cNvSpPr>
              <a:spLocks noChangeArrowheads="1"/>
            </p:cNvSpPr>
            <p:nvPr/>
          </p:nvSpPr>
          <p:spPr bwMode="auto">
            <a:xfrm>
              <a:off x="2400" y="3936"/>
              <a:ext cx="960" cy="48"/>
            </a:xfrm>
            <a:prstGeom prst="rect">
              <a:avLst/>
            </a:prstGeom>
            <a:solidFill>
              <a:srgbClr val="DDDDDD">
                <a:alpha val="50000"/>
              </a:srgbClr>
            </a:solidFill>
            <a:ln w="9525">
              <a:solidFill>
                <a:srgbClr val="969696"/>
              </a:solidFill>
              <a:miter lim="800000"/>
              <a:headEnd/>
              <a:tailEnd/>
            </a:ln>
            <a:effectLst/>
          </p:spPr>
          <p:txBody>
            <a:bodyPr wrap="none" anchor="ctr"/>
            <a:lstStyle/>
            <a:p>
              <a:endParaRPr lang="es-MX"/>
            </a:p>
          </p:txBody>
        </p:sp>
        <p:sp>
          <p:nvSpPr>
            <p:cNvPr id="143366" name="Rectangle 6"/>
            <p:cNvSpPr>
              <a:spLocks noChangeArrowheads="1"/>
            </p:cNvSpPr>
            <p:nvPr/>
          </p:nvSpPr>
          <p:spPr bwMode="auto">
            <a:xfrm>
              <a:off x="2652" y="2720"/>
              <a:ext cx="462" cy="1212"/>
            </a:xfrm>
            <a:prstGeom prst="rect">
              <a:avLst/>
            </a:prstGeom>
            <a:solidFill>
              <a:srgbClr val="66CCFF">
                <a:alpha val="50000"/>
              </a:srgbClr>
            </a:solidFill>
            <a:ln w="9525">
              <a:noFill/>
              <a:miter lim="800000"/>
              <a:headEnd/>
              <a:tailEnd/>
            </a:ln>
            <a:effectLst/>
          </p:spPr>
          <p:txBody>
            <a:bodyPr wrap="none" anchor="ctr"/>
            <a:lstStyle/>
            <a:p>
              <a:endParaRPr lang="es-MX"/>
            </a:p>
          </p:txBody>
        </p:sp>
        <p:sp>
          <p:nvSpPr>
            <p:cNvPr id="143367" name="Line 7"/>
            <p:cNvSpPr>
              <a:spLocks noChangeShapeType="1"/>
            </p:cNvSpPr>
            <p:nvPr/>
          </p:nvSpPr>
          <p:spPr bwMode="auto">
            <a:xfrm>
              <a:off x="2807" y="2836"/>
              <a:ext cx="145" cy="0"/>
            </a:xfrm>
            <a:prstGeom prst="line">
              <a:avLst/>
            </a:prstGeom>
            <a:noFill/>
            <a:ln w="9525">
              <a:solidFill>
                <a:schemeClr val="tx1"/>
              </a:solidFill>
              <a:round/>
              <a:headEnd/>
              <a:tailEnd/>
            </a:ln>
            <a:effectLst/>
          </p:spPr>
          <p:txBody>
            <a:bodyPr wrap="none" anchor="ctr"/>
            <a:lstStyle/>
            <a:p>
              <a:endParaRPr lang="es-MX"/>
            </a:p>
          </p:txBody>
        </p:sp>
        <p:sp>
          <p:nvSpPr>
            <p:cNvPr id="143368" name="Line 8"/>
            <p:cNvSpPr>
              <a:spLocks noChangeAspect="1" noChangeShapeType="1"/>
            </p:cNvSpPr>
            <p:nvPr/>
          </p:nvSpPr>
          <p:spPr bwMode="auto">
            <a:xfrm>
              <a:off x="2844" y="3910"/>
              <a:ext cx="71" cy="2"/>
            </a:xfrm>
            <a:prstGeom prst="line">
              <a:avLst/>
            </a:prstGeom>
            <a:noFill/>
            <a:ln w="9525">
              <a:solidFill>
                <a:schemeClr val="tx1"/>
              </a:solidFill>
              <a:round/>
              <a:headEnd/>
              <a:tailEnd/>
            </a:ln>
            <a:effectLst/>
          </p:spPr>
          <p:txBody>
            <a:bodyPr wrap="none" anchor="ctr"/>
            <a:lstStyle/>
            <a:p>
              <a:endParaRPr lang="es-MX"/>
            </a:p>
          </p:txBody>
        </p:sp>
        <p:sp>
          <p:nvSpPr>
            <p:cNvPr id="143369" name="Line 9"/>
            <p:cNvSpPr>
              <a:spLocks noChangeAspect="1" noChangeShapeType="1"/>
            </p:cNvSpPr>
            <p:nvPr/>
          </p:nvSpPr>
          <p:spPr bwMode="auto">
            <a:xfrm>
              <a:off x="2844" y="3888"/>
              <a:ext cx="71" cy="2"/>
            </a:xfrm>
            <a:prstGeom prst="line">
              <a:avLst/>
            </a:prstGeom>
            <a:noFill/>
            <a:ln w="9525">
              <a:solidFill>
                <a:schemeClr val="tx1"/>
              </a:solidFill>
              <a:round/>
              <a:headEnd/>
              <a:tailEnd/>
            </a:ln>
            <a:effectLst/>
          </p:spPr>
          <p:txBody>
            <a:bodyPr wrap="none" anchor="ctr"/>
            <a:lstStyle/>
            <a:p>
              <a:endParaRPr lang="es-MX"/>
            </a:p>
          </p:txBody>
        </p:sp>
        <p:sp>
          <p:nvSpPr>
            <p:cNvPr id="143370" name="Line 10"/>
            <p:cNvSpPr>
              <a:spLocks noChangeAspect="1" noChangeShapeType="1"/>
            </p:cNvSpPr>
            <p:nvPr/>
          </p:nvSpPr>
          <p:spPr bwMode="auto">
            <a:xfrm>
              <a:off x="2844" y="3866"/>
              <a:ext cx="71" cy="2"/>
            </a:xfrm>
            <a:prstGeom prst="line">
              <a:avLst/>
            </a:prstGeom>
            <a:noFill/>
            <a:ln w="9525">
              <a:solidFill>
                <a:schemeClr val="tx1"/>
              </a:solidFill>
              <a:round/>
              <a:headEnd/>
              <a:tailEnd/>
            </a:ln>
            <a:effectLst/>
          </p:spPr>
          <p:txBody>
            <a:bodyPr wrap="none" anchor="ctr"/>
            <a:lstStyle/>
            <a:p>
              <a:endParaRPr lang="es-MX"/>
            </a:p>
          </p:txBody>
        </p:sp>
        <p:sp>
          <p:nvSpPr>
            <p:cNvPr id="143371" name="Line 11"/>
            <p:cNvSpPr>
              <a:spLocks noChangeAspect="1" noChangeShapeType="1"/>
            </p:cNvSpPr>
            <p:nvPr/>
          </p:nvSpPr>
          <p:spPr bwMode="auto">
            <a:xfrm>
              <a:off x="2844" y="3844"/>
              <a:ext cx="71" cy="2"/>
            </a:xfrm>
            <a:prstGeom prst="line">
              <a:avLst/>
            </a:prstGeom>
            <a:noFill/>
            <a:ln w="9525">
              <a:solidFill>
                <a:schemeClr val="tx1"/>
              </a:solidFill>
              <a:round/>
              <a:headEnd/>
              <a:tailEnd/>
            </a:ln>
            <a:effectLst/>
          </p:spPr>
          <p:txBody>
            <a:bodyPr wrap="none" anchor="ctr"/>
            <a:lstStyle/>
            <a:p>
              <a:endParaRPr lang="es-MX"/>
            </a:p>
          </p:txBody>
        </p:sp>
        <p:sp>
          <p:nvSpPr>
            <p:cNvPr id="143372" name="Line 12"/>
            <p:cNvSpPr>
              <a:spLocks noChangeShapeType="1"/>
            </p:cNvSpPr>
            <p:nvPr/>
          </p:nvSpPr>
          <p:spPr bwMode="auto">
            <a:xfrm>
              <a:off x="2807" y="3822"/>
              <a:ext cx="145" cy="0"/>
            </a:xfrm>
            <a:prstGeom prst="line">
              <a:avLst/>
            </a:prstGeom>
            <a:noFill/>
            <a:ln w="9525">
              <a:solidFill>
                <a:schemeClr val="tx1"/>
              </a:solidFill>
              <a:round/>
              <a:headEnd/>
              <a:tailEnd/>
            </a:ln>
            <a:effectLst/>
          </p:spPr>
          <p:txBody>
            <a:bodyPr wrap="none" anchor="ctr"/>
            <a:lstStyle/>
            <a:p>
              <a:endParaRPr lang="es-MX"/>
            </a:p>
          </p:txBody>
        </p:sp>
        <p:sp>
          <p:nvSpPr>
            <p:cNvPr id="143373" name="Line 13"/>
            <p:cNvSpPr>
              <a:spLocks noChangeAspect="1" noChangeShapeType="1"/>
            </p:cNvSpPr>
            <p:nvPr/>
          </p:nvSpPr>
          <p:spPr bwMode="auto">
            <a:xfrm>
              <a:off x="2844" y="3800"/>
              <a:ext cx="71" cy="2"/>
            </a:xfrm>
            <a:prstGeom prst="line">
              <a:avLst/>
            </a:prstGeom>
            <a:noFill/>
            <a:ln w="9525">
              <a:solidFill>
                <a:schemeClr val="tx1"/>
              </a:solidFill>
              <a:round/>
              <a:headEnd/>
              <a:tailEnd/>
            </a:ln>
            <a:effectLst/>
          </p:spPr>
          <p:txBody>
            <a:bodyPr wrap="none" anchor="ctr"/>
            <a:lstStyle/>
            <a:p>
              <a:endParaRPr lang="es-MX"/>
            </a:p>
          </p:txBody>
        </p:sp>
        <p:sp>
          <p:nvSpPr>
            <p:cNvPr id="143374" name="Line 14"/>
            <p:cNvSpPr>
              <a:spLocks noChangeAspect="1" noChangeShapeType="1"/>
            </p:cNvSpPr>
            <p:nvPr/>
          </p:nvSpPr>
          <p:spPr bwMode="auto">
            <a:xfrm>
              <a:off x="2844" y="3778"/>
              <a:ext cx="71" cy="2"/>
            </a:xfrm>
            <a:prstGeom prst="line">
              <a:avLst/>
            </a:prstGeom>
            <a:noFill/>
            <a:ln w="9525">
              <a:solidFill>
                <a:schemeClr val="tx1"/>
              </a:solidFill>
              <a:round/>
              <a:headEnd/>
              <a:tailEnd/>
            </a:ln>
            <a:effectLst/>
          </p:spPr>
          <p:txBody>
            <a:bodyPr wrap="none" anchor="ctr"/>
            <a:lstStyle/>
            <a:p>
              <a:endParaRPr lang="es-MX"/>
            </a:p>
          </p:txBody>
        </p:sp>
        <p:sp>
          <p:nvSpPr>
            <p:cNvPr id="143375" name="Line 15"/>
            <p:cNvSpPr>
              <a:spLocks noChangeAspect="1" noChangeShapeType="1"/>
            </p:cNvSpPr>
            <p:nvPr/>
          </p:nvSpPr>
          <p:spPr bwMode="auto">
            <a:xfrm>
              <a:off x="2844" y="3756"/>
              <a:ext cx="71" cy="2"/>
            </a:xfrm>
            <a:prstGeom prst="line">
              <a:avLst/>
            </a:prstGeom>
            <a:noFill/>
            <a:ln w="9525">
              <a:solidFill>
                <a:schemeClr val="tx1"/>
              </a:solidFill>
              <a:round/>
              <a:headEnd/>
              <a:tailEnd/>
            </a:ln>
            <a:effectLst/>
          </p:spPr>
          <p:txBody>
            <a:bodyPr wrap="none" anchor="ctr"/>
            <a:lstStyle/>
            <a:p>
              <a:endParaRPr lang="es-MX"/>
            </a:p>
          </p:txBody>
        </p:sp>
        <p:sp>
          <p:nvSpPr>
            <p:cNvPr id="143376" name="Line 16"/>
            <p:cNvSpPr>
              <a:spLocks noChangeAspect="1" noChangeShapeType="1"/>
            </p:cNvSpPr>
            <p:nvPr/>
          </p:nvSpPr>
          <p:spPr bwMode="auto">
            <a:xfrm>
              <a:off x="2844" y="3734"/>
              <a:ext cx="71" cy="2"/>
            </a:xfrm>
            <a:prstGeom prst="line">
              <a:avLst/>
            </a:prstGeom>
            <a:noFill/>
            <a:ln w="9525">
              <a:solidFill>
                <a:schemeClr val="tx1"/>
              </a:solidFill>
              <a:round/>
              <a:headEnd/>
              <a:tailEnd/>
            </a:ln>
            <a:effectLst/>
          </p:spPr>
          <p:txBody>
            <a:bodyPr wrap="none" anchor="ctr"/>
            <a:lstStyle/>
            <a:p>
              <a:endParaRPr lang="es-MX"/>
            </a:p>
          </p:txBody>
        </p:sp>
        <p:sp>
          <p:nvSpPr>
            <p:cNvPr id="143377" name="Line 17"/>
            <p:cNvSpPr>
              <a:spLocks noChangeShapeType="1"/>
            </p:cNvSpPr>
            <p:nvPr/>
          </p:nvSpPr>
          <p:spPr bwMode="auto">
            <a:xfrm>
              <a:off x="2807" y="3712"/>
              <a:ext cx="145" cy="0"/>
            </a:xfrm>
            <a:prstGeom prst="line">
              <a:avLst/>
            </a:prstGeom>
            <a:noFill/>
            <a:ln w="9525">
              <a:solidFill>
                <a:schemeClr val="tx1"/>
              </a:solidFill>
              <a:round/>
              <a:headEnd/>
              <a:tailEnd/>
            </a:ln>
            <a:effectLst/>
          </p:spPr>
          <p:txBody>
            <a:bodyPr wrap="none" anchor="ctr"/>
            <a:lstStyle/>
            <a:p>
              <a:endParaRPr lang="es-MX"/>
            </a:p>
          </p:txBody>
        </p:sp>
        <p:sp>
          <p:nvSpPr>
            <p:cNvPr id="143378" name="Line 18"/>
            <p:cNvSpPr>
              <a:spLocks noChangeAspect="1" noChangeShapeType="1"/>
            </p:cNvSpPr>
            <p:nvPr/>
          </p:nvSpPr>
          <p:spPr bwMode="auto">
            <a:xfrm>
              <a:off x="2844" y="3690"/>
              <a:ext cx="71" cy="2"/>
            </a:xfrm>
            <a:prstGeom prst="line">
              <a:avLst/>
            </a:prstGeom>
            <a:noFill/>
            <a:ln w="9525">
              <a:solidFill>
                <a:schemeClr val="tx1"/>
              </a:solidFill>
              <a:round/>
              <a:headEnd/>
              <a:tailEnd/>
            </a:ln>
            <a:effectLst/>
          </p:spPr>
          <p:txBody>
            <a:bodyPr wrap="none" anchor="ctr"/>
            <a:lstStyle/>
            <a:p>
              <a:endParaRPr lang="es-MX"/>
            </a:p>
          </p:txBody>
        </p:sp>
        <p:sp>
          <p:nvSpPr>
            <p:cNvPr id="143379" name="Line 19"/>
            <p:cNvSpPr>
              <a:spLocks noChangeAspect="1" noChangeShapeType="1"/>
            </p:cNvSpPr>
            <p:nvPr/>
          </p:nvSpPr>
          <p:spPr bwMode="auto">
            <a:xfrm>
              <a:off x="2844" y="3668"/>
              <a:ext cx="71" cy="2"/>
            </a:xfrm>
            <a:prstGeom prst="line">
              <a:avLst/>
            </a:prstGeom>
            <a:noFill/>
            <a:ln w="9525">
              <a:solidFill>
                <a:schemeClr val="tx1"/>
              </a:solidFill>
              <a:round/>
              <a:headEnd/>
              <a:tailEnd/>
            </a:ln>
            <a:effectLst/>
          </p:spPr>
          <p:txBody>
            <a:bodyPr wrap="none" anchor="ctr"/>
            <a:lstStyle/>
            <a:p>
              <a:endParaRPr lang="es-MX"/>
            </a:p>
          </p:txBody>
        </p:sp>
        <p:sp>
          <p:nvSpPr>
            <p:cNvPr id="143380" name="Line 20"/>
            <p:cNvSpPr>
              <a:spLocks noChangeAspect="1" noChangeShapeType="1"/>
            </p:cNvSpPr>
            <p:nvPr/>
          </p:nvSpPr>
          <p:spPr bwMode="auto">
            <a:xfrm>
              <a:off x="2844" y="3646"/>
              <a:ext cx="71" cy="2"/>
            </a:xfrm>
            <a:prstGeom prst="line">
              <a:avLst/>
            </a:prstGeom>
            <a:noFill/>
            <a:ln w="9525">
              <a:solidFill>
                <a:schemeClr val="tx1"/>
              </a:solidFill>
              <a:round/>
              <a:headEnd/>
              <a:tailEnd/>
            </a:ln>
            <a:effectLst/>
          </p:spPr>
          <p:txBody>
            <a:bodyPr wrap="none" anchor="ctr"/>
            <a:lstStyle/>
            <a:p>
              <a:endParaRPr lang="es-MX"/>
            </a:p>
          </p:txBody>
        </p:sp>
        <p:sp>
          <p:nvSpPr>
            <p:cNvPr id="143381" name="Line 21"/>
            <p:cNvSpPr>
              <a:spLocks noChangeAspect="1" noChangeShapeType="1"/>
            </p:cNvSpPr>
            <p:nvPr/>
          </p:nvSpPr>
          <p:spPr bwMode="auto">
            <a:xfrm>
              <a:off x="2844" y="3624"/>
              <a:ext cx="71" cy="1"/>
            </a:xfrm>
            <a:prstGeom prst="line">
              <a:avLst/>
            </a:prstGeom>
            <a:noFill/>
            <a:ln w="9525">
              <a:solidFill>
                <a:schemeClr val="tx1"/>
              </a:solidFill>
              <a:round/>
              <a:headEnd/>
              <a:tailEnd/>
            </a:ln>
            <a:effectLst/>
          </p:spPr>
          <p:txBody>
            <a:bodyPr wrap="none" anchor="ctr"/>
            <a:lstStyle/>
            <a:p>
              <a:endParaRPr lang="es-MX"/>
            </a:p>
          </p:txBody>
        </p:sp>
        <p:sp>
          <p:nvSpPr>
            <p:cNvPr id="143382" name="Line 22"/>
            <p:cNvSpPr>
              <a:spLocks noChangeShapeType="1"/>
            </p:cNvSpPr>
            <p:nvPr/>
          </p:nvSpPr>
          <p:spPr bwMode="auto">
            <a:xfrm>
              <a:off x="2807" y="3602"/>
              <a:ext cx="145" cy="0"/>
            </a:xfrm>
            <a:prstGeom prst="line">
              <a:avLst/>
            </a:prstGeom>
            <a:noFill/>
            <a:ln w="9525">
              <a:solidFill>
                <a:schemeClr val="tx1"/>
              </a:solidFill>
              <a:round/>
              <a:headEnd/>
              <a:tailEnd/>
            </a:ln>
            <a:effectLst/>
          </p:spPr>
          <p:txBody>
            <a:bodyPr wrap="none" anchor="ctr"/>
            <a:lstStyle/>
            <a:p>
              <a:endParaRPr lang="es-MX"/>
            </a:p>
          </p:txBody>
        </p:sp>
        <p:sp>
          <p:nvSpPr>
            <p:cNvPr id="143383" name="Line 23"/>
            <p:cNvSpPr>
              <a:spLocks noChangeAspect="1" noChangeShapeType="1"/>
            </p:cNvSpPr>
            <p:nvPr/>
          </p:nvSpPr>
          <p:spPr bwMode="auto">
            <a:xfrm>
              <a:off x="2844" y="3580"/>
              <a:ext cx="71" cy="1"/>
            </a:xfrm>
            <a:prstGeom prst="line">
              <a:avLst/>
            </a:prstGeom>
            <a:noFill/>
            <a:ln w="9525">
              <a:solidFill>
                <a:schemeClr val="tx1"/>
              </a:solidFill>
              <a:round/>
              <a:headEnd/>
              <a:tailEnd/>
            </a:ln>
            <a:effectLst/>
          </p:spPr>
          <p:txBody>
            <a:bodyPr wrap="none" anchor="ctr"/>
            <a:lstStyle/>
            <a:p>
              <a:endParaRPr lang="es-MX"/>
            </a:p>
          </p:txBody>
        </p:sp>
        <p:sp>
          <p:nvSpPr>
            <p:cNvPr id="143384" name="Line 24"/>
            <p:cNvSpPr>
              <a:spLocks noChangeAspect="1" noChangeShapeType="1"/>
            </p:cNvSpPr>
            <p:nvPr/>
          </p:nvSpPr>
          <p:spPr bwMode="auto">
            <a:xfrm>
              <a:off x="2844" y="3558"/>
              <a:ext cx="71" cy="1"/>
            </a:xfrm>
            <a:prstGeom prst="line">
              <a:avLst/>
            </a:prstGeom>
            <a:noFill/>
            <a:ln w="9525">
              <a:solidFill>
                <a:schemeClr val="tx1"/>
              </a:solidFill>
              <a:round/>
              <a:headEnd/>
              <a:tailEnd/>
            </a:ln>
            <a:effectLst/>
          </p:spPr>
          <p:txBody>
            <a:bodyPr wrap="none" anchor="ctr"/>
            <a:lstStyle/>
            <a:p>
              <a:endParaRPr lang="es-MX"/>
            </a:p>
          </p:txBody>
        </p:sp>
        <p:sp>
          <p:nvSpPr>
            <p:cNvPr id="143385" name="Line 25"/>
            <p:cNvSpPr>
              <a:spLocks noChangeAspect="1" noChangeShapeType="1"/>
            </p:cNvSpPr>
            <p:nvPr/>
          </p:nvSpPr>
          <p:spPr bwMode="auto">
            <a:xfrm>
              <a:off x="2844" y="3536"/>
              <a:ext cx="71" cy="1"/>
            </a:xfrm>
            <a:prstGeom prst="line">
              <a:avLst/>
            </a:prstGeom>
            <a:noFill/>
            <a:ln w="9525">
              <a:solidFill>
                <a:schemeClr val="tx1"/>
              </a:solidFill>
              <a:round/>
              <a:headEnd/>
              <a:tailEnd/>
            </a:ln>
            <a:effectLst/>
          </p:spPr>
          <p:txBody>
            <a:bodyPr wrap="none" anchor="ctr"/>
            <a:lstStyle/>
            <a:p>
              <a:endParaRPr lang="es-MX"/>
            </a:p>
          </p:txBody>
        </p:sp>
        <p:sp>
          <p:nvSpPr>
            <p:cNvPr id="143386" name="Line 26"/>
            <p:cNvSpPr>
              <a:spLocks noChangeAspect="1" noChangeShapeType="1"/>
            </p:cNvSpPr>
            <p:nvPr/>
          </p:nvSpPr>
          <p:spPr bwMode="auto">
            <a:xfrm>
              <a:off x="2844" y="3514"/>
              <a:ext cx="71" cy="1"/>
            </a:xfrm>
            <a:prstGeom prst="line">
              <a:avLst/>
            </a:prstGeom>
            <a:noFill/>
            <a:ln w="9525">
              <a:solidFill>
                <a:schemeClr val="tx1"/>
              </a:solidFill>
              <a:round/>
              <a:headEnd/>
              <a:tailEnd/>
            </a:ln>
            <a:effectLst/>
          </p:spPr>
          <p:txBody>
            <a:bodyPr wrap="none" anchor="ctr"/>
            <a:lstStyle/>
            <a:p>
              <a:endParaRPr lang="es-MX"/>
            </a:p>
          </p:txBody>
        </p:sp>
        <p:sp>
          <p:nvSpPr>
            <p:cNvPr id="143422" name="Line 62"/>
            <p:cNvSpPr>
              <a:spLocks noChangeShapeType="1"/>
            </p:cNvSpPr>
            <p:nvPr/>
          </p:nvSpPr>
          <p:spPr bwMode="auto">
            <a:xfrm>
              <a:off x="2807" y="3496"/>
              <a:ext cx="145" cy="0"/>
            </a:xfrm>
            <a:prstGeom prst="line">
              <a:avLst/>
            </a:prstGeom>
            <a:noFill/>
            <a:ln w="9525">
              <a:solidFill>
                <a:schemeClr val="tx1"/>
              </a:solidFill>
              <a:round/>
              <a:headEnd/>
              <a:tailEnd/>
            </a:ln>
            <a:effectLst/>
          </p:spPr>
          <p:txBody>
            <a:bodyPr wrap="none" anchor="ctr"/>
            <a:lstStyle/>
            <a:p>
              <a:endParaRPr lang="es-MX"/>
            </a:p>
          </p:txBody>
        </p:sp>
        <p:sp>
          <p:nvSpPr>
            <p:cNvPr id="143423" name="Line 63"/>
            <p:cNvSpPr>
              <a:spLocks noChangeAspect="1" noChangeShapeType="1"/>
            </p:cNvSpPr>
            <p:nvPr/>
          </p:nvSpPr>
          <p:spPr bwMode="auto">
            <a:xfrm>
              <a:off x="2844" y="3474"/>
              <a:ext cx="71" cy="1"/>
            </a:xfrm>
            <a:prstGeom prst="line">
              <a:avLst/>
            </a:prstGeom>
            <a:noFill/>
            <a:ln w="9525">
              <a:solidFill>
                <a:schemeClr val="tx1"/>
              </a:solidFill>
              <a:round/>
              <a:headEnd/>
              <a:tailEnd/>
            </a:ln>
            <a:effectLst/>
          </p:spPr>
          <p:txBody>
            <a:bodyPr wrap="none" anchor="ctr"/>
            <a:lstStyle/>
            <a:p>
              <a:endParaRPr lang="es-MX"/>
            </a:p>
          </p:txBody>
        </p:sp>
        <p:sp>
          <p:nvSpPr>
            <p:cNvPr id="143424" name="Line 64"/>
            <p:cNvSpPr>
              <a:spLocks noChangeAspect="1" noChangeShapeType="1"/>
            </p:cNvSpPr>
            <p:nvPr/>
          </p:nvSpPr>
          <p:spPr bwMode="auto">
            <a:xfrm>
              <a:off x="2844" y="3452"/>
              <a:ext cx="71" cy="1"/>
            </a:xfrm>
            <a:prstGeom prst="line">
              <a:avLst/>
            </a:prstGeom>
            <a:noFill/>
            <a:ln w="9525">
              <a:solidFill>
                <a:schemeClr val="tx1"/>
              </a:solidFill>
              <a:round/>
              <a:headEnd/>
              <a:tailEnd/>
            </a:ln>
            <a:effectLst/>
          </p:spPr>
          <p:txBody>
            <a:bodyPr wrap="none" anchor="ctr"/>
            <a:lstStyle/>
            <a:p>
              <a:endParaRPr lang="es-MX"/>
            </a:p>
          </p:txBody>
        </p:sp>
        <p:sp>
          <p:nvSpPr>
            <p:cNvPr id="143425" name="Line 65"/>
            <p:cNvSpPr>
              <a:spLocks noChangeAspect="1" noChangeShapeType="1"/>
            </p:cNvSpPr>
            <p:nvPr/>
          </p:nvSpPr>
          <p:spPr bwMode="auto">
            <a:xfrm>
              <a:off x="2844" y="3430"/>
              <a:ext cx="71" cy="1"/>
            </a:xfrm>
            <a:prstGeom prst="line">
              <a:avLst/>
            </a:prstGeom>
            <a:noFill/>
            <a:ln w="9525">
              <a:solidFill>
                <a:schemeClr val="tx1"/>
              </a:solidFill>
              <a:round/>
              <a:headEnd/>
              <a:tailEnd/>
            </a:ln>
            <a:effectLst/>
          </p:spPr>
          <p:txBody>
            <a:bodyPr wrap="none" anchor="ctr"/>
            <a:lstStyle/>
            <a:p>
              <a:endParaRPr lang="es-MX"/>
            </a:p>
          </p:txBody>
        </p:sp>
        <p:sp>
          <p:nvSpPr>
            <p:cNvPr id="143426" name="Line 66"/>
            <p:cNvSpPr>
              <a:spLocks noChangeAspect="1" noChangeShapeType="1"/>
            </p:cNvSpPr>
            <p:nvPr/>
          </p:nvSpPr>
          <p:spPr bwMode="auto">
            <a:xfrm>
              <a:off x="2844" y="3408"/>
              <a:ext cx="71" cy="1"/>
            </a:xfrm>
            <a:prstGeom prst="line">
              <a:avLst/>
            </a:prstGeom>
            <a:noFill/>
            <a:ln w="9525">
              <a:solidFill>
                <a:schemeClr val="tx1"/>
              </a:solidFill>
              <a:round/>
              <a:headEnd/>
              <a:tailEnd/>
            </a:ln>
            <a:effectLst/>
          </p:spPr>
          <p:txBody>
            <a:bodyPr wrap="none" anchor="ctr"/>
            <a:lstStyle/>
            <a:p>
              <a:endParaRPr lang="es-MX"/>
            </a:p>
          </p:txBody>
        </p:sp>
        <p:sp>
          <p:nvSpPr>
            <p:cNvPr id="143448" name="Line 88"/>
            <p:cNvSpPr>
              <a:spLocks noChangeShapeType="1"/>
            </p:cNvSpPr>
            <p:nvPr/>
          </p:nvSpPr>
          <p:spPr bwMode="auto">
            <a:xfrm>
              <a:off x="2807" y="3382"/>
              <a:ext cx="145" cy="0"/>
            </a:xfrm>
            <a:prstGeom prst="line">
              <a:avLst/>
            </a:prstGeom>
            <a:noFill/>
            <a:ln w="9525">
              <a:solidFill>
                <a:schemeClr val="tx1"/>
              </a:solidFill>
              <a:round/>
              <a:headEnd/>
              <a:tailEnd/>
            </a:ln>
            <a:effectLst/>
          </p:spPr>
          <p:txBody>
            <a:bodyPr wrap="none" anchor="ctr"/>
            <a:lstStyle/>
            <a:p>
              <a:endParaRPr lang="es-MX"/>
            </a:p>
          </p:txBody>
        </p:sp>
        <p:sp>
          <p:nvSpPr>
            <p:cNvPr id="143449" name="Line 89"/>
            <p:cNvSpPr>
              <a:spLocks noChangeAspect="1" noChangeShapeType="1"/>
            </p:cNvSpPr>
            <p:nvPr/>
          </p:nvSpPr>
          <p:spPr bwMode="auto">
            <a:xfrm>
              <a:off x="2844" y="3360"/>
              <a:ext cx="71" cy="2"/>
            </a:xfrm>
            <a:prstGeom prst="line">
              <a:avLst/>
            </a:prstGeom>
            <a:noFill/>
            <a:ln w="9525">
              <a:solidFill>
                <a:schemeClr val="tx1"/>
              </a:solidFill>
              <a:round/>
              <a:headEnd/>
              <a:tailEnd/>
            </a:ln>
            <a:effectLst/>
          </p:spPr>
          <p:txBody>
            <a:bodyPr wrap="none" anchor="ctr"/>
            <a:lstStyle/>
            <a:p>
              <a:endParaRPr lang="es-MX"/>
            </a:p>
          </p:txBody>
        </p:sp>
        <p:sp>
          <p:nvSpPr>
            <p:cNvPr id="143450" name="Line 90"/>
            <p:cNvSpPr>
              <a:spLocks noChangeAspect="1" noChangeShapeType="1"/>
            </p:cNvSpPr>
            <p:nvPr/>
          </p:nvSpPr>
          <p:spPr bwMode="auto">
            <a:xfrm>
              <a:off x="2844" y="3338"/>
              <a:ext cx="71" cy="2"/>
            </a:xfrm>
            <a:prstGeom prst="line">
              <a:avLst/>
            </a:prstGeom>
            <a:noFill/>
            <a:ln w="9525">
              <a:solidFill>
                <a:schemeClr val="tx1"/>
              </a:solidFill>
              <a:round/>
              <a:headEnd/>
              <a:tailEnd/>
            </a:ln>
            <a:effectLst/>
          </p:spPr>
          <p:txBody>
            <a:bodyPr wrap="none" anchor="ctr"/>
            <a:lstStyle/>
            <a:p>
              <a:endParaRPr lang="es-MX"/>
            </a:p>
          </p:txBody>
        </p:sp>
        <p:sp>
          <p:nvSpPr>
            <p:cNvPr id="143451" name="Line 91"/>
            <p:cNvSpPr>
              <a:spLocks noChangeAspect="1" noChangeShapeType="1"/>
            </p:cNvSpPr>
            <p:nvPr/>
          </p:nvSpPr>
          <p:spPr bwMode="auto">
            <a:xfrm>
              <a:off x="2844" y="3316"/>
              <a:ext cx="71" cy="2"/>
            </a:xfrm>
            <a:prstGeom prst="line">
              <a:avLst/>
            </a:prstGeom>
            <a:noFill/>
            <a:ln w="9525">
              <a:solidFill>
                <a:schemeClr val="tx1"/>
              </a:solidFill>
              <a:round/>
              <a:headEnd/>
              <a:tailEnd/>
            </a:ln>
            <a:effectLst/>
          </p:spPr>
          <p:txBody>
            <a:bodyPr wrap="none" anchor="ctr"/>
            <a:lstStyle/>
            <a:p>
              <a:endParaRPr lang="es-MX"/>
            </a:p>
          </p:txBody>
        </p:sp>
        <p:sp>
          <p:nvSpPr>
            <p:cNvPr id="143452" name="Line 92"/>
            <p:cNvSpPr>
              <a:spLocks noChangeAspect="1" noChangeShapeType="1"/>
            </p:cNvSpPr>
            <p:nvPr/>
          </p:nvSpPr>
          <p:spPr bwMode="auto">
            <a:xfrm>
              <a:off x="2844" y="3294"/>
              <a:ext cx="71" cy="2"/>
            </a:xfrm>
            <a:prstGeom prst="line">
              <a:avLst/>
            </a:prstGeom>
            <a:noFill/>
            <a:ln w="9525">
              <a:solidFill>
                <a:schemeClr val="tx1"/>
              </a:solidFill>
              <a:round/>
              <a:headEnd/>
              <a:tailEnd/>
            </a:ln>
            <a:effectLst/>
          </p:spPr>
          <p:txBody>
            <a:bodyPr wrap="none" anchor="ctr"/>
            <a:lstStyle/>
            <a:p>
              <a:endParaRPr lang="es-MX"/>
            </a:p>
          </p:txBody>
        </p:sp>
        <p:sp>
          <p:nvSpPr>
            <p:cNvPr id="143453" name="Line 93"/>
            <p:cNvSpPr>
              <a:spLocks noChangeShapeType="1"/>
            </p:cNvSpPr>
            <p:nvPr/>
          </p:nvSpPr>
          <p:spPr bwMode="auto">
            <a:xfrm>
              <a:off x="2807" y="3272"/>
              <a:ext cx="145" cy="0"/>
            </a:xfrm>
            <a:prstGeom prst="line">
              <a:avLst/>
            </a:prstGeom>
            <a:noFill/>
            <a:ln w="9525">
              <a:solidFill>
                <a:schemeClr val="tx1"/>
              </a:solidFill>
              <a:round/>
              <a:headEnd/>
              <a:tailEnd/>
            </a:ln>
            <a:effectLst/>
          </p:spPr>
          <p:txBody>
            <a:bodyPr wrap="none" anchor="ctr"/>
            <a:lstStyle/>
            <a:p>
              <a:endParaRPr lang="es-MX"/>
            </a:p>
          </p:txBody>
        </p:sp>
        <p:sp>
          <p:nvSpPr>
            <p:cNvPr id="143454" name="Line 94"/>
            <p:cNvSpPr>
              <a:spLocks noChangeAspect="1" noChangeShapeType="1"/>
            </p:cNvSpPr>
            <p:nvPr/>
          </p:nvSpPr>
          <p:spPr bwMode="auto">
            <a:xfrm>
              <a:off x="2844" y="3250"/>
              <a:ext cx="71" cy="2"/>
            </a:xfrm>
            <a:prstGeom prst="line">
              <a:avLst/>
            </a:prstGeom>
            <a:noFill/>
            <a:ln w="9525">
              <a:solidFill>
                <a:schemeClr val="tx1"/>
              </a:solidFill>
              <a:round/>
              <a:headEnd/>
              <a:tailEnd/>
            </a:ln>
            <a:effectLst/>
          </p:spPr>
          <p:txBody>
            <a:bodyPr wrap="none" anchor="ctr"/>
            <a:lstStyle/>
            <a:p>
              <a:endParaRPr lang="es-MX"/>
            </a:p>
          </p:txBody>
        </p:sp>
        <p:sp>
          <p:nvSpPr>
            <p:cNvPr id="143455" name="Line 95"/>
            <p:cNvSpPr>
              <a:spLocks noChangeAspect="1" noChangeShapeType="1"/>
            </p:cNvSpPr>
            <p:nvPr/>
          </p:nvSpPr>
          <p:spPr bwMode="auto">
            <a:xfrm>
              <a:off x="2844" y="3228"/>
              <a:ext cx="71" cy="2"/>
            </a:xfrm>
            <a:prstGeom prst="line">
              <a:avLst/>
            </a:prstGeom>
            <a:noFill/>
            <a:ln w="9525">
              <a:solidFill>
                <a:schemeClr val="tx1"/>
              </a:solidFill>
              <a:round/>
              <a:headEnd/>
              <a:tailEnd/>
            </a:ln>
            <a:effectLst/>
          </p:spPr>
          <p:txBody>
            <a:bodyPr wrap="none" anchor="ctr"/>
            <a:lstStyle/>
            <a:p>
              <a:endParaRPr lang="es-MX"/>
            </a:p>
          </p:txBody>
        </p:sp>
        <p:sp>
          <p:nvSpPr>
            <p:cNvPr id="143456" name="Line 96"/>
            <p:cNvSpPr>
              <a:spLocks noChangeAspect="1" noChangeShapeType="1"/>
            </p:cNvSpPr>
            <p:nvPr/>
          </p:nvSpPr>
          <p:spPr bwMode="auto">
            <a:xfrm>
              <a:off x="2844" y="3206"/>
              <a:ext cx="71" cy="2"/>
            </a:xfrm>
            <a:prstGeom prst="line">
              <a:avLst/>
            </a:prstGeom>
            <a:noFill/>
            <a:ln w="9525">
              <a:solidFill>
                <a:schemeClr val="tx1"/>
              </a:solidFill>
              <a:round/>
              <a:headEnd/>
              <a:tailEnd/>
            </a:ln>
            <a:effectLst/>
          </p:spPr>
          <p:txBody>
            <a:bodyPr wrap="none" anchor="ctr"/>
            <a:lstStyle/>
            <a:p>
              <a:endParaRPr lang="es-MX"/>
            </a:p>
          </p:txBody>
        </p:sp>
        <p:sp>
          <p:nvSpPr>
            <p:cNvPr id="143457" name="Line 97"/>
            <p:cNvSpPr>
              <a:spLocks noChangeAspect="1" noChangeShapeType="1"/>
            </p:cNvSpPr>
            <p:nvPr/>
          </p:nvSpPr>
          <p:spPr bwMode="auto">
            <a:xfrm>
              <a:off x="2844" y="3184"/>
              <a:ext cx="71" cy="2"/>
            </a:xfrm>
            <a:prstGeom prst="line">
              <a:avLst/>
            </a:prstGeom>
            <a:noFill/>
            <a:ln w="9525">
              <a:solidFill>
                <a:schemeClr val="tx1"/>
              </a:solidFill>
              <a:round/>
              <a:headEnd/>
              <a:tailEnd/>
            </a:ln>
            <a:effectLst/>
          </p:spPr>
          <p:txBody>
            <a:bodyPr wrap="none" anchor="ctr"/>
            <a:lstStyle/>
            <a:p>
              <a:endParaRPr lang="es-MX"/>
            </a:p>
          </p:txBody>
        </p:sp>
        <p:sp>
          <p:nvSpPr>
            <p:cNvPr id="143458" name="Line 98"/>
            <p:cNvSpPr>
              <a:spLocks noChangeShapeType="1"/>
            </p:cNvSpPr>
            <p:nvPr/>
          </p:nvSpPr>
          <p:spPr bwMode="auto">
            <a:xfrm>
              <a:off x="2807" y="3162"/>
              <a:ext cx="145" cy="0"/>
            </a:xfrm>
            <a:prstGeom prst="line">
              <a:avLst/>
            </a:prstGeom>
            <a:noFill/>
            <a:ln w="9525">
              <a:solidFill>
                <a:schemeClr val="tx1"/>
              </a:solidFill>
              <a:round/>
              <a:headEnd/>
              <a:tailEnd/>
            </a:ln>
            <a:effectLst/>
          </p:spPr>
          <p:txBody>
            <a:bodyPr wrap="none" anchor="ctr"/>
            <a:lstStyle/>
            <a:p>
              <a:endParaRPr lang="es-MX"/>
            </a:p>
          </p:txBody>
        </p:sp>
        <p:sp>
          <p:nvSpPr>
            <p:cNvPr id="143459" name="Line 99"/>
            <p:cNvSpPr>
              <a:spLocks noChangeAspect="1" noChangeShapeType="1"/>
            </p:cNvSpPr>
            <p:nvPr/>
          </p:nvSpPr>
          <p:spPr bwMode="auto">
            <a:xfrm>
              <a:off x="2844" y="3140"/>
              <a:ext cx="71" cy="2"/>
            </a:xfrm>
            <a:prstGeom prst="line">
              <a:avLst/>
            </a:prstGeom>
            <a:noFill/>
            <a:ln w="9525">
              <a:solidFill>
                <a:schemeClr val="tx1"/>
              </a:solidFill>
              <a:round/>
              <a:headEnd/>
              <a:tailEnd/>
            </a:ln>
            <a:effectLst/>
          </p:spPr>
          <p:txBody>
            <a:bodyPr wrap="none" anchor="ctr"/>
            <a:lstStyle/>
            <a:p>
              <a:endParaRPr lang="es-MX"/>
            </a:p>
          </p:txBody>
        </p:sp>
        <p:sp>
          <p:nvSpPr>
            <p:cNvPr id="143460" name="Line 100"/>
            <p:cNvSpPr>
              <a:spLocks noChangeAspect="1" noChangeShapeType="1"/>
            </p:cNvSpPr>
            <p:nvPr/>
          </p:nvSpPr>
          <p:spPr bwMode="auto">
            <a:xfrm>
              <a:off x="2844" y="3118"/>
              <a:ext cx="71" cy="2"/>
            </a:xfrm>
            <a:prstGeom prst="line">
              <a:avLst/>
            </a:prstGeom>
            <a:noFill/>
            <a:ln w="9525">
              <a:solidFill>
                <a:schemeClr val="tx1"/>
              </a:solidFill>
              <a:round/>
              <a:headEnd/>
              <a:tailEnd/>
            </a:ln>
            <a:effectLst/>
          </p:spPr>
          <p:txBody>
            <a:bodyPr wrap="none" anchor="ctr"/>
            <a:lstStyle/>
            <a:p>
              <a:endParaRPr lang="es-MX"/>
            </a:p>
          </p:txBody>
        </p:sp>
        <p:sp>
          <p:nvSpPr>
            <p:cNvPr id="143461" name="Line 101"/>
            <p:cNvSpPr>
              <a:spLocks noChangeAspect="1" noChangeShapeType="1"/>
            </p:cNvSpPr>
            <p:nvPr/>
          </p:nvSpPr>
          <p:spPr bwMode="auto">
            <a:xfrm>
              <a:off x="2844" y="3096"/>
              <a:ext cx="71" cy="2"/>
            </a:xfrm>
            <a:prstGeom prst="line">
              <a:avLst/>
            </a:prstGeom>
            <a:noFill/>
            <a:ln w="9525">
              <a:solidFill>
                <a:schemeClr val="tx1"/>
              </a:solidFill>
              <a:round/>
              <a:headEnd/>
              <a:tailEnd/>
            </a:ln>
            <a:effectLst/>
          </p:spPr>
          <p:txBody>
            <a:bodyPr wrap="none" anchor="ctr"/>
            <a:lstStyle/>
            <a:p>
              <a:endParaRPr lang="es-MX"/>
            </a:p>
          </p:txBody>
        </p:sp>
        <p:sp>
          <p:nvSpPr>
            <p:cNvPr id="143462" name="Line 102"/>
            <p:cNvSpPr>
              <a:spLocks noChangeAspect="1" noChangeShapeType="1"/>
            </p:cNvSpPr>
            <p:nvPr/>
          </p:nvSpPr>
          <p:spPr bwMode="auto">
            <a:xfrm>
              <a:off x="2844" y="3074"/>
              <a:ext cx="71" cy="1"/>
            </a:xfrm>
            <a:prstGeom prst="line">
              <a:avLst/>
            </a:prstGeom>
            <a:noFill/>
            <a:ln w="9525">
              <a:solidFill>
                <a:schemeClr val="tx1"/>
              </a:solidFill>
              <a:round/>
              <a:headEnd/>
              <a:tailEnd/>
            </a:ln>
            <a:effectLst/>
          </p:spPr>
          <p:txBody>
            <a:bodyPr wrap="none" anchor="ctr"/>
            <a:lstStyle/>
            <a:p>
              <a:endParaRPr lang="es-MX"/>
            </a:p>
          </p:txBody>
        </p:sp>
        <p:sp>
          <p:nvSpPr>
            <p:cNvPr id="143463" name="Line 103"/>
            <p:cNvSpPr>
              <a:spLocks noChangeShapeType="1"/>
            </p:cNvSpPr>
            <p:nvPr/>
          </p:nvSpPr>
          <p:spPr bwMode="auto">
            <a:xfrm>
              <a:off x="2807" y="3052"/>
              <a:ext cx="145" cy="0"/>
            </a:xfrm>
            <a:prstGeom prst="line">
              <a:avLst/>
            </a:prstGeom>
            <a:noFill/>
            <a:ln w="9525">
              <a:solidFill>
                <a:schemeClr val="tx1"/>
              </a:solidFill>
              <a:round/>
              <a:headEnd/>
              <a:tailEnd/>
            </a:ln>
            <a:effectLst/>
          </p:spPr>
          <p:txBody>
            <a:bodyPr wrap="none" anchor="ctr"/>
            <a:lstStyle/>
            <a:p>
              <a:endParaRPr lang="es-MX"/>
            </a:p>
          </p:txBody>
        </p:sp>
        <p:sp>
          <p:nvSpPr>
            <p:cNvPr id="143464" name="Line 104"/>
            <p:cNvSpPr>
              <a:spLocks noChangeAspect="1" noChangeShapeType="1"/>
            </p:cNvSpPr>
            <p:nvPr/>
          </p:nvSpPr>
          <p:spPr bwMode="auto">
            <a:xfrm>
              <a:off x="2844" y="3030"/>
              <a:ext cx="71" cy="1"/>
            </a:xfrm>
            <a:prstGeom prst="line">
              <a:avLst/>
            </a:prstGeom>
            <a:noFill/>
            <a:ln w="9525">
              <a:solidFill>
                <a:schemeClr val="tx1"/>
              </a:solidFill>
              <a:round/>
              <a:headEnd/>
              <a:tailEnd/>
            </a:ln>
            <a:effectLst/>
          </p:spPr>
          <p:txBody>
            <a:bodyPr wrap="none" anchor="ctr"/>
            <a:lstStyle/>
            <a:p>
              <a:endParaRPr lang="es-MX"/>
            </a:p>
          </p:txBody>
        </p:sp>
        <p:sp>
          <p:nvSpPr>
            <p:cNvPr id="143465" name="Line 105"/>
            <p:cNvSpPr>
              <a:spLocks noChangeAspect="1" noChangeShapeType="1"/>
            </p:cNvSpPr>
            <p:nvPr/>
          </p:nvSpPr>
          <p:spPr bwMode="auto">
            <a:xfrm>
              <a:off x="2844" y="3008"/>
              <a:ext cx="71" cy="1"/>
            </a:xfrm>
            <a:prstGeom prst="line">
              <a:avLst/>
            </a:prstGeom>
            <a:noFill/>
            <a:ln w="9525">
              <a:solidFill>
                <a:schemeClr val="tx1"/>
              </a:solidFill>
              <a:round/>
              <a:headEnd/>
              <a:tailEnd/>
            </a:ln>
            <a:effectLst/>
          </p:spPr>
          <p:txBody>
            <a:bodyPr wrap="none" anchor="ctr"/>
            <a:lstStyle/>
            <a:p>
              <a:endParaRPr lang="es-MX"/>
            </a:p>
          </p:txBody>
        </p:sp>
        <p:sp>
          <p:nvSpPr>
            <p:cNvPr id="143466" name="Line 106"/>
            <p:cNvSpPr>
              <a:spLocks noChangeAspect="1" noChangeShapeType="1"/>
            </p:cNvSpPr>
            <p:nvPr/>
          </p:nvSpPr>
          <p:spPr bwMode="auto">
            <a:xfrm>
              <a:off x="2844" y="2986"/>
              <a:ext cx="71" cy="1"/>
            </a:xfrm>
            <a:prstGeom prst="line">
              <a:avLst/>
            </a:prstGeom>
            <a:noFill/>
            <a:ln w="9525">
              <a:solidFill>
                <a:schemeClr val="tx1"/>
              </a:solidFill>
              <a:round/>
              <a:headEnd/>
              <a:tailEnd/>
            </a:ln>
            <a:effectLst/>
          </p:spPr>
          <p:txBody>
            <a:bodyPr wrap="none" anchor="ctr"/>
            <a:lstStyle/>
            <a:p>
              <a:endParaRPr lang="es-MX"/>
            </a:p>
          </p:txBody>
        </p:sp>
        <p:sp>
          <p:nvSpPr>
            <p:cNvPr id="143467" name="Line 107"/>
            <p:cNvSpPr>
              <a:spLocks noChangeAspect="1" noChangeShapeType="1"/>
            </p:cNvSpPr>
            <p:nvPr/>
          </p:nvSpPr>
          <p:spPr bwMode="auto">
            <a:xfrm>
              <a:off x="2844" y="2964"/>
              <a:ext cx="71" cy="1"/>
            </a:xfrm>
            <a:prstGeom prst="line">
              <a:avLst/>
            </a:prstGeom>
            <a:noFill/>
            <a:ln w="9525">
              <a:solidFill>
                <a:schemeClr val="tx1"/>
              </a:solidFill>
              <a:round/>
              <a:headEnd/>
              <a:tailEnd/>
            </a:ln>
            <a:effectLst/>
          </p:spPr>
          <p:txBody>
            <a:bodyPr wrap="none" anchor="ctr"/>
            <a:lstStyle/>
            <a:p>
              <a:endParaRPr lang="es-MX"/>
            </a:p>
          </p:txBody>
        </p:sp>
        <p:sp>
          <p:nvSpPr>
            <p:cNvPr id="143468" name="Line 108"/>
            <p:cNvSpPr>
              <a:spLocks noChangeShapeType="1"/>
            </p:cNvSpPr>
            <p:nvPr/>
          </p:nvSpPr>
          <p:spPr bwMode="auto">
            <a:xfrm>
              <a:off x="2807" y="2946"/>
              <a:ext cx="145" cy="0"/>
            </a:xfrm>
            <a:prstGeom prst="line">
              <a:avLst/>
            </a:prstGeom>
            <a:noFill/>
            <a:ln w="9525">
              <a:solidFill>
                <a:schemeClr val="tx1"/>
              </a:solidFill>
              <a:round/>
              <a:headEnd/>
              <a:tailEnd/>
            </a:ln>
            <a:effectLst/>
          </p:spPr>
          <p:txBody>
            <a:bodyPr wrap="none" anchor="ctr"/>
            <a:lstStyle/>
            <a:p>
              <a:endParaRPr lang="es-MX"/>
            </a:p>
          </p:txBody>
        </p:sp>
        <p:sp>
          <p:nvSpPr>
            <p:cNvPr id="143469" name="Line 109"/>
            <p:cNvSpPr>
              <a:spLocks noChangeAspect="1" noChangeShapeType="1"/>
            </p:cNvSpPr>
            <p:nvPr/>
          </p:nvSpPr>
          <p:spPr bwMode="auto">
            <a:xfrm>
              <a:off x="2844" y="2924"/>
              <a:ext cx="71" cy="1"/>
            </a:xfrm>
            <a:prstGeom prst="line">
              <a:avLst/>
            </a:prstGeom>
            <a:noFill/>
            <a:ln w="9525">
              <a:solidFill>
                <a:schemeClr val="tx1"/>
              </a:solidFill>
              <a:round/>
              <a:headEnd/>
              <a:tailEnd/>
            </a:ln>
            <a:effectLst/>
          </p:spPr>
          <p:txBody>
            <a:bodyPr wrap="none" anchor="ctr"/>
            <a:lstStyle/>
            <a:p>
              <a:endParaRPr lang="es-MX"/>
            </a:p>
          </p:txBody>
        </p:sp>
        <p:sp>
          <p:nvSpPr>
            <p:cNvPr id="143470" name="Line 110"/>
            <p:cNvSpPr>
              <a:spLocks noChangeAspect="1" noChangeShapeType="1"/>
            </p:cNvSpPr>
            <p:nvPr/>
          </p:nvSpPr>
          <p:spPr bwMode="auto">
            <a:xfrm>
              <a:off x="2844" y="2902"/>
              <a:ext cx="71" cy="1"/>
            </a:xfrm>
            <a:prstGeom prst="line">
              <a:avLst/>
            </a:prstGeom>
            <a:noFill/>
            <a:ln w="9525">
              <a:solidFill>
                <a:schemeClr val="tx1"/>
              </a:solidFill>
              <a:round/>
              <a:headEnd/>
              <a:tailEnd/>
            </a:ln>
            <a:effectLst/>
          </p:spPr>
          <p:txBody>
            <a:bodyPr wrap="none" anchor="ctr"/>
            <a:lstStyle/>
            <a:p>
              <a:endParaRPr lang="es-MX"/>
            </a:p>
          </p:txBody>
        </p:sp>
        <p:sp>
          <p:nvSpPr>
            <p:cNvPr id="143471" name="Line 111"/>
            <p:cNvSpPr>
              <a:spLocks noChangeAspect="1" noChangeShapeType="1"/>
            </p:cNvSpPr>
            <p:nvPr/>
          </p:nvSpPr>
          <p:spPr bwMode="auto">
            <a:xfrm>
              <a:off x="2844" y="2880"/>
              <a:ext cx="71" cy="1"/>
            </a:xfrm>
            <a:prstGeom prst="line">
              <a:avLst/>
            </a:prstGeom>
            <a:noFill/>
            <a:ln w="9525">
              <a:solidFill>
                <a:schemeClr val="tx1"/>
              </a:solidFill>
              <a:round/>
              <a:headEnd/>
              <a:tailEnd/>
            </a:ln>
            <a:effectLst/>
          </p:spPr>
          <p:txBody>
            <a:bodyPr wrap="none" anchor="ctr"/>
            <a:lstStyle/>
            <a:p>
              <a:endParaRPr lang="es-MX"/>
            </a:p>
          </p:txBody>
        </p:sp>
        <p:sp>
          <p:nvSpPr>
            <p:cNvPr id="143472" name="Line 112"/>
            <p:cNvSpPr>
              <a:spLocks noChangeAspect="1" noChangeShapeType="1"/>
            </p:cNvSpPr>
            <p:nvPr/>
          </p:nvSpPr>
          <p:spPr bwMode="auto">
            <a:xfrm>
              <a:off x="2844" y="2858"/>
              <a:ext cx="71" cy="1"/>
            </a:xfrm>
            <a:prstGeom prst="line">
              <a:avLst/>
            </a:prstGeom>
            <a:noFill/>
            <a:ln w="9525">
              <a:solidFill>
                <a:schemeClr val="tx1"/>
              </a:solidFill>
              <a:round/>
              <a:headEnd/>
              <a:tailEnd/>
            </a:ln>
            <a:effectLst/>
          </p:spPr>
          <p:txBody>
            <a:bodyPr wrap="none" anchor="ctr"/>
            <a:lstStyle/>
            <a:p>
              <a:endParaRPr lang="es-MX"/>
            </a:p>
          </p:txBody>
        </p:sp>
        <p:sp>
          <p:nvSpPr>
            <p:cNvPr id="143473" name="Line 113"/>
            <p:cNvSpPr>
              <a:spLocks noChangeShapeType="1"/>
            </p:cNvSpPr>
            <p:nvPr/>
          </p:nvSpPr>
          <p:spPr bwMode="auto">
            <a:xfrm>
              <a:off x="2807" y="1736"/>
              <a:ext cx="145" cy="0"/>
            </a:xfrm>
            <a:prstGeom prst="line">
              <a:avLst/>
            </a:prstGeom>
            <a:noFill/>
            <a:ln w="9525">
              <a:solidFill>
                <a:schemeClr val="tx1"/>
              </a:solidFill>
              <a:round/>
              <a:headEnd/>
              <a:tailEnd/>
            </a:ln>
            <a:effectLst/>
          </p:spPr>
          <p:txBody>
            <a:bodyPr wrap="none" anchor="ctr"/>
            <a:lstStyle/>
            <a:p>
              <a:endParaRPr lang="es-MX"/>
            </a:p>
          </p:txBody>
        </p:sp>
        <p:sp>
          <p:nvSpPr>
            <p:cNvPr id="143474" name="Line 114"/>
            <p:cNvSpPr>
              <a:spLocks noChangeAspect="1" noChangeShapeType="1"/>
            </p:cNvSpPr>
            <p:nvPr/>
          </p:nvSpPr>
          <p:spPr bwMode="auto">
            <a:xfrm>
              <a:off x="2844" y="2810"/>
              <a:ext cx="71" cy="2"/>
            </a:xfrm>
            <a:prstGeom prst="line">
              <a:avLst/>
            </a:prstGeom>
            <a:noFill/>
            <a:ln w="9525">
              <a:solidFill>
                <a:schemeClr val="tx1"/>
              </a:solidFill>
              <a:round/>
              <a:headEnd/>
              <a:tailEnd/>
            </a:ln>
            <a:effectLst/>
          </p:spPr>
          <p:txBody>
            <a:bodyPr wrap="none" anchor="ctr"/>
            <a:lstStyle/>
            <a:p>
              <a:endParaRPr lang="es-MX"/>
            </a:p>
          </p:txBody>
        </p:sp>
        <p:sp>
          <p:nvSpPr>
            <p:cNvPr id="143475" name="Line 115"/>
            <p:cNvSpPr>
              <a:spLocks noChangeAspect="1" noChangeShapeType="1"/>
            </p:cNvSpPr>
            <p:nvPr/>
          </p:nvSpPr>
          <p:spPr bwMode="auto">
            <a:xfrm>
              <a:off x="2844" y="2788"/>
              <a:ext cx="71" cy="2"/>
            </a:xfrm>
            <a:prstGeom prst="line">
              <a:avLst/>
            </a:prstGeom>
            <a:noFill/>
            <a:ln w="9525">
              <a:solidFill>
                <a:schemeClr val="tx1"/>
              </a:solidFill>
              <a:round/>
              <a:headEnd/>
              <a:tailEnd/>
            </a:ln>
            <a:effectLst/>
          </p:spPr>
          <p:txBody>
            <a:bodyPr wrap="none" anchor="ctr"/>
            <a:lstStyle/>
            <a:p>
              <a:endParaRPr lang="es-MX"/>
            </a:p>
          </p:txBody>
        </p:sp>
        <p:sp>
          <p:nvSpPr>
            <p:cNvPr id="143476" name="Line 116"/>
            <p:cNvSpPr>
              <a:spLocks noChangeAspect="1" noChangeShapeType="1"/>
            </p:cNvSpPr>
            <p:nvPr/>
          </p:nvSpPr>
          <p:spPr bwMode="auto">
            <a:xfrm>
              <a:off x="2844" y="2766"/>
              <a:ext cx="71" cy="2"/>
            </a:xfrm>
            <a:prstGeom prst="line">
              <a:avLst/>
            </a:prstGeom>
            <a:noFill/>
            <a:ln w="9525">
              <a:solidFill>
                <a:schemeClr val="tx1"/>
              </a:solidFill>
              <a:round/>
              <a:headEnd/>
              <a:tailEnd/>
            </a:ln>
            <a:effectLst/>
          </p:spPr>
          <p:txBody>
            <a:bodyPr wrap="none" anchor="ctr"/>
            <a:lstStyle/>
            <a:p>
              <a:endParaRPr lang="es-MX"/>
            </a:p>
          </p:txBody>
        </p:sp>
        <p:sp>
          <p:nvSpPr>
            <p:cNvPr id="143477" name="Line 117"/>
            <p:cNvSpPr>
              <a:spLocks noChangeAspect="1" noChangeShapeType="1"/>
            </p:cNvSpPr>
            <p:nvPr/>
          </p:nvSpPr>
          <p:spPr bwMode="auto">
            <a:xfrm>
              <a:off x="2844" y="2744"/>
              <a:ext cx="71" cy="2"/>
            </a:xfrm>
            <a:prstGeom prst="line">
              <a:avLst/>
            </a:prstGeom>
            <a:noFill/>
            <a:ln w="9525">
              <a:solidFill>
                <a:schemeClr val="tx1"/>
              </a:solidFill>
              <a:round/>
              <a:headEnd/>
              <a:tailEnd/>
            </a:ln>
            <a:effectLst/>
          </p:spPr>
          <p:txBody>
            <a:bodyPr wrap="none" anchor="ctr"/>
            <a:lstStyle/>
            <a:p>
              <a:endParaRPr lang="es-MX"/>
            </a:p>
          </p:txBody>
        </p:sp>
        <p:sp>
          <p:nvSpPr>
            <p:cNvPr id="143478" name="Line 118"/>
            <p:cNvSpPr>
              <a:spLocks noChangeShapeType="1"/>
            </p:cNvSpPr>
            <p:nvPr/>
          </p:nvSpPr>
          <p:spPr bwMode="auto">
            <a:xfrm>
              <a:off x="2807" y="2722"/>
              <a:ext cx="145" cy="0"/>
            </a:xfrm>
            <a:prstGeom prst="line">
              <a:avLst/>
            </a:prstGeom>
            <a:noFill/>
            <a:ln w="9525">
              <a:solidFill>
                <a:schemeClr val="tx1"/>
              </a:solidFill>
              <a:round/>
              <a:headEnd/>
              <a:tailEnd/>
            </a:ln>
            <a:effectLst/>
          </p:spPr>
          <p:txBody>
            <a:bodyPr wrap="none" anchor="ctr"/>
            <a:lstStyle/>
            <a:p>
              <a:endParaRPr lang="es-MX"/>
            </a:p>
          </p:txBody>
        </p:sp>
        <p:sp>
          <p:nvSpPr>
            <p:cNvPr id="143479" name="Line 119"/>
            <p:cNvSpPr>
              <a:spLocks noChangeAspect="1" noChangeShapeType="1"/>
            </p:cNvSpPr>
            <p:nvPr/>
          </p:nvSpPr>
          <p:spPr bwMode="auto">
            <a:xfrm>
              <a:off x="2844" y="2700"/>
              <a:ext cx="71" cy="2"/>
            </a:xfrm>
            <a:prstGeom prst="line">
              <a:avLst/>
            </a:prstGeom>
            <a:noFill/>
            <a:ln w="9525">
              <a:solidFill>
                <a:schemeClr val="tx1"/>
              </a:solidFill>
              <a:round/>
              <a:headEnd/>
              <a:tailEnd/>
            </a:ln>
            <a:effectLst/>
          </p:spPr>
          <p:txBody>
            <a:bodyPr wrap="none" anchor="ctr"/>
            <a:lstStyle/>
            <a:p>
              <a:endParaRPr lang="es-MX"/>
            </a:p>
          </p:txBody>
        </p:sp>
        <p:sp>
          <p:nvSpPr>
            <p:cNvPr id="143480" name="Line 120"/>
            <p:cNvSpPr>
              <a:spLocks noChangeAspect="1" noChangeShapeType="1"/>
            </p:cNvSpPr>
            <p:nvPr/>
          </p:nvSpPr>
          <p:spPr bwMode="auto">
            <a:xfrm>
              <a:off x="2844" y="2678"/>
              <a:ext cx="71" cy="2"/>
            </a:xfrm>
            <a:prstGeom prst="line">
              <a:avLst/>
            </a:prstGeom>
            <a:noFill/>
            <a:ln w="9525">
              <a:solidFill>
                <a:schemeClr val="tx1"/>
              </a:solidFill>
              <a:round/>
              <a:headEnd/>
              <a:tailEnd/>
            </a:ln>
            <a:effectLst/>
          </p:spPr>
          <p:txBody>
            <a:bodyPr wrap="none" anchor="ctr"/>
            <a:lstStyle/>
            <a:p>
              <a:endParaRPr lang="es-MX"/>
            </a:p>
          </p:txBody>
        </p:sp>
        <p:sp>
          <p:nvSpPr>
            <p:cNvPr id="143481" name="Line 121"/>
            <p:cNvSpPr>
              <a:spLocks noChangeAspect="1" noChangeShapeType="1"/>
            </p:cNvSpPr>
            <p:nvPr/>
          </p:nvSpPr>
          <p:spPr bwMode="auto">
            <a:xfrm>
              <a:off x="2844" y="2656"/>
              <a:ext cx="71" cy="2"/>
            </a:xfrm>
            <a:prstGeom prst="line">
              <a:avLst/>
            </a:prstGeom>
            <a:noFill/>
            <a:ln w="9525">
              <a:solidFill>
                <a:schemeClr val="tx1"/>
              </a:solidFill>
              <a:round/>
              <a:headEnd/>
              <a:tailEnd/>
            </a:ln>
            <a:effectLst/>
          </p:spPr>
          <p:txBody>
            <a:bodyPr wrap="none" anchor="ctr"/>
            <a:lstStyle/>
            <a:p>
              <a:endParaRPr lang="es-MX"/>
            </a:p>
          </p:txBody>
        </p:sp>
        <p:sp>
          <p:nvSpPr>
            <p:cNvPr id="143482" name="Line 122"/>
            <p:cNvSpPr>
              <a:spLocks noChangeAspect="1" noChangeShapeType="1"/>
            </p:cNvSpPr>
            <p:nvPr/>
          </p:nvSpPr>
          <p:spPr bwMode="auto">
            <a:xfrm>
              <a:off x="2844" y="2634"/>
              <a:ext cx="71" cy="2"/>
            </a:xfrm>
            <a:prstGeom prst="line">
              <a:avLst/>
            </a:prstGeom>
            <a:noFill/>
            <a:ln w="9525">
              <a:solidFill>
                <a:schemeClr val="tx1"/>
              </a:solidFill>
              <a:round/>
              <a:headEnd/>
              <a:tailEnd/>
            </a:ln>
            <a:effectLst/>
          </p:spPr>
          <p:txBody>
            <a:bodyPr wrap="none" anchor="ctr"/>
            <a:lstStyle/>
            <a:p>
              <a:endParaRPr lang="es-MX"/>
            </a:p>
          </p:txBody>
        </p:sp>
        <p:sp>
          <p:nvSpPr>
            <p:cNvPr id="143483" name="Line 123"/>
            <p:cNvSpPr>
              <a:spLocks noChangeShapeType="1"/>
            </p:cNvSpPr>
            <p:nvPr/>
          </p:nvSpPr>
          <p:spPr bwMode="auto">
            <a:xfrm>
              <a:off x="2807" y="2612"/>
              <a:ext cx="145" cy="0"/>
            </a:xfrm>
            <a:prstGeom prst="line">
              <a:avLst/>
            </a:prstGeom>
            <a:noFill/>
            <a:ln w="9525">
              <a:solidFill>
                <a:schemeClr val="tx1"/>
              </a:solidFill>
              <a:round/>
              <a:headEnd/>
              <a:tailEnd/>
            </a:ln>
            <a:effectLst/>
          </p:spPr>
          <p:txBody>
            <a:bodyPr wrap="none" anchor="ctr"/>
            <a:lstStyle/>
            <a:p>
              <a:endParaRPr lang="es-MX"/>
            </a:p>
          </p:txBody>
        </p:sp>
        <p:sp>
          <p:nvSpPr>
            <p:cNvPr id="143484" name="Line 124"/>
            <p:cNvSpPr>
              <a:spLocks noChangeAspect="1" noChangeShapeType="1"/>
            </p:cNvSpPr>
            <p:nvPr/>
          </p:nvSpPr>
          <p:spPr bwMode="auto">
            <a:xfrm>
              <a:off x="2844" y="2590"/>
              <a:ext cx="71" cy="2"/>
            </a:xfrm>
            <a:prstGeom prst="line">
              <a:avLst/>
            </a:prstGeom>
            <a:noFill/>
            <a:ln w="9525">
              <a:solidFill>
                <a:schemeClr val="tx1"/>
              </a:solidFill>
              <a:round/>
              <a:headEnd/>
              <a:tailEnd/>
            </a:ln>
            <a:effectLst/>
          </p:spPr>
          <p:txBody>
            <a:bodyPr wrap="none" anchor="ctr"/>
            <a:lstStyle/>
            <a:p>
              <a:endParaRPr lang="es-MX"/>
            </a:p>
          </p:txBody>
        </p:sp>
        <p:sp>
          <p:nvSpPr>
            <p:cNvPr id="143485" name="Line 125"/>
            <p:cNvSpPr>
              <a:spLocks noChangeAspect="1" noChangeShapeType="1"/>
            </p:cNvSpPr>
            <p:nvPr/>
          </p:nvSpPr>
          <p:spPr bwMode="auto">
            <a:xfrm>
              <a:off x="2844" y="2568"/>
              <a:ext cx="71" cy="2"/>
            </a:xfrm>
            <a:prstGeom prst="line">
              <a:avLst/>
            </a:prstGeom>
            <a:noFill/>
            <a:ln w="9525">
              <a:solidFill>
                <a:schemeClr val="tx1"/>
              </a:solidFill>
              <a:round/>
              <a:headEnd/>
              <a:tailEnd/>
            </a:ln>
            <a:effectLst/>
          </p:spPr>
          <p:txBody>
            <a:bodyPr wrap="none" anchor="ctr"/>
            <a:lstStyle/>
            <a:p>
              <a:endParaRPr lang="es-MX"/>
            </a:p>
          </p:txBody>
        </p:sp>
        <p:sp>
          <p:nvSpPr>
            <p:cNvPr id="143486" name="Line 126"/>
            <p:cNvSpPr>
              <a:spLocks noChangeAspect="1" noChangeShapeType="1"/>
            </p:cNvSpPr>
            <p:nvPr/>
          </p:nvSpPr>
          <p:spPr bwMode="auto">
            <a:xfrm>
              <a:off x="2844" y="2546"/>
              <a:ext cx="71" cy="2"/>
            </a:xfrm>
            <a:prstGeom prst="line">
              <a:avLst/>
            </a:prstGeom>
            <a:noFill/>
            <a:ln w="9525">
              <a:solidFill>
                <a:schemeClr val="tx1"/>
              </a:solidFill>
              <a:round/>
              <a:headEnd/>
              <a:tailEnd/>
            </a:ln>
            <a:effectLst/>
          </p:spPr>
          <p:txBody>
            <a:bodyPr wrap="none" anchor="ctr"/>
            <a:lstStyle/>
            <a:p>
              <a:endParaRPr lang="es-MX"/>
            </a:p>
          </p:txBody>
        </p:sp>
        <p:sp>
          <p:nvSpPr>
            <p:cNvPr id="143487" name="Line 127"/>
            <p:cNvSpPr>
              <a:spLocks noChangeAspect="1" noChangeShapeType="1"/>
            </p:cNvSpPr>
            <p:nvPr/>
          </p:nvSpPr>
          <p:spPr bwMode="auto">
            <a:xfrm>
              <a:off x="2844" y="2524"/>
              <a:ext cx="71" cy="1"/>
            </a:xfrm>
            <a:prstGeom prst="line">
              <a:avLst/>
            </a:prstGeom>
            <a:noFill/>
            <a:ln w="9525">
              <a:solidFill>
                <a:schemeClr val="tx1"/>
              </a:solidFill>
              <a:round/>
              <a:headEnd/>
              <a:tailEnd/>
            </a:ln>
            <a:effectLst/>
          </p:spPr>
          <p:txBody>
            <a:bodyPr wrap="none" anchor="ctr"/>
            <a:lstStyle/>
            <a:p>
              <a:endParaRPr lang="es-MX"/>
            </a:p>
          </p:txBody>
        </p:sp>
        <p:sp>
          <p:nvSpPr>
            <p:cNvPr id="143488" name="Line 128"/>
            <p:cNvSpPr>
              <a:spLocks noChangeShapeType="1"/>
            </p:cNvSpPr>
            <p:nvPr/>
          </p:nvSpPr>
          <p:spPr bwMode="auto">
            <a:xfrm>
              <a:off x="2807" y="2502"/>
              <a:ext cx="145" cy="0"/>
            </a:xfrm>
            <a:prstGeom prst="line">
              <a:avLst/>
            </a:prstGeom>
            <a:noFill/>
            <a:ln w="9525">
              <a:solidFill>
                <a:schemeClr val="tx1"/>
              </a:solidFill>
              <a:round/>
              <a:headEnd/>
              <a:tailEnd/>
            </a:ln>
            <a:effectLst/>
          </p:spPr>
          <p:txBody>
            <a:bodyPr wrap="none" anchor="ctr"/>
            <a:lstStyle/>
            <a:p>
              <a:endParaRPr lang="es-MX"/>
            </a:p>
          </p:txBody>
        </p:sp>
        <p:sp>
          <p:nvSpPr>
            <p:cNvPr id="143489" name="Line 129"/>
            <p:cNvSpPr>
              <a:spLocks noChangeAspect="1" noChangeShapeType="1"/>
            </p:cNvSpPr>
            <p:nvPr/>
          </p:nvSpPr>
          <p:spPr bwMode="auto">
            <a:xfrm>
              <a:off x="2844" y="2480"/>
              <a:ext cx="71" cy="1"/>
            </a:xfrm>
            <a:prstGeom prst="line">
              <a:avLst/>
            </a:prstGeom>
            <a:noFill/>
            <a:ln w="9525">
              <a:solidFill>
                <a:schemeClr val="tx1"/>
              </a:solidFill>
              <a:round/>
              <a:headEnd/>
              <a:tailEnd/>
            </a:ln>
            <a:effectLst/>
          </p:spPr>
          <p:txBody>
            <a:bodyPr wrap="none" anchor="ctr"/>
            <a:lstStyle/>
            <a:p>
              <a:endParaRPr lang="es-MX"/>
            </a:p>
          </p:txBody>
        </p:sp>
        <p:sp>
          <p:nvSpPr>
            <p:cNvPr id="143490" name="Line 130"/>
            <p:cNvSpPr>
              <a:spLocks noChangeAspect="1" noChangeShapeType="1"/>
            </p:cNvSpPr>
            <p:nvPr/>
          </p:nvSpPr>
          <p:spPr bwMode="auto">
            <a:xfrm>
              <a:off x="2844" y="2458"/>
              <a:ext cx="71" cy="1"/>
            </a:xfrm>
            <a:prstGeom prst="line">
              <a:avLst/>
            </a:prstGeom>
            <a:noFill/>
            <a:ln w="9525">
              <a:solidFill>
                <a:schemeClr val="tx1"/>
              </a:solidFill>
              <a:round/>
              <a:headEnd/>
              <a:tailEnd/>
            </a:ln>
            <a:effectLst/>
          </p:spPr>
          <p:txBody>
            <a:bodyPr wrap="none" anchor="ctr"/>
            <a:lstStyle/>
            <a:p>
              <a:endParaRPr lang="es-MX"/>
            </a:p>
          </p:txBody>
        </p:sp>
        <p:sp>
          <p:nvSpPr>
            <p:cNvPr id="143491" name="Line 131"/>
            <p:cNvSpPr>
              <a:spLocks noChangeAspect="1" noChangeShapeType="1"/>
            </p:cNvSpPr>
            <p:nvPr/>
          </p:nvSpPr>
          <p:spPr bwMode="auto">
            <a:xfrm>
              <a:off x="2844" y="2436"/>
              <a:ext cx="71" cy="1"/>
            </a:xfrm>
            <a:prstGeom prst="line">
              <a:avLst/>
            </a:prstGeom>
            <a:noFill/>
            <a:ln w="9525">
              <a:solidFill>
                <a:schemeClr val="tx1"/>
              </a:solidFill>
              <a:round/>
              <a:headEnd/>
              <a:tailEnd/>
            </a:ln>
            <a:effectLst/>
          </p:spPr>
          <p:txBody>
            <a:bodyPr wrap="none" anchor="ctr"/>
            <a:lstStyle/>
            <a:p>
              <a:endParaRPr lang="es-MX"/>
            </a:p>
          </p:txBody>
        </p:sp>
        <p:sp>
          <p:nvSpPr>
            <p:cNvPr id="143492" name="Line 132"/>
            <p:cNvSpPr>
              <a:spLocks noChangeAspect="1" noChangeShapeType="1"/>
            </p:cNvSpPr>
            <p:nvPr/>
          </p:nvSpPr>
          <p:spPr bwMode="auto">
            <a:xfrm>
              <a:off x="2844" y="2414"/>
              <a:ext cx="71" cy="1"/>
            </a:xfrm>
            <a:prstGeom prst="line">
              <a:avLst/>
            </a:prstGeom>
            <a:noFill/>
            <a:ln w="9525">
              <a:solidFill>
                <a:schemeClr val="tx1"/>
              </a:solidFill>
              <a:round/>
              <a:headEnd/>
              <a:tailEnd/>
            </a:ln>
            <a:effectLst/>
          </p:spPr>
          <p:txBody>
            <a:bodyPr wrap="none" anchor="ctr"/>
            <a:lstStyle/>
            <a:p>
              <a:endParaRPr lang="es-MX"/>
            </a:p>
          </p:txBody>
        </p:sp>
        <p:sp>
          <p:nvSpPr>
            <p:cNvPr id="143493" name="Line 133"/>
            <p:cNvSpPr>
              <a:spLocks noChangeShapeType="1"/>
            </p:cNvSpPr>
            <p:nvPr/>
          </p:nvSpPr>
          <p:spPr bwMode="auto">
            <a:xfrm>
              <a:off x="2807" y="2396"/>
              <a:ext cx="145" cy="0"/>
            </a:xfrm>
            <a:prstGeom prst="line">
              <a:avLst/>
            </a:prstGeom>
            <a:noFill/>
            <a:ln w="9525">
              <a:solidFill>
                <a:schemeClr val="tx1"/>
              </a:solidFill>
              <a:round/>
              <a:headEnd/>
              <a:tailEnd/>
            </a:ln>
            <a:effectLst/>
          </p:spPr>
          <p:txBody>
            <a:bodyPr wrap="none" anchor="ctr"/>
            <a:lstStyle/>
            <a:p>
              <a:endParaRPr lang="es-MX"/>
            </a:p>
          </p:txBody>
        </p:sp>
        <p:sp>
          <p:nvSpPr>
            <p:cNvPr id="143494" name="Line 134"/>
            <p:cNvSpPr>
              <a:spLocks noChangeAspect="1" noChangeShapeType="1"/>
            </p:cNvSpPr>
            <p:nvPr/>
          </p:nvSpPr>
          <p:spPr bwMode="auto">
            <a:xfrm>
              <a:off x="2844" y="2374"/>
              <a:ext cx="71" cy="1"/>
            </a:xfrm>
            <a:prstGeom prst="line">
              <a:avLst/>
            </a:prstGeom>
            <a:noFill/>
            <a:ln w="9525">
              <a:solidFill>
                <a:schemeClr val="tx1"/>
              </a:solidFill>
              <a:round/>
              <a:headEnd/>
              <a:tailEnd/>
            </a:ln>
            <a:effectLst/>
          </p:spPr>
          <p:txBody>
            <a:bodyPr wrap="none" anchor="ctr"/>
            <a:lstStyle/>
            <a:p>
              <a:endParaRPr lang="es-MX"/>
            </a:p>
          </p:txBody>
        </p:sp>
        <p:sp>
          <p:nvSpPr>
            <p:cNvPr id="143495" name="Line 135"/>
            <p:cNvSpPr>
              <a:spLocks noChangeAspect="1" noChangeShapeType="1"/>
            </p:cNvSpPr>
            <p:nvPr/>
          </p:nvSpPr>
          <p:spPr bwMode="auto">
            <a:xfrm>
              <a:off x="2844" y="2352"/>
              <a:ext cx="71" cy="1"/>
            </a:xfrm>
            <a:prstGeom prst="line">
              <a:avLst/>
            </a:prstGeom>
            <a:noFill/>
            <a:ln w="9525">
              <a:solidFill>
                <a:schemeClr val="tx1"/>
              </a:solidFill>
              <a:round/>
              <a:headEnd/>
              <a:tailEnd/>
            </a:ln>
            <a:effectLst/>
          </p:spPr>
          <p:txBody>
            <a:bodyPr wrap="none" anchor="ctr"/>
            <a:lstStyle/>
            <a:p>
              <a:endParaRPr lang="es-MX"/>
            </a:p>
          </p:txBody>
        </p:sp>
        <p:sp>
          <p:nvSpPr>
            <p:cNvPr id="143496" name="Line 136"/>
            <p:cNvSpPr>
              <a:spLocks noChangeAspect="1" noChangeShapeType="1"/>
            </p:cNvSpPr>
            <p:nvPr/>
          </p:nvSpPr>
          <p:spPr bwMode="auto">
            <a:xfrm>
              <a:off x="2844" y="2330"/>
              <a:ext cx="71" cy="1"/>
            </a:xfrm>
            <a:prstGeom prst="line">
              <a:avLst/>
            </a:prstGeom>
            <a:noFill/>
            <a:ln w="9525">
              <a:solidFill>
                <a:schemeClr val="tx1"/>
              </a:solidFill>
              <a:round/>
              <a:headEnd/>
              <a:tailEnd/>
            </a:ln>
            <a:effectLst/>
          </p:spPr>
          <p:txBody>
            <a:bodyPr wrap="none" anchor="ctr"/>
            <a:lstStyle/>
            <a:p>
              <a:endParaRPr lang="es-MX"/>
            </a:p>
          </p:txBody>
        </p:sp>
        <p:sp>
          <p:nvSpPr>
            <p:cNvPr id="143497" name="Line 137"/>
            <p:cNvSpPr>
              <a:spLocks noChangeAspect="1" noChangeShapeType="1"/>
            </p:cNvSpPr>
            <p:nvPr/>
          </p:nvSpPr>
          <p:spPr bwMode="auto">
            <a:xfrm>
              <a:off x="2844" y="2308"/>
              <a:ext cx="71" cy="1"/>
            </a:xfrm>
            <a:prstGeom prst="line">
              <a:avLst/>
            </a:prstGeom>
            <a:noFill/>
            <a:ln w="9525">
              <a:solidFill>
                <a:schemeClr val="tx1"/>
              </a:solidFill>
              <a:round/>
              <a:headEnd/>
              <a:tailEnd/>
            </a:ln>
            <a:effectLst/>
          </p:spPr>
          <p:txBody>
            <a:bodyPr wrap="none" anchor="ctr"/>
            <a:lstStyle/>
            <a:p>
              <a:endParaRPr lang="es-MX"/>
            </a:p>
          </p:txBody>
        </p:sp>
        <p:sp>
          <p:nvSpPr>
            <p:cNvPr id="143498" name="Line 138"/>
            <p:cNvSpPr>
              <a:spLocks noChangeShapeType="1"/>
            </p:cNvSpPr>
            <p:nvPr/>
          </p:nvSpPr>
          <p:spPr bwMode="auto">
            <a:xfrm>
              <a:off x="2807" y="2282"/>
              <a:ext cx="145" cy="0"/>
            </a:xfrm>
            <a:prstGeom prst="line">
              <a:avLst/>
            </a:prstGeom>
            <a:noFill/>
            <a:ln w="9525">
              <a:solidFill>
                <a:schemeClr val="tx1"/>
              </a:solidFill>
              <a:round/>
              <a:headEnd/>
              <a:tailEnd/>
            </a:ln>
            <a:effectLst/>
          </p:spPr>
          <p:txBody>
            <a:bodyPr wrap="none" anchor="ctr"/>
            <a:lstStyle/>
            <a:p>
              <a:endParaRPr lang="es-MX"/>
            </a:p>
          </p:txBody>
        </p:sp>
        <p:sp>
          <p:nvSpPr>
            <p:cNvPr id="143499" name="Line 139"/>
            <p:cNvSpPr>
              <a:spLocks noChangeAspect="1" noChangeShapeType="1"/>
            </p:cNvSpPr>
            <p:nvPr/>
          </p:nvSpPr>
          <p:spPr bwMode="auto">
            <a:xfrm>
              <a:off x="2844" y="2260"/>
              <a:ext cx="71" cy="2"/>
            </a:xfrm>
            <a:prstGeom prst="line">
              <a:avLst/>
            </a:prstGeom>
            <a:noFill/>
            <a:ln w="9525">
              <a:solidFill>
                <a:schemeClr val="tx1"/>
              </a:solidFill>
              <a:round/>
              <a:headEnd/>
              <a:tailEnd/>
            </a:ln>
            <a:effectLst/>
          </p:spPr>
          <p:txBody>
            <a:bodyPr wrap="none" anchor="ctr"/>
            <a:lstStyle/>
            <a:p>
              <a:endParaRPr lang="es-MX"/>
            </a:p>
          </p:txBody>
        </p:sp>
        <p:sp>
          <p:nvSpPr>
            <p:cNvPr id="143500" name="Line 140"/>
            <p:cNvSpPr>
              <a:spLocks noChangeAspect="1" noChangeShapeType="1"/>
            </p:cNvSpPr>
            <p:nvPr/>
          </p:nvSpPr>
          <p:spPr bwMode="auto">
            <a:xfrm>
              <a:off x="2844" y="2238"/>
              <a:ext cx="71" cy="2"/>
            </a:xfrm>
            <a:prstGeom prst="line">
              <a:avLst/>
            </a:prstGeom>
            <a:noFill/>
            <a:ln w="9525">
              <a:solidFill>
                <a:schemeClr val="tx1"/>
              </a:solidFill>
              <a:round/>
              <a:headEnd/>
              <a:tailEnd/>
            </a:ln>
            <a:effectLst/>
          </p:spPr>
          <p:txBody>
            <a:bodyPr wrap="none" anchor="ctr"/>
            <a:lstStyle/>
            <a:p>
              <a:endParaRPr lang="es-MX"/>
            </a:p>
          </p:txBody>
        </p:sp>
        <p:sp>
          <p:nvSpPr>
            <p:cNvPr id="143501" name="Line 141"/>
            <p:cNvSpPr>
              <a:spLocks noChangeAspect="1" noChangeShapeType="1"/>
            </p:cNvSpPr>
            <p:nvPr/>
          </p:nvSpPr>
          <p:spPr bwMode="auto">
            <a:xfrm>
              <a:off x="2844" y="2216"/>
              <a:ext cx="71" cy="2"/>
            </a:xfrm>
            <a:prstGeom prst="line">
              <a:avLst/>
            </a:prstGeom>
            <a:noFill/>
            <a:ln w="9525">
              <a:solidFill>
                <a:schemeClr val="tx1"/>
              </a:solidFill>
              <a:round/>
              <a:headEnd/>
              <a:tailEnd/>
            </a:ln>
            <a:effectLst/>
          </p:spPr>
          <p:txBody>
            <a:bodyPr wrap="none" anchor="ctr"/>
            <a:lstStyle/>
            <a:p>
              <a:endParaRPr lang="es-MX"/>
            </a:p>
          </p:txBody>
        </p:sp>
        <p:sp>
          <p:nvSpPr>
            <p:cNvPr id="143502" name="Line 142"/>
            <p:cNvSpPr>
              <a:spLocks noChangeAspect="1" noChangeShapeType="1"/>
            </p:cNvSpPr>
            <p:nvPr/>
          </p:nvSpPr>
          <p:spPr bwMode="auto">
            <a:xfrm>
              <a:off x="2844" y="2194"/>
              <a:ext cx="71" cy="2"/>
            </a:xfrm>
            <a:prstGeom prst="line">
              <a:avLst/>
            </a:prstGeom>
            <a:noFill/>
            <a:ln w="9525">
              <a:solidFill>
                <a:schemeClr val="tx1"/>
              </a:solidFill>
              <a:round/>
              <a:headEnd/>
              <a:tailEnd/>
            </a:ln>
            <a:effectLst/>
          </p:spPr>
          <p:txBody>
            <a:bodyPr wrap="none" anchor="ctr"/>
            <a:lstStyle/>
            <a:p>
              <a:endParaRPr lang="es-MX"/>
            </a:p>
          </p:txBody>
        </p:sp>
        <p:sp>
          <p:nvSpPr>
            <p:cNvPr id="143503" name="Line 143"/>
            <p:cNvSpPr>
              <a:spLocks noChangeShapeType="1"/>
            </p:cNvSpPr>
            <p:nvPr/>
          </p:nvSpPr>
          <p:spPr bwMode="auto">
            <a:xfrm>
              <a:off x="2807" y="2172"/>
              <a:ext cx="145" cy="0"/>
            </a:xfrm>
            <a:prstGeom prst="line">
              <a:avLst/>
            </a:prstGeom>
            <a:noFill/>
            <a:ln w="9525">
              <a:solidFill>
                <a:schemeClr val="tx1"/>
              </a:solidFill>
              <a:round/>
              <a:headEnd/>
              <a:tailEnd/>
            </a:ln>
            <a:effectLst/>
          </p:spPr>
          <p:txBody>
            <a:bodyPr wrap="none" anchor="ctr"/>
            <a:lstStyle/>
            <a:p>
              <a:endParaRPr lang="es-MX"/>
            </a:p>
          </p:txBody>
        </p:sp>
        <p:sp>
          <p:nvSpPr>
            <p:cNvPr id="143504" name="Line 144"/>
            <p:cNvSpPr>
              <a:spLocks noChangeAspect="1" noChangeShapeType="1"/>
            </p:cNvSpPr>
            <p:nvPr/>
          </p:nvSpPr>
          <p:spPr bwMode="auto">
            <a:xfrm>
              <a:off x="2844" y="2150"/>
              <a:ext cx="71" cy="2"/>
            </a:xfrm>
            <a:prstGeom prst="line">
              <a:avLst/>
            </a:prstGeom>
            <a:noFill/>
            <a:ln w="9525">
              <a:solidFill>
                <a:schemeClr val="tx1"/>
              </a:solidFill>
              <a:round/>
              <a:headEnd/>
              <a:tailEnd/>
            </a:ln>
            <a:effectLst/>
          </p:spPr>
          <p:txBody>
            <a:bodyPr wrap="none" anchor="ctr"/>
            <a:lstStyle/>
            <a:p>
              <a:endParaRPr lang="es-MX"/>
            </a:p>
          </p:txBody>
        </p:sp>
        <p:sp>
          <p:nvSpPr>
            <p:cNvPr id="143505" name="Line 145"/>
            <p:cNvSpPr>
              <a:spLocks noChangeAspect="1" noChangeShapeType="1"/>
            </p:cNvSpPr>
            <p:nvPr/>
          </p:nvSpPr>
          <p:spPr bwMode="auto">
            <a:xfrm>
              <a:off x="2844" y="2128"/>
              <a:ext cx="71" cy="2"/>
            </a:xfrm>
            <a:prstGeom prst="line">
              <a:avLst/>
            </a:prstGeom>
            <a:noFill/>
            <a:ln w="9525">
              <a:solidFill>
                <a:schemeClr val="tx1"/>
              </a:solidFill>
              <a:round/>
              <a:headEnd/>
              <a:tailEnd/>
            </a:ln>
            <a:effectLst/>
          </p:spPr>
          <p:txBody>
            <a:bodyPr wrap="none" anchor="ctr"/>
            <a:lstStyle/>
            <a:p>
              <a:endParaRPr lang="es-MX"/>
            </a:p>
          </p:txBody>
        </p:sp>
        <p:sp>
          <p:nvSpPr>
            <p:cNvPr id="143506" name="Line 146"/>
            <p:cNvSpPr>
              <a:spLocks noChangeAspect="1" noChangeShapeType="1"/>
            </p:cNvSpPr>
            <p:nvPr/>
          </p:nvSpPr>
          <p:spPr bwMode="auto">
            <a:xfrm>
              <a:off x="2844" y="2106"/>
              <a:ext cx="71" cy="2"/>
            </a:xfrm>
            <a:prstGeom prst="line">
              <a:avLst/>
            </a:prstGeom>
            <a:noFill/>
            <a:ln w="9525">
              <a:solidFill>
                <a:schemeClr val="tx1"/>
              </a:solidFill>
              <a:round/>
              <a:headEnd/>
              <a:tailEnd/>
            </a:ln>
            <a:effectLst/>
          </p:spPr>
          <p:txBody>
            <a:bodyPr wrap="none" anchor="ctr"/>
            <a:lstStyle/>
            <a:p>
              <a:endParaRPr lang="es-MX"/>
            </a:p>
          </p:txBody>
        </p:sp>
        <p:sp>
          <p:nvSpPr>
            <p:cNvPr id="143507" name="Line 147"/>
            <p:cNvSpPr>
              <a:spLocks noChangeAspect="1" noChangeShapeType="1"/>
            </p:cNvSpPr>
            <p:nvPr/>
          </p:nvSpPr>
          <p:spPr bwMode="auto">
            <a:xfrm>
              <a:off x="2844" y="2084"/>
              <a:ext cx="71" cy="2"/>
            </a:xfrm>
            <a:prstGeom prst="line">
              <a:avLst/>
            </a:prstGeom>
            <a:noFill/>
            <a:ln w="9525">
              <a:solidFill>
                <a:schemeClr val="tx1"/>
              </a:solidFill>
              <a:round/>
              <a:headEnd/>
              <a:tailEnd/>
            </a:ln>
            <a:effectLst/>
          </p:spPr>
          <p:txBody>
            <a:bodyPr wrap="none" anchor="ctr"/>
            <a:lstStyle/>
            <a:p>
              <a:endParaRPr lang="es-MX"/>
            </a:p>
          </p:txBody>
        </p:sp>
        <p:sp>
          <p:nvSpPr>
            <p:cNvPr id="143508" name="Line 148"/>
            <p:cNvSpPr>
              <a:spLocks noChangeShapeType="1"/>
            </p:cNvSpPr>
            <p:nvPr/>
          </p:nvSpPr>
          <p:spPr bwMode="auto">
            <a:xfrm>
              <a:off x="2807" y="2062"/>
              <a:ext cx="145" cy="0"/>
            </a:xfrm>
            <a:prstGeom prst="line">
              <a:avLst/>
            </a:prstGeom>
            <a:noFill/>
            <a:ln w="9525">
              <a:solidFill>
                <a:schemeClr val="tx1"/>
              </a:solidFill>
              <a:round/>
              <a:headEnd/>
              <a:tailEnd/>
            </a:ln>
            <a:effectLst/>
          </p:spPr>
          <p:txBody>
            <a:bodyPr wrap="none" anchor="ctr"/>
            <a:lstStyle/>
            <a:p>
              <a:endParaRPr lang="es-MX"/>
            </a:p>
          </p:txBody>
        </p:sp>
        <p:sp>
          <p:nvSpPr>
            <p:cNvPr id="143509" name="Line 149"/>
            <p:cNvSpPr>
              <a:spLocks noChangeAspect="1" noChangeShapeType="1"/>
            </p:cNvSpPr>
            <p:nvPr/>
          </p:nvSpPr>
          <p:spPr bwMode="auto">
            <a:xfrm>
              <a:off x="2844" y="2040"/>
              <a:ext cx="71" cy="2"/>
            </a:xfrm>
            <a:prstGeom prst="line">
              <a:avLst/>
            </a:prstGeom>
            <a:noFill/>
            <a:ln w="9525">
              <a:solidFill>
                <a:schemeClr val="tx1"/>
              </a:solidFill>
              <a:round/>
              <a:headEnd/>
              <a:tailEnd/>
            </a:ln>
            <a:effectLst/>
          </p:spPr>
          <p:txBody>
            <a:bodyPr wrap="none" anchor="ctr"/>
            <a:lstStyle/>
            <a:p>
              <a:endParaRPr lang="es-MX"/>
            </a:p>
          </p:txBody>
        </p:sp>
        <p:sp>
          <p:nvSpPr>
            <p:cNvPr id="143510" name="Line 150"/>
            <p:cNvSpPr>
              <a:spLocks noChangeAspect="1" noChangeShapeType="1"/>
            </p:cNvSpPr>
            <p:nvPr/>
          </p:nvSpPr>
          <p:spPr bwMode="auto">
            <a:xfrm>
              <a:off x="2844" y="2018"/>
              <a:ext cx="71" cy="2"/>
            </a:xfrm>
            <a:prstGeom prst="line">
              <a:avLst/>
            </a:prstGeom>
            <a:noFill/>
            <a:ln w="9525">
              <a:solidFill>
                <a:schemeClr val="tx1"/>
              </a:solidFill>
              <a:round/>
              <a:headEnd/>
              <a:tailEnd/>
            </a:ln>
            <a:effectLst/>
          </p:spPr>
          <p:txBody>
            <a:bodyPr wrap="none" anchor="ctr"/>
            <a:lstStyle/>
            <a:p>
              <a:endParaRPr lang="es-MX"/>
            </a:p>
          </p:txBody>
        </p:sp>
        <p:sp>
          <p:nvSpPr>
            <p:cNvPr id="143511" name="Line 151"/>
            <p:cNvSpPr>
              <a:spLocks noChangeAspect="1" noChangeShapeType="1"/>
            </p:cNvSpPr>
            <p:nvPr/>
          </p:nvSpPr>
          <p:spPr bwMode="auto">
            <a:xfrm>
              <a:off x="2844" y="1996"/>
              <a:ext cx="71" cy="2"/>
            </a:xfrm>
            <a:prstGeom prst="line">
              <a:avLst/>
            </a:prstGeom>
            <a:noFill/>
            <a:ln w="9525">
              <a:solidFill>
                <a:schemeClr val="tx1"/>
              </a:solidFill>
              <a:round/>
              <a:headEnd/>
              <a:tailEnd/>
            </a:ln>
            <a:effectLst/>
          </p:spPr>
          <p:txBody>
            <a:bodyPr wrap="none" anchor="ctr"/>
            <a:lstStyle/>
            <a:p>
              <a:endParaRPr lang="es-MX"/>
            </a:p>
          </p:txBody>
        </p:sp>
        <p:sp>
          <p:nvSpPr>
            <p:cNvPr id="143512" name="Line 152"/>
            <p:cNvSpPr>
              <a:spLocks noChangeAspect="1" noChangeShapeType="1"/>
            </p:cNvSpPr>
            <p:nvPr/>
          </p:nvSpPr>
          <p:spPr bwMode="auto">
            <a:xfrm>
              <a:off x="2844" y="1974"/>
              <a:ext cx="71" cy="1"/>
            </a:xfrm>
            <a:prstGeom prst="line">
              <a:avLst/>
            </a:prstGeom>
            <a:noFill/>
            <a:ln w="9525">
              <a:solidFill>
                <a:schemeClr val="tx1"/>
              </a:solidFill>
              <a:round/>
              <a:headEnd/>
              <a:tailEnd/>
            </a:ln>
            <a:effectLst/>
          </p:spPr>
          <p:txBody>
            <a:bodyPr wrap="none" anchor="ctr"/>
            <a:lstStyle/>
            <a:p>
              <a:endParaRPr lang="es-MX"/>
            </a:p>
          </p:txBody>
        </p:sp>
        <p:sp>
          <p:nvSpPr>
            <p:cNvPr id="143513" name="Line 153"/>
            <p:cNvSpPr>
              <a:spLocks noChangeShapeType="1"/>
            </p:cNvSpPr>
            <p:nvPr/>
          </p:nvSpPr>
          <p:spPr bwMode="auto">
            <a:xfrm>
              <a:off x="2807" y="1952"/>
              <a:ext cx="145" cy="0"/>
            </a:xfrm>
            <a:prstGeom prst="line">
              <a:avLst/>
            </a:prstGeom>
            <a:noFill/>
            <a:ln w="9525">
              <a:solidFill>
                <a:schemeClr val="tx1"/>
              </a:solidFill>
              <a:round/>
              <a:headEnd/>
              <a:tailEnd/>
            </a:ln>
            <a:effectLst/>
          </p:spPr>
          <p:txBody>
            <a:bodyPr wrap="none" anchor="ctr"/>
            <a:lstStyle/>
            <a:p>
              <a:endParaRPr lang="es-MX"/>
            </a:p>
          </p:txBody>
        </p:sp>
        <p:sp>
          <p:nvSpPr>
            <p:cNvPr id="143514" name="Line 154"/>
            <p:cNvSpPr>
              <a:spLocks noChangeAspect="1" noChangeShapeType="1"/>
            </p:cNvSpPr>
            <p:nvPr/>
          </p:nvSpPr>
          <p:spPr bwMode="auto">
            <a:xfrm>
              <a:off x="2844" y="1930"/>
              <a:ext cx="71" cy="1"/>
            </a:xfrm>
            <a:prstGeom prst="line">
              <a:avLst/>
            </a:prstGeom>
            <a:noFill/>
            <a:ln w="9525">
              <a:solidFill>
                <a:schemeClr val="tx1"/>
              </a:solidFill>
              <a:round/>
              <a:headEnd/>
              <a:tailEnd/>
            </a:ln>
            <a:effectLst/>
          </p:spPr>
          <p:txBody>
            <a:bodyPr wrap="none" anchor="ctr"/>
            <a:lstStyle/>
            <a:p>
              <a:endParaRPr lang="es-MX"/>
            </a:p>
          </p:txBody>
        </p:sp>
        <p:sp>
          <p:nvSpPr>
            <p:cNvPr id="143515" name="Line 155"/>
            <p:cNvSpPr>
              <a:spLocks noChangeAspect="1" noChangeShapeType="1"/>
            </p:cNvSpPr>
            <p:nvPr/>
          </p:nvSpPr>
          <p:spPr bwMode="auto">
            <a:xfrm>
              <a:off x="2844" y="1908"/>
              <a:ext cx="71" cy="1"/>
            </a:xfrm>
            <a:prstGeom prst="line">
              <a:avLst/>
            </a:prstGeom>
            <a:noFill/>
            <a:ln w="9525">
              <a:solidFill>
                <a:schemeClr val="tx1"/>
              </a:solidFill>
              <a:round/>
              <a:headEnd/>
              <a:tailEnd/>
            </a:ln>
            <a:effectLst/>
          </p:spPr>
          <p:txBody>
            <a:bodyPr wrap="none" anchor="ctr"/>
            <a:lstStyle/>
            <a:p>
              <a:endParaRPr lang="es-MX"/>
            </a:p>
          </p:txBody>
        </p:sp>
        <p:sp>
          <p:nvSpPr>
            <p:cNvPr id="143516" name="Line 156"/>
            <p:cNvSpPr>
              <a:spLocks noChangeAspect="1" noChangeShapeType="1"/>
            </p:cNvSpPr>
            <p:nvPr/>
          </p:nvSpPr>
          <p:spPr bwMode="auto">
            <a:xfrm>
              <a:off x="2844" y="1886"/>
              <a:ext cx="71" cy="1"/>
            </a:xfrm>
            <a:prstGeom prst="line">
              <a:avLst/>
            </a:prstGeom>
            <a:noFill/>
            <a:ln w="9525">
              <a:solidFill>
                <a:schemeClr val="tx1"/>
              </a:solidFill>
              <a:round/>
              <a:headEnd/>
              <a:tailEnd/>
            </a:ln>
            <a:effectLst/>
          </p:spPr>
          <p:txBody>
            <a:bodyPr wrap="none" anchor="ctr"/>
            <a:lstStyle/>
            <a:p>
              <a:endParaRPr lang="es-MX"/>
            </a:p>
          </p:txBody>
        </p:sp>
        <p:sp>
          <p:nvSpPr>
            <p:cNvPr id="143517" name="Line 157"/>
            <p:cNvSpPr>
              <a:spLocks noChangeAspect="1" noChangeShapeType="1"/>
            </p:cNvSpPr>
            <p:nvPr/>
          </p:nvSpPr>
          <p:spPr bwMode="auto">
            <a:xfrm>
              <a:off x="2844" y="1864"/>
              <a:ext cx="71" cy="1"/>
            </a:xfrm>
            <a:prstGeom prst="line">
              <a:avLst/>
            </a:prstGeom>
            <a:noFill/>
            <a:ln w="9525">
              <a:solidFill>
                <a:schemeClr val="tx1"/>
              </a:solidFill>
              <a:round/>
              <a:headEnd/>
              <a:tailEnd/>
            </a:ln>
            <a:effectLst/>
          </p:spPr>
          <p:txBody>
            <a:bodyPr wrap="none" anchor="ctr"/>
            <a:lstStyle/>
            <a:p>
              <a:endParaRPr lang="es-MX"/>
            </a:p>
          </p:txBody>
        </p:sp>
        <p:sp>
          <p:nvSpPr>
            <p:cNvPr id="143518" name="Line 158"/>
            <p:cNvSpPr>
              <a:spLocks noChangeShapeType="1"/>
            </p:cNvSpPr>
            <p:nvPr/>
          </p:nvSpPr>
          <p:spPr bwMode="auto">
            <a:xfrm>
              <a:off x="2807" y="1846"/>
              <a:ext cx="145" cy="0"/>
            </a:xfrm>
            <a:prstGeom prst="line">
              <a:avLst/>
            </a:prstGeom>
            <a:noFill/>
            <a:ln w="9525">
              <a:solidFill>
                <a:schemeClr val="tx1"/>
              </a:solidFill>
              <a:round/>
              <a:headEnd/>
              <a:tailEnd/>
            </a:ln>
            <a:effectLst/>
          </p:spPr>
          <p:txBody>
            <a:bodyPr wrap="none" anchor="ctr"/>
            <a:lstStyle/>
            <a:p>
              <a:endParaRPr lang="es-MX"/>
            </a:p>
          </p:txBody>
        </p:sp>
        <p:sp>
          <p:nvSpPr>
            <p:cNvPr id="143519" name="Line 159"/>
            <p:cNvSpPr>
              <a:spLocks noChangeAspect="1" noChangeShapeType="1"/>
            </p:cNvSpPr>
            <p:nvPr/>
          </p:nvSpPr>
          <p:spPr bwMode="auto">
            <a:xfrm>
              <a:off x="2844" y="1824"/>
              <a:ext cx="71" cy="1"/>
            </a:xfrm>
            <a:prstGeom prst="line">
              <a:avLst/>
            </a:prstGeom>
            <a:noFill/>
            <a:ln w="9525">
              <a:solidFill>
                <a:schemeClr val="tx1"/>
              </a:solidFill>
              <a:round/>
              <a:headEnd/>
              <a:tailEnd/>
            </a:ln>
            <a:effectLst/>
          </p:spPr>
          <p:txBody>
            <a:bodyPr wrap="none" anchor="ctr"/>
            <a:lstStyle/>
            <a:p>
              <a:endParaRPr lang="es-MX"/>
            </a:p>
          </p:txBody>
        </p:sp>
        <p:sp>
          <p:nvSpPr>
            <p:cNvPr id="143520" name="Line 160"/>
            <p:cNvSpPr>
              <a:spLocks noChangeAspect="1" noChangeShapeType="1"/>
            </p:cNvSpPr>
            <p:nvPr/>
          </p:nvSpPr>
          <p:spPr bwMode="auto">
            <a:xfrm>
              <a:off x="2844" y="1802"/>
              <a:ext cx="71" cy="1"/>
            </a:xfrm>
            <a:prstGeom prst="line">
              <a:avLst/>
            </a:prstGeom>
            <a:noFill/>
            <a:ln w="9525">
              <a:solidFill>
                <a:schemeClr val="tx1"/>
              </a:solidFill>
              <a:round/>
              <a:headEnd/>
              <a:tailEnd/>
            </a:ln>
            <a:effectLst/>
          </p:spPr>
          <p:txBody>
            <a:bodyPr wrap="none" anchor="ctr"/>
            <a:lstStyle/>
            <a:p>
              <a:endParaRPr lang="es-MX"/>
            </a:p>
          </p:txBody>
        </p:sp>
        <p:sp>
          <p:nvSpPr>
            <p:cNvPr id="143521" name="Line 161"/>
            <p:cNvSpPr>
              <a:spLocks noChangeAspect="1" noChangeShapeType="1"/>
            </p:cNvSpPr>
            <p:nvPr/>
          </p:nvSpPr>
          <p:spPr bwMode="auto">
            <a:xfrm>
              <a:off x="2844" y="1780"/>
              <a:ext cx="71" cy="1"/>
            </a:xfrm>
            <a:prstGeom prst="line">
              <a:avLst/>
            </a:prstGeom>
            <a:noFill/>
            <a:ln w="9525">
              <a:solidFill>
                <a:schemeClr val="tx1"/>
              </a:solidFill>
              <a:round/>
              <a:headEnd/>
              <a:tailEnd/>
            </a:ln>
            <a:effectLst/>
          </p:spPr>
          <p:txBody>
            <a:bodyPr wrap="none" anchor="ctr"/>
            <a:lstStyle/>
            <a:p>
              <a:endParaRPr lang="es-MX"/>
            </a:p>
          </p:txBody>
        </p:sp>
        <p:sp>
          <p:nvSpPr>
            <p:cNvPr id="143522" name="Line 162"/>
            <p:cNvSpPr>
              <a:spLocks noChangeAspect="1" noChangeShapeType="1"/>
            </p:cNvSpPr>
            <p:nvPr/>
          </p:nvSpPr>
          <p:spPr bwMode="auto">
            <a:xfrm>
              <a:off x="2844" y="1758"/>
              <a:ext cx="71" cy="1"/>
            </a:xfrm>
            <a:prstGeom prst="line">
              <a:avLst/>
            </a:prstGeom>
            <a:noFill/>
            <a:ln w="9525">
              <a:solidFill>
                <a:schemeClr val="tx1"/>
              </a:solidFill>
              <a:round/>
              <a:headEnd/>
              <a:tailEnd/>
            </a:ln>
            <a:effectLst/>
          </p:spPr>
          <p:txBody>
            <a:bodyPr wrap="none" anchor="ctr"/>
            <a:lstStyle/>
            <a:p>
              <a:endParaRPr lang="es-MX"/>
            </a:p>
          </p:txBody>
        </p:sp>
      </p:grpSp>
      <p:grpSp>
        <p:nvGrpSpPr>
          <p:cNvPr id="4" name="Grupo 3"/>
          <p:cNvGrpSpPr/>
          <p:nvPr/>
        </p:nvGrpSpPr>
        <p:grpSpPr>
          <a:xfrm>
            <a:off x="4205935" y="3435192"/>
            <a:ext cx="733425" cy="2057400"/>
            <a:chOff x="5692130" y="3870325"/>
            <a:chExt cx="733425" cy="2057400"/>
          </a:xfrm>
        </p:grpSpPr>
        <p:sp>
          <p:nvSpPr>
            <p:cNvPr id="109" name="Rectangle 6"/>
            <p:cNvSpPr>
              <a:spLocks noChangeArrowheads="1"/>
            </p:cNvSpPr>
            <p:nvPr/>
          </p:nvSpPr>
          <p:spPr bwMode="auto">
            <a:xfrm>
              <a:off x="5692130" y="3870325"/>
              <a:ext cx="733425" cy="2057400"/>
            </a:xfrm>
            <a:prstGeom prst="rect">
              <a:avLst/>
            </a:prstGeom>
            <a:solidFill>
              <a:srgbClr val="66CCFF">
                <a:alpha val="50000"/>
              </a:srgbClr>
            </a:solidFill>
            <a:ln w="9525">
              <a:noFill/>
              <a:miter lim="800000"/>
              <a:headEnd/>
              <a:tailEnd/>
            </a:ln>
            <a:effectLst/>
          </p:spPr>
          <p:txBody>
            <a:bodyPr wrap="none" anchor="ctr"/>
            <a:lstStyle/>
            <a:p>
              <a:endParaRPr lang="es-MX"/>
            </a:p>
          </p:txBody>
        </p:sp>
        <p:sp>
          <p:nvSpPr>
            <p:cNvPr id="211" name="Freeform 108"/>
            <p:cNvSpPr>
              <a:spLocks/>
            </p:cNvSpPr>
            <p:nvPr/>
          </p:nvSpPr>
          <p:spPr bwMode="auto">
            <a:xfrm>
              <a:off x="5908030" y="5546725"/>
              <a:ext cx="298450" cy="381000"/>
            </a:xfrm>
            <a:custGeom>
              <a:avLst/>
              <a:gdLst/>
              <a:ahLst/>
              <a:cxnLst>
                <a:cxn ang="0">
                  <a:pos x="170" y="348"/>
                </a:cxn>
                <a:cxn ang="0">
                  <a:pos x="434" y="108"/>
                </a:cxn>
                <a:cxn ang="0">
                  <a:pos x="452" y="66"/>
                </a:cxn>
                <a:cxn ang="0">
                  <a:pos x="458" y="36"/>
                </a:cxn>
                <a:cxn ang="0">
                  <a:pos x="464" y="0"/>
                </a:cxn>
                <a:cxn ang="0">
                  <a:pos x="434" y="372"/>
                </a:cxn>
                <a:cxn ang="0">
                  <a:pos x="368" y="342"/>
                </a:cxn>
                <a:cxn ang="0">
                  <a:pos x="332" y="318"/>
                </a:cxn>
                <a:cxn ang="0">
                  <a:pos x="314" y="306"/>
                </a:cxn>
                <a:cxn ang="0">
                  <a:pos x="200" y="360"/>
                </a:cxn>
                <a:cxn ang="0">
                  <a:pos x="158" y="462"/>
                </a:cxn>
                <a:cxn ang="0">
                  <a:pos x="152" y="498"/>
                </a:cxn>
                <a:cxn ang="0">
                  <a:pos x="146" y="516"/>
                </a:cxn>
                <a:cxn ang="0">
                  <a:pos x="116" y="504"/>
                </a:cxn>
                <a:cxn ang="0">
                  <a:pos x="20" y="438"/>
                </a:cxn>
                <a:cxn ang="0">
                  <a:pos x="14" y="318"/>
                </a:cxn>
                <a:cxn ang="0">
                  <a:pos x="110" y="264"/>
                </a:cxn>
                <a:cxn ang="0">
                  <a:pos x="182" y="282"/>
                </a:cxn>
                <a:cxn ang="0">
                  <a:pos x="218" y="318"/>
                </a:cxn>
                <a:cxn ang="0">
                  <a:pos x="236" y="282"/>
                </a:cxn>
                <a:cxn ang="0">
                  <a:pos x="320" y="126"/>
                </a:cxn>
                <a:cxn ang="0">
                  <a:pos x="344" y="12"/>
                </a:cxn>
                <a:cxn ang="0">
                  <a:pos x="440" y="48"/>
                </a:cxn>
                <a:cxn ang="0">
                  <a:pos x="476" y="108"/>
                </a:cxn>
                <a:cxn ang="0">
                  <a:pos x="494" y="186"/>
                </a:cxn>
                <a:cxn ang="0">
                  <a:pos x="470" y="276"/>
                </a:cxn>
                <a:cxn ang="0">
                  <a:pos x="446" y="324"/>
                </a:cxn>
                <a:cxn ang="0">
                  <a:pos x="416" y="498"/>
                </a:cxn>
                <a:cxn ang="0">
                  <a:pos x="248" y="372"/>
                </a:cxn>
                <a:cxn ang="0">
                  <a:pos x="182" y="480"/>
                </a:cxn>
                <a:cxn ang="0">
                  <a:pos x="146" y="402"/>
                </a:cxn>
                <a:cxn ang="0">
                  <a:pos x="140" y="384"/>
                </a:cxn>
                <a:cxn ang="0">
                  <a:pos x="188" y="300"/>
                </a:cxn>
                <a:cxn ang="0">
                  <a:pos x="140" y="234"/>
                </a:cxn>
                <a:cxn ang="0">
                  <a:pos x="104" y="168"/>
                </a:cxn>
                <a:cxn ang="0">
                  <a:pos x="110" y="150"/>
                </a:cxn>
                <a:cxn ang="0">
                  <a:pos x="194" y="114"/>
                </a:cxn>
                <a:cxn ang="0">
                  <a:pos x="260" y="150"/>
                </a:cxn>
                <a:cxn ang="0">
                  <a:pos x="290" y="330"/>
                </a:cxn>
                <a:cxn ang="0">
                  <a:pos x="308" y="324"/>
                </a:cxn>
                <a:cxn ang="0">
                  <a:pos x="320" y="288"/>
                </a:cxn>
                <a:cxn ang="0">
                  <a:pos x="296" y="222"/>
                </a:cxn>
                <a:cxn ang="0">
                  <a:pos x="290" y="114"/>
                </a:cxn>
                <a:cxn ang="0">
                  <a:pos x="212" y="150"/>
                </a:cxn>
                <a:cxn ang="0">
                  <a:pos x="248" y="78"/>
                </a:cxn>
                <a:cxn ang="0">
                  <a:pos x="320" y="84"/>
                </a:cxn>
                <a:cxn ang="0">
                  <a:pos x="476" y="18"/>
                </a:cxn>
                <a:cxn ang="0">
                  <a:pos x="284" y="210"/>
                </a:cxn>
              </a:cxnLst>
              <a:rect l="0" t="0" r="r" b="b"/>
              <a:pathLst>
                <a:path w="572" h="518">
                  <a:moveTo>
                    <a:pt x="170" y="348"/>
                  </a:moveTo>
                  <a:cubicBezTo>
                    <a:pt x="307" y="234"/>
                    <a:pt x="394" y="229"/>
                    <a:pt x="434" y="108"/>
                  </a:cubicBezTo>
                  <a:cubicBezTo>
                    <a:pt x="447" y="69"/>
                    <a:pt x="431" y="98"/>
                    <a:pt x="452" y="66"/>
                  </a:cubicBezTo>
                  <a:cubicBezTo>
                    <a:pt x="454" y="56"/>
                    <a:pt x="456" y="46"/>
                    <a:pt x="458" y="36"/>
                  </a:cubicBezTo>
                  <a:cubicBezTo>
                    <a:pt x="460" y="24"/>
                    <a:pt x="464" y="0"/>
                    <a:pt x="464" y="0"/>
                  </a:cubicBezTo>
                  <a:cubicBezTo>
                    <a:pt x="462" y="148"/>
                    <a:pt x="572" y="458"/>
                    <a:pt x="434" y="372"/>
                  </a:cubicBezTo>
                  <a:cubicBezTo>
                    <a:pt x="408" y="356"/>
                    <a:pt x="398" y="350"/>
                    <a:pt x="368" y="342"/>
                  </a:cubicBezTo>
                  <a:cubicBezTo>
                    <a:pt x="356" y="334"/>
                    <a:pt x="344" y="326"/>
                    <a:pt x="332" y="318"/>
                  </a:cubicBezTo>
                  <a:cubicBezTo>
                    <a:pt x="326" y="314"/>
                    <a:pt x="314" y="306"/>
                    <a:pt x="314" y="306"/>
                  </a:cubicBezTo>
                  <a:cubicBezTo>
                    <a:pt x="251" y="313"/>
                    <a:pt x="241" y="319"/>
                    <a:pt x="200" y="360"/>
                  </a:cubicBezTo>
                  <a:cubicBezTo>
                    <a:pt x="193" y="397"/>
                    <a:pt x="172" y="427"/>
                    <a:pt x="158" y="462"/>
                  </a:cubicBezTo>
                  <a:cubicBezTo>
                    <a:pt x="156" y="474"/>
                    <a:pt x="155" y="486"/>
                    <a:pt x="152" y="498"/>
                  </a:cubicBezTo>
                  <a:cubicBezTo>
                    <a:pt x="151" y="504"/>
                    <a:pt x="152" y="515"/>
                    <a:pt x="146" y="516"/>
                  </a:cubicBezTo>
                  <a:cubicBezTo>
                    <a:pt x="135" y="518"/>
                    <a:pt x="126" y="509"/>
                    <a:pt x="116" y="504"/>
                  </a:cubicBezTo>
                  <a:cubicBezTo>
                    <a:pt x="78" y="485"/>
                    <a:pt x="54" y="461"/>
                    <a:pt x="20" y="438"/>
                  </a:cubicBezTo>
                  <a:cubicBezTo>
                    <a:pt x="2" y="367"/>
                    <a:pt x="7" y="406"/>
                    <a:pt x="14" y="318"/>
                  </a:cubicBezTo>
                  <a:cubicBezTo>
                    <a:pt x="0" y="249"/>
                    <a:pt x="36" y="269"/>
                    <a:pt x="110" y="264"/>
                  </a:cubicBezTo>
                  <a:cubicBezTo>
                    <a:pt x="141" y="254"/>
                    <a:pt x="154" y="273"/>
                    <a:pt x="182" y="282"/>
                  </a:cubicBezTo>
                  <a:cubicBezTo>
                    <a:pt x="194" y="294"/>
                    <a:pt x="206" y="306"/>
                    <a:pt x="218" y="318"/>
                  </a:cubicBezTo>
                  <a:cubicBezTo>
                    <a:pt x="229" y="329"/>
                    <a:pt x="228" y="294"/>
                    <a:pt x="236" y="282"/>
                  </a:cubicBezTo>
                  <a:cubicBezTo>
                    <a:pt x="277" y="221"/>
                    <a:pt x="305" y="203"/>
                    <a:pt x="320" y="126"/>
                  </a:cubicBezTo>
                  <a:cubicBezTo>
                    <a:pt x="316" y="93"/>
                    <a:pt x="303" y="26"/>
                    <a:pt x="344" y="12"/>
                  </a:cubicBezTo>
                  <a:cubicBezTo>
                    <a:pt x="390" y="22"/>
                    <a:pt x="405" y="22"/>
                    <a:pt x="440" y="48"/>
                  </a:cubicBezTo>
                  <a:cubicBezTo>
                    <a:pt x="448" y="71"/>
                    <a:pt x="463" y="88"/>
                    <a:pt x="476" y="108"/>
                  </a:cubicBezTo>
                  <a:cubicBezTo>
                    <a:pt x="481" y="135"/>
                    <a:pt x="487" y="159"/>
                    <a:pt x="494" y="186"/>
                  </a:cubicBezTo>
                  <a:cubicBezTo>
                    <a:pt x="488" y="220"/>
                    <a:pt x="486" y="243"/>
                    <a:pt x="470" y="276"/>
                  </a:cubicBezTo>
                  <a:cubicBezTo>
                    <a:pt x="462" y="292"/>
                    <a:pt x="446" y="324"/>
                    <a:pt x="446" y="324"/>
                  </a:cubicBezTo>
                  <a:cubicBezTo>
                    <a:pt x="444" y="383"/>
                    <a:pt x="470" y="462"/>
                    <a:pt x="416" y="498"/>
                  </a:cubicBezTo>
                  <a:cubicBezTo>
                    <a:pt x="322" y="482"/>
                    <a:pt x="324" y="397"/>
                    <a:pt x="248" y="372"/>
                  </a:cubicBezTo>
                  <a:cubicBezTo>
                    <a:pt x="199" y="405"/>
                    <a:pt x="255" y="456"/>
                    <a:pt x="182" y="480"/>
                  </a:cubicBezTo>
                  <a:cubicBezTo>
                    <a:pt x="165" y="454"/>
                    <a:pt x="156" y="431"/>
                    <a:pt x="146" y="402"/>
                  </a:cubicBezTo>
                  <a:cubicBezTo>
                    <a:pt x="144" y="396"/>
                    <a:pt x="140" y="384"/>
                    <a:pt x="140" y="384"/>
                  </a:cubicBezTo>
                  <a:cubicBezTo>
                    <a:pt x="153" y="346"/>
                    <a:pt x="167" y="331"/>
                    <a:pt x="188" y="300"/>
                  </a:cubicBezTo>
                  <a:cubicBezTo>
                    <a:pt x="178" y="241"/>
                    <a:pt x="177" y="271"/>
                    <a:pt x="140" y="234"/>
                  </a:cubicBezTo>
                  <a:cubicBezTo>
                    <a:pt x="122" y="216"/>
                    <a:pt x="118" y="189"/>
                    <a:pt x="104" y="168"/>
                  </a:cubicBezTo>
                  <a:cubicBezTo>
                    <a:pt x="106" y="162"/>
                    <a:pt x="106" y="154"/>
                    <a:pt x="110" y="150"/>
                  </a:cubicBezTo>
                  <a:cubicBezTo>
                    <a:pt x="120" y="140"/>
                    <a:pt x="180" y="118"/>
                    <a:pt x="194" y="114"/>
                  </a:cubicBezTo>
                  <a:cubicBezTo>
                    <a:pt x="248" y="141"/>
                    <a:pt x="227" y="128"/>
                    <a:pt x="260" y="150"/>
                  </a:cubicBezTo>
                  <a:cubicBezTo>
                    <a:pt x="271" y="276"/>
                    <a:pt x="265" y="255"/>
                    <a:pt x="290" y="330"/>
                  </a:cubicBezTo>
                  <a:cubicBezTo>
                    <a:pt x="296" y="328"/>
                    <a:pt x="304" y="329"/>
                    <a:pt x="308" y="324"/>
                  </a:cubicBezTo>
                  <a:cubicBezTo>
                    <a:pt x="315" y="314"/>
                    <a:pt x="320" y="288"/>
                    <a:pt x="320" y="288"/>
                  </a:cubicBezTo>
                  <a:cubicBezTo>
                    <a:pt x="315" y="261"/>
                    <a:pt x="311" y="245"/>
                    <a:pt x="296" y="222"/>
                  </a:cubicBezTo>
                  <a:cubicBezTo>
                    <a:pt x="294" y="186"/>
                    <a:pt x="304" y="147"/>
                    <a:pt x="290" y="114"/>
                  </a:cubicBezTo>
                  <a:cubicBezTo>
                    <a:pt x="286" y="104"/>
                    <a:pt x="215" y="148"/>
                    <a:pt x="212" y="150"/>
                  </a:cubicBezTo>
                  <a:cubicBezTo>
                    <a:pt x="184" y="108"/>
                    <a:pt x="212" y="90"/>
                    <a:pt x="248" y="78"/>
                  </a:cubicBezTo>
                  <a:cubicBezTo>
                    <a:pt x="312" y="84"/>
                    <a:pt x="288" y="84"/>
                    <a:pt x="320" y="84"/>
                  </a:cubicBezTo>
                  <a:lnTo>
                    <a:pt x="476" y="18"/>
                  </a:lnTo>
                  <a:lnTo>
                    <a:pt x="284" y="210"/>
                  </a:lnTo>
                </a:path>
              </a:pathLst>
            </a:custGeom>
            <a:solidFill>
              <a:schemeClr val="hlink"/>
            </a:solidFill>
            <a:ln w="9525" cap="flat" cmpd="sng">
              <a:prstDash val="solid"/>
              <a:round/>
              <a:headEnd type="none" w="med" len="med"/>
              <a:tailEnd type="none" w="med" len="med"/>
            </a:ln>
            <a:effectLst/>
            <a:scene3d>
              <a:camera prst="legacyPerspectiveFront">
                <a:rot lat="900000" lon="900000" rev="0"/>
              </a:camera>
              <a:lightRig rig="legacyFlat4" dir="b"/>
            </a:scene3d>
            <a:sp3d extrusionH="239700" prstMaterial="legacyMatte">
              <a:bevelT w="13500" h="13500" prst="angle"/>
              <a:bevelB w="13500" h="13500" prst="angle"/>
              <a:extrusionClr>
                <a:schemeClr val="hlink"/>
              </a:extrusionClr>
            </a:sp3d>
          </p:spPr>
          <p:txBody>
            <a:bodyPr wrap="none" anchor="ctr">
              <a:flatTx/>
            </a:bodyPr>
            <a:lstStyle/>
            <a:p>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2"/>
          <p:cNvSpPr txBox="1">
            <a:spLocks noChangeArrowheads="1"/>
          </p:cNvSpPr>
          <p:nvPr/>
        </p:nvSpPr>
        <p:spPr bwMode="auto">
          <a:xfrm>
            <a:off x="3027354" y="723145"/>
            <a:ext cx="3087705" cy="415498"/>
          </a:xfrm>
          <a:prstGeom prst="rect">
            <a:avLst/>
          </a:prstGeom>
          <a:noFill/>
          <a:ln w="9525">
            <a:noFill/>
            <a:miter lim="800000"/>
            <a:headEnd/>
            <a:tailEnd/>
          </a:ln>
          <a:effectLst/>
        </p:spPr>
        <p:txBody>
          <a:bodyPr wrap="none">
            <a:spAutoFit/>
          </a:bodyPr>
          <a:lstStyle/>
          <a:p>
            <a:pPr>
              <a:spcBef>
                <a:spcPct val="50000"/>
              </a:spcBef>
            </a:pPr>
            <a:r>
              <a:rPr lang="es-ES" sz="2100" b="1" dirty="0">
                <a:solidFill>
                  <a:srgbClr val="000099"/>
                </a:solidFill>
                <a:latin typeface="Arial" charset="0"/>
              </a:rPr>
              <a:t>Densidad de los gases</a:t>
            </a:r>
          </a:p>
        </p:txBody>
      </p:sp>
      <p:sp>
        <p:nvSpPr>
          <p:cNvPr id="145411" name="Text Box 3"/>
          <p:cNvSpPr txBox="1">
            <a:spLocks noChangeArrowheads="1"/>
          </p:cNvSpPr>
          <p:nvPr/>
        </p:nvSpPr>
        <p:spPr bwMode="auto">
          <a:xfrm>
            <a:off x="719138" y="1341438"/>
            <a:ext cx="7705725" cy="1431674"/>
          </a:xfrm>
          <a:prstGeom prst="rect">
            <a:avLst/>
          </a:prstGeom>
          <a:noFill/>
          <a:ln w="9525">
            <a:noFill/>
            <a:miter lim="800000"/>
            <a:headEnd/>
            <a:tailEnd/>
          </a:ln>
          <a:effectLst/>
        </p:spPr>
        <p:txBody>
          <a:bodyPr>
            <a:spAutoFit/>
          </a:bodyPr>
          <a:lstStyle/>
          <a:p>
            <a:pPr algn="just">
              <a:lnSpc>
                <a:spcPct val="140000"/>
              </a:lnSpc>
              <a:spcAft>
                <a:spcPct val="40000"/>
              </a:spcAft>
            </a:pPr>
            <a:r>
              <a:rPr lang="es-ES" sz="1600" dirty="0">
                <a:solidFill>
                  <a:srgbClr val="000066"/>
                </a:solidFill>
                <a:latin typeface="Arial" charset="0"/>
                <a:cs typeface="Times New Roman" pitchFamily="18" charset="0"/>
              </a:rPr>
              <a:t>Para conocer la densidad de los gases, es necesario determinar la presión y la temperatura a la cual se encuentra el gas; además, es necesario conocer de qué gas se trata para saber cuál es su masa molar (</a:t>
            </a:r>
            <a:r>
              <a:rPr lang="es-ES" sz="1600" dirty="0">
                <a:latin typeface="Arial" charset="0"/>
                <a:cs typeface="Times New Roman" pitchFamily="18" charset="0"/>
              </a:rPr>
              <a:t>MM</a:t>
            </a:r>
            <a:r>
              <a:rPr lang="es-ES" sz="1600" dirty="0">
                <a:solidFill>
                  <a:srgbClr val="000066"/>
                </a:solidFill>
                <a:latin typeface="Arial" charset="0"/>
                <a:cs typeface="Times New Roman" pitchFamily="18" charset="0"/>
              </a:rPr>
              <a:t>); teniendo estos datos, se puede aplicar la fórmula siguiente:</a:t>
            </a:r>
          </a:p>
        </p:txBody>
      </p:sp>
      <p:graphicFrame>
        <p:nvGraphicFramePr>
          <p:cNvPr id="145412" name="Object 4"/>
          <p:cNvGraphicFramePr>
            <a:graphicFrameLocks noChangeAspect="1"/>
          </p:cNvGraphicFramePr>
          <p:nvPr>
            <p:extLst>
              <p:ext uri="{D42A27DB-BD31-4B8C-83A1-F6EECF244321}">
                <p14:modId xmlns:p14="http://schemas.microsoft.com/office/powerpoint/2010/main" val="474836932"/>
              </p:ext>
            </p:extLst>
          </p:nvPr>
        </p:nvGraphicFramePr>
        <p:xfrm>
          <a:off x="4066356" y="3063217"/>
          <a:ext cx="1009700" cy="544518"/>
        </p:xfrm>
        <a:graphic>
          <a:graphicData uri="http://schemas.openxmlformats.org/presentationml/2006/ole">
            <mc:AlternateContent xmlns:mc="http://schemas.openxmlformats.org/markup-compatibility/2006">
              <mc:Choice xmlns:v="urn:schemas-microsoft-com:vml" Requires="v">
                <p:oleObj spid="_x0000_s145498" name="Ecuación" r:id="rId3" imgW="634680" imgH="342720" progId="Equation.3">
                  <p:embed/>
                </p:oleObj>
              </mc:Choice>
              <mc:Fallback>
                <p:oleObj name="Ecuación" r:id="rId3" imgW="634680" imgH="34272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6356" y="3063217"/>
                        <a:ext cx="1009700" cy="544518"/>
                      </a:xfrm>
                      <a:prstGeom prst="rect">
                        <a:avLst/>
                      </a:prstGeom>
                      <a:noFill/>
                      <a:extLst/>
                    </p:spPr>
                  </p:pic>
                </p:oleObj>
              </mc:Fallback>
            </mc:AlternateContent>
          </a:graphicData>
        </a:graphic>
      </p:graphicFrame>
      <p:sp>
        <p:nvSpPr>
          <p:cNvPr id="145413" name="Text Box 5"/>
          <p:cNvSpPr txBox="1">
            <a:spLocks noChangeArrowheads="1"/>
          </p:cNvSpPr>
          <p:nvPr/>
        </p:nvSpPr>
        <p:spPr bwMode="auto">
          <a:xfrm>
            <a:off x="719138" y="3897839"/>
            <a:ext cx="7705725" cy="1086964"/>
          </a:xfrm>
          <a:prstGeom prst="rect">
            <a:avLst/>
          </a:prstGeom>
          <a:noFill/>
          <a:ln w="9525">
            <a:noFill/>
            <a:miter lim="800000"/>
            <a:headEnd/>
            <a:tailEnd/>
          </a:ln>
          <a:effectLst/>
        </p:spPr>
        <p:txBody>
          <a:bodyPr>
            <a:spAutoFit/>
          </a:bodyPr>
          <a:lstStyle/>
          <a:p>
            <a:pPr algn="just">
              <a:lnSpc>
                <a:spcPct val="140000"/>
              </a:lnSpc>
              <a:spcAft>
                <a:spcPct val="40000"/>
              </a:spcAft>
            </a:pPr>
            <a:r>
              <a:rPr lang="es-MX" sz="1600" dirty="0">
                <a:solidFill>
                  <a:srgbClr val="000066"/>
                </a:solidFill>
                <a:latin typeface="Arial" charset="0"/>
                <a:cs typeface="Times New Roman" pitchFamily="18" charset="0"/>
              </a:rPr>
              <a:t>donde: </a:t>
            </a:r>
            <a:r>
              <a:rPr lang="es-MX" sz="1600" i="1" dirty="0">
                <a:latin typeface="Symbol" pitchFamily="18" charset="2"/>
                <a:cs typeface="Times New Roman" pitchFamily="18" charset="0"/>
              </a:rPr>
              <a:t>r</a:t>
            </a:r>
            <a:r>
              <a:rPr lang="es-MX" sz="1600" dirty="0">
                <a:solidFill>
                  <a:srgbClr val="000066"/>
                </a:solidFill>
                <a:latin typeface="Arial" charset="0"/>
                <a:cs typeface="Times New Roman" pitchFamily="18" charset="0"/>
              </a:rPr>
              <a:t>  es la densidad, </a:t>
            </a:r>
            <a:r>
              <a:rPr lang="es-MX" sz="1600" dirty="0">
                <a:latin typeface="Arial" charset="0"/>
              </a:rPr>
              <a:t>P</a:t>
            </a:r>
            <a:r>
              <a:rPr lang="es-MX" sz="1600" dirty="0">
                <a:solidFill>
                  <a:srgbClr val="000066"/>
                </a:solidFill>
                <a:latin typeface="Arial" charset="0"/>
                <a:cs typeface="Times New Roman" pitchFamily="18" charset="0"/>
              </a:rPr>
              <a:t> es la presión a la que se encuentra el gas, </a:t>
            </a:r>
            <a:r>
              <a:rPr lang="es-MX" sz="1600" dirty="0">
                <a:latin typeface="Arial" charset="0"/>
              </a:rPr>
              <a:t>MM</a:t>
            </a:r>
            <a:r>
              <a:rPr lang="es-MX" sz="1600" dirty="0">
                <a:solidFill>
                  <a:srgbClr val="000066"/>
                </a:solidFill>
                <a:latin typeface="Arial" charset="0"/>
                <a:cs typeface="Times New Roman" pitchFamily="18" charset="0"/>
              </a:rPr>
              <a:t> la masa molar del gas, </a:t>
            </a:r>
            <a:r>
              <a:rPr lang="es-MX" sz="1600" dirty="0">
                <a:latin typeface="Arial" charset="0"/>
              </a:rPr>
              <a:t>R</a:t>
            </a:r>
            <a:r>
              <a:rPr lang="es-MX" sz="1600" dirty="0">
                <a:solidFill>
                  <a:srgbClr val="000066"/>
                </a:solidFill>
                <a:latin typeface="Arial" charset="0"/>
                <a:cs typeface="Times New Roman" pitchFamily="18" charset="0"/>
              </a:rPr>
              <a:t> es la constante de los gases ideales y </a:t>
            </a:r>
            <a:r>
              <a:rPr lang="es-MX" sz="1600" dirty="0">
                <a:latin typeface="Arial" charset="0"/>
              </a:rPr>
              <a:t>T</a:t>
            </a:r>
            <a:r>
              <a:rPr lang="es-MX" sz="1600" dirty="0">
                <a:solidFill>
                  <a:srgbClr val="000066"/>
                </a:solidFill>
                <a:latin typeface="Arial" charset="0"/>
                <a:cs typeface="Times New Roman" pitchFamily="18" charset="0"/>
              </a:rPr>
              <a:t> es la temperatura a la que se encuentra el gas.</a:t>
            </a:r>
            <a:endParaRPr lang="es-ES" sz="1600" dirty="0">
              <a:solidFill>
                <a:srgbClr val="000066"/>
              </a:solidFill>
              <a:latin typeface="Arial"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strips(downRight)">
                                      <p:cBhvr>
                                        <p:cTn id="7" dur="500"/>
                                        <p:tgtEl>
                                          <p:spTgt spid="145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412"/>
                                        </p:tgtEl>
                                        <p:attrNameLst>
                                          <p:attrName>style.visibility</p:attrName>
                                        </p:attrNameLst>
                                      </p:cBhvr>
                                      <p:to>
                                        <p:strVal val="visible"/>
                                      </p:to>
                                    </p:set>
                                    <p:animEffect transition="in" filter="fade">
                                      <p:cBhvr>
                                        <p:cTn id="12" dur="500"/>
                                        <p:tgtEl>
                                          <p:spTgt spid="14541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45413">
                                            <p:txEl>
                                              <p:pRg st="0" end="0"/>
                                            </p:txEl>
                                          </p:spTgt>
                                        </p:tgtEl>
                                        <p:attrNameLst>
                                          <p:attrName>style.visibility</p:attrName>
                                        </p:attrNameLst>
                                      </p:cBhvr>
                                      <p:to>
                                        <p:strVal val="visible"/>
                                      </p:to>
                                    </p:set>
                                    <p:animEffect transition="in" filter="strips(downRight)">
                                      <p:cBhvr>
                                        <p:cTn id="17" dur="500"/>
                                        <p:tgtEl>
                                          <p:spTgt spid="1454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autoUpdateAnimBg="0"/>
      <p:bldP spid="14541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3027354" y="723145"/>
            <a:ext cx="3087705" cy="415498"/>
          </a:xfrm>
          <a:prstGeom prst="rect">
            <a:avLst/>
          </a:prstGeom>
          <a:noFill/>
          <a:ln w="9525">
            <a:noFill/>
            <a:miter lim="800000"/>
            <a:headEnd/>
            <a:tailEnd/>
          </a:ln>
          <a:effectLst/>
        </p:spPr>
        <p:txBody>
          <a:bodyPr wrap="none">
            <a:spAutoFit/>
          </a:bodyPr>
          <a:lstStyle/>
          <a:p>
            <a:pPr>
              <a:spcBef>
                <a:spcPct val="50000"/>
              </a:spcBef>
            </a:pPr>
            <a:r>
              <a:rPr lang="es-ES" sz="2100" b="1" dirty="0">
                <a:solidFill>
                  <a:srgbClr val="000099"/>
                </a:solidFill>
                <a:latin typeface="Arial" charset="0"/>
              </a:rPr>
              <a:t>Densidad de los gases</a:t>
            </a:r>
          </a:p>
        </p:txBody>
      </p:sp>
      <p:grpSp>
        <p:nvGrpSpPr>
          <p:cNvPr id="141374" name="Group 62"/>
          <p:cNvGrpSpPr>
            <a:grpSpLocks/>
          </p:cNvGrpSpPr>
          <p:nvPr/>
        </p:nvGrpSpPr>
        <p:grpSpPr bwMode="auto">
          <a:xfrm>
            <a:off x="2916238" y="2420938"/>
            <a:ext cx="2514600" cy="2578100"/>
            <a:chOff x="1824" y="1718"/>
            <a:chExt cx="1584" cy="1624"/>
          </a:xfrm>
        </p:grpSpPr>
        <p:sp>
          <p:nvSpPr>
            <p:cNvPr id="141316" name="Rectangle 4"/>
            <p:cNvSpPr>
              <a:spLocks noChangeArrowheads="1"/>
            </p:cNvSpPr>
            <p:nvPr/>
          </p:nvSpPr>
          <p:spPr bwMode="auto">
            <a:xfrm>
              <a:off x="1824" y="2094"/>
              <a:ext cx="1584" cy="1248"/>
            </a:xfrm>
            <a:prstGeom prst="rect">
              <a:avLst/>
            </a:prstGeom>
            <a:solidFill>
              <a:srgbClr val="CCCC00"/>
            </a:solidFill>
            <a:ln w="9525">
              <a:miter lim="800000"/>
              <a:headEnd/>
              <a:tailEnd/>
            </a:ln>
            <a:effectLst/>
            <a:scene3d>
              <a:camera prst="legacyPerspectiveFront">
                <a:rot lat="900000" lon="900000" rev="0"/>
              </a:camera>
              <a:lightRig rig="legacyFlat4" dir="t"/>
            </a:scene3d>
            <a:sp3d extrusionH="4418000" prstMaterial="legacyMetal">
              <a:bevelT w="13500" h="13500" prst="angle"/>
              <a:bevelB w="13500" h="13500" prst="angle"/>
              <a:extrusionClr>
                <a:srgbClr val="CCCC00"/>
              </a:extrusionClr>
            </a:sp3d>
          </p:spPr>
          <p:txBody>
            <a:bodyPr wrap="none" anchor="ctr">
              <a:flatTx/>
            </a:bodyPr>
            <a:lstStyle/>
            <a:p>
              <a:endParaRPr lang="es-MX"/>
            </a:p>
          </p:txBody>
        </p:sp>
        <p:grpSp>
          <p:nvGrpSpPr>
            <p:cNvPr id="141328" name="Group 16"/>
            <p:cNvGrpSpPr>
              <a:grpSpLocks/>
            </p:cNvGrpSpPr>
            <p:nvPr/>
          </p:nvGrpSpPr>
          <p:grpSpPr bwMode="auto">
            <a:xfrm>
              <a:off x="2496" y="1718"/>
              <a:ext cx="192" cy="240"/>
              <a:chOff x="2496" y="1968"/>
              <a:chExt cx="192" cy="240"/>
            </a:xfrm>
          </p:grpSpPr>
          <p:sp>
            <p:nvSpPr>
              <p:cNvPr id="141317" name="Rectangle 5"/>
              <p:cNvSpPr>
                <a:spLocks noChangeArrowheads="1"/>
              </p:cNvSpPr>
              <p:nvPr/>
            </p:nvSpPr>
            <p:spPr bwMode="auto">
              <a:xfrm>
                <a:off x="2568" y="2160"/>
                <a:ext cx="48" cy="48"/>
              </a:xfrm>
              <a:prstGeom prst="rect">
                <a:avLst/>
              </a:prstGeom>
              <a:solidFill>
                <a:srgbClr val="808000"/>
              </a:solidFill>
              <a:ln w="9525">
                <a:solidFill>
                  <a:schemeClr val="tx1"/>
                </a:solidFill>
                <a:miter lim="800000"/>
                <a:headEnd/>
                <a:tailEnd/>
              </a:ln>
              <a:effectLst/>
            </p:spPr>
            <p:txBody>
              <a:bodyPr wrap="none" anchor="ctr"/>
              <a:lstStyle/>
              <a:p>
                <a:endParaRPr lang="es-MX"/>
              </a:p>
            </p:txBody>
          </p:sp>
          <p:sp>
            <p:nvSpPr>
              <p:cNvPr id="141318" name="Oval 6"/>
              <p:cNvSpPr>
                <a:spLocks noChangeArrowheads="1"/>
              </p:cNvSpPr>
              <p:nvPr/>
            </p:nvSpPr>
            <p:spPr bwMode="auto">
              <a:xfrm>
                <a:off x="2496" y="1968"/>
                <a:ext cx="192" cy="192"/>
              </a:xfrm>
              <a:prstGeom prst="ellipse">
                <a:avLst/>
              </a:prstGeom>
              <a:solidFill>
                <a:srgbClr val="DDDDDD"/>
              </a:solidFill>
              <a:ln w="9525">
                <a:solidFill>
                  <a:schemeClr val="tx1"/>
                </a:solidFill>
                <a:round/>
                <a:headEnd/>
                <a:tailEnd/>
              </a:ln>
              <a:effectLst/>
            </p:spPr>
            <p:txBody>
              <a:bodyPr wrap="none" anchor="ctr"/>
              <a:lstStyle/>
              <a:p>
                <a:endParaRPr lang="es-MX"/>
              </a:p>
            </p:txBody>
          </p:sp>
          <p:sp>
            <p:nvSpPr>
              <p:cNvPr id="141319" name="Line 7"/>
              <p:cNvSpPr>
                <a:spLocks noChangeShapeType="1"/>
              </p:cNvSpPr>
              <p:nvPr/>
            </p:nvSpPr>
            <p:spPr bwMode="auto">
              <a:xfrm flipH="1" flipV="1">
                <a:off x="2548" y="2008"/>
                <a:ext cx="50" cy="70"/>
              </a:xfrm>
              <a:prstGeom prst="line">
                <a:avLst/>
              </a:prstGeom>
              <a:noFill/>
              <a:ln w="9525">
                <a:solidFill>
                  <a:schemeClr val="tx1"/>
                </a:solidFill>
                <a:round/>
                <a:headEnd/>
                <a:tailEnd/>
              </a:ln>
              <a:effectLst/>
            </p:spPr>
            <p:txBody>
              <a:bodyPr wrap="none" anchor="ctr"/>
              <a:lstStyle/>
              <a:p>
                <a:endParaRPr lang="es-MX"/>
              </a:p>
            </p:txBody>
          </p:sp>
          <p:sp>
            <p:nvSpPr>
              <p:cNvPr id="141322" name="Oval 10"/>
              <p:cNvSpPr>
                <a:spLocks noChangeAspect="1" noChangeArrowheads="1"/>
              </p:cNvSpPr>
              <p:nvPr/>
            </p:nvSpPr>
            <p:spPr bwMode="auto">
              <a:xfrm>
                <a:off x="2582" y="2062"/>
                <a:ext cx="18" cy="18"/>
              </a:xfrm>
              <a:prstGeom prst="ellipse">
                <a:avLst/>
              </a:prstGeom>
              <a:solidFill>
                <a:schemeClr val="tx1"/>
              </a:solidFill>
              <a:ln w="9525">
                <a:solidFill>
                  <a:schemeClr val="tx1"/>
                </a:solidFill>
                <a:round/>
                <a:headEnd/>
                <a:tailEnd/>
              </a:ln>
              <a:effectLst/>
            </p:spPr>
            <p:txBody>
              <a:bodyPr wrap="none" anchor="ctr"/>
              <a:lstStyle/>
              <a:p>
                <a:endParaRPr lang="es-MX"/>
              </a:p>
            </p:txBody>
          </p:sp>
        </p:grpSp>
        <p:grpSp>
          <p:nvGrpSpPr>
            <p:cNvPr id="141373" name="Group 61"/>
            <p:cNvGrpSpPr>
              <a:grpSpLocks/>
            </p:cNvGrpSpPr>
            <p:nvPr/>
          </p:nvGrpSpPr>
          <p:grpSpPr bwMode="auto">
            <a:xfrm>
              <a:off x="3070" y="1850"/>
              <a:ext cx="240" cy="144"/>
              <a:chOff x="3070" y="1728"/>
              <a:chExt cx="240" cy="144"/>
            </a:xfrm>
          </p:grpSpPr>
          <p:sp>
            <p:nvSpPr>
              <p:cNvPr id="141324" name="Rectangle 12"/>
              <p:cNvSpPr>
                <a:spLocks noChangeArrowheads="1"/>
              </p:cNvSpPr>
              <p:nvPr/>
            </p:nvSpPr>
            <p:spPr bwMode="auto">
              <a:xfrm>
                <a:off x="3166" y="1824"/>
                <a:ext cx="48" cy="48"/>
              </a:xfrm>
              <a:prstGeom prst="rect">
                <a:avLst/>
              </a:prstGeom>
              <a:solidFill>
                <a:srgbClr val="808000"/>
              </a:solidFill>
              <a:ln w="9525">
                <a:solidFill>
                  <a:schemeClr val="tx1"/>
                </a:solidFill>
                <a:miter lim="800000"/>
                <a:headEnd/>
                <a:tailEnd/>
              </a:ln>
              <a:effectLst/>
            </p:spPr>
            <p:txBody>
              <a:bodyPr wrap="none" anchor="ctr"/>
              <a:lstStyle/>
              <a:p>
                <a:endParaRPr lang="es-MX"/>
              </a:p>
            </p:txBody>
          </p:sp>
          <p:sp>
            <p:nvSpPr>
              <p:cNvPr id="141329" name="Rectangle 17"/>
              <p:cNvSpPr>
                <a:spLocks noChangeArrowheads="1"/>
              </p:cNvSpPr>
              <p:nvPr/>
            </p:nvSpPr>
            <p:spPr bwMode="auto">
              <a:xfrm>
                <a:off x="3070" y="1728"/>
                <a:ext cx="240" cy="96"/>
              </a:xfrm>
              <a:prstGeom prst="rect">
                <a:avLst/>
              </a:prstGeom>
              <a:solidFill>
                <a:srgbClr val="D2D2D2"/>
              </a:solidFill>
              <a:ln w="9525">
                <a:solidFill>
                  <a:schemeClr val="tx1"/>
                </a:solidFill>
                <a:miter lim="800000"/>
                <a:headEnd/>
                <a:tailEnd/>
              </a:ln>
              <a:effectLst/>
            </p:spPr>
            <p:txBody>
              <a:bodyPr wrap="none" anchor="ctr"/>
              <a:lstStyle/>
              <a:p>
                <a:endParaRPr lang="es-MX"/>
              </a:p>
            </p:txBody>
          </p:sp>
          <p:grpSp>
            <p:nvGrpSpPr>
              <p:cNvPr id="141341" name="Group 29"/>
              <p:cNvGrpSpPr>
                <a:grpSpLocks/>
              </p:cNvGrpSpPr>
              <p:nvPr/>
            </p:nvGrpSpPr>
            <p:grpSpPr bwMode="auto">
              <a:xfrm>
                <a:off x="3088" y="1740"/>
                <a:ext cx="36" cy="73"/>
                <a:chOff x="2736" y="1532"/>
                <a:chExt cx="36" cy="73"/>
              </a:xfrm>
            </p:grpSpPr>
            <p:sp>
              <p:nvSpPr>
                <p:cNvPr id="141342" name="Line 30"/>
                <p:cNvSpPr>
                  <a:spLocks noChangeAspect="1" noChangeShapeType="1"/>
                </p:cNvSpPr>
                <p:nvPr/>
              </p:nvSpPr>
              <p:spPr bwMode="auto">
                <a:xfrm>
                  <a:off x="2736" y="1536"/>
                  <a:ext cx="0" cy="25"/>
                </a:xfrm>
                <a:prstGeom prst="line">
                  <a:avLst/>
                </a:prstGeom>
                <a:noFill/>
                <a:ln w="9525">
                  <a:solidFill>
                    <a:schemeClr val="tx1"/>
                  </a:solidFill>
                  <a:round/>
                  <a:headEnd/>
                  <a:tailEnd/>
                </a:ln>
                <a:effectLst/>
              </p:spPr>
              <p:txBody>
                <a:bodyPr wrap="none" anchor="ctr"/>
                <a:lstStyle/>
                <a:p>
                  <a:endParaRPr lang="es-MX"/>
                </a:p>
              </p:txBody>
            </p:sp>
            <p:sp>
              <p:nvSpPr>
                <p:cNvPr id="141343" name="Line 31"/>
                <p:cNvSpPr>
                  <a:spLocks noChangeAspect="1" noChangeShapeType="1"/>
                </p:cNvSpPr>
                <p:nvPr/>
              </p:nvSpPr>
              <p:spPr bwMode="auto">
                <a:xfrm>
                  <a:off x="2736" y="1574"/>
                  <a:ext cx="0" cy="25"/>
                </a:xfrm>
                <a:prstGeom prst="line">
                  <a:avLst/>
                </a:prstGeom>
                <a:noFill/>
                <a:ln w="9525">
                  <a:solidFill>
                    <a:schemeClr val="tx1"/>
                  </a:solidFill>
                  <a:round/>
                  <a:headEnd/>
                  <a:tailEnd/>
                </a:ln>
                <a:effectLst/>
              </p:spPr>
              <p:txBody>
                <a:bodyPr wrap="none" anchor="ctr"/>
                <a:lstStyle/>
                <a:p>
                  <a:endParaRPr lang="es-MX"/>
                </a:p>
              </p:txBody>
            </p:sp>
            <p:sp>
              <p:nvSpPr>
                <p:cNvPr id="141344" name="Line 32"/>
                <p:cNvSpPr>
                  <a:spLocks noChangeAspect="1" noChangeShapeType="1"/>
                </p:cNvSpPr>
                <p:nvPr/>
              </p:nvSpPr>
              <p:spPr bwMode="auto">
                <a:xfrm>
                  <a:off x="2772" y="1574"/>
                  <a:ext cx="0" cy="25"/>
                </a:xfrm>
                <a:prstGeom prst="line">
                  <a:avLst/>
                </a:prstGeom>
                <a:noFill/>
                <a:ln w="9525">
                  <a:solidFill>
                    <a:schemeClr val="tx1"/>
                  </a:solidFill>
                  <a:round/>
                  <a:headEnd/>
                  <a:tailEnd/>
                </a:ln>
                <a:effectLst/>
              </p:spPr>
              <p:txBody>
                <a:bodyPr wrap="none" anchor="ctr"/>
                <a:lstStyle/>
                <a:p>
                  <a:endParaRPr lang="es-MX"/>
                </a:p>
              </p:txBody>
            </p:sp>
            <p:sp>
              <p:nvSpPr>
                <p:cNvPr id="141345" name="Line 33"/>
                <p:cNvSpPr>
                  <a:spLocks noChangeAspect="1" noChangeShapeType="1"/>
                </p:cNvSpPr>
                <p:nvPr/>
              </p:nvSpPr>
              <p:spPr bwMode="auto">
                <a:xfrm>
                  <a:off x="2772" y="1536"/>
                  <a:ext cx="0" cy="25"/>
                </a:xfrm>
                <a:prstGeom prst="line">
                  <a:avLst/>
                </a:prstGeom>
                <a:noFill/>
                <a:ln w="9525">
                  <a:solidFill>
                    <a:schemeClr val="tx1"/>
                  </a:solidFill>
                  <a:round/>
                  <a:headEnd/>
                  <a:tailEnd/>
                </a:ln>
                <a:effectLst/>
              </p:spPr>
              <p:txBody>
                <a:bodyPr wrap="none" anchor="ctr"/>
                <a:lstStyle/>
                <a:p>
                  <a:endParaRPr lang="es-MX"/>
                </a:p>
              </p:txBody>
            </p:sp>
            <p:sp>
              <p:nvSpPr>
                <p:cNvPr id="141346" name="Line 34"/>
                <p:cNvSpPr>
                  <a:spLocks noChangeAspect="1" noChangeShapeType="1"/>
                </p:cNvSpPr>
                <p:nvPr/>
              </p:nvSpPr>
              <p:spPr bwMode="auto">
                <a:xfrm rot="-5400000">
                  <a:off x="2753" y="1519"/>
                  <a:ext cx="0" cy="26"/>
                </a:xfrm>
                <a:prstGeom prst="line">
                  <a:avLst/>
                </a:prstGeom>
                <a:noFill/>
                <a:ln w="9525">
                  <a:solidFill>
                    <a:schemeClr val="tx1"/>
                  </a:solidFill>
                  <a:round/>
                  <a:headEnd/>
                  <a:tailEnd/>
                </a:ln>
                <a:effectLst/>
              </p:spPr>
              <p:txBody>
                <a:bodyPr wrap="none" anchor="ctr"/>
                <a:lstStyle/>
                <a:p>
                  <a:endParaRPr lang="es-MX"/>
                </a:p>
              </p:txBody>
            </p:sp>
            <p:sp>
              <p:nvSpPr>
                <p:cNvPr id="141347" name="Line 35"/>
                <p:cNvSpPr>
                  <a:spLocks noChangeAspect="1" noChangeShapeType="1"/>
                </p:cNvSpPr>
                <p:nvPr/>
              </p:nvSpPr>
              <p:spPr bwMode="auto">
                <a:xfrm rot="-5400000">
                  <a:off x="2753" y="1555"/>
                  <a:ext cx="0" cy="26"/>
                </a:xfrm>
                <a:prstGeom prst="line">
                  <a:avLst/>
                </a:prstGeom>
                <a:noFill/>
                <a:ln w="9525">
                  <a:solidFill>
                    <a:schemeClr val="tx1"/>
                  </a:solidFill>
                  <a:round/>
                  <a:headEnd/>
                  <a:tailEnd/>
                </a:ln>
                <a:effectLst/>
              </p:spPr>
              <p:txBody>
                <a:bodyPr wrap="none" anchor="ctr"/>
                <a:lstStyle/>
                <a:p>
                  <a:endParaRPr lang="es-MX"/>
                </a:p>
              </p:txBody>
            </p:sp>
            <p:sp>
              <p:nvSpPr>
                <p:cNvPr id="141348" name="Line 36"/>
                <p:cNvSpPr>
                  <a:spLocks noChangeAspect="1" noChangeShapeType="1"/>
                </p:cNvSpPr>
                <p:nvPr/>
              </p:nvSpPr>
              <p:spPr bwMode="auto">
                <a:xfrm rot="-5400000">
                  <a:off x="2755" y="1592"/>
                  <a:ext cx="0" cy="26"/>
                </a:xfrm>
                <a:prstGeom prst="line">
                  <a:avLst/>
                </a:prstGeom>
                <a:noFill/>
                <a:ln w="9525">
                  <a:solidFill>
                    <a:schemeClr val="tx1"/>
                  </a:solidFill>
                  <a:round/>
                  <a:headEnd/>
                  <a:tailEnd/>
                </a:ln>
                <a:effectLst/>
              </p:spPr>
              <p:txBody>
                <a:bodyPr wrap="none" anchor="ctr"/>
                <a:lstStyle/>
                <a:p>
                  <a:endParaRPr lang="es-MX"/>
                </a:p>
              </p:txBody>
            </p:sp>
          </p:grpSp>
          <p:grpSp>
            <p:nvGrpSpPr>
              <p:cNvPr id="141349" name="Group 37"/>
              <p:cNvGrpSpPr>
                <a:grpSpLocks/>
              </p:cNvGrpSpPr>
              <p:nvPr/>
            </p:nvGrpSpPr>
            <p:grpSpPr bwMode="auto">
              <a:xfrm>
                <a:off x="3142" y="1741"/>
                <a:ext cx="36" cy="73"/>
                <a:chOff x="2736" y="1532"/>
                <a:chExt cx="36" cy="73"/>
              </a:xfrm>
            </p:grpSpPr>
            <p:sp>
              <p:nvSpPr>
                <p:cNvPr id="141350" name="Line 38"/>
                <p:cNvSpPr>
                  <a:spLocks noChangeAspect="1" noChangeShapeType="1"/>
                </p:cNvSpPr>
                <p:nvPr/>
              </p:nvSpPr>
              <p:spPr bwMode="auto">
                <a:xfrm>
                  <a:off x="2736" y="1536"/>
                  <a:ext cx="0" cy="25"/>
                </a:xfrm>
                <a:prstGeom prst="line">
                  <a:avLst/>
                </a:prstGeom>
                <a:noFill/>
                <a:ln w="9525">
                  <a:solidFill>
                    <a:schemeClr val="tx1"/>
                  </a:solidFill>
                  <a:round/>
                  <a:headEnd/>
                  <a:tailEnd/>
                </a:ln>
                <a:effectLst/>
              </p:spPr>
              <p:txBody>
                <a:bodyPr wrap="none" anchor="ctr"/>
                <a:lstStyle/>
                <a:p>
                  <a:endParaRPr lang="es-MX"/>
                </a:p>
              </p:txBody>
            </p:sp>
            <p:sp>
              <p:nvSpPr>
                <p:cNvPr id="141351" name="Line 39"/>
                <p:cNvSpPr>
                  <a:spLocks noChangeAspect="1" noChangeShapeType="1"/>
                </p:cNvSpPr>
                <p:nvPr/>
              </p:nvSpPr>
              <p:spPr bwMode="auto">
                <a:xfrm>
                  <a:off x="2736" y="1574"/>
                  <a:ext cx="0" cy="25"/>
                </a:xfrm>
                <a:prstGeom prst="line">
                  <a:avLst/>
                </a:prstGeom>
                <a:noFill/>
                <a:ln w="9525">
                  <a:solidFill>
                    <a:schemeClr val="tx1"/>
                  </a:solidFill>
                  <a:round/>
                  <a:headEnd/>
                  <a:tailEnd/>
                </a:ln>
                <a:effectLst/>
              </p:spPr>
              <p:txBody>
                <a:bodyPr wrap="none" anchor="ctr"/>
                <a:lstStyle/>
                <a:p>
                  <a:endParaRPr lang="es-MX"/>
                </a:p>
              </p:txBody>
            </p:sp>
            <p:sp>
              <p:nvSpPr>
                <p:cNvPr id="141352" name="Line 40"/>
                <p:cNvSpPr>
                  <a:spLocks noChangeAspect="1" noChangeShapeType="1"/>
                </p:cNvSpPr>
                <p:nvPr/>
              </p:nvSpPr>
              <p:spPr bwMode="auto">
                <a:xfrm>
                  <a:off x="2772" y="1574"/>
                  <a:ext cx="0" cy="25"/>
                </a:xfrm>
                <a:prstGeom prst="line">
                  <a:avLst/>
                </a:prstGeom>
                <a:noFill/>
                <a:ln w="9525">
                  <a:solidFill>
                    <a:schemeClr val="tx1"/>
                  </a:solidFill>
                  <a:round/>
                  <a:headEnd/>
                  <a:tailEnd/>
                </a:ln>
                <a:effectLst/>
              </p:spPr>
              <p:txBody>
                <a:bodyPr wrap="none" anchor="ctr"/>
                <a:lstStyle/>
                <a:p>
                  <a:endParaRPr lang="es-MX"/>
                </a:p>
              </p:txBody>
            </p:sp>
            <p:sp>
              <p:nvSpPr>
                <p:cNvPr id="141353" name="Line 41"/>
                <p:cNvSpPr>
                  <a:spLocks noChangeAspect="1" noChangeShapeType="1"/>
                </p:cNvSpPr>
                <p:nvPr/>
              </p:nvSpPr>
              <p:spPr bwMode="auto">
                <a:xfrm>
                  <a:off x="2772" y="1536"/>
                  <a:ext cx="0" cy="25"/>
                </a:xfrm>
                <a:prstGeom prst="line">
                  <a:avLst/>
                </a:prstGeom>
                <a:noFill/>
                <a:ln w="9525">
                  <a:solidFill>
                    <a:schemeClr val="tx1"/>
                  </a:solidFill>
                  <a:round/>
                  <a:headEnd/>
                  <a:tailEnd/>
                </a:ln>
                <a:effectLst/>
              </p:spPr>
              <p:txBody>
                <a:bodyPr wrap="none" anchor="ctr"/>
                <a:lstStyle/>
                <a:p>
                  <a:endParaRPr lang="es-MX"/>
                </a:p>
              </p:txBody>
            </p:sp>
            <p:sp>
              <p:nvSpPr>
                <p:cNvPr id="141354" name="Line 42"/>
                <p:cNvSpPr>
                  <a:spLocks noChangeAspect="1" noChangeShapeType="1"/>
                </p:cNvSpPr>
                <p:nvPr/>
              </p:nvSpPr>
              <p:spPr bwMode="auto">
                <a:xfrm rot="-5400000">
                  <a:off x="2753" y="1519"/>
                  <a:ext cx="0" cy="26"/>
                </a:xfrm>
                <a:prstGeom prst="line">
                  <a:avLst/>
                </a:prstGeom>
                <a:noFill/>
                <a:ln w="9525">
                  <a:solidFill>
                    <a:schemeClr val="tx1"/>
                  </a:solidFill>
                  <a:round/>
                  <a:headEnd/>
                  <a:tailEnd/>
                </a:ln>
                <a:effectLst/>
              </p:spPr>
              <p:txBody>
                <a:bodyPr wrap="none" anchor="ctr"/>
                <a:lstStyle/>
                <a:p>
                  <a:endParaRPr lang="es-MX"/>
                </a:p>
              </p:txBody>
            </p:sp>
            <p:sp>
              <p:nvSpPr>
                <p:cNvPr id="141355" name="Line 43"/>
                <p:cNvSpPr>
                  <a:spLocks noChangeAspect="1" noChangeShapeType="1"/>
                </p:cNvSpPr>
                <p:nvPr/>
              </p:nvSpPr>
              <p:spPr bwMode="auto">
                <a:xfrm rot="-5400000">
                  <a:off x="2753" y="1555"/>
                  <a:ext cx="0" cy="26"/>
                </a:xfrm>
                <a:prstGeom prst="line">
                  <a:avLst/>
                </a:prstGeom>
                <a:noFill/>
                <a:ln w="9525">
                  <a:solidFill>
                    <a:schemeClr val="tx1"/>
                  </a:solidFill>
                  <a:round/>
                  <a:headEnd/>
                  <a:tailEnd/>
                </a:ln>
                <a:effectLst/>
              </p:spPr>
              <p:txBody>
                <a:bodyPr wrap="none" anchor="ctr"/>
                <a:lstStyle/>
                <a:p>
                  <a:endParaRPr lang="es-MX"/>
                </a:p>
              </p:txBody>
            </p:sp>
            <p:sp>
              <p:nvSpPr>
                <p:cNvPr id="141356" name="Line 44"/>
                <p:cNvSpPr>
                  <a:spLocks noChangeAspect="1" noChangeShapeType="1"/>
                </p:cNvSpPr>
                <p:nvPr/>
              </p:nvSpPr>
              <p:spPr bwMode="auto">
                <a:xfrm rot="-5400000">
                  <a:off x="2755" y="1592"/>
                  <a:ext cx="0" cy="26"/>
                </a:xfrm>
                <a:prstGeom prst="line">
                  <a:avLst/>
                </a:prstGeom>
                <a:noFill/>
                <a:ln w="9525">
                  <a:solidFill>
                    <a:schemeClr val="tx1"/>
                  </a:solidFill>
                  <a:round/>
                  <a:headEnd/>
                  <a:tailEnd/>
                </a:ln>
                <a:effectLst/>
              </p:spPr>
              <p:txBody>
                <a:bodyPr wrap="none" anchor="ctr"/>
                <a:lstStyle/>
                <a:p>
                  <a:endParaRPr lang="es-MX"/>
                </a:p>
              </p:txBody>
            </p:sp>
          </p:grpSp>
          <p:grpSp>
            <p:nvGrpSpPr>
              <p:cNvPr id="141357" name="Group 45"/>
              <p:cNvGrpSpPr>
                <a:grpSpLocks/>
              </p:cNvGrpSpPr>
              <p:nvPr/>
            </p:nvGrpSpPr>
            <p:grpSpPr bwMode="auto">
              <a:xfrm>
                <a:off x="3196" y="1739"/>
                <a:ext cx="36" cy="73"/>
                <a:chOff x="2736" y="1532"/>
                <a:chExt cx="36" cy="73"/>
              </a:xfrm>
            </p:grpSpPr>
            <p:sp>
              <p:nvSpPr>
                <p:cNvPr id="141358" name="Line 46"/>
                <p:cNvSpPr>
                  <a:spLocks noChangeAspect="1" noChangeShapeType="1"/>
                </p:cNvSpPr>
                <p:nvPr/>
              </p:nvSpPr>
              <p:spPr bwMode="auto">
                <a:xfrm>
                  <a:off x="2736" y="1536"/>
                  <a:ext cx="0" cy="25"/>
                </a:xfrm>
                <a:prstGeom prst="line">
                  <a:avLst/>
                </a:prstGeom>
                <a:noFill/>
                <a:ln w="9525">
                  <a:solidFill>
                    <a:schemeClr val="tx1"/>
                  </a:solidFill>
                  <a:round/>
                  <a:headEnd/>
                  <a:tailEnd/>
                </a:ln>
                <a:effectLst/>
              </p:spPr>
              <p:txBody>
                <a:bodyPr wrap="none" anchor="ctr"/>
                <a:lstStyle/>
                <a:p>
                  <a:endParaRPr lang="es-MX"/>
                </a:p>
              </p:txBody>
            </p:sp>
            <p:sp>
              <p:nvSpPr>
                <p:cNvPr id="141359" name="Line 47"/>
                <p:cNvSpPr>
                  <a:spLocks noChangeAspect="1" noChangeShapeType="1"/>
                </p:cNvSpPr>
                <p:nvPr/>
              </p:nvSpPr>
              <p:spPr bwMode="auto">
                <a:xfrm>
                  <a:off x="2736" y="1574"/>
                  <a:ext cx="0" cy="25"/>
                </a:xfrm>
                <a:prstGeom prst="line">
                  <a:avLst/>
                </a:prstGeom>
                <a:noFill/>
                <a:ln w="9525">
                  <a:solidFill>
                    <a:schemeClr val="tx1"/>
                  </a:solidFill>
                  <a:round/>
                  <a:headEnd/>
                  <a:tailEnd/>
                </a:ln>
                <a:effectLst/>
              </p:spPr>
              <p:txBody>
                <a:bodyPr wrap="none" anchor="ctr"/>
                <a:lstStyle/>
                <a:p>
                  <a:endParaRPr lang="es-MX"/>
                </a:p>
              </p:txBody>
            </p:sp>
            <p:sp>
              <p:nvSpPr>
                <p:cNvPr id="141360" name="Line 48"/>
                <p:cNvSpPr>
                  <a:spLocks noChangeAspect="1" noChangeShapeType="1"/>
                </p:cNvSpPr>
                <p:nvPr/>
              </p:nvSpPr>
              <p:spPr bwMode="auto">
                <a:xfrm>
                  <a:off x="2772" y="1574"/>
                  <a:ext cx="0" cy="25"/>
                </a:xfrm>
                <a:prstGeom prst="line">
                  <a:avLst/>
                </a:prstGeom>
                <a:noFill/>
                <a:ln w="9525">
                  <a:solidFill>
                    <a:schemeClr val="tx1"/>
                  </a:solidFill>
                  <a:round/>
                  <a:headEnd/>
                  <a:tailEnd/>
                </a:ln>
                <a:effectLst/>
              </p:spPr>
              <p:txBody>
                <a:bodyPr wrap="none" anchor="ctr"/>
                <a:lstStyle/>
                <a:p>
                  <a:endParaRPr lang="es-MX"/>
                </a:p>
              </p:txBody>
            </p:sp>
            <p:sp>
              <p:nvSpPr>
                <p:cNvPr id="141361" name="Line 49"/>
                <p:cNvSpPr>
                  <a:spLocks noChangeAspect="1" noChangeShapeType="1"/>
                </p:cNvSpPr>
                <p:nvPr/>
              </p:nvSpPr>
              <p:spPr bwMode="auto">
                <a:xfrm>
                  <a:off x="2772" y="1536"/>
                  <a:ext cx="0" cy="25"/>
                </a:xfrm>
                <a:prstGeom prst="line">
                  <a:avLst/>
                </a:prstGeom>
                <a:noFill/>
                <a:ln w="9525">
                  <a:solidFill>
                    <a:schemeClr val="tx1"/>
                  </a:solidFill>
                  <a:round/>
                  <a:headEnd/>
                  <a:tailEnd/>
                </a:ln>
                <a:effectLst/>
              </p:spPr>
              <p:txBody>
                <a:bodyPr wrap="none" anchor="ctr"/>
                <a:lstStyle/>
                <a:p>
                  <a:endParaRPr lang="es-MX"/>
                </a:p>
              </p:txBody>
            </p:sp>
            <p:sp>
              <p:nvSpPr>
                <p:cNvPr id="141362" name="Line 50"/>
                <p:cNvSpPr>
                  <a:spLocks noChangeAspect="1" noChangeShapeType="1"/>
                </p:cNvSpPr>
                <p:nvPr/>
              </p:nvSpPr>
              <p:spPr bwMode="auto">
                <a:xfrm rot="-5400000">
                  <a:off x="2753" y="1519"/>
                  <a:ext cx="0" cy="26"/>
                </a:xfrm>
                <a:prstGeom prst="line">
                  <a:avLst/>
                </a:prstGeom>
                <a:noFill/>
                <a:ln w="9525">
                  <a:solidFill>
                    <a:schemeClr val="tx1"/>
                  </a:solidFill>
                  <a:round/>
                  <a:headEnd/>
                  <a:tailEnd/>
                </a:ln>
                <a:effectLst/>
              </p:spPr>
              <p:txBody>
                <a:bodyPr wrap="none" anchor="ctr"/>
                <a:lstStyle/>
                <a:p>
                  <a:endParaRPr lang="es-MX"/>
                </a:p>
              </p:txBody>
            </p:sp>
            <p:sp>
              <p:nvSpPr>
                <p:cNvPr id="141363" name="Line 51"/>
                <p:cNvSpPr>
                  <a:spLocks noChangeAspect="1" noChangeShapeType="1"/>
                </p:cNvSpPr>
                <p:nvPr/>
              </p:nvSpPr>
              <p:spPr bwMode="auto">
                <a:xfrm rot="-5400000">
                  <a:off x="2753" y="1555"/>
                  <a:ext cx="0" cy="26"/>
                </a:xfrm>
                <a:prstGeom prst="line">
                  <a:avLst/>
                </a:prstGeom>
                <a:noFill/>
                <a:ln w="9525">
                  <a:solidFill>
                    <a:schemeClr val="tx1"/>
                  </a:solidFill>
                  <a:round/>
                  <a:headEnd/>
                  <a:tailEnd/>
                </a:ln>
                <a:effectLst/>
              </p:spPr>
              <p:txBody>
                <a:bodyPr wrap="none" anchor="ctr"/>
                <a:lstStyle/>
                <a:p>
                  <a:endParaRPr lang="es-MX"/>
                </a:p>
              </p:txBody>
            </p:sp>
            <p:sp>
              <p:nvSpPr>
                <p:cNvPr id="141364" name="Line 52"/>
                <p:cNvSpPr>
                  <a:spLocks noChangeAspect="1" noChangeShapeType="1"/>
                </p:cNvSpPr>
                <p:nvPr/>
              </p:nvSpPr>
              <p:spPr bwMode="auto">
                <a:xfrm rot="-5400000">
                  <a:off x="2755" y="1592"/>
                  <a:ext cx="0" cy="26"/>
                </a:xfrm>
                <a:prstGeom prst="line">
                  <a:avLst/>
                </a:prstGeom>
                <a:noFill/>
                <a:ln w="9525">
                  <a:solidFill>
                    <a:schemeClr val="tx1"/>
                  </a:solidFill>
                  <a:round/>
                  <a:headEnd/>
                  <a:tailEnd/>
                </a:ln>
                <a:effectLst/>
              </p:spPr>
              <p:txBody>
                <a:bodyPr wrap="none" anchor="ctr"/>
                <a:lstStyle/>
                <a:p>
                  <a:endParaRPr lang="es-MX"/>
                </a:p>
              </p:txBody>
            </p:sp>
          </p:grpSp>
          <p:grpSp>
            <p:nvGrpSpPr>
              <p:cNvPr id="141365" name="Group 53"/>
              <p:cNvGrpSpPr>
                <a:grpSpLocks/>
              </p:cNvGrpSpPr>
              <p:nvPr/>
            </p:nvGrpSpPr>
            <p:grpSpPr bwMode="auto">
              <a:xfrm>
                <a:off x="3250" y="1740"/>
                <a:ext cx="36" cy="73"/>
                <a:chOff x="2736" y="1532"/>
                <a:chExt cx="36" cy="73"/>
              </a:xfrm>
            </p:grpSpPr>
            <p:sp>
              <p:nvSpPr>
                <p:cNvPr id="141366" name="Line 54"/>
                <p:cNvSpPr>
                  <a:spLocks noChangeAspect="1" noChangeShapeType="1"/>
                </p:cNvSpPr>
                <p:nvPr/>
              </p:nvSpPr>
              <p:spPr bwMode="auto">
                <a:xfrm>
                  <a:off x="2736" y="1536"/>
                  <a:ext cx="0" cy="25"/>
                </a:xfrm>
                <a:prstGeom prst="line">
                  <a:avLst/>
                </a:prstGeom>
                <a:noFill/>
                <a:ln w="9525">
                  <a:solidFill>
                    <a:schemeClr val="tx1"/>
                  </a:solidFill>
                  <a:round/>
                  <a:headEnd/>
                  <a:tailEnd/>
                </a:ln>
                <a:effectLst/>
              </p:spPr>
              <p:txBody>
                <a:bodyPr wrap="none" anchor="ctr"/>
                <a:lstStyle/>
                <a:p>
                  <a:endParaRPr lang="es-MX"/>
                </a:p>
              </p:txBody>
            </p:sp>
            <p:sp>
              <p:nvSpPr>
                <p:cNvPr id="141367" name="Line 55"/>
                <p:cNvSpPr>
                  <a:spLocks noChangeAspect="1" noChangeShapeType="1"/>
                </p:cNvSpPr>
                <p:nvPr/>
              </p:nvSpPr>
              <p:spPr bwMode="auto">
                <a:xfrm>
                  <a:off x="2736" y="1574"/>
                  <a:ext cx="0" cy="25"/>
                </a:xfrm>
                <a:prstGeom prst="line">
                  <a:avLst/>
                </a:prstGeom>
                <a:noFill/>
                <a:ln w="9525">
                  <a:solidFill>
                    <a:schemeClr val="tx1"/>
                  </a:solidFill>
                  <a:round/>
                  <a:headEnd/>
                  <a:tailEnd/>
                </a:ln>
                <a:effectLst/>
              </p:spPr>
              <p:txBody>
                <a:bodyPr wrap="none" anchor="ctr"/>
                <a:lstStyle/>
                <a:p>
                  <a:endParaRPr lang="es-MX"/>
                </a:p>
              </p:txBody>
            </p:sp>
            <p:sp>
              <p:nvSpPr>
                <p:cNvPr id="141368" name="Line 56"/>
                <p:cNvSpPr>
                  <a:spLocks noChangeAspect="1" noChangeShapeType="1"/>
                </p:cNvSpPr>
                <p:nvPr/>
              </p:nvSpPr>
              <p:spPr bwMode="auto">
                <a:xfrm>
                  <a:off x="2772" y="1574"/>
                  <a:ext cx="0" cy="25"/>
                </a:xfrm>
                <a:prstGeom prst="line">
                  <a:avLst/>
                </a:prstGeom>
                <a:noFill/>
                <a:ln w="9525">
                  <a:solidFill>
                    <a:schemeClr val="tx1"/>
                  </a:solidFill>
                  <a:round/>
                  <a:headEnd/>
                  <a:tailEnd/>
                </a:ln>
                <a:effectLst/>
              </p:spPr>
              <p:txBody>
                <a:bodyPr wrap="none" anchor="ctr"/>
                <a:lstStyle/>
                <a:p>
                  <a:endParaRPr lang="es-MX"/>
                </a:p>
              </p:txBody>
            </p:sp>
            <p:sp>
              <p:nvSpPr>
                <p:cNvPr id="141369" name="Line 57"/>
                <p:cNvSpPr>
                  <a:spLocks noChangeAspect="1" noChangeShapeType="1"/>
                </p:cNvSpPr>
                <p:nvPr/>
              </p:nvSpPr>
              <p:spPr bwMode="auto">
                <a:xfrm>
                  <a:off x="2772" y="1536"/>
                  <a:ext cx="0" cy="25"/>
                </a:xfrm>
                <a:prstGeom prst="line">
                  <a:avLst/>
                </a:prstGeom>
                <a:noFill/>
                <a:ln w="9525">
                  <a:solidFill>
                    <a:schemeClr val="tx1"/>
                  </a:solidFill>
                  <a:round/>
                  <a:headEnd/>
                  <a:tailEnd/>
                </a:ln>
                <a:effectLst/>
              </p:spPr>
              <p:txBody>
                <a:bodyPr wrap="none" anchor="ctr"/>
                <a:lstStyle/>
                <a:p>
                  <a:endParaRPr lang="es-MX"/>
                </a:p>
              </p:txBody>
            </p:sp>
            <p:sp>
              <p:nvSpPr>
                <p:cNvPr id="141370" name="Line 58"/>
                <p:cNvSpPr>
                  <a:spLocks noChangeAspect="1" noChangeShapeType="1"/>
                </p:cNvSpPr>
                <p:nvPr/>
              </p:nvSpPr>
              <p:spPr bwMode="auto">
                <a:xfrm rot="-5400000">
                  <a:off x="2753" y="1519"/>
                  <a:ext cx="0" cy="26"/>
                </a:xfrm>
                <a:prstGeom prst="line">
                  <a:avLst/>
                </a:prstGeom>
                <a:noFill/>
                <a:ln w="9525">
                  <a:solidFill>
                    <a:schemeClr val="tx1"/>
                  </a:solidFill>
                  <a:round/>
                  <a:headEnd/>
                  <a:tailEnd/>
                </a:ln>
                <a:effectLst/>
              </p:spPr>
              <p:txBody>
                <a:bodyPr wrap="none" anchor="ctr"/>
                <a:lstStyle/>
                <a:p>
                  <a:endParaRPr lang="es-MX"/>
                </a:p>
              </p:txBody>
            </p:sp>
            <p:sp>
              <p:nvSpPr>
                <p:cNvPr id="141371" name="Line 59"/>
                <p:cNvSpPr>
                  <a:spLocks noChangeAspect="1" noChangeShapeType="1"/>
                </p:cNvSpPr>
                <p:nvPr/>
              </p:nvSpPr>
              <p:spPr bwMode="auto">
                <a:xfrm rot="-5400000">
                  <a:off x="2753" y="1555"/>
                  <a:ext cx="0" cy="26"/>
                </a:xfrm>
                <a:prstGeom prst="line">
                  <a:avLst/>
                </a:prstGeom>
                <a:noFill/>
                <a:ln w="9525">
                  <a:solidFill>
                    <a:schemeClr val="tx1"/>
                  </a:solidFill>
                  <a:round/>
                  <a:headEnd/>
                  <a:tailEnd/>
                </a:ln>
                <a:effectLst/>
              </p:spPr>
              <p:txBody>
                <a:bodyPr wrap="none" anchor="ctr"/>
                <a:lstStyle/>
                <a:p>
                  <a:endParaRPr lang="es-MX"/>
                </a:p>
              </p:txBody>
            </p:sp>
            <p:sp>
              <p:nvSpPr>
                <p:cNvPr id="141372" name="Line 60"/>
                <p:cNvSpPr>
                  <a:spLocks noChangeAspect="1" noChangeShapeType="1"/>
                </p:cNvSpPr>
                <p:nvPr/>
              </p:nvSpPr>
              <p:spPr bwMode="auto">
                <a:xfrm rot="-5400000">
                  <a:off x="2755" y="1592"/>
                  <a:ext cx="0" cy="26"/>
                </a:xfrm>
                <a:prstGeom prst="line">
                  <a:avLst/>
                </a:prstGeom>
                <a:noFill/>
                <a:ln w="9525">
                  <a:solidFill>
                    <a:schemeClr val="tx1"/>
                  </a:solidFill>
                  <a:round/>
                  <a:headEnd/>
                  <a:tailEnd/>
                </a:ln>
                <a:effectLst/>
              </p:spPr>
              <p:txBody>
                <a:bodyPr wrap="none" anchor="ctr"/>
                <a:lstStyle/>
                <a:p>
                  <a:endParaRPr lang="es-MX"/>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1374"/>
                                        </p:tgtEl>
                                        <p:attrNameLst>
                                          <p:attrName>style.visibility</p:attrName>
                                        </p:attrNameLst>
                                      </p:cBhvr>
                                      <p:to>
                                        <p:strVal val="visible"/>
                                      </p:to>
                                    </p:set>
                                    <p:animEffect transition="in" filter="fade">
                                      <p:cBhvr>
                                        <p:cTn id="7" dur="500"/>
                                        <p:tgtEl>
                                          <p:spTgt spid="141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2891091" y="723145"/>
            <a:ext cx="3361819" cy="415498"/>
          </a:xfrm>
          <a:prstGeom prst="rect">
            <a:avLst/>
          </a:prstGeom>
          <a:noFill/>
          <a:ln w="9525">
            <a:noFill/>
            <a:miter lim="800000"/>
            <a:headEnd/>
            <a:tailEnd/>
          </a:ln>
          <a:effectLst/>
        </p:spPr>
        <p:txBody>
          <a:bodyPr wrap="none">
            <a:spAutoFit/>
          </a:bodyPr>
          <a:lstStyle/>
          <a:p>
            <a:pPr>
              <a:spcBef>
                <a:spcPct val="50000"/>
              </a:spcBef>
            </a:pPr>
            <a:r>
              <a:rPr lang="es-ES" sz="2100" b="1" dirty="0">
                <a:solidFill>
                  <a:srgbClr val="000099"/>
                </a:solidFill>
                <a:latin typeface="Arial" charset="0"/>
              </a:rPr>
              <a:t>Densidad de los líquidos</a:t>
            </a:r>
          </a:p>
        </p:txBody>
      </p:sp>
      <p:sp>
        <p:nvSpPr>
          <p:cNvPr id="147459" name="Text Box 3"/>
          <p:cNvSpPr txBox="1">
            <a:spLocks noChangeArrowheads="1"/>
          </p:cNvSpPr>
          <p:nvPr/>
        </p:nvSpPr>
        <p:spPr bwMode="auto">
          <a:xfrm>
            <a:off x="719138" y="1563640"/>
            <a:ext cx="7705725" cy="3007490"/>
          </a:xfrm>
          <a:prstGeom prst="rect">
            <a:avLst/>
          </a:prstGeom>
          <a:noFill/>
          <a:ln w="9525">
            <a:noFill/>
            <a:miter lim="800000"/>
            <a:headEnd/>
            <a:tailEnd/>
          </a:ln>
          <a:effectLst/>
        </p:spPr>
        <p:txBody>
          <a:bodyPr>
            <a:spAutoFit/>
          </a:bodyPr>
          <a:lstStyle/>
          <a:p>
            <a:pPr algn="just">
              <a:lnSpc>
                <a:spcPct val="140000"/>
              </a:lnSpc>
              <a:spcAft>
                <a:spcPct val="40000"/>
              </a:spcAft>
            </a:pPr>
            <a:r>
              <a:rPr lang="es-ES" sz="1600" dirty="0">
                <a:solidFill>
                  <a:srgbClr val="000066"/>
                </a:solidFill>
                <a:latin typeface="Arial" charset="0"/>
                <a:cs typeface="Times New Roman" pitchFamily="18" charset="0"/>
              </a:rPr>
              <a:t>Para conocer la densidad de líquidos, es necesario determinar el volumen que ocupan y su masa. El volumen se determina con el material adecuado (probeta, pipeta, etc.) y la masa se determina empleando una balanza adecuada.</a:t>
            </a:r>
          </a:p>
          <a:p>
            <a:pPr algn="just">
              <a:lnSpc>
                <a:spcPct val="140000"/>
              </a:lnSpc>
              <a:spcAft>
                <a:spcPct val="40000"/>
              </a:spcAft>
            </a:pPr>
            <a:endParaRPr lang="es-ES" sz="1600" dirty="0">
              <a:solidFill>
                <a:srgbClr val="000066"/>
              </a:solidFill>
              <a:latin typeface="Arial" charset="0"/>
              <a:cs typeface="Times New Roman" pitchFamily="18" charset="0"/>
            </a:endParaRPr>
          </a:p>
          <a:p>
            <a:pPr algn="just">
              <a:lnSpc>
                <a:spcPct val="140000"/>
              </a:lnSpc>
              <a:spcAft>
                <a:spcPct val="40000"/>
              </a:spcAft>
            </a:pPr>
            <a:r>
              <a:rPr lang="es-MX" sz="1600" dirty="0">
                <a:solidFill>
                  <a:srgbClr val="000066"/>
                </a:solidFill>
                <a:latin typeface="Arial" charset="0"/>
                <a:cs typeface="Times New Roman" pitchFamily="18" charset="0"/>
              </a:rPr>
              <a:t>El </a:t>
            </a:r>
            <a:r>
              <a:rPr lang="es-MX" sz="1600" i="1" dirty="0">
                <a:solidFill>
                  <a:srgbClr val="000066"/>
                </a:solidFill>
                <a:latin typeface="Arial" charset="0"/>
                <a:cs typeface="Times New Roman" pitchFamily="18" charset="0"/>
              </a:rPr>
              <a:t>picnómetro</a:t>
            </a:r>
            <a:r>
              <a:rPr lang="es-MX" sz="1600" dirty="0">
                <a:solidFill>
                  <a:srgbClr val="000066"/>
                </a:solidFill>
                <a:latin typeface="Arial" charset="0"/>
                <a:cs typeface="Times New Roman" pitchFamily="18" charset="0"/>
              </a:rPr>
              <a:t> es un instrumento sencillo, utilizado para determinar la densidad de líquidos con mayor precisión</a:t>
            </a:r>
            <a:r>
              <a:rPr lang="es-ES" sz="1600" dirty="0">
                <a:solidFill>
                  <a:srgbClr val="000066"/>
                </a:solidFill>
                <a:latin typeface="Arial" charset="0"/>
                <a:cs typeface="Times New Roman" pitchFamily="18" charset="0"/>
              </a:rPr>
              <a:t>. Es importante mencionar que los picnómetros deben de estar calibrados. La mayoría de ellos tienen un termómetro para el registro de la temperatura.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Effect transition="in" filter="strips(downRight)">
                                      <p:cBhvr>
                                        <p:cTn id="7" dur="500"/>
                                        <p:tgtEl>
                                          <p:spTgt spid="147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47459">
                                            <p:txEl>
                                              <p:pRg st="2" end="2"/>
                                            </p:txEl>
                                          </p:spTgt>
                                        </p:tgtEl>
                                        <p:attrNameLst>
                                          <p:attrName>style.visibility</p:attrName>
                                        </p:attrNameLst>
                                      </p:cBhvr>
                                      <p:to>
                                        <p:strVal val="visible"/>
                                      </p:to>
                                    </p:set>
                                    <p:animEffect transition="in" filter="strips(downRight)">
                                      <p:cBhvr>
                                        <p:cTn id="12" dur="500"/>
                                        <p:tgtEl>
                                          <p:spTgt spid="147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uiExpand="1" build="p" autoUpdateAnimBg="0"/>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4672</TotalTime>
  <Words>1958</Words>
  <Application>Microsoft Office PowerPoint</Application>
  <PresentationFormat>Presentación en pantalla (4:3)</PresentationFormat>
  <Paragraphs>162</Paragraphs>
  <Slides>31</Slides>
  <Notes>1</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2</vt:i4>
      </vt:variant>
      <vt:variant>
        <vt:lpstr>Títulos de diapositiva</vt:lpstr>
      </vt:variant>
      <vt:variant>
        <vt:i4>31</vt:i4>
      </vt:variant>
    </vt:vector>
  </HeadingPairs>
  <TitlesOfParts>
    <vt:vector size="40" baseType="lpstr">
      <vt:lpstr>Arial</vt:lpstr>
      <vt:lpstr>Calibri</vt:lpstr>
      <vt:lpstr>Cambria Math</vt:lpstr>
      <vt:lpstr>ItalicC</vt:lpstr>
      <vt:lpstr>Symbol</vt:lpstr>
      <vt:lpstr>Times New Roman</vt:lpstr>
      <vt:lpstr>Diseño predeterminado</vt:lpstr>
      <vt:lpstr>Equation.3</vt:lpstr>
      <vt:lpstr>Ecuación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Personal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Alfredo Velásquez Márquez</dc:creator>
  <cp:lastModifiedBy>Alfredo Velásquez M.</cp:lastModifiedBy>
  <cp:revision>213</cp:revision>
  <cp:lastPrinted>2013-10-16T17:36:59Z</cp:lastPrinted>
  <dcterms:created xsi:type="dcterms:W3CDTF">2005-07-23T04:28:49Z</dcterms:created>
  <dcterms:modified xsi:type="dcterms:W3CDTF">2018-02-04T08:05:34Z</dcterms:modified>
</cp:coreProperties>
</file>