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6" r:id="rId4"/>
    <p:sldId id="259" r:id="rId5"/>
    <p:sldId id="287" r:id="rId6"/>
    <p:sldId id="267" r:id="rId7"/>
    <p:sldId id="268" r:id="rId8"/>
    <p:sldId id="269" r:id="rId9"/>
    <p:sldId id="270" r:id="rId10"/>
    <p:sldId id="271" r:id="rId11"/>
    <p:sldId id="275" r:id="rId12"/>
    <p:sldId id="276" r:id="rId13"/>
    <p:sldId id="277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96" r:id="rId24"/>
    <p:sldId id="278" r:id="rId25"/>
    <p:sldId id="274" r:id="rId26"/>
    <p:sldId id="300" r:id="rId27"/>
    <p:sldId id="293" r:id="rId28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gPqUYoZDGkOm6ttVrK34w==" hashData="kZnQ9Ya46QmZdYMx0Uj+NZKYqp8ZfwABuc8rWEfDblwhAR7Cz2eFoDJy7lyVsmrqnp35G7zIqhilhXDDPp3i1Q=="/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F9"/>
    <a:srgbClr val="FFFFFF"/>
    <a:srgbClr val="2121FF"/>
    <a:srgbClr val="0000FF"/>
    <a:srgbClr val="EF2621"/>
    <a:srgbClr val="000066"/>
    <a:srgbClr val="000099"/>
    <a:srgbClr val="FAFAE6"/>
    <a:srgbClr val="FAFAD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8869" autoAdjust="0"/>
  </p:normalViewPr>
  <p:slideViewPr>
    <p:cSldViewPr showGuides="1">
      <p:cViewPr varScale="1">
        <p:scale>
          <a:sx n="62" d="100"/>
          <a:sy n="62" d="100"/>
        </p:scale>
        <p:origin x="1836" y="7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1076-66E5-468A-8D8E-77084E267AEE}" type="datetimeFigureOut">
              <a:rPr lang="es-MX" smtClean="0"/>
              <a:t>04/02/2018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E87BB-B25C-4963-93B0-58A02A6219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0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Actualizar de acuerdo a la versión más reciente del reglamento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5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66800"/>
            <a:ext cx="9144000" cy="252000"/>
          </a:xfrm>
          <a:prstGeom prst="rect">
            <a:avLst/>
          </a:prstGeom>
          <a:gradFill rotWithShape="0">
            <a:gsLst>
              <a:gs pos="0">
                <a:srgbClr val="FAFAE6"/>
              </a:gs>
              <a:gs pos="50000">
                <a:srgbClr val="003399"/>
              </a:gs>
              <a:gs pos="100000">
                <a:srgbClr val="FAFA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6633384"/>
            <a:ext cx="9144000" cy="252000"/>
          </a:xfrm>
          <a:prstGeom prst="rect">
            <a:avLst/>
          </a:prstGeom>
          <a:gradFill rotWithShape="0">
            <a:gsLst>
              <a:gs pos="0">
                <a:srgbClr val="FAFAE6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U   N   A   M</a:t>
            </a:r>
          </a:p>
        </p:txBody>
      </p:sp>
      <p:sp>
        <p:nvSpPr>
          <p:cNvPr id="20" name="Text Box 5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Facultad de Ingeniería</a:t>
            </a:r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8509000" y="6597352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es-ES" sz="1600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lideplayer.es/17/5388107/slides/slide_23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27088" y="2221004"/>
            <a:ext cx="7489825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LABORATORIO Y MEDIDAS DE SEGURIDAD</a:t>
            </a:r>
          </a:p>
        </p:txBody>
      </p:sp>
      <p:sp>
        <p:nvSpPr>
          <p:cNvPr id="3" name="Text Box 72">
            <a:extLst>
              <a:ext uri="{FF2B5EF4-FFF2-40B4-BE49-F238E27FC236}">
                <a16:creationId xmlns="" xmlns:a16="http://schemas.microsoft.com/office/drawing/2014/main" id="{030AB47C-12E5-4A4E-B1E3-196BE56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620688"/>
            <a:ext cx="51845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99"/>
                </a:solidFill>
                <a:latin typeface="Arial" charset="0"/>
              </a:rPr>
              <a:t>DIVISIÓN DE CIENCIAS BÁSICAS</a:t>
            </a:r>
          </a:p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99"/>
                </a:solidFill>
                <a:latin typeface="Arial" charset="0"/>
              </a:rPr>
              <a:t>LABORATORIO DE QUÍMICA</a:t>
            </a:r>
          </a:p>
          <a:p>
            <a:pPr algn="ctr">
              <a:spcBef>
                <a:spcPct val="50000"/>
              </a:spcBef>
            </a:pPr>
            <a:endParaRPr lang="es-ES" sz="2000" b="1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99"/>
                </a:solidFill>
                <a:latin typeface="Arial" charset="0"/>
              </a:rPr>
              <a:t>Práctica: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7866"/>
            <a:ext cx="6624736" cy="6722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744240"/>
            <a:ext cx="69342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427037" y="731251"/>
            <a:ext cx="428835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Código de colores de seguridad</a:t>
            </a:r>
          </a:p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526" y="1556792"/>
            <a:ext cx="5524948" cy="51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9">
            <a:extLst>
              <a:ext uri="{FF2B5EF4-FFF2-40B4-BE49-F238E27FC236}">
                <a16:creationId xmlns="" xmlns:a16="http://schemas.microsoft.com/office/drawing/2014/main" id="{CD1D886C-499F-41B0-8BA4-42864C13A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37" y="731251"/>
            <a:ext cx="428835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Código de colores de seguridad</a:t>
            </a:r>
          </a:p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2660650"/>
            <a:ext cx="58816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9">
            <a:extLst>
              <a:ext uri="{FF2B5EF4-FFF2-40B4-BE49-F238E27FC236}">
                <a16:creationId xmlns="" xmlns:a16="http://schemas.microsoft.com/office/drawing/2014/main" id="{B923CC2B-10CD-456F-89B9-FA084FB6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37" y="731251"/>
            <a:ext cx="428835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Código de colores de seguridad</a:t>
            </a:r>
          </a:p>
          <a:p>
            <a:pPr>
              <a:spcBef>
                <a:spcPct val="50000"/>
              </a:spcBef>
            </a:pPr>
            <a:r>
              <a:rPr lang="es-MX" sz="2000" dirty="0"/>
              <a:t>NOM-003-SEGOB-2011</a:t>
            </a:r>
            <a:endParaRPr lang="es-ES" sz="21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39" y="1484784"/>
            <a:ext cx="6768752" cy="45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79" y="1484784"/>
            <a:ext cx="6048672" cy="4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3568" y="3725344"/>
            <a:ext cx="348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laboratorio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99992" y="2360656"/>
            <a:ext cx="119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vidrio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99992" y="3793976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Eléctrico-electrónico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99992" y="5227296"/>
            <a:ext cx="206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25172" y="2055650"/>
            <a:ext cx="197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medir volúmenes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25172" y="242650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reacciones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25172" y="2797360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</a:t>
            </a:r>
          </a:p>
        </p:txBody>
      </p:sp>
      <p:sp>
        <p:nvSpPr>
          <p:cNvPr id="10" name="Abrir llave 9"/>
          <p:cNvSpPr/>
          <p:nvPr/>
        </p:nvSpPr>
        <p:spPr bwMode="auto">
          <a:xfrm>
            <a:off x="4211960" y="2166698"/>
            <a:ext cx="288032" cy="3638566"/>
          </a:xfrm>
          <a:prstGeom prst="leftBrace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Abrir llave 10"/>
          <p:cNvSpPr/>
          <p:nvPr/>
        </p:nvSpPr>
        <p:spPr bwMode="auto">
          <a:xfrm>
            <a:off x="5838149" y="1935052"/>
            <a:ext cx="260652" cy="1285335"/>
          </a:xfrm>
          <a:prstGeom prst="leftBrace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870270" y="731251"/>
            <a:ext cx="34018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Clasificación del Material</a:t>
            </a:r>
          </a:p>
        </p:txBody>
      </p:sp>
    </p:spTree>
    <p:extLst>
      <p:ext uri="{BB962C8B-B14F-4D97-AF65-F5344CB8AC3E}">
        <p14:creationId xmlns:p14="http://schemas.microsoft.com/office/powerpoint/2010/main" val="32890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-6Conductivi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268760"/>
            <a:ext cx="5328592" cy="54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70432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-7Titul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278432"/>
            <a:ext cx="3456384" cy="53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116107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-8Rendimi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30" y="1340768"/>
            <a:ext cx="6876462" cy="53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24982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967242" y="731251"/>
            <a:ext cx="320792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Objetivos de la práctica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19138" y="2062242"/>
            <a:ext cx="77057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130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1800" b="1" dirty="0">
                <a:solidFill>
                  <a:srgbClr val="000066"/>
                </a:solidFill>
                <a:latin typeface="Arial" charset="0"/>
              </a:rPr>
              <a:t>El alumno:</a:t>
            </a:r>
          </a:p>
          <a:p>
            <a:pPr marL="24130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1800" dirty="0">
                <a:solidFill>
                  <a:srgbClr val="000066"/>
                </a:solidFill>
                <a:latin typeface="Arial" charset="0"/>
              </a:rPr>
              <a:t>1. Conocerá las reglas básicas de higiene y seguridad que se deben aplicar en un Laboratorio de Química.</a:t>
            </a:r>
          </a:p>
          <a:p>
            <a:pPr marL="24130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1800" dirty="0">
                <a:solidFill>
                  <a:srgbClr val="000066"/>
                </a:solidFill>
                <a:latin typeface="Arial" charset="0"/>
              </a:rPr>
              <a:t>2. Se enterará del uso y de las precauciones que hay que considerar al manipular el material y equipo que se empleará en el curso.</a:t>
            </a:r>
          </a:p>
          <a:p>
            <a:pPr marL="24130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1800" dirty="0">
                <a:solidFill>
                  <a:srgbClr val="000066"/>
                </a:solidFill>
                <a:latin typeface="Arial" charset="0"/>
              </a:rPr>
              <a:t>3. Conocerá para algunas de las sustancias químicas empleadas en el curso, sus usos y precauciones.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1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-1Thom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421187" cy="4781550"/>
          </a:xfrm>
          <a:prstGeom prst="rect">
            <a:avLst/>
          </a:prstGeom>
          <a:noFill/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89693" y="731251"/>
            <a:ext cx="316304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Material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3048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201200" cy="5335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201200" cy="5335334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863056" y="731251"/>
            <a:ext cx="34163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Reactivos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220905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4102"/>
            <a:ext cx="3110746" cy="5184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03648"/>
            <a:ext cx="3110746" cy="5184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03648"/>
            <a:ext cx="3110746" cy="5184576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863056" y="731251"/>
            <a:ext cx="341632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Reactivos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248272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://images.slideplayer.es/17/5388107/slides/slide_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24736" cy="4864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286000" y="6329267"/>
            <a:ext cx="4572000" cy="340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http://images.slideplayer.es/17/5388107/slides/slide_23.jpg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99229" y="731251"/>
            <a:ext cx="494398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Etiqueta de Reactivos de Laboratorio</a:t>
            </a:r>
          </a:p>
        </p:txBody>
      </p:sp>
    </p:spTree>
    <p:extLst>
      <p:ext uri="{BB962C8B-B14F-4D97-AF65-F5344CB8AC3E}">
        <p14:creationId xmlns:p14="http://schemas.microsoft.com/office/powerpoint/2010/main" val="2033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>
            <a:extLst>
              <a:ext uri="{FF2B5EF4-FFF2-40B4-BE49-F238E27FC236}">
                <a16:creationId xmlns="" xmlns:a16="http://schemas.microsoft.com/office/drawing/2014/main" id="{BA428A16-FEC7-4661-BC58-CC5FD348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082" y="731251"/>
            <a:ext cx="531427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Clasificación de riesgos para materiales</a:t>
            </a:r>
          </a:p>
          <a:p>
            <a:pPr>
              <a:spcBef>
                <a:spcPct val="50000"/>
              </a:spcBef>
            </a:pPr>
            <a:r>
              <a:rPr lang="es-ES" sz="2000" dirty="0"/>
              <a:t>NOM-003-SEGOB-2002</a:t>
            </a:r>
            <a:endParaRPr lang="es-ES" sz="2000" b="1" dirty="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9043C12-5223-4CE8-8447-10954F003472}"/>
              </a:ext>
            </a:extLst>
          </p:cNvPr>
          <p:cNvGrpSpPr/>
          <p:nvPr/>
        </p:nvGrpSpPr>
        <p:grpSpPr>
          <a:xfrm>
            <a:off x="1437101" y="1608414"/>
            <a:ext cx="7167347" cy="4999326"/>
            <a:chOff x="1437101" y="1608414"/>
            <a:chExt cx="7167347" cy="4999326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37E788AF-0C79-4597-9456-D56E5092CB0A}"/>
                </a:ext>
              </a:extLst>
            </p:cNvPr>
            <p:cNvSpPr/>
            <p:nvPr/>
          </p:nvSpPr>
          <p:spPr bwMode="auto">
            <a:xfrm>
              <a:off x="1437101" y="2260619"/>
              <a:ext cx="1977031" cy="1368152"/>
            </a:xfrm>
            <a:prstGeom prst="rect">
              <a:avLst/>
            </a:prstGeom>
            <a:solidFill>
              <a:srgbClr val="2121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RIESGO A LA SALUD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Mínimo (material normal)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Ligero (riesgo leve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Moderado (peligroso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Alto (</a:t>
              </a:r>
              <a:r>
                <a:rPr kumimoji="0" lang="es-MX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extrem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peligroso)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Severo</a:t>
              </a:r>
              <a:endPara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68831AE9-77CE-4EDC-9147-16C8AE273D06}"/>
                </a:ext>
              </a:extLst>
            </p:cNvPr>
            <p:cNvSpPr/>
            <p:nvPr/>
          </p:nvSpPr>
          <p:spPr bwMode="auto">
            <a:xfrm>
              <a:off x="1800365" y="5023564"/>
              <a:ext cx="2254662" cy="158417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OTROS RIESGOS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OXIDANTES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OXY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ÁCIDOS	</a:t>
              </a: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ACID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ALCALINOS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ALC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CORROSIVOS	</a:t>
              </a: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CORR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NO USAR AGUA	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11313" algn="l"/>
                </a:tabLst>
              </a:pP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MATERIAL RADIOACTIVO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81D9275B-DD87-4CE4-AEEC-F7E9575BA790}"/>
                </a:ext>
              </a:extLst>
            </p:cNvPr>
            <p:cNvSpPr/>
            <p:nvPr/>
          </p:nvSpPr>
          <p:spPr bwMode="auto">
            <a:xfrm rot="-2700000">
              <a:off x="4070370" y="4205326"/>
              <a:ext cx="1008000" cy="972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15F85040-06C1-4185-9861-E7716B81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220" y="2562207"/>
              <a:ext cx="3000000" cy="2885714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8F4C82CD-1FC0-4D41-B869-C50DD530BC4E}"/>
                </a:ext>
              </a:extLst>
            </p:cNvPr>
            <p:cNvSpPr/>
            <p:nvPr/>
          </p:nvSpPr>
          <p:spPr bwMode="auto">
            <a:xfrm>
              <a:off x="5678304" y="4447500"/>
              <a:ext cx="2926144" cy="1861820"/>
            </a:xfrm>
            <a:prstGeom prst="rect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REACTIVIDAD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 DE R</a:t>
              </a: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IESGO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Mínimo. Estable.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Ligero. Inestable con calor.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7800" marR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Moderado. Presentan cambios químicos violentos sin estallar.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7800" marR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Alto. Explotan con grandes fuentes de ignición o reaccionan violentamente.</a:t>
              </a:r>
            </a:p>
            <a:p>
              <a:pPr marL="177800" marR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Severo. Explotan a temperatura ambiente y presión normal.</a:t>
              </a:r>
              <a:endPara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794BE633-9CE8-4502-A467-9EC1FD95AC4F}"/>
                </a:ext>
              </a:extLst>
            </p:cNvPr>
            <p:cNvSpPr/>
            <p:nvPr/>
          </p:nvSpPr>
          <p:spPr bwMode="auto">
            <a:xfrm>
              <a:off x="5026350" y="1608414"/>
              <a:ext cx="2736304" cy="136815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INFLAMABILIDAD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Mínimo (no arde)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Ligero (arden arriba de 93 </a:t>
              </a:r>
              <a:r>
                <a:rPr kumimoji="0" lang="es-MX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– 200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ºF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Moderado (arriba de 37.8 </a:t>
              </a:r>
              <a:r>
                <a:rPr kumimoji="0" lang="es-MX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– 100 </a:t>
              </a:r>
              <a:r>
                <a:rPr kumimoji="0" lang="es-MX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ºF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Alto (arden arriba de 23 </a:t>
              </a:r>
              <a:r>
                <a:rPr kumimoji="0" lang="es-MX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kumimoji="0" lang="es-MX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  Severo (arden debajo de 23 </a:t>
              </a:r>
              <a:r>
                <a:rPr lang="es-MX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ºC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98B55B22-0715-4F3D-980D-E59C8A163007}"/>
                </a:ext>
              </a:extLst>
            </p:cNvPr>
            <p:cNvGrpSpPr/>
            <p:nvPr/>
          </p:nvGrpSpPr>
          <p:grpSpPr>
            <a:xfrm>
              <a:off x="3707904" y="6254892"/>
              <a:ext cx="207487" cy="168744"/>
              <a:chOff x="611560" y="4653136"/>
              <a:chExt cx="207487" cy="168744"/>
            </a:xfrm>
          </p:grpSpPr>
          <p:sp>
            <p:nvSpPr>
              <p:cNvPr id="9" name="Triángulo isósceles 8">
                <a:extLst>
                  <a:ext uri="{FF2B5EF4-FFF2-40B4-BE49-F238E27FC236}">
                    <a16:creationId xmlns="" xmlns:a16="http://schemas.microsoft.com/office/drawing/2014/main" id="{476BA6C8-3EE1-4AAB-9E8C-B5722774AE6F}"/>
                  </a:ext>
                </a:extLst>
              </p:cNvPr>
              <p:cNvSpPr/>
              <p:nvPr/>
            </p:nvSpPr>
            <p:spPr bwMode="auto">
              <a:xfrm>
                <a:off x="611560" y="4653136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Triángulo isósceles 14">
                <a:extLst>
                  <a:ext uri="{FF2B5EF4-FFF2-40B4-BE49-F238E27FC236}">
                    <a16:creationId xmlns="" xmlns:a16="http://schemas.microsoft.com/office/drawing/2014/main" id="{B8056AAA-FB97-46BB-B0D0-E156069DB4B2}"/>
                  </a:ext>
                </a:extLst>
              </p:cNvPr>
              <p:cNvSpPr/>
              <p:nvPr/>
            </p:nvSpPr>
            <p:spPr bwMode="auto">
              <a:xfrm>
                <a:off x="747039" y="4653136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riángulo isósceles 15">
                <a:extLst>
                  <a:ext uri="{FF2B5EF4-FFF2-40B4-BE49-F238E27FC236}">
                    <a16:creationId xmlns="" xmlns:a16="http://schemas.microsoft.com/office/drawing/2014/main" id="{CF9314D8-63AC-4229-AB13-1B97D5A1185B}"/>
                  </a:ext>
                </a:extLst>
              </p:cNvPr>
              <p:cNvSpPr/>
              <p:nvPr/>
            </p:nvSpPr>
            <p:spPr bwMode="auto">
              <a:xfrm>
                <a:off x="675031" y="4749872"/>
                <a:ext cx="72008" cy="72008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45322"/>
            <a:ext cx="6768752" cy="49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329781" y="731251"/>
            <a:ext cx="648286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Código de barras y colores para almacenamiento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872946" y="731251"/>
            <a:ext cx="139653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Actividad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3414" y="1484784"/>
            <a:ext cx="76356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ACTIVIDAD 4 </a:t>
            </a:r>
          </a:p>
          <a:p>
            <a:pPr marL="265113" indent="-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1. Con base en lo aprendido en la clase, indique qué material y equipo podría emplearse para: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a) Medir volúmenes.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b) Determinar densidades.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c) Preparar disoluciones.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d) Medir pH. </a:t>
            </a:r>
          </a:p>
          <a:p>
            <a:pPr algn="just"/>
            <a:endParaRPr lang="es-MX" sz="16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2. Indique cuál es el uso para el material o equipo siguiente: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a) </a:t>
            </a:r>
            <a:r>
              <a:rPr lang="es-MX" sz="1600" dirty="0" err="1">
                <a:solidFill>
                  <a:srgbClr val="000066"/>
                </a:solidFill>
                <a:latin typeface="Arial" panose="020B0604020202020204" pitchFamily="34" charset="0"/>
              </a:rPr>
              <a:t>Conductímetro</a:t>
            </a:r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b) Fuente de poder.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c) </a:t>
            </a:r>
            <a:r>
              <a:rPr lang="es-MX" sz="1600" dirty="0" err="1">
                <a:solidFill>
                  <a:srgbClr val="000066"/>
                </a:solidFill>
                <a:latin typeface="Arial" panose="020B0604020202020204" pitchFamily="34" charset="0"/>
              </a:rPr>
              <a:t>Piseta</a:t>
            </a:r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d) Parrilla. </a:t>
            </a:r>
          </a:p>
          <a:p>
            <a:pPr algn="just"/>
            <a:endParaRPr lang="es-MX" sz="16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3. Investigue y cite algunas otras reglas básicas de seguridad que usted considere </a:t>
            </a:r>
          </a:p>
          <a:p>
            <a:pPr marL="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importantes y que no hayan sido mencionadas por el profesor. </a:t>
            </a:r>
          </a:p>
          <a:p>
            <a:pPr algn="just"/>
            <a:endParaRPr lang="es-MX" sz="16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265113" indent="-265113" algn="just"/>
            <a:r>
              <a:rPr lang="es-MX" sz="1600" dirty="0">
                <a:solidFill>
                  <a:srgbClr val="000066"/>
                </a:solidFill>
                <a:latin typeface="Arial" panose="020B0604020202020204" pitchFamily="34" charset="0"/>
              </a:rPr>
              <a:t>4. Haga una inspección del laboratorio y diga si las instalaciones son las adecuadas para trabajar con seguridad. </a:t>
            </a:r>
            <a:endParaRPr lang="es-MX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DDCEF0E6-EBB4-4942-AF8F-7E1F893A4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42" y="734296"/>
            <a:ext cx="12763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Créditos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7584" y="1340768"/>
            <a:ext cx="7799294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0066"/>
                </a:solidFill>
                <a:effectLst/>
              </a:rPr>
              <a:t>Autores:</a:t>
            </a:r>
            <a:endParaRPr lang="es-ES" sz="1400" kern="0" dirty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M. C. Q. Alfredo Velásquez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Márquez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; Q. Antonia del Carmen Pérez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León</a:t>
            </a:r>
            <a:endParaRPr lang="es-ES" sz="1400" b="0" kern="0" dirty="0">
              <a:solidFill>
                <a:srgbClr val="000066"/>
              </a:solidFill>
              <a:effectLst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0" kern="0" dirty="0">
              <a:solidFill>
                <a:srgbClr val="000066"/>
              </a:solidFill>
              <a:effectLst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66"/>
                </a:solidFill>
                <a:effectLst/>
              </a:rPr>
              <a:t>Actualización y autorización: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Q. Antonia del Carmen Pérez León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Jefa 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de la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Academia 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de Química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0" kern="0" dirty="0">
              <a:solidFill>
                <a:srgbClr val="000066"/>
              </a:solidFill>
              <a:effectLst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66"/>
                </a:solidFill>
                <a:effectLst/>
              </a:rPr>
              <a:t>Revisores (2017)</a:t>
            </a: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: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Dra. </a:t>
            </a:r>
            <a:r>
              <a:rPr lang="es-ES" sz="1400" b="0" kern="0" dirty="0" err="1">
                <a:solidFill>
                  <a:srgbClr val="000066"/>
                </a:solidFill>
                <a:effectLst/>
              </a:rPr>
              <a:t>Arianee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 Sainz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Vidal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Ing. Dulce María Cisneros Peralta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Q. Adriana Ramírez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González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Q. F. B. Nidia García Arrollo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Dra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. Patricia García Vázquez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Dr. Alberto Sandoval García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M. en A. Violeta Luz María Bravo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Hernández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M. en C. Luis Edgardo Vigueras Rueda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Dra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. María del Carmen Gutiérrez 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Hernández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M. en C. Miguel Ángel Jaime Vasconcelos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M. A. I. Claudia Elisa Sánchez Navarro	Biol. Miguel Alejandro Maldonado Gordillo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Q. </a:t>
            </a:r>
            <a:r>
              <a:rPr lang="es-ES" sz="1400" b="0" kern="0" dirty="0" err="1">
                <a:solidFill>
                  <a:srgbClr val="000066"/>
                </a:solidFill>
                <a:effectLst/>
              </a:rPr>
              <a:t>Yolia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 Judith León Paredes</a:t>
            </a: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	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I. Q. Guillermo Pérez Quintero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>
                <a:solidFill>
                  <a:srgbClr val="000066"/>
                </a:solidFill>
                <a:effectLst/>
              </a:rPr>
              <a:t>I. Q. Hermelinda C. Sánchez </a:t>
            </a:r>
            <a:r>
              <a:rPr lang="es-ES" sz="1400" b="0" kern="0" dirty="0" err="1">
                <a:solidFill>
                  <a:srgbClr val="000066"/>
                </a:solidFill>
                <a:effectLst/>
              </a:rPr>
              <a:t>Tlaxqueño</a:t>
            </a:r>
            <a:r>
              <a:rPr lang="es-ES" sz="1400" b="0" kern="0" dirty="0">
                <a:solidFill>
                  <a:srgbClr val="000066"/>
                </a:solidFill>
                <a:effectLst/>
              </a:rPr>
              <a:t>	I. Q. José Luis Morales Salvatierra</a:t>
            </a:r>
            <a:endParaRPr lang="es-ES" sz="1400" b="0" kern="0" dirty="0" smtClean="0">
              <a:solidFill>
                <a:srgbClr val="000066"/>
              </a:solidFill>
              <a:effectLst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400" b="0" kern="0" dirty="0" smtClean="0">
                <a:solidFill>
                  <a:srgbClr val="000066"/>
                </a:solidFill>
                <a:effectLst/>
              </a:rPr>
              <a:t>	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s-ES" sz="140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Profesores de la Facultad de Ingeniería, UNAM</a:t>
            </a:r>
            <a:endParaRPr kumimoji="0" lang="es-ES" sz="140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02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31251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99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218766"/>
            <a:ext cx="8208914" cy="2420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80" y="13113"/>
            <a:ext cx="5906248" cy="6793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6270"/>
            <a:ext cx="5904656" cy="66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65" y="116632"/>
            <a:ext cx="5679270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5880"/>
            <a:ext cx="5904656" cy="6746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57" y="58159"/>
            <a:ext cx="6236494" cy="6736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708628" y="764704"/>
            <a:ext cx="172515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66"/>
                </a:solidFill>
                <a:latin typeface="Arial" charset="0"/>
              </a:rPr>
              <a:t>Reglamento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94" y="9938"/>
            <a:ext cx="6713220" cy="6827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484</Words>
  <Application>Microsoft Office PowerPoint</Application>
  <PresentationFormat>Presentación en pantalla (4:3)</PresentationFormat>
  <Paragraphs>111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Ingeniería3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M.</cp:lastModifiedBy>
  <cp:revision>182</cp:revision>
  <dcterms:created xsi:type="dcterms:W3CDTF">2005-07-23T04:28:49Z</dcterms:created>
  <dcterms:modified xsi:type="dcterms:W3CDTF">2018-02-04T07:38:55Z</dcterms:modified>
</cp:coreProperties>
</file>