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6" r:id="rId3"/>
    <p:sldId id="331" r:id="rId4"/>
    <p:sldId id="358" r:id="rId5"/>
    <p:sldId id="359" r:id="rId6"/>
    <p:sldId id="360" r:id="rId7"/>
    <p:sldId id="361" r:id="rId8"/>
    <p:sldId id="362" r:id="rId9"/>
    <p:sldId id="364" r:id="rId10"/>
    <p:sldId id="365" r:id="rId11"/>
    <p:sldId id="366" r:id="rId12"/>
    <p:sldId id="367" r:id="rId13"/>
    <p:sldId id="368" r:id="rId14"/>
    <p:sldId id="370" r:id="rId15"/>
    <p:sldId id="371" r:id="rId16"/>
    <p:sldId id="372" r:id="rId17"/>
    <p:sldId id="373" r:id="rId18"/>
    <p:sldId id="369" r:id="rId19"/>
    <p:sldId id="374" r:id="rId20"/>
    <p:sldId id="375" r:id="rId21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10YAwmstySUk+VvBYL8hEw==" hashData="CkcY2zX0u5/e+R3VF5cMMSJ9df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AFAD2"/>
    <a:srgbClr val="0000CC"/>
    <a:srgbClr val="808080"/>
    <a:srgbClr val="969696"/>
    <a:srgbClr val="009900"/>
    <a:srgbClr val="0033CC"/>
    <a:srgbClr val="FF00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 autoAdjust="0"/>
    <p:restoredTop sz="94664" autoAdjust="0"/>
  </p:normalViewPr>
  <p:slideViewPr>
    <p:cSldViewPr showGuides="1">
      <p:cViewPr>
        <p:scale>
          <a:sx n="70" d="100"/>
          <a:sy n="70" d="100"/>
        </p:scale>
        <p:origin x="-1080" y="-72"/>
      </p:cViewPr>
      <p:guideLst>
        <p:guide orient="horz" pos="3203"/>
        <p:guide pos="3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9A1244EE-DB82-415D-9088-9C982A4F1CA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04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244EE-DB82-415D-9088-9C982A4F1CA6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53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1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9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49" name="Text Box 25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3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4" name="13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endParaRPr lang="es-MX" sz="2400" b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2062" name="Text Box 14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endParaRPr lang="es-MX" sz="2400" b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852936"/>
            <a:ext cx="701040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4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ELECTROQUÍMICA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  <a:endParaRPr kumimoji="0" lang="es-MX" sz="1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719138" y="1346200"/>
            <a:ext cx="7705725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La reacción de descomposición del agua es la siguiente:</a:t>
            </a:r>
          </a:p>
        </p:txBody>
      </p:sp>
      <p:grpSp>
        <p:nvGrpSpPr>
          <p:cNvPr id="268291" name="Group 3"/>
          <p:cNvGrpSpPr>
            <a:grpSpLocks/>
          </p:cNvGrpSpPr>
          <p:nvPr/>
        </p:nvGrpSpPr>
        <p:grpSpPr bwMode="auto">
          <a:xfrm>
            <a:off x="2309813" y="1739900"/>
            <a:ext cx="4521199" cy="476250"/>
            <a:chOff x="1966" y="1866"/>
            <a:chExt cx="2848" cy="300"/>
          </a:xfrm>
        </p:grpSpPr>
        <p:sp>
          <p:nvSpPr>
            <p:cNvPr id="268292" name="Text Box 4"/>
            <p:cNvSpPr txBox="1">
              <a:spLocks noChangeArrowheads="1"/>
            </p:cNvSpPr>
            <p:nvPr/>
          </p:nvSpPr>
          <p:spPr bwMode="auto">
            <a:xfrm>
              <a:off x="1966" y="1866"/>
              <a:ext cx="46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2H</a:t>
              </a:r>
              <a:r>
                <a:rPr lang="es-ES" sz="1800" baseline="-2500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</a:t>
              </a:r>
            </a:p>
          </p:txBody>
        </p:sp>
        <p:sp>
          <p:nvSpPr>
            <p:cNvPr id="268293" name="Line 5"/>
            <p:cNvSpPr>
              <a:spLocks noChangeShapeType="1"/>
            </p:cNvSpPr>
            <p:nvPr/>
          </p:nvSpPr>
          <p:spPr bwMode="auto">
            <a:xfrm>
              <a:off x="2711" y="2016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3421" y="1866"/>
              <a:ext cx="356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2H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8295" name="Text Box 7"/>
            <p:cNvSpPr txBox="1">
              <a:spLocks noChangeArrowheads="1"/>
            </p:cNvSpPr>
            <p:nvPr/>
          </p:nvSpPr>
          <p:spPr bwMode="auto">
            <a:xfrm>
              <a:off x="4053" y="1866"/>
              <a:ext cx="2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</a:p>
          </p:txBody>
        </p:sp>
        <p:sp>
          <p:nvSpPr>
            <p:cNvPr id="268296" name="Text Box 8"/>
            <p:cNvSpPr txBox="1">
              <a:spLocks noChangeArrowheads="1"/>
            </p:cNvSpPr>
            <p:nvPr/>
          </p:nvSpPr>
          <p:spPr bwMode="auto">
            <a:xfrm>
              <a:off x="4531" y="1866"/>
              <a:ext cx="28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</a:t>
              </a:r>
              <a:r>
                <a:rPr lang="es-ES" sz="1800" baseline="-2500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719138" y="2273300"/>
            <a:ext cx="7705725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800" b="0">
                <a:solidFill>
                  <a:srgbClr val="000099"/>
                </a:solidFill>
                <a:effectLst/>
                <a:cs typeface="Times New Roman" pitchFamily="18" charset="0"/>
              </a:rPr>
              <a:t>Dentro del sistema, la molécula de agua se disocia para formar iones:</a:t>
            </a:r>
          </a:p>
        </p:txBody>
      </p:sp>
      <p:grpSp>
        <p:nvGrpSpPr>
          <p:cNvPr id="268298" name="Group 10"/>
          <p:cNvGrpSpPr>
            <a:grpSpLocks/>
          </p:cNvGrpSpPr>
          <p:nvPr/>
        </p:nvGrpSpPr>
        <p:grpSpPr bwMode="auto">
          <a:xfrm>
            <a:off x="2284413" y="2654300"/>
            <a:ext cx="4686301" cy="476250"/>
            <a:chOff x="1967" y="1866"/>
            <a:chExt cx="2952" cy="300"/>
          </a:xfrm>
        </p:grpSpPr>
        <p:sp>
          <p:nvSpPr>
            <p:cNvPr id="268299" name="Text Box 11"/>
            <p:cNvSpPr txBox="1">
              <a:spLocks noChangeArrowheads="1"/>
            </p:cNvSpPr>
            <p:nvPr/>
          </p:nvSpPr>
          <p:spPr bwMode="auto">
            <a:xfrm>
              <a:off x="1967" y="1866"/>
              <a:ext cx="3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ES" sz="1800" baseline="-25000">
                  <a:solidFill>
                    <a:srgbClr val="000099"/>
                  </a:solidFill>
                  <a:effectLst/>
                  <a:cs typeface="Times New Roman" pitchFamily="18" charset="0"/>
                </a:rPr>
                <a:t>2</a:t>
              </a: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</a:t>
              </a:r>
            </a:p>
          </p:txBody>
        </p:sp>
        <p:sp>
          <p:nvSpPr>
            <p:cNvPr id="268300" name="Line 12"/>
            <p:cNvSpPr>
              <a:spLocks noChangeShapeType="1"/>
            </p:cNvSpPr>
            <p:nvPr/>
          </p:nvSpPr>
          <p:spPr bwMode="auto">
            <a:xfrm>
              <a:off x="2711" y="2016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8301" name="Text Box 13"/>
            <p:cNvSpPr txBox="1">
              <a:spLocks noChangeArrowheads="1"/>
            </p:cNvSpPr>
            <p:nvPr/>
          </p:nvSpPr>
          <p:spPr bwMode="auto">
            <a:xfrm>
              <a:off x="3421" y="1866"/>
              <a:ext cx="27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ES" sz="1800" baseline="3000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  <a:endParaRPr lang="es-ES" sz="1800" baseline="-25000">
                <a:solidFill>
                  <a:srgbClr val="000099"/>
                </a:solidFill>
                <a:effectLst/>
                <a:cs typeface="Times New Roman" pitchFamily="18" charset="0"/>
              </a:endParaRPr>
            </a:p>
          </p:txBody>
        </p:sp>
        <p:sp>
          <p:nvSpPr>
            <p:cNvPr id="268302" name="Text Box 14"/>
            <p:cNvSpPr txBox="1">
              <a:spLocks noChangeArrowheads="1"/>
            </p:cNvSpPr>
            <p:nvPr/>
          </p:nvSpPr>
          <p:spPr bwMode="auto">
            <a:xfrm>
              <a:off x="4053" y="1866"/>
              <a:ext cx="2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</a:p>
          </p:txBody>
        </p:sp>
        <p:sp>
          <p:nvSpPr>
            <p:cNvPr id="268303" name="Text Box 15"/>
            <p:cNvSpPr txBox="1">
              <a:spLocks noChangeArrowheads="1"/>
            </p:cNvSpPr>
            <p:nvPr/>
          </p:nvSpPr>
          <p:spPr bwMode="auto">
            <a:xfrm>
              <a:off x="4531" y="1866"/>
              <a:ext cx="3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ES" sz="1800">
                  <a:solidFill>
                    <a:srgbClr val="000099"/>
                  </a:solidFill>
                  <a:effectLst/>
                  <a:cs typeface="Times New Roman" pitchFamily="18" charset="0"/>
                </a:rPr>
                <a:t>OH</a:t>
              </a:r>
              <a:r>
                <a:rPr lang="es-ES" sz="1800" baseline="30000">
                  <a:solidFill>
                    <a:srgbClr val="000099"/>
                  </a:solidFill>
                  <a:effectLst/>
                  <a:cs typeface="Arial" charset="0"/>
                </a:rPr>
                <a:t>–</a:t>
              </a:r>
              <a:endParaRPr lang="es-ES" sz="1800" baseline="30000">
                <a:solidFill>
                  <a:srgbClr val="000099"/>
                </a:solidFill>
                <a:effectLst/>
                <a:cs typeface="Times New Roman" pitchFamily="18" charset="0"/>
              </a:endParaRPr>
            </a:p>
          </p:txBody>
        </p:sp>
      </p:grpSp>
      <p:grpSp>
        <p:nvGrpSpPr>
          <p:cNvPr id="268304" name="Group 16"/>
          <p:cNvGrpSpPr>
            <a:grpSpLocks/>
          </p:cNvGrpSpPr>
          <p:nvPr/>
        </p:nvGrpSpPr>
        <p:grpSpPr bwMode="auto">
          <a:xfrm>
            <a:off x="2720975" y="3886200"/>
            <a:ext cx="2155825" cy="2413000"/>
            <a:chOff x="2201" y="2408"/>
            <a:chExt cx="1358" cy="1520"/>
          </a:xfrm>
        </p:grpSpPr>
        <p:grpSp>
          <p:nvGrpSpPr>
            <p:cNvPr id="268305" name="Group 17"/>
            <p:cNvGrpSpPr>
              <a:grpSpLocks/>
            </p:cNvGrpSpPr>
            <p:nvPr/>
          </p:nvGrpSpPr>
          <p:grpSpPr bwMode="auto">
            <a:xfrm>
              <a:off x="2201" y="2408"/>
              <a:ext cx="1358" cy="1520"/>
              <a:chOff x="2201" y="2256"/>
              <a:chExt cx="1358" cy="1520"/>
            </a:xfrm>
          </p:grpSpPr>
          <p:sp>
            <p:nvSpPr>
              <p:cNvPr id="26830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2201" y="2256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8307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2201" y="2626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8308" name="Oval 20"/>
              <p:cNvSpPr>
                <a:spLocks noChangeAspect="1" noChangeArrowheads="1"/>
              </p:cNvSpPr>
              <p:nvPr/>
            </p:nvSpPr>
            <p:spPr bwMode="auto">
              <a:xfrm>
                <a:off x="2202" y="3602"/>
                <a:ext cx="1357" cy="17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8309" name="Text Box 21"/>
            <p:cNvSpPr txBox="1">
              <a:spLocks noChangeArrowheads="1"/>
            </p:cNvSpPr>
            <p:nvPr/>
          </p:nvSpPr>
          <p:spPr bwMode="auto">
            <a:xfrm>
              <a:off x="2434" y="3526"/>
              <a:ext cx="302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100">
                  <a:effectLst/>
                </a:rPr>
                <a:t>H</a:t>
              </a:r>
              <a:r>
                <a:rPr lang="es-ES" sz="2100" baseline="30000">
                  <a:effectLst/>
                </a:rPr>
                <a:t>+</a:t>
              </a:r>
            </a:p>
          </p:txBody>
        </p:sp>
        <p:sp>
          <p:nvSpPr>
            <p:cNvPr id="268310" name="Text Box 22"/>
            <p:cNvSpPr txBox="1">
              <a:spLocks noChangeArrowheads="1"/>
            </p:cNvSpPr>
            <p:nvPr/>
          </p:nvSpPr>
          <p:spPr bwMode="auto">
            <a:xfrm>
              <a:off x="2943" y="3526"/>
              <a:ext cx="40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100">
                  <a:effectLst/>
                </a:rPr>
                <a:t>OH</a:t>
              </a:r>
              <a:r>
                <a:rPr lang="es-ES" sz="2100" baseline="30000">
                  <a:effectLst/>
                </a:rPr>
                <a:t>-</a:t>
              </a:r>
            </a:p>
          </p:txBody>
        </p:sp>
      </p:grpSp>
      <p:grpSp>
        <p:nvGrpSpPr>
          <p:cNvPr id="268311" name="Group 23"/>
          <p:cNvGrpSpPr>
            <a:grpSpLocks/>
          </p:cNvGrpSpPr>
          <p:nvPr/>
        </p:nvGrpSpPr>
        <p:grpSpPr bwMode="auto">
          <a:xfrm>
            <a:off x="2770188" y="3340100"/>
            <a:ext cx="1876425" cy="2305050"/>
            <a:chOff x="462" y="2304"/>
            <a:chExt cx="1182" cy="1452"/>
          </a:xfrm>
        </p:grpSpPr>
        <p:grpSp>
          <p:nvGrpSpPr>
            <p:cNvPr id="268312" name="Group 24"/>
            <p:cNvGrpSpPr>
              <a:grpSpLocks/>
            </p:cNvGrpSpPr>
            <p:nvPr/>
          </p:nvGrpSpPr>
          <p:grpSpPr bwMode="auto">
            <a:xfrm>
              <a:off x="528" y="2304"/>
              <a:ext cx="1094" cy="1452"/>
              <a:chOff x="624" y="2160"/>
              <a:chExt cx="1094" cy="1452"/>
            </a:xfrm>
          </p:grpSpPr>
          <p:grpSp>
            <p:nvGrpSpPr>
              <p:cNvPr id="268313" name="Group 25"/>
              <p:cNvGrpSpPr>
                <a:grpSpLocks/>
              </p:cNvGrpSpPr>
              <p:nvPr/>
            </p:nvGrpSpPr>
            <p:grpSpPr bwMode="auto">
              <a:xfrm>
                <a:off x="624" y="3052"/>
                <a:ext cx="77" cy="560"/>
                <a:chOff x="1200" y="3088"/>
                <a:chExt cx="77" cy="560"/>
              </a:xfrm>
            </p:grpSpPr>
            <p:sp>
              <p:nvSpPr>
                <p:cNvPr id="268314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48" cy="288"/>
                </a:xfrm>
                <a:prstGeom prst="rect">
                  <a:avLst/>
                </a:prstGeom>
                <a:solidFill>
                  <a:schemeClr val="bg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s-MX"/>
                </a:p>
              </p:txBody>
            </p:sp>
            <p:sp>
              <p:nvSpPr>
                <p:cNvPr id="26831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277" y="3088"/>
                  <a:ext cx="0" cy="2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grpSp>
            <p:nvGrpSpPr>
              <p:cNvPr id="268316" name="Group 28"/>
              <p:cNvGrpSpPr>
                <a:grpSpLocks/>
              </p:cNvGrpSpPr>
              <p:nvPr/>
            </p:nvGrpSpPr>
            <p:grpSpPr bwMode="auto">
              <a:xfrm>
                <a:off x="1632" y="3052"/>
                <a:ext cx="77" cy="560"/>
                <a:chOff x="1200" y="3088"/>
                <a:chExt cx="77" cy="560"/>
              </a:xfrm>
            </p:grpSpPr>
            <p:sp>
              <p:nvSpPr>
                <p:cNvPr id="2683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360"/>
                  <a:ext cx="48" cy="288"/>
                </a:xfrm>
                <a:prstGeom prst="rect">
                  <a:avLst/>
                </a:prstGeom>
                <a:solidFill>
                  <a:schemeClr val="bg2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s-MX"/>
                </a:p>
              </p:txBody>
            </p:sp>
            <p:sp>
              <p:nvSpPr>
                <p:cNvPr id="26831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277" y="3088"/>
                  <a:ext cx="0" cy="2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sp>
            <p:nvSpPr>
              <p:cNvPr id="268319" name="Line 31"/>
              <p:cNvSpPr>
                <a:spLocks noChangeShapeType="1"/>
              </p:cNvSpPr>
              <p:nvPr/>
            </p:nvSpPr>
            <p:spPr bwMode="auto">
              <a:xfrm flipV="1">
                <a:off x="700" y="2673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0" name="Line 32"/>
              <p:cNvSpPr>
                <a:spLocks noChangeShapeType="1"/>
              </p:cNvSpPr>
              <p:nvPr/>
            </p:nvSpPr>
            <p:spPr bwMode="auto">
              <a:xfrm flipV="1">
                <a:off x="1708" y="2674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1" name="Line 33"/>
              <p:cNvSpPr>
                <a:spLocks noChangeShapeType="1"/>
              </p:cNvSpPr>
              <p:nvPr/>
            </p:nvSpPr>
            <p:spPr bwMode="auto">
              <a:xfrm flipV="1">
                <a:off x="1708" y="2288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2" name="Line 34"/>
              <p:cNvSpPr>
                <a:spLocks noChangeShapeType="1"/>
              </p:cNvSpPr>
              <p:nvPr/>
            </p:nvSpPr>
            <p:spPr bwMode="auto">
              <a:xfrm flipV="1">
                <a:off x="702" y="2287"/>
                <a:ext cx="0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3" name="Line 35"/>
              <p:cNvSpPr>
                <a:spLocks noChangeShapeType="1"/>
              </p:cNvSpPr>
              <p:nvPr/>
            </p:nvSpPr>
            <p:spPr bwMode="auto">
              <a:xfrm rot="16200000" flipV="1">
                <a:off x="1206" y="1776"/>
                <a:ext cx="0" cy="1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8324" name="Rectangle 36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336" cy="24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s-ES" sz="2000">
                    <a:effectLst/>
                    <a:latin typeface="Times New Roman" pitchFamily="18" charset="0"/>
                  </a:rPr>
                  <a:t>V</a:t>
                </a:r>
              </a:p>
            </p:txBody>
          </p:sp>
        </p:grpSp>
        <p:sp>
          <p:nvSpPr>
            <p:cNvPr id="268325" name="Text Box 37"/>
            <p:cNvSpPr txBox="1">
              <a:spLocks noChangeArrowheads="1"/>
            </p:cNvSpPr>
            <p:nvPr/>
          </p:nvSpPr>
          <p:spPr bwMode="auto">
            <a:xfrm>
              <a:off x="1477" y="3520"/>
              <a:ext cx="16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>
                  <a:effectLst/>
                </a:rPr>
                <a:t>+</a:t>
              </a:r>
            </a:p>
          </p:txBody>
        </p:sp>
        <p:sp>
          <p:nvSpPr>
            <p:cNvPr id="268326" name="Text Box 38"/>
            <p:cNvSpPr txBox="1">
              <a:spLocks noChangeArrowheads="1"/>
            </p:cNvSpPr>
            <p:nvPr/>
          </p:nvSpPr>
          <p:spPr bwMode="auto">
            <a:xfrm rot="23029">
              <a:off x="462" y="3468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800">
                  <a:effectLst/>
                </a:rPr>
                <a:t>-</a:t>
              </a:r>
            </a:p>
          </p:txBody>
        </p:sp>
      </p:grpSp>
      <p:cxnSp>
        <p:nvCxnSpPr>
          <p:cNvPr id="268327" name="AutoShape 39"/>
          <p:cNvCxnSpPr>
            <a:cxnSpLocks noChangeShapeType="1"/>
            <a:stCxn id="268309" idx="0"/>
            <a:endCxn id="268326" idx="3"/>
          </p:cNvCxnSpPr>
          <p:nvPr/>
        </p:nvCxnSpPr>
        <p:spPr bwMode="auto">
          <a:xfrm rot="5400000" flipH="1">
            <a:off x="3036094" y="5366544"/>
            <a:ext cx="288925" cy="300037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cxnSp>
        <p:nvCxnSpPr>
          <p:cNvPr id="268328" name="AutoShape 40"/>
          <p:cNvCxnSpPr>
            <a:cxnSpLocks noChangeShapeType="1"/>
            <a:stCxn id="268310" idx="0"/>
            <a:endCxn id="268325" idx="1"/>
          </p:cNvCxnSpPr>
          <p:nvPr/>
        </p:nvCxnSpPr>
        <p:spPr bwMode="auto">
          <a:xfrm rot="16200000">
            <a:off x="4171157" y="5450681"/>
            <a:ext cx="260350" cy="160337"/>
          </a:xfrm>
          <a:prstGeom prst="curvedConnector2">
            <a:avLst/>
          </a:prstGeom>
          <a:noFill/>
          <a:ln w="25400">
            <a:solidFill>
              <a:srgbClr val="0033CC"/>
            </a:solidFill>
            <a:prstDash val="sysDot"/>
            <a:round/>
            <a:headEnd/>
            <a:tailEnd type="stealth" w="med" len="sm"/>
          </a:ln>
          <a:effectLst/>
        </p:spPr>
      </p:cxn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6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6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 autoUpdateAnimBg="0"/>
      <p:bldP spid="2682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53" name="Text Box 41"/>
          <p:cNvSpPr txBox="1">
            <a:spLocks noChangeArrowheads="1"/>
          </p:cNvSpPr>
          <p:nvPr/>
        </p:nvSpPr>
        <p:spPr bwMode="auto">
          <a:xfrm>
            <a:off x="1295400" y="1676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graphicFrame>
        <p:nvGraphicFramePr>
          <p:cNvPr id="27750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606249"/>
              </p:ext>
            </p:extLst>
          </p:nvPr>
        </p:nvGraphicFramePr>
        <p:xfrm>
          <a:off x="2752725" y="193675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2" name="Ecuación" r:id="rId3" imgW="1168200" imgH="203040" progId="Equation.3">
                  <p:embed/>
                </p:oleObj>
              </mc:Choice>
              <mc:Fallback>
                <p:oleObj name="Ecuación" r:id="rId3" imgW="116820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936750"/>
                        <a:ext cx="2657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121714"/>
              </p:ext>
            </p:extLst>
          </p:nvPr>
        </p:nvGraphicFramePr>
        <p:xfrm>
          <a:off x="2252663" y="2376488"/>
          <a:ext cx="46370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3" name="Ecuación" r:id="rId5" imgW="1955520" imgH="203040" progId="Equation.3">
                  <p:embed/>
                </p:oleObj>
              </mc:Choice>
              <mc:Fallback>
                <p:oleObj name="Ecuación" r:id="rId5" imgW="195552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2376488"/>
                        <a:ext cx="46370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56" name="Text Box 44"/>
          <p:cNvSpPr txBox="1">
            <a:spLocks noChangeArrowheads="1"/>
          </p:cNvSpPr>
          <p:nvPr/>
        </p:nvSpPr>
        <p:spPr bwMode="auto">
          <a:xfrm>
            <a:off x="1320800" y="38671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graphicFrame>
        <p:nvGraphicFramePr>
          <p:cNvPr id="277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78578"/>
              </p:ext>
            </p:extLst>
          </p:nvPr>
        </p:nvGraphicFramePr>
        <p:xfrm>
          <a:off x="2927350" y="4279900"/>
          <a:ext cx="431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4" name="Ecuación" r:id="rId7" imgW="1981080" imgH="203040" progId="Equation.3">
                  <p:embed/>
                </p:oleObj>
              </mc:Choice>
              <mc:Fallback>
                <p:oleObj name="Ecuación" r:id="rId7" imgW="1981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279900"/>
                        <a:ext cx="43116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92060"/>
              </p:ext>
            </p:extLst>
          </p:nvPr>
        </p:nvGraphicFramePr>
        <p:xfrm>
          <a:off x="2971800" y="4743450"/>
          <a:ext cx="40767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5" name="Ecuación" r:id="rId9" imgW="1854000" imgH="228600" progId="Equation.3">
                  <p:embed/>
                </p:oleObj>
              </mc:Choice>
              <mc:Fallback>
                <p:oleObj name="Ecuación" r:id="rId9" imgW="1854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43450"/>
                        <a:ext cx="40767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59" name="Line 47"/>
          <p:cNvSpPr>
            <a:spLocks noChangeShapeType="1"/>
          </p:cNvSpPr>
          <p:nvPr/>
        </p:nvSpPr>
        <p:spPr bwMode="auto">
          <a:xfrm>
            <a:off x="1485900" y="2857500"/>
            <a:ext cx="601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>
              <a:solidFill>
                <a:srgbClr val="000099"/>
              </a:solidFill>
            </a:endParaRPr>
          </a:p>
        </p:txBody>
      </p:sp>
      <p:graphicFrame>
        <p:nvGraphicFramePr>
          <p:cNvPr id="277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70498"/>
              </p:ext>
            </p:extLst>
          </p:nvPr>
        </p:nvGraphicFramePr>
        <p:xfrm>
          <a:off x="1604963" y="2878138"/>
          <a:ext cx="59324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6" name="Ecuación" r:id="rId11" imgW="2501640" imgH="203040" progId="Equation.3">
                  <p:embed/>
                </p:oleObj>
              </mc:Choice>
              <mc:Fallback>
                <p:oleObj name="Ecuación" r:id="rId11" imgW="25016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878138"/>
                        <a:ext cx="5932487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61" name="Line 49"/>
          <p:cNvSpPr>
            <a:spLocks noChangeShapeType="1"/>
          </p:cNvSpPr>
          <p:nvPr/>
        </p:nvSpPr>
        <p:spPr bwMode="auto">
          <a:xfrm>
            <a:off x="1633538" y="5253038"/>
            <a:ext cx="601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>
              <a:solidFill>
                <a:srgbClr val="000099"/>
              </a:solidFill>
            </a:endParaRP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16682"/>
              </p:ext>
            </p:extLst>
          </p:nvPr>
        </p:nvGraphicFramePr>
        <p:xfrm>
          <a:off x="2414588" y="5245100"/>
          <a:ext cx="46085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7" name="Ecuación" r:id="rId13" imgW="1942920" imgH="228600" progId="Equation.3">
                  <p:embed/>
                </p:oleObj>
              </mc:Choice>
              <mc:Fallback>
                <p:oleObj name="Ecuación" r:id="rId13" imgW="19429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5245100"/>
                        <a:ext cx="46085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6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53" grpId="0" autoUpdateAnimBg="0"/>
      <p:bldP spid="269356" grpId="0" autoUpdateAnimBg="0"/>
      <p:bldP spid="269359" grpId="0" animBg="1"/>
      <p:bldP spid="269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304800" y="2184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pic>
        <p:nvPicPr>
          <p:cNvPr id="270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4963" y="2090738"/>
            <a:ext cx="5932487" cy="474662"/>
          </a:xfrm>
          <a:prstGeom prst="rect">
            <a:avLst/>
          </a:prstGeom>
          <a:noFill/>
        </p:spPr>
      </p:pic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330200" y="2692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3925888" y="2565400"/>
          <a:ext cx="46085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4" name="Ecuación" r:id="rId4" imgW="1942920" imgH="228600" progId="Equation.3">
                  <p:embed/>
                </p:oleObj>
              </mc:Choice>
              <mc:Fallback>
                <p:oleObj name="Ecuación" r:id="rId4" imgW="19429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2565400"/>
                        <a:ext cx="46085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42" name="Line 6"/>
          <p:cNvSpPr>
            <a:spLocks noChangeShapeType="1"/>
          </p:cNvSpPr>
          <p:nvPr/>
        </p:nvSpPr>
        <p:spPr bwMode="auto">
          <a:xfrm>
            <a:off x="1447800" y="3187700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autoUpdateAnimBg="0"/>
      <p:bldP spid="270340" grpId="0" autoUpdateAnimBg="0"/>
      <p:bldP spid="2703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86" name="Group 2"/>
          <p:cNvGrpSpPr>
            <a:grpSpLocks/>
          </p:cNvGrpSpPr>
          <p:nvPr/>
        </p:nvGrpSpPr>
        <p:grpSpPr bwMode="auto">
          <a:xfrm>
            <a:off x="304800" y="2090738"/>
            <a:ext cx="8272463" cy="1096962"/>
            <a:chOff x="192" y="1333"/>
            <a:chExt cx="5211" cy="691"/>
          </a:xfrm>
        </p:grpSpPr>
        <p:sp>
          <p:nvSpPr>
            <p:cNvPr id="272387" name="Text Box 3"/>
            <p:cNvSpPr txBox="1">
              <a:spLocks noChangeArrowheads="1"/>
            </p:cNvSpPr>
            <p:nvPr/>
          </p:nvSpPr>
          <p:spPr bwMode="auto">
            <a:xfrm>
              <a:off x="192" y="1392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sz="1600" dirty="0">
                  <a:solidFill>
                    <a:srgbClr val="000099"/>
                  </a:solidFill>
                  <a:effectLst/>
                </a:rPr>
                <a:t>Cátodo:</a:t>
              </a:r>
            </a:p>
          </p:txBody>
        </p:sp>
        <p:sp>
          <p:nvSpPr>
            <p:cNvPr id="272388" name="Text Box 4"/>
            <p:cNvSpPr txBox="1">
              <a:spLocks noChangeArrowheads="1"/>
            </p:cNvSpPr>
            <p:nvPr/>
          </p:nvSpPr>
          <p:spPr bwMode="auto">
            <a:xfrm>
              <a:off x="208" y="1712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sz="1600">
                  <a:solidFill>
                    <a:srgbClr val="000099"/>
                  </a:solidFill>
                  <a:effectLst/>
                </a:rPr>
                <a:t>Ánodo:</a:t>
              </a:r>
            </a:p>
          </p:txBody>
        </p:sp>
        <p:grpSp>
          <p:nvGrpSpPr>
            <p:cNvPr id="272389" name="Group 5"/>
            <p:cNvGrpSpPr>
              <a:grpSpLocks/>
            </p:cNvGrpSpPr>
            <p:nvPr/>
          </p:nvGrpSpPr>
          <p:grpSpPr bwMode="auto">
            <a:xfrm>
              <a:off x="912" y="1333"/>
              <a:ext cx="4491" cy="691"/>
              <a:chOff x="912" y="1333"/>
              <a:chExt cx="4491" cy="691"/>
            </a:xfrm>
          </p:grpSpPr>
          <p:pic>
            <p:nvPicPr>
              <p:cNvPr id="272390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011" y="1333"/>
                <a:ext cx="3737" cy="299"/>
              </a:xfrm>
              <a:prstGeom prst="rect">
                <a:avLst/>
              </a:prstGeom>
              <a:noFill/>
            </p:spPr>
          </p:pic>
          <p:graphicFrame>
            <p:nvGraphicFramePr>
              <p:cNvPr id="272391" name="Object 7"/>
              <p:cNvGraphicFramePr>
                <a:graphicFrameLocks noChangeAspect="1"/>
              </p:cNvGraphicFramePr>
              <p:nvPr/>
            </p:nvGraphicFramePr>
            <p:xfrm>
              <a:off x="2490" y="1632"/>
              <a:ext cx="2789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2418" name="Ecuación" r:id="rId4" imgW="1866600" imgH="228600" progId="Equation.3">
                      <p:embed/>
                    </p:oleObj>
                  </mc:Choice>
                  <mc:Fallback>
                    <p:oleObj name="Ecuación" r:id="rId4" imgW="1866600" imgH="2286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0" y="1632"/>
                            <a:ext cx="2789" cy="3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2392" name="Line 8"/>
              <p:cNvSpPr>
                <a:spLocks noChangeShapeType="1"/>
              </p:cNvSpPr>
              <p:nvPr/>
            </p:nvSpPr>
            <p:spPr bwMode="auto">
              <a:xfrm>
                <a:off x="912" y="2024"/>
                <a:ext cx="44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</p:grpSp>
      <p:graphicFrame>
        <p:nvGraphicFramePr>
          <p:cNvPr id="272393" name="Object 9"/>
          <p:cNvGraphicFramePr>
            <a:graphicFrameLocks noChangeAspect="1"/>
          </p:cNvGraphicFramePr>
          <p:nvPr/>
        </p:nvGraphicFramePr>
        <p:xfrm>
          <a:off x="3790950" y="3175000"/>
          <a:ext cx="33718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19" name="Ecuación" r:id="rId6" imgW="1422360" imgH="203040" progId="Equation.3">
                  <p:embed/>
                </p:oleObj>
              </mc:Choice>
              <mc:Fallback>
                <p:oleObj name="Ecuación" r:id="rId6" imgW="14223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3175000"/>
                        <a:ext cx="337185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3594809" y="1371600"/>
            <a:ext cx="1954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800" u="sng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medio </a:t>
            </a:r>
            <a:r>
              <a:rPr lang="es-ES" sz="1800" u="sng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ácido</a:t>
            </a:r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1295400" y="1971551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graphicFrame>
        <p:nvGraphicFramePr>
          <p:cNvPr id="273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825497"/>
              </p:ext>
            </p:extLst>
          </p:nvPr>
        </p:nvGraphicFramePr>
        <p:xfrm>
          <a:off x="2805113" y="1895351"/>
          <a:ext cx="2770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4" name="Ecuación" r:id="rId3" imgW="1257120" imgH="203040" progId="Equation.3">
                  <p:embed/>
                </p:oleObj>
              </mc:Choice>
              <mc:Fallback>
                <p:oleObj name="Ecuación" r:id="rId3" imgW="12571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895351"/>
                        <a:ext cx="277018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20800" y="2327151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pic>
        <p:nvPicPr>
          <p:cNvPr id="2734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9500" y="2250951"/>
            <a:ext cx="4076700" cy="498475"/>
          </a:xfrm>
          <a:prstGeom prst="rect">
            <a:avLst/>
          </a:prstGeom>
          <a:noFill/>
        </p:spPr>
      </p:pic>
      <p:sp>
        <p:nvSpPr>
          <p:cNvPr id="273415" name="Line 7"/>
          <p:cNvSpPr>
            <a:spLocks noChangeShapeType="1"/>
          </p:cNvSpPr>
          <p:nvPr/>
        </p:nvSpPr>
        <p:spPr bwMode="auto">
          <a:xfrm>
            <a:off x="2690813" y="2784351"/>
            <a:ext cx="5005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aphicFrame>
        <p:nvGraphicFramePr>
          <p:cNvPr id="273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93903"/>
              </p:ext>
            </p:extLst>
          </p:nvPr>
        </p:nvGraphicFramePr>
        <p:xfrm>
          <a:off x="3398838" y="2766889"/>
          <a:ext cx="31670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5" name="Ecuación" r:id="rId6" imgW="1422360" imgH="203040" progId="Equation.3">
                  <p:embed/>
                </p:oleObj>
              </mc:Choice>
              <mc:Fallback>
                <p:oleObj name="Ecuación" r:id="rId6" imgW="14223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766889"/>
                        <a:ext cx="3167062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530689" y="3970808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u="sng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medio </a:t>
            </a:r>
            <a:r>
              <a:rPr lang="es-ES" sz="1800" u="sng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básico</a:t>
            </a:r>
            <a:r>
              <a:rPr lang="es-ES" sz="1800" u="sng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1168400" y="4574207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Cátodo:</a:t>
            </a:r>
          </a:p>
        </p:txBody>
      </p:sp>
      <p:graphicFrame>
        <p:nvGraphicFramePr>
          <p:cNvPr id="273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945494"/>
              </p:ext>
            </p:extLst>
          </p:nvPr>
        </p:nvGraphicFramePr>
        <p:xfrm>
          <a:off x="2466975" y="4509120"/>
          <a:ext cx="4467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6" name="Ecuación" r:id="rId8" imgW="2044440" imgH="203040" progId="Equation.3">
                  <p:embed/>
                </p:oleObj>
              </mc:Choice>
              <mc:Fallback>
                <p:oleObj name="Ecuación" r:id="rId8" imgW="20444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4509120"/>
                        <a:ext cx="44672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1193800" y="4929807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Ánodo:</a:t>
            </a:r>
          </a:p>
        </p:txBody>
      </p:sp>
      <p:graphicFrame>
        <p:nvGraphicFramePr>
          <p:cNvPr id="273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251314"/>
              </p:ext>
            </p:extLst>
          </p:nvPr>
        </p:nvGraphicFramePr>
        <p:xfrm>
          <a:off x="3613150" y="4879007"/>
          <a:ext cx="431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7" name="Ecuación" r:id="rId10" imgW="1981080" imgH="203040" progId="Equation.3">
                  <p:embed/>
                </p:oleObj>
              </mc:Choice>
              <mc:Fallback>
                <p:oleObj name="Ecuación" r:id="rId10" imgW="198108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879007"/>
                        <a:ext cx="43116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22" name="Line 14"/>
          <p:cNvSpPr>
            <a:spLocks noChangeShapeType="1"/>
          </p:cNvSpPr>
          <p:nvPr/>
        </p:nvSpPr>
        <p:spPr bwMode="auto">
          <a:xfrm>
            <a:off x="2690813" y="5387007"/>
            <a:ext cx="5005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aphicFrame>
        <p:nvGraphicFramePr>
          <p:cNvPr id="2734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01311"/>
              </p:ext>
            </p:extLst>
          </p:nvPr>
        </p:nvGraphicFramePr>
        <p:xfrm>
          <a:off x="3384550" y="5369545"/>
          <a:ext cx="32956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8" name="Ecuación" r:id="rId12" imgW="1422360" imgH="203040" progId="Equation.3">
                  <p:embed/>
                </p:oleObj>
              </mc:Choice>
              <mc:Fallback>
                <p:oleObj name="Ecuación" r:id="rId12" imgW="14223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5369545"/>
                        <a:ext cx="32956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7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autoUpdateAnimBg="0"/>
      <p:bldP spid="273413" grpId="0" autoUpdateAnimBg="0"/>
      <p:bldP spid="273415" grpId="0" animBg="1"/>
      <p:bldP spid="273417" grpId="0" autoUpdateAnimBg="0"/>
      <p:bldP spid="273418" grpId="0" autoUpdateAnimBg="0"/>
      <p:bldP spid="273420" grpId="0" autoUpdateAnimBg="0"/>
      <p:bldP spid="2734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851017" y="1691516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Cálculos </a:t>
            </a:r>
            <a:r>
              <a:rPr lang="es-ES" sz="1800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el medio </a:t>
            </a:r>
            <a:r>
              <a:rPr lang="es-ES" sz="1800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ácido:</a:t>
            </a:r>
            <a:endParaRPr lang="es-ES" sz="1800" u="sng" dirty="0">
              <a:solidFill>
                <a:srgbClr val="0000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3154363" y="2413000"/>
            <a:ext cx="2833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1 [mol] 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  =  6.022x10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23</a:t>
            </a:r>
            <a:r>
              <a:rPr lang="es-ES" sz="1600">
                <a:solidFill>
                  <a:srgbClr val="000099"/>
                </a:solidFill>
                <a:effectLst/>
              </a:rPr>
              <a:t> [e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]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329520" y="2870200"/>
            <a:ext cx="24833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</a:rPr>
              <a:t>1 [</a:t>
            </a:r>
            <a:r>
              <a:rPr lang="es-ES" sz="1600" dirty="0" smtClean="0">
                <a:solidFill>
                  <a:srgbClr val="000099"/>
                </a:solidFill>
                <a:effectLst/>
              </a:rPr>
              <a:t>e</a:t>
            </a:r>
            <a:r>
              <a:rPr lang="es-ES" sz="1600" baseline="30000" dirty="0" smtClean="0">
                <a:solidFill>
                  <a:srgbClr val="000099"/>
                </a:solidFill>
                <a:effectLst/>
              </a:rPr>
              <a:t>–</a:t>
            </a:r>
            <a:r>
              <a:rPr lang="es-ES" sz="1600" dirty="0" smtClean="0">
                <a:solidFill>
                  <a:srgbClr val="000099"/>
                </a:solidFill>
                <a:effectLst/>
              </a:rPr>
              <a:t>] =  </a:t>
            </a:r>
            <a:r>
              <a:rPr lang="es-ES" sz="1600" dirty="0">
                <a:solidFill>
                  <a:srgbClr val="000099"/>
                </a:solidFill>
                <a:effectLst/>
              </a:rPr>
              <a:t>1.6022x10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-19</a:t>
            </a:r>
            <a:r>
              <a:rPr lang="es-ES" sz="1600" dirty="0">
                <a:solidFill>
                  <a:srgbClr val="000099"/>
                </a:solidFill>
                <a:effectLst/>
              </a:rPr>
              <a:t> [C]</a:t>
            </a: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autoUpdateAnimBg="0"/>
      <p:bldP spid="274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2851016" y="1371600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Cálculos </a:t>
            </a:r>
            <a:r>
              <a:rPr lang="es-ES" sz="1800" dirty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el medio </a:t>
            </a:r>
            <a:r>
              <a:rPr lang="es-ES" sz="1800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ácido:</a:t>
            </a:r>
            <a:endParaRPr lang="es-ES" sz="1800" u="sng" dirty="0">
              <a:solidFill>
                <a:srgbClr val="0000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944563" y="1988840"/>
            <a:ext cx="2833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1 [mol] 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  =  6.022x10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23</a:t>
            </a:r>
            <a:r>
              <a:rPr lang="es-ES" sz="1600">
                <a:solidFill>
                  <a:srgbClr val="000099"/>
                </a:solidFill>
                <a:effectLst/>
              </a:rPr>
              <a:t> [e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–</a:t>
            </a:r>
            <a:r>
              <a:rPr lang="es-ES" sz="1600">
                <a:solidFill>
                  <a:srgbClr val="000099"/>
                </a:solidFill>
                <a:effectLst/>
              </a:rPr>
              <a:t>]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3698875" y="1988840"/>
            <a:ext cx="177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=  96 484.484 [C]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5392738" y="1988840"/>
            <a:ext cx="1671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=  1.0 [Faraday]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983413" y="1988840"/>
            <a:ext cx="1017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=  1.0 [F]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3841750" y="2477790"/>
            <a:ext cx="146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[C]  =  [A]  [s]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3538538" y="3042940"/>
            <a:ext cx="207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000099"/>
                </a:solidFill>
                <a:effectLst/>
              </a:rPr>
              <a:t>Q[C]  =  (I [A]) (t [s])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712788" y="3933056"/>
            <a:ext cx="7718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800" b="0" dirty="0">
                <a:solidFill>
                  <a:srgbClr val="000099"/>
                </a:solidFill>
                <a:effectLst/>
              </a:rPr>
              <a:t>Para determinar la cantidad de hidrógeno producida se considera la reacción siguiente:</a:t>
            </a:r>
          </a:p>
        </p:txBody>
      </p:sp>
      <p:pic>
        <p:nvPicPr>
          <p:cNvPr id="27546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3438" y="4558531"/>
            <a:ext cx="2395537" cy="412750"/>
          </a:xfrm>
          <a:prstGeom prst="rect">
            <a:avLst/>
          </a:prstGeom>
          <a:noFill/>
        </p:spPr>
      </p:pic>
      <p:graphicFrame>
        <p:nvGraphicFramePr>
          <p:cNvPr id="275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820682"/>
              </p:ext>
            </p:extLst>
          </p:nvPr>
        </p:nvGraphicFramePr>
        <p:xfrm>
          <a:off x="2489200" y="5199881"/>
          <a:ext cx="41640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80" name="Ecuación" r:id="rId4" imgW="3720960" imgH="622080" progId="Equation.3">
                  <p:embed/>
                </p:oleObj>
              </mc:Choice>
              <mc:Fallback>
                <p:oleObj name="Ecuación" r:id="rId4" imgW="3720960" imgH="622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5199881"/>
                        <a:ext cx="416401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autoUpdateAnimBg="0"/>
      <p:bldP spid="275460" grpId="0" autoUpdateAnimBg="0"/>
      <p:bldP spid="275461" grpId="0" autoUpdateAnimBg="0"/>
      <p:bldP spid="275462" grpId="0" autoUpdateAnimBg="0"/>
      <p:bldP spid="275463" grpId="0" autoUpdateAnimBg="0"/>
      <p:bldP spid="275464" grpId="0" autoUpdateAnimBg="0"/>
      <p:bldP spid="27546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712788" y="1752600"/>
            <a:ext cx="7718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800" b="0" dirty="0">
                <a:solidFill>
                  <a:srgbClr val="000099"/>
                </a:solidFill>
                <a:effectLst/>
              </a:rPr>
              <a:t>Para determinar la cantidad de oxígeno producida se considera la reacción siguiente:</a:t>
            </a:r>
          </a:p>
        </p:txBody>
      </p:sp>
      <p:pic>
        <p:nvPicPr>
          <p:cNvPr id="271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3650" y="2590800"/>
            <a:ext cx="4076700" cy="498475"/>
          </a:xfrm>
          <a:prstGeom prst="rect">
            <a:avLst/>
          </a:prstGeom>
          <a:noFill/>
        </p:spPr>
      </p:pic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2474913" y="3429000"/>
          <a:ext cx="41925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7" name="Ecuación" r:id="rId4" imgW="3746160" imgH="622080" progId="Equation.3">
                  <p:embed/>
                </p:oleObj>
              </mc:Choice>
              <mc:Fallback>
                <p:oleObj name="Ecuación" r:id="rId4" imgW="3746160" imgH="622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3429000"/>
                        <a:ext cx="4192587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3363984" y="765175"/>
            <a:ext cx="2416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Electrólisis del agua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588" y="1524000"/>
            <a:ext cx="81248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48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3054474"/>
            <a:ext cx="22669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998774" y="765175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Ejercicio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60963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800" dirty="0" smtClean="0">
                <a:solidFill>
                  <a:srgbClr val="000099"/>
                </a:solidFill>
                <a:effectLst/>
              </a:rPr>
              <a:t>Presentación revisada por: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Q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. Adriana Ramírez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González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Q. Antonia del Carmen Pérez León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Ayesha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Sagrario Román García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M. A. Claudia  Elisa Sánchez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Navarro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I. Q. Hermelinda Concepción Sánchez </a:t>
            </a:r>
            <a:r>
              <a:rPr lang="es-ES" sz="1400" b="0" dirty="0" err="1" smtClean="0">
                <a:solidFill>
                  <a:srgbClr val="000099"/>
                </a:solidFill>
                <a:effectLst/>
              </a:rPr>
              <a:t>Tlaxqueño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Ing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Jacquelyn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Martínez </a:t>
            </a:r>
            <a:r>
              <a:rPr lang="es-ES" sz="1400" b="0" dirty="0" err="1" smtClean="0">
                <a:solidFill>
                  <a:srgbClr val="000099"/>
                </a:solidFill>
                <a:effectLst/>
              </a:rPr>
              <a:t>Alavez</a:t>
            </a: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I. Q. Luis Javier Acosta Bernal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Ramiro Maravilla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Galván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Dr. Rogelio Soto Ayala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0" i="1" dirty="0" smtClean="0">
                <a:solidFill>
                  <a:srgbClr val="000099"/>
                </a:solidFill>
                <a:effectLst/>
              </a:rPr>
              <a:t>Profesores de la Facultad de Ingeniería, UNAM</a:t>
            </a:r>
            <a:endParaRPr lang="es-ES" sz="1800" b="0" i="1" dirty="0">
              <a:solidFill>
                <a:srgbClr val="0000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16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371600" y="2667000"/>
            <a:ext cx="6629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99"/>
                </a:solidFill>
                <a:effectLst/>
                <a:cs typeface="Times New Roman" pitchFamily="18" charset="0"/>
              </a:rPr>
              <a:t>“En electroquímica, se trabaja con reacciones de óxido-reducción espontáneas y no espontáneas”</a:t>
            </a:r>
            <a:endParaRPr lang="es-ES" sz="2400" dirty="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40" name="Text Box 44"/>
          <p:cNvSpPr txBox="1">
            <a:spLocks noChangeArrowheads="1"/>
          </p:cNvSpPr>
          <p:nvPr/>
        </p:nvSpPr>
        <p:spPr bwMode="auto">
          <a:xfrm>
            <a:off x="719138" y="1556792"/>
            <a:ext cx="7705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800" b="0" dirty="0">
                <a:solidFill>
                  <a:srgbClr val="000099"/>
                </a:solidFill>
                <a:effectLst/>
              </a:rPr>
              <a:t>Es una rama de la química que </a:t>
            </a:r>
            <a:r>
              <a:rPr lang="es-ES" sz="1800" b="0" dirty="0" smtClean="0">
                <a:solidFill>
                  <a:srgbClr val="000099"/>
                </a:solidFill>
                <a:effectLst/>
              </a:rPr>
              <a:t>trata sobre las reacciones </a:t>
            </a:r>
            <a:r>
              <a:rPr lang="es-ES" sz="1800" b="0" dirty="0">
                <a:solidFill>
                  <a:srgbClr val="000099"/>
                </a:solidFill>
                <a:effectLst/>
              </a:rPr>
              <a:t>de óxido-reducción; es decir, aquellas reacciones en las que se presenta la transferencia de electrones de un átomo a otro, de forma espontánea o no espontánea.</a:t>
            </a:r>
          </a:p>
        </p:txBody>
      </p:sp>
      <p:grpSp>
        <p:nvGrpSpPr>
          <p:cNvPr id="260141" name="Group 45"/>
          <p:cNvGrpSpPr>
            <a:grpSpLocks/>
          </p:cNvGrpSpPr>
          <p:nvPr/>
        </p:nvGrpSpPr>
        <p:grpSpPr bwMode="auto">
          <a:xfrm>
            <a:off x="2101850" y="3733800"/>
            <a:ext cx="4756150" cy="274638"/>
            <a:chOff x="1324" y="2358"/>
            <a:chExt cx="2996" cy="173"/>
          </a:xfrm>
        </p:grpSpPr>
        <p:sp>
          <p:nvSpPr>
            <p:cNvPr id="260142" name="Text Box 46"/>
            <p:cNvSpPr txBox="1">
              <a:spLocks noChangeArrowheads="1"/>
            </p:cNvSpPr>
            <p:nvPr/>
          </p:nvSpPr>
          <p:spPr bwMode="auto">
            <a:xfrm>
              <a:off x="1324" y="2358"/>
              <a:ext cx="1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Zn</a:t>
              </a:r>
            </a:p>
          </p:txBody>
        </p:sp>
        <p:sp>
          <p:nvSpPr>
            <p:cNvPr id="260143" name="Text Box 47"/>
            <p:cNvSpPr txBox="1">
              <a:spLocks noChangeArrowheads="1"/>
            </p:cNvSpPr>
            <p:nvPr/>
          </p:nvSpPr>
          <p:spPr bwMode="auto">
            <a:xfrm>
              <a:off x="1689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60144" name="Text Box 48"/>
            <p:cNvSpPr txBox="1">
              <a:spLocks noChangeArrowheads="1"/>
            </p:cNvSpPr>
            <p:nvPr/>
          </p:nvSpPr>
          <p:spPr bwMode="auto">
            <a:xfrm>
              <a:off x="1963" y="2358"/>
              <a:ext cx="4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CuSO</a:t>
              </a:r>
              <a:r>
                <a:rPr lang="es-ES" sz="1800" baseline="-25000">
                  <a:solidFill>
                    <a:srgbClr val="000066"/>
                  </a:solidFill>
                  <a:effectLst/>
                </a:rPr>
                <a:t>4</a:t>
              </a:r>
              <a:endParaRPr lang="es-ES" sz="1800">
                <a:solidFill>
                  <a:srgbClr val="000066"/>
                </a:solidFill>
                <a:effectLst/>
              </a:endParaRPr>
            </a:p>
          </p:txBody>
        </p:sp>
        <p:sp>
          <p:nvSpPr>
            <p:cNvPr id="260145" name="Line 49"/>
            <p:cNvSpPr>
              <a:spLocks noChangeShapeType="1"/>
            </p:cNvSpPr>
            <p:nvPr/>
          </p:nvSpPr>
          <p:spPr bwMode="auto">
            <a:xfrm>
              <a:off x="2606" y="2508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0146" name="Text Box 50"/>
            <p:cNvSpPr txBox="1">
              <a:spLocks noChangeArrowheads="1"/>
            </p:cNvSpPr>
            <p:nvPr/>
          </p:nvSpPr>
          <p:spPr bwMode="auto">
            <a:xfrm>
              <a:off x="3227" y="2358"/>
              <a:ext cx="4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66"/>
                  </a:solidFill>
                  <a:effectLst/>
                </a:rPr>
                <a:t>4</a:t>
              </a:r>
            </a:p>
          </p:txBody>
        </p:sp>
        <p:sp>
          <p:nvSpPr>
            <p:cNvPr id="260147" name="Text Box 51"/>
            <p:cNvSpPr txBox="1">
              <a:spLocks noChangeArrowheads="1"/>
            </p:cNvSpPr>
            <p:nvPr/>
          </p:nvSpPr>
          <p:spPr bwMode="auto">
            <a:xfrm>
              <a:off x="3854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60148" name="Text Box 52"/>
            <p:cNvSpPr txBox="1">
              <a:spLocks noChangeArrowheads="1"/>
            </p:cNvSpPr>
            <p:nvPr/>
          </p:nvSpPr>
          <p:spPr bwMode="auto">
            <a:xfrm>
              <a:off x="4128" y="235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Cu</a:t>
              </a:r>
              <a:endParaRPr lang="es-ES" sz="1800" baseline="-25000">
                <a:solidFill>
                  <a:srgbClr val="000066"/>
                </a:solidFill>
                <a:effectLst/>
              </a:endParaRPr>
            </a:p>
          </p:txBody>
        </p:sp>
      </p:grpSp>
      <p:cxnSp>
        <p:nvCxnSpPr>
          <p:cNvPr id="260149" name="AutoShape 53"/>
          <p:cNvCxnSpPr>
            <a:cxnSpLocks noChangeShapeType="1"/>
          </p:cNvCxnSpPr>
          <p:nvPr/>
        </p:nvCxnSpPr>
        <p:spPr bwMode="auto">
          <a:xfrm rot="16200000" flipH="1">
            <a:off x="3759994" y="2688431"/>
            <a:ext cx="1588" cy="2987675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60150" name="AutoShape 54"/>
          <p:cNvCxnSpPr>
            <a:cxnSpLocks noChangeShapeType="1"/>
          </p:cNvCxnSpPr>
          <p:nvPr/>
        </p:nvCxnSpPr>
        <p:spPr bwMode="auto">
          <a:xfrm rot="5400000" flipV="1">
            <a:off x="4989513" y="1930400"/>
            <a:ext cx="1587" cy="343376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60151" name="Group 55"/>
          <p:cNvGrpSpPr>
            <a:grpSpLocks/>
          </p:cNvGrpSpPr>
          <p:nvPr/>
        </p:nvGrpSpPr>
        <p:grpSpPr bwMode="auto">
          <a:xfrm>
            <a:off x="2219325" y="3648075"/>
            <a:ext cx="4564063" cy="168275"/>
            <a:chOff x="1398" y="2304"/>
            <a:chExt cx="2875" cy="106"/>
          </a:xfrm>
        </p:grpSpPr>
        <p:sp>
          <p:nvSpPr>
            <p:cNvPr id="260152" name="Text Box 56"/>
            <p:cNvSpPr txBox="1">
              <a:spLocks noChangeArrowheads="1"/>
            </p:cNvSpPr>
            <p:nvPr/>
          </p:nvSpPr>
          <p:spPr bwMode="auto">
            <a:xfrm>
              <a:off x="1398" y="23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0</a:t>
              </a:r>
            </a:p>
          </p:txBody>
        </p:sp>
        <p:sp>
          <p:nvSpPr>
            <p:cNvPr id="260153" name="Text Box 57"/>
            <p:cNvSpPr txBox="1">
              <a:spLocks noChangeArrowheads="1"/>
            </p:cNvSpPr>
            <p:nvPr/>
          </p:nvSpPr>
          <p:spPr bwMode="auto">
            <a:xfrm>
              <a:off x="2012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+2</a:t>
              </a:r>
            </a:p>
          </p:txBody>
        </p:sp>
        <p:sp>
          <p:nvSpPr>
            <p:cNvPr id="260154" name="Text Box 58"/>
            <p:cNvSpPr txBox="1">
              <a:spLocks noChangeArrowheads="1"/>
            </p:cNvSpPr>
            <p:nvPr/>
          </p:nvSpPr>
          <p:spPr bwMode="auto">
            <a:xfrm>
              <a:off x="3264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+2</a:t>
              </a:r>
            </a:p>
          </p:txBody>
        </p:sp>
        <p:sp>
          <p:nvSpPr>
            <p:cNvPr id="260155" name="Text Box 59"/>
            <p:cNvSpPr txBox="1">
              <a:spLocks noChangeArrowheads="1"/>
            </p:cNvSpPr>
            <p:nvPr/>
          </p:nvSpPr>
          <p:spPr bwMode="auto">
            <a:xfrm>
              <a:off x="4176" y="2304"/>
              <a:ext cx="9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 0 </a:t>
              </a:r>
            </a:p>
          </p:txBody>
        </p:sp>
      </p:grpSp>
      <p:sp>
        <p:nvSpPr>
          <p:cNvPr id="260156" name="Text Box 60"/>
          <p:cNvSpPr txBox="1">
            <a:spLocks noChangeArrowheads="1"/>
          </p:cNvSpPr>
          <p:nvPr/>
        </p:nvSpPr>
        <p:spPr bwMode="auto">
          <a:xfrm>
            <a:off x="2236788" y="4162425"/>
            <a:ext cx="15351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effectLst/>
              </a:rPr>
              <a:t>Se oxida, pierde 2 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60157" name="Text Box 61"/>
          <p:cNvSpPr txBox="1">
            <a:spLocks noChangeArrowheads="1"/>
          </p:cNvSpPr>
          <p:nvPr/>
        </p:nvSpPr>
        <p:spPr bwMode="auto">
          <a:xfrm>
            <a:off x="3244850" y="3178175"/>
            <a:ext cx="1536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effectLst/>
              </a:rPr>
              <a:t>Se reduce, gana 2 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6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40" grpId="0" build="p" autoUpdateAnimBg="0"/>
      <p:bldP spid="260156" grpId="0" autoUpdateAnimBg="0"/>
      <p:bldP spid="26015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22" name="Group 1026"/>
          <p:cNvGrpSpPr>
            <a:grpSpLocks/>
          </p:cNvGrpSpPr>
          <p:nvPr/>
        </p:nvGrpSpPr>
        <p:grpSpPr bwMode="auto">
          <a:xfrm>
            <a:off x="719138" y="1557342"/>
            <a:ext cx="7705725" cy="2451103"/>
            <a:chOff x="453" y="1029"/>
            <a:chExt cx="4854" cy="1544"/>
          </a:xfrm>
        </p:grpSpPr>
        <p:sp>
          <p:nvSpPr>
            <p:cNvPr id="261125" name="Text Box 1029"/>
            <p:cNvSpPr txBox="1">
              <a:spLocks noChangeArrowheads="1"/>
            </p:cNvSpPr>
            <p:nvPr/>
          </p:nvSpPr>
          <p:spPr bwMode="auto">
            <a:xfrm>
              <a:off x="453" y="1029"/>
              <a:ext cx="485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ES" sz="1800" b="0" dirty="0">
                  <a:solidFill>
                    <a:srgbClr val="000099"/>
                  </a:solidFill>
                  <a:effectLst/>
                </a:rPr>
                <a:t>Es una rama de la química que trata sobre las reacciones de óxido-reducción; es decir, aquellas reacciones en las que se presenta la transferencia de electrones de un átomo a otro, de forma espontánea o no espontánea.</a:t>
              </a:r>
            </a:p>
          </p:txBody>
        </p:sp>
        <p:grpSp>
          <p:nvGrpSpPr>
            <p:cNvPr id="261126" name="Group 1030"/>
            <p:cNvGrpSpPr>
              <a:grpSpLocks/>
            </p:cNvGrpSpPr>
            <p:nvPr/>
          </p:nvGrpSpPr>
          <p:grpSpPr bwMode="auto">
            <a:xfrm>
              <a:off x="1324" y="2400"/>
              <a:ext cx="2996" cy="173"/>
              <a:chOff x="1324" y="2358"/>
              <a:chExt cx="2996" cy="173"/>
            </a:xfrm>
          </p:grpSpPr>
          <p:sp>
            <p:nvSpPr>
              <p:cNvPr id="261127" name="Text Box 1031"/>
              <p:cNvSpPr txBox="1">
                <a:spLocks noChangeArrowheads="1"/>
              </p:cNvSpPr>
              <p:nvPr/>
            </p:nvSpPr>
            <p:spPr bwMode="auto">
              <a:xfrm>
                <a:off x="1324" y="2358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Zn</a:t>
                </a:r>
              </a:p>
            </p:txBody>
          </p:sp>
          <p:sp>
            <p:nvSpPr>
              <p:cNvPr id="261128" name="Text Box 1032"/>
              <p:cNvSpPr txBox="1">
                <a:spLocks noChangeArrowheads="1"/>
              </p:cNvSpPr>
              <p:nvPr/>
            </p:nvSpPr>
            <p:spPr bwMode="auto">
              <a:xfrm>
                <a:off x="1689" y="2358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+</a:t>
                </a:r>
              </a:p>
            </p:txBody>
          </p:sp>
          <p:sp>
            <p:nvSpPr>
              <p:cNvPr id="261129" name="Text Box 1033"/>
              <p:cNvSpPr txBox="1">
                <a:spLocks noChangeArrowheads="1"/>
              </p:cNvSpPr>
              <p:nvPr/>
            </p:nvSpPr>
            <p:spPr bwMode="auto">
              <a:xfrm>
                <a:off x="1963" y="2358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CuSO</a:t>
                </a:r>
                <a:r>
                  <a:rPr lang="es-ES" sz="1800" baseline="-25000">
                    <a:solidFill>
                      <a:srgbClr val="000066"/>
                    </a:solidFill>
                    <a:effectLst/>
                  </a:rPr>
                  <a:t>4</a:t>
                </a:r>
                <a:endParaRPr lang="es-ES" sz="1800">
                  <a:solidFill>
                    <a:srgbClr val="000066"/>
                  </a:solidFill>
                  <a:effectLst/>
                </a:endParaRPr>
              </a:p>
            </p:txBody>
          </p:sp>
          <p:sp>
            <p:nvSpPr>
              <p:cNvPr id="261130" name="Line 1034"/>
              <p:cNvSpPr>
                <a:spLocks noChangeShapeType="1"/>
              </p:cNvSpPr>
              <p:nvPr/>
            </p:nvSpPr>
            <p:spPr bwMode="auto">
              <a:xfrm>
                <a:off x="2606" y="250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1131" name="Text Box 1035"/>
              <p:cNvSpPr txBox="1">
                <a:spLocks noChangeArrowheads="1"/>
              </p:cNvSpPr>
              <p:nvPr/>
            </p:nvSpPr>
            <p:spPr bwMode="auto">
              <a:xfrm>
                <a:off x="3227" y="2358"/>
                <a:ext cx="4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ZnSO</a:t>
                </a:r>
                <a:r>
                  <a:rPr lang="es-ES" sz="1800" baseline="-25000">
                    <a:solidFill>
                      <a:srgbClr val="000066"/>
                    </a:solidFill>
                    <a:effectLst/>
                  </a:rPr>
                  <a:t>4</a:t>
                </a:r>
              </a:p>
            </p:txBody>
          </p:sp>
          <p:sp>
            <p:nvSpPr>
              <p:cNvPr id="261132" name="Text Box 1036"/>
              <p:cNvSpPr txBox="1">
                <a:spLocks noChangeArrowheads="1"/>
              </p:cNvSpPr>
              <p:nvPr/>
            </p:nvSpPr>
            <p:spPr bwMode="auto">
              <a:xfrm>
                <a:off x="3854" y="2358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+</a:t>
                </a:r>
              </a:p>
            </p:txBody>
          </p:sp>
          <p:sp>
            <p:nvSpPr>
              <p:cNvPr id="261133" name="Text Box 1037"/>
              <p:cNvSpPr txBox="1">
                <a:spLocks noChangeArrowheads="1"/>
              </p:cNvSpPr>
              <p:nvPr/>
            </p:nvSpPr>
            <p:spPr bwMode="auto">
              <a:xfrm>
                <a:off x="4128" y="235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Cu</a:t>
                </a:r>
                <a:endParaRPr lang="es-ES" sz="1800" baseline="-25000">
                  <a:solidFill>
                    <a:srgbClr val="000066"/>
                  </a:solidFill>
                  <a:effectLst/>
                </a:endParaRPr>
              </a:p>
            </p:txBody>
          </p:sp>
        </p:grpSp>
      </p:grpSp>
      <p:cxnSp>
        <p:nvCxnSpPr>
          <p:cNvPr id="261134" name="AutoShape 1038"/>
          <p:cNvCxnSpPr>
            <a:cxnSpLocks noChangeShapeType="1"/>
          </p:cNvCxnSpPr>
          <p:nvPr/>
        </p:nvCxnSpPr>
        <p:spPr bwMode="auto">
          <a:xfrm rot="5400000" flipV="1">
            <a:off x="2765425" y="3294063"/>
            <a:ext cx="1588" cy="1014412"/>
          </a:xfrm>
          <a:prstGeom prst="bentConnector3">
            <a:avLst>
              <a:gd name="adj1" fmla="val -2550000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61135" name="Rectangle 1039"/>
          <p:cNvSpPr>
            <a:spLocks noChangeArrowheads="1"/>
          </p:cNvSpPr>
          <p:nvPr/>
        </p:nvSpPr>
        <p:spPr bwMode="auto">
          <a:xfrm>
            <a:off x="2590800" y="3276600"/>
            <a:ext cx="304800" cy="228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82" name="Text Box 38"/>
          <p:cNvSpPr txBox="1">
            <a:spLocks noChangeArrowheads="1"/>
          </p:cNvSpPr>
          <p:nvPr/>
        </p:nvSpPr>
        <p:spPr bwMode="auto">
          <a:xfrm>
            <a:off x="1396317" y="1519238"/>
            <a:ext cx="4696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Zn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2183" name="Text Box 39"/>
          <p:cNvSpPr txBox="1">
            <a:spLocks noChangeArrowheads="1"/>
          </p:cNvSpPr>
          <p:nvPr/>
        </p:nvSpPr>
        <p:spPr bwMode="auto">
          <a:xfrm>
            <a:off x="2252663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+</a:t>
            </a:r>
          </a:p>
        </p:txBody>
      </p:sp>
      <p:sp>
        <p:nvSpPr>
          <p:cNvPr id="262184" name="Text Box 40"/>
          <p:cNvSpPr txBox="1">
            <a:spLocks noChangeArrowheads="1"/>
          </p:cNvSpPr>
          <p:nvPr/>
        </p:nvSpPr>
        <p:spPr bwMode="auto">
          <a:xfrm>
            <a:off x="2774950" y="1519238"/>
            <a:ext cx="1031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CuSO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4 (ac)</a:t>
            </a:r>
          </a:p>
        </p:txBody>
      </p:sp>
      <p:sp>
        <p:nvSpPr>
          <p:cNvPr id="262185" name="Line 41"/>
          <p:cNvSpPr>
            <a:spLocks noChangeShapeType="1"/>
          </p:cNvSpPr>
          <p:nvPr/>
        </p:nvSpPr>
        <p:spPr bwMode="auto">
          <a:xfrm>
            <a:off x="4195763" y="1714500"/>
            <a:ext cx="685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>
              <a:solidFill>
                <a:srgbClr val="000099"/>
              </a:solidFill>
            </a:endParaRPr>
          </a:p>
        </p:txBody>
      </p:sp>
      <p:sp>
        <p:nvSpPr>
          <p:cNvPr id="262186" name="Text Box 42"/>
          <p:cNvSpPr txBox="1">
            <a:spLocks noChangeArrowheads="1"/>
          </p:cNvSpPr>
          <p:nvPr/>
        </p:nvSpPr>
        <p:spPr bwMode="auto">
          <a:xfrm>
            <a:off x="5270500" y="1519238"/>
            <a:ext cx="1006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ZnSO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4 (ac)</a:t>
            </a:r>
          </a:p>
        </p:txBody>
      </p:sp>
      <p:sp>
        <p:nvSpPr>
          <p:cNvPr id="262187" name="Text Box 43"/>
          <p:cNvSpPr txBox="1">
            <a:spLocks noChangeArrowheads="1"/>
          </p:cNvSpPr>
          <p:nvPr/>
        </p:nvSpPr>
        <p:spPr bwMode="auto">
          <a:xfrm>
            <a:off x="6665913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+</a:t>
            </a:r>
          </a:p>
        </p:txBody>
      </p:sp>
      <p:sp>
        <p:nvSpPr>
          <p:cNvPr id="262188" name="Text Box 44"/>
          <p:cNvSpPr txBox="1">
            <a:spLocks noChangeArrowheads="1"/>
          </p:cNvSpPr>
          <p:nvPr/>
        </p:nvSpPr>
        <p:spPr bwMode="auto">
          <a:xfrm>
            <a:off x="7187082" y="1519238"/>
            <a:ext cx="5594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99"/>
                </a:solidFill>
                <a:effectLst/>
              </a:rPr>
              <a:t>Cu </a:t>
            </a:r>
            <a:r>
              <a:rPr lang="es-ES" sz="18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grpSp>
        <p:nvGrpSpPr>
          <p:cNvPr id="262154" name="Group 10"/>
          <p:cNvGrpSpPr>
            <a:grpSpLocks/>
          </p:cNvGrpSpPr>
          <p:nvPr/>
        </p:nvGrpSpPr>
        <p:grpSpPr bwMode="auto">
          <a:xfrm>
            <a:off x="2035175" y="3906838"/>
            <a:ext cx="2155825" cy="2413000"/>
            <a:chOff x="1282" y="2304"/>
            <a:chExt cx="1358" cy="1520"/>
          </a:xfrm>
        </p:grpSpPr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1282" y="2304"/>
              <a:ext cx="1358" cy="1520"/>
              <a:chOff x="1282" y="2304"/>
              <a:chExt cx="1358" cy="1520"/>
            </a:xfrm>
          </p:grpSpPr>
          <p:sp>
            <p:nvSpPr>
              <p:cNvPr id="26215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5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58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2159" name="Text Box 15"/>
            <p:cNvSpPr txBox="1">
              <a:spLocks noChangeArrowheads="1"/>
            </p:cNvSpPr>
            <p:nvPr/>
          </p:nvSpPr>
          <p:spPr bwMode="auto">
            <a:xfrm>
              <a:off x="1728" y="323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Zn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2160" name="Group 16"/>
          <p:cNvGrpSpPr>
            <a:grpSpLocks/>
          </p:cNvGrpSpPr>
          <p:nvPr/>
        </p:nvGrpSpPr>
        <p:grpSpPr bwMode="auto">
          <a:xfrm>
            <a:off x="5006975" y="3906838"/>
            <a:ext cx="2155825" cy="2413000"/>
            <a:chOff x="3154" y="2304"/>
            <a:chExt cx="1358" cy="1520"/>
          </a:xfrm>
        </p:grpSpPr>
        <p:grpSp>
          <p:nvGrpSpPr>
            <p:cNvPr id="262161" name="Group 17"/>
            <p:cNvGrpSpPr>
              <a:grpSpLocks/>
            </p:cNvGrpSpPr>
            <p:nvPr/>
          </p:nvGrpSpPr>
          <p:grpSpPr bwMode="auto">
            <a:xfrm>
              <a:off x="3154" y="2304"/>
              <a:ext cx="1358" cy="1520"/>
              <a:chOff x="3154" y="2304"/>
              <a:chExt cx="1358" cy="1520"/>
            </a:xfrm>
          </p:grpSpPr>
          <p:sp>
            <p:nvSpPr>
              <p:cNvPr id="262162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63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64" name="Oval 20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2165" name="Text Box 21"/>
            <p:cNvSpPr txBox="1">
              <a:spLocks noChangeArrowheads="1"/>
            </p:cNvSpPr>
            <p:nvPr/>
          </p:nvSpPr>
          <p:spPr bwMode="auto">
            <a:xfrm>
              <a:off x="3648" y="326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Cu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2166" name="Group 22"/>
          <p:cNvGrpSpPr>
            <a:grpSpLocks/>
          </p:cNvGrpSpPr>
          <p:nvPr/>
        </p:nvGrpSpPr>
        <p:grpSpPr bwMode="auto">
          <a:xfrm>
            <a:off x="2120900" y="2862263"/>
            <a:ext cx="371475" cy="457200"/>
            <a:chOff x="114" y="3132"/>
            <a:chExt cx="234" cy="288"/>
          </a:xfrm>
        </p:grpSpPr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132" y="3132"/>
              <a:ext cx="48" cy="2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262168" name="Text Box 24"/>
            <p:cNvSpPr txBox="1">
              <a:spLocks noChangeArrowheads="1"/>
            </p:cNvSpPr>
            <p:nvPr/>
          </p:nvSpPr>
          <p:spPr bwMode="auto">
            <a:xfrm>
              <a:off x="114" y="3134"/>
              <a:ext cx="2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>
                  <a:effectLst/>
                </a:rPr>
                <a:t>Zn</a:t>
              </a:r>
            </a:p>
          </p:txBody>
        </p:sp>
      </p:grpSp>
      <p:grpSp>
        <p:nvGrpSpPr>
          <p:cNvPr id="262169" name="Group 25"/>
          <p:cNvGrpSpPr>
            <a:grpSpLocks/>
          </p:cNvGrpSpPr>
          <p:nvPr/>
        </p:nvGrpSpPr>
        <p:grpSpPr bwMode="auto">
          <a:xfrm>
            <a:off x="6699250" y="2854325"/>
            <a:ext cx="387350" cy="457200"/>
            <a:chOff x="5409" y="3127"/>
            <a:chExt cx="244" cy="288"/>
          </a:xfrm>
        </p:grpSpPr>
        <p:sp>
          <p:nvSpPr>
            <p:cNvPr id="262170" name="Rectangle 26"/>
            <p:cNvSpPr>
              <a:spLocks noChangeArrowheads="1"/>
            </p:cNvSpPr>
            <p:nvPr/>
          </p:nvSpPr>
          <p:spPr bwMode="auto">
            <a:xfrm>
              <a:off x="5435" y="3127"/>
              <a:ext cx="48" cy="2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262171" name="Text Box 27"/>
            <p:cNvSpPr txBox="1">
              <a:spLocks noChangeArrowheads="1"/>
            </p:cNvSpPr>
            <p:nvPr/>
          </p:nvSpPr>
          <p:spPr bwMode="auto">
            <a:xfrm>
              <a:off x="5409" y="3132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>
                  <a:effectLst/>
                </a:rPr>
                <a:t>Cu</a:t>
              </a:r>
            </a:p>
          </p:txBody>
        </p:sp>
      </p:grpSp>
      <p:cxnSp>
        <p:nvCxnSpPr>
          <p:cNvPr id="262172" name="AutoShape 28"/>
          <p:cNvCxnSpPr>
            <a:cxnSpLocks noChangeShapeType="1"/>
          </p:cNvCxnSpPr>
          <p:nvPr/>
        </p:nvCxnSpPr>
        <p:spPr bwMode="auto">
          <a:xfrm rot="16200000">
            <a:off x="4573588" y="471488"/>
            <a:ext cx="3175" cy="4587875"/>
          </a:xfrm>
          <a:prstGeom prst="bentConnector3">
            <a:avLst>
              <a:gd name="adj1" fmla="val 101499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208213" y="2687638"/>
            <a:ext cx="161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0800" rIns="18000" bIns="10800">
            <a:spAutoFit/>
          </a:bodyPr>
          <a:lstStyle/>
          <a:p>
            <a:r>
              <a:rPr lang="es-ES">
                <a:effectLst/>
              </a:rPr>
              <a:t>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62179" name="Rectangle 35"/>
          <p:cNvSpPr>
            <a:spLocks noChangeArrowheads="1"/>
          </p:cNvSpPr>
          <p:nvPr/>
        </p:nvSpPr>
        <p:spPr bwMode="auto">
          <a:xfrm>
            <a:off x="4306888" y="2252663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262180" name="Text Box 36"/>
          <p:cNvSpPr txBox="1">
            <a:spLocks noChangeArrowheads="1"/>
          </p:cNvSpPr>
          <p:nvPr/>
        </p:nvSpPr>
        <p:spPr bwMode="auto">
          <a:xfrm>
            <a:off x="2063750" y="3052763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effectLst/>
              </a:rPr>
              <a:t>+</a:t>
            </a:r>
          </a:p>
        </p:txBody>
      </p:sp>
      <p:sp>
        <p:nvSpPr>
          <p:cNvPr id="262181" name="Text Box 37"/>
          <p:cNvSpPr txBox="1">
            <a:spLocks noChangeArrowheads="1"/>
          </p:cNvSpPr>
          <p:nvPr/>
        </p:nvSpPr>
        <p:spPr bwMode="auto">
          <a:xfrm>
            <a:off x="6646863" y="3055938"/>
            <a:ext cx="24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effectLst/>
              </a:rPr>
              <a:t>-</a:t>
            </a:r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023 L 0.00139 -0.05347 L 0.50451 -0.05347 L 0.50451 0.00208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82" grpId="0" autoUpdateAnimBg="0"/>
      <p:bldP spid="262183" grpId="0" autoUpdateAnimBg="0"/>
      <p:bldP spid="262184" grpId="0" autoUpdateAnimBg="0"/>
      <p:bldP spid="262185" grpId="0" animBg="1"/>
      <p:bldP spid="262186" grpId="0" autoUpdateAnimBg="0"/>
      <p:bldP spid="262187" grpId="0" autoUpdateAnimBg="0"/>
      <p:bldP spid="262188" grpId="0" autoUpdateAnimBg="0"/>
      <p:bldP spid="262175" grpId="0"/>
      <p:bldP spid="262175" grpId="1"/>
      <p:bldP spid="262179" grpId="0" animBg="1" autoUpdateAnimBg="0"/>
      <p:bldP spid="262180" grpId="0" autoUpdateAnimBg="0"/>
      <p:bldP spid="2621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65" name="Line 97"/>
          <p:cNvSpPr>
            <a:spLocks noChangeShapeType="1"/>
          </p:cNvSpPr>
          <p:nvPr/>
        </p:nvSpPr>
        <p:spPr bwMode="auto">
          <a:xfrm>
            <a:off x="2327275" y="2441575"/>
            <a:ext cx="4573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pSp>
        <p:nvGrpSpPr>
          <p:cNvPr id="263255" name="Group 87"/>
          <p:cNvGrpSpPr>
            <a:grpSpLocks/>
          </p:cNvGrpSpPr>
          <p:nvPr/>
        </p:nvGrpSpPr>
        <p:grpSpPr bwMode="auto">
          <a:xfrm>
            <a:off x="2035175" y="3911600"/>
            <a:ext cx="5127625" cy="2413000"/>
            <a:chOff x="1282" y="2464"/>
            <a:chExt cx="3230" cy="1520"/>
          </a:xfrm>
        </p:grpSpPr>
        <p:grpSp>
          <p:nvGrpSpPr>
            <p:cNvPr id="263179" name="Group 11"/>
            <p:cNvGrpSpPr>
              <a:grpSpLocks/>
            </p:cNvGrpSpPr>
            <p:nvPr/>
          </p:nvGrpSpPr>
          <p:grpSpPr bwMode="auto">
            <a:xfrm>
              <a:off x="1282" y="2464"/>
              <a:ext cx="1358" cy="1520"/>
              <a:chOff x="1282" y="2304"/>
              <a:chExt cx="1358" cy="1520"/>
            </a:xfrm>
          </p:grpSpPr>
          <p:sp>
            <p:nvSpPr>
              <p:cNvPr id="26318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2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3183" name="Text Box 15"/>
            <p:cNvSpPr txBox="1">
              <a:spLocks noChangeArrowheads="1"/>
            </p:cNvSpPr>
            <p:nvPr/>
          </p:nvSpPr>
          <p:spPr bwMode="auto">
            <a:xfrm>
              <a:off x="1904" y="339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Zn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  <p:grpSp>
          <p:nvGrpSpPr>
            <p:cNvPr id="263184" name="Group 16"/>
            <p:cNvGrpSpPr>
              <a:grpSpLocks/>
            </p:cNvGrpSpPr>
            <p:nvPr/>
          </p:nvGrpSpPr>
          <p:grpSpPr bwMode="auto">
            <a:xfrm>
              <a:off x="3154" y="2464"/>
              <a:ext cx="1358" cy="1520"/>
              <a:chOff x="3154" y="2304"/>
              <a:chExt cx="1358" cy="1520"/>
            </a:xfrm>
          </p:grpSpPr>
          <p:sp>
            <p:nvSpPr>
              <p:cNvPr id="263185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7" name="Oval 19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3188" name="Text Box 20"/>
            <p:cNvSpPr txBox="1">
              <a:spLocks noChangeArrowheads="1"/>
            </p:cNvSpPr>
            <p:nvPr/>
          </p:nvSpPr>
          <p:spPr bwMode="auto">
            <a:xfrm>
              <a:off x="3408" y="342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Cu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1397000" y="1524007"/>
            <a:ext cx="6348411" cy="276226"/>
            <a:chOff x="1199" y="2424"/>
            <a:chExt cx="3999" cy="174"/>
          </a:xfrm>
        </p:grpSpPr>
        <p:sp>
          <p:nvSpPr>
            <p:cNvPr id="263171" name="Text Box 3"/>
            <p:cNvSpPr txBox="1">
              <a:spLocks noChangeArrowheads="1"/>
            </p:cNvSpPr>
            <p:nvPr/>
          </p:nvSpPr>
          <p:spPr bwMode="auto">
            <a:xfrm>
              <a:off x="1199" y="2424"/>
              <a:ext cx="2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3172" name="Text Box 4"/>
            <p:cNvSpPr txBox="1">
              <a:spLocks noChangeArrowheads="1"/>
            </p:cNvSpPr>
            <p:nvPr/>
          </p:nvSpPr>
          <p:spPr bwMode="auto">
            <a:xfrm>
              <a:off x="1738" y="242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3173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3175" name="Text Box 7"/>
            <p:cNvSpPr txBox="1">
              <a:spLocks noChangeArrowheads="1"/>
            </p:cNvSpPr>
            <p:nvPr/>
          </p:nvSpPr>
          <p:spPr bwMode="auto">
            <a:xfrm>
              <a:off x="3639" y="2424"/>
              <a:ext cx="6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3176" name="Text Box 8"/>
            <p:cNvSpPr txBox="1">
              <a:spLocks noChangeArrowheads="1"/>
            </p:cNvSpPr>
            <p:nvPr/>
          </p:nvSpPr>
          <p:spPr bwMode="auto">
            <a:xfrm>
              <a:off x="4518" y="242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3177" name="Text Box 9"/>
            <p:cNvSpPr txBox="1">
              <a:spLocks noChangeArrowheads="1"/>
            </p:cNvSpPr>
            <p:nvPr/>
          </p:nvSpPr>
          <p:spPr bwMode="auto">
            <a:xfrm>
              <a:off x="4846" y="2424"/>
              <a:ext cx="3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 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grpSp>
        <p:nvGrpSpPr>
          <p:cNvPr id="263208" name="Group 40"/>
          <p:cNvGrpSpPr>
            <a:grpSpLocks/>
          </p:cNvGrpSpPr>
          <p:nvPr/>
        </p:nvGrpSpPr>
        <p:grpSpPr bwMode="auto">
          <a:xfrm>
            <a:off x="2889250" y="3054350"/>
            <a:ext cx="3429000" cy="1905000"/>
            <a:chOff x="1820" y="2016"/>
            <a:chExt cx="2160" cy="1200"/>
          </a:xfrm>
        </p:grpSpPr>
        <p:sp>
          <p:nvSpPr>
            <p:cNvPr id="263209" name="Freeform 41"/>
            <p:cNvSpPr>
              <a:spLocks/>
            </p:cNvSpPr>
            <p:nvPr/>
          </p:nvSpPr>
          <p:spPr bwMode="auto">
            <a:xfrm>
              <a:off x="1820" y="2016"/>
              <a:ext cx="2160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720"/>
                </a:cxn>
                <a:cxn ang="0">
                  <a:pos x="288" y="240"/>
                </a:cxn>
                <a:cxn ang="0">
                  <a:pos x="1872" y="240"/>
                </a:cxn>
                <a:cxn ang="0">
                  <a:pos x="1872" y="720"/>
                </a:cxn>
                <a:cxn ang="0">
                  <a:pos x="2160" y="720"/>
                </a:cxn>
                <a:cxn ang="0">
                  <a:pos x="2160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2160" h="720">
                  <a:moveTo>
                    <a:pt x="0" y="720"/>
                  </a:moveTo>
                  <a:lnTo>
                    <a:pt x="288" y="720"/>
                  </a:lnTo>
                  <a:lnTo>
                    <a:pt x="288" y="240"/>
                  </a:lnTo>
                  <a:lnTo>
                    <a:pt x="1872" y="240"/>
                  </a:lnTo>
                  <a:lnTo>
                    <a:pt x="1872" y="720"/>
                  </a:lnTo>
                  <a:lnTo>
                    <a:pt x="2160" y="720"/>
                  </a:lnTo>
                  <a:lnTo>
                    <a:pt x="2160" y="0"/>
                  </a:lnTo>
                  <a:lnTo>
                    <a:pt x="0" y="0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0066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8000" tIns="0" rIns="18000" bIns="0"/>
            <a:lstStyle/>
            <a:p>
              <a:endParaRPr lang="es-MX"/>
            </a:p>
          </p:txBody>
        </p:sp>
        <p:sp>
          <p:nvSpPr>
            <p:cNvPr id="263210" name="Rectangle 42"/>
            <p:cNvSpPr>
              <a:spLocks noChangeArrowheads="1"/>
            </p:cNvSpPr>
            <p:nvPr/>
          </p:nvSpPr>
          <p:spPr bwMode="auto">
            <a:xfrm>
              <a:off x="1820" y="2736"/>
              <a:ext cx="288" cy="480"/>
            </a:xfrm>
            <a:prstGeom prst="rect">
              <a:avLst/>
            </a:prstGeom>
            <a:solidFill>
              <a:srgbClr val="0066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/>
            </a:p>
          </p:txBody>
        </p:sp>
        <p:sp>
          <p:nvSpPr>
            <p:cNvPr id="263211" name="Rectangle 43"/>
            <p:cNvSpPr>
              <a:spLocks noChangeArrowheads="1"/>
            </p:cNvSpPr>
            <p:nvPr/>
          </p:nvSpPr>
          <p:spPr bwMode="auto">
            <a:xfrm>
              <a:off x="3692" y="2736"/>
              <a:ext cx="288" cy="480"/>
            </a:xfrm>
            <a:prstGeom prst="rect">
              <a:avLst/>
            </a:prstGeom>
            <a:solidFill>
              <a:srgbClr val="0066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/>
            </a:p>
          </p:txBody>
        </p:sp>
      </p:grpSp>
      <p:sp>
        <p:nvSpPr>
          <p:cNvPr id="263212" name="Line 44"/>
          <p:cNvSpPr>
            <a:spLocks noChangeShapeType="1"/>
          </p:cNvSpPr>
          <p:nvPr/>
        </p:nvSpPr>
        <p:spPr bwMode="auto">
          <a:xfrm flipV="1">
            <a:off x="2889250" y="4806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 flipV="1">
            <a:off x="5867400" y="4806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5" name="Text Box 47"/>
          <p:cNvSpPr txBox="1">
            <a:spLocks noChangeArrowheads="1"/>
          </p:cNvSpPr>
          <p:nvPr/>
        </p:nvSpPr>
        <p:spPr bwMode="auto">
          <a:xfrm>
            <a:off x="3779838" y="3186113"/>
            <a:ext cx="187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KI</a:t>
            </a:r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>
            <a:off x="4146550" y="3281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7" name="Text Box 49"/>
          <p:cNvSpPr txBox="1">
            <a:spLocks noChangeArrowheads="1"/>
          </p:cNvSpPr>
          <p:nvPr/>
        </p:nvSpPr>
        <p:spPr bwMode="auto">
          <a:xfrm>
            <a:off x="4581525" y="3186113"/>
            <a:ext cx="134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I</a:t>
            </a:r>
            <a:r>
              <a:rPr lang="es-ES" sz="1200" baseline="30000">
                <a:effectLst/>
              </a:rPr>
              <a:t>–</a:t>
            </a:r>
            <a:endParaRPr lang="es-ES" sz="1200">
              <a:effectLst/>
            </a:endParaRPr>
          </a:p>
        </p:txBody>
      </p:sp>
      <p:sp>
        <p:nvSpPr>
          <p:cNvPr id="263218" name="Text Box 50"/>
          <p:cNvSpPr txBox="1">
            <a:spLocks noChangeArrowheads="1"/>
          </p:cNvSpPr>
          <p:nvPr/>
        </p:nvSpPr>
        <p:spPr bwMode="auto">
          <a:xfrm>
            <a:off x="4808538" y="3186113"/>
            <a:ext cx="123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+</a:t>
            </a:r>
          </a:p>
        </p:txBody>
      </p:sp>
      <p:sp>
        <p:nvSpPr>
          <p:cNvPr id="263219" name="Text Box 51"/>
          <p:cNvSpPr txBox="1">
            <a:spLocks noChangeArrowheads="1"/>
          </p:cNvSpPr>
          <p:nvPr/>
        </p:nvSpPr>
        <p:spPr bwMode="auto">
          <a:xfrm>
            <a:off x="5056188" y="3186113"/>
            <a:ext cx="203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K</a:t>
            </a:r>
            <a:r>
              <a:rPr lang="es-ES" sz="1200" baseline="30000">
                <a:effectLst/>
              </a:rPr>
              <a:t>+</a:t>
            </a:r>
            <a:endParaRPr lang="es-ES" sz="1200">
              <a:effectLst/>
            </a:endParaRPr>
          </a:p>
        </p:txBody>
      </p:sp>
      <p:grpSp>
        <p:nvGrpSpPr>
          <p:cNvPr id="263258" name="Group 90"/>
          <p:cNvGrpSpPr>
            <a:grpSpLocks/>
          </p:cNvGrpSpPr>
          <p:nvPr/>
        </p:nvGrpSpPr>
        <p:grpSpPr bwMode="auto">
          <a:xfrm>
            <a:off x="2120900" y="4102100"/>
            <a:ext cx="5041900" cy="1616075"/>
            <a:chOff x="1336" y="2584"/>
            <a:chExt cx="3176" cy="1018"/>
          </a:xfrm>
        </p:grpSpPr>
        <p:grpSp>
          <p:nvGrpSpPr>
            <p:cNvPr id="263256" name="Group 88"/>
            <p:cNvGrpSpPr>
              <a:grpSpLocks/>
            </p:cNvGrpSpPr>
            <p:nvPr/>
          </p:nvGrpSpPr>
          <p:grpSpPr bwMode="auto">
            <a:xfrm>
              <a:off x="1336" y="2584"/>
              <a:ext cx="3176" cy="1018"/>
              <a:chOff x="1336" y="2584"/>
              <a:chExt cx="3176" cy="1018"/>
            </a:xfrm>
          </p:grpSpPr>
          <p:grpSp>
            <p:nvGrpSpPr>
              <p:cNvPr id="263253" name="Group 85"/>
              <p:cNvGrpSpPr>
                <a:grpSpLocks/>
              </p:cNvGrpSpPr>
              <p:nvPr/>
            </p:nvGrpSpPr>
            <p:grpSpPr bwMode="auto">
              <a:xfrm>
                <a:off x="1336" y="2584"/>
                <a:ext cx="3176" cy="1016"/>
                <a:chOff x="1336" y="2584"/>
                <a:chExt cx="3176" cy="1016"/>
              </a:xfrm>
            </p:grpSpPr>
            <p:grpSp>
              <p:nvGrpSpPr>
                <p:cNvPr id="263251" name="Group 83"/>
                <p:cNvGrpSpPr>
                  <a:grpSpLocks/>
                </p:cNvGrpSpPr>
                <p:nvPr/>
              </p:nvGrpSpPr>
              <p:grpSpPr bwMode="auto">
                <a:xfrm>
                  <a:off x="4247" y="2625"/>
                  <a:ext cx="265" cy="950"/>
                  <a:chOff x="4247" y="2625"/>
                  <a:chExt cx="265" cy="950"/>
                </a:xfrm>
              </p:grpSpPr>
              <p:sp>
                <p:nvSpPr>
                  <p:cNvPr id="26319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283" y="3287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chemeClr val="bg2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26319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47" y="3278"/>
                    <a:ext cx="265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>
                        <a:effectLst/>
                      </a:rPr>
                      <a:t>Cu</a:t>
                    </a:r>
                  </a:p>
                </p:txBody>
              </p:sp>
              <p:sp>
                <p:nvSpPr>
                  <p:cNvPr id="263195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8" y="3000"/>
                    <a:ext cx="0" cy="21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7" y="2625"/>
                    <a:ext cx="0" cy="3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  <p:cxnSp>
              <p:nvCxnSpPr>
                <p:cNvPr id="263197" name="AutoShape 29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905" y="1141"/>
                  <a:ext cx="9" cy="2895"/>
                </a:xfrm>
                <a:prstGeom prst="bentConnector3">
                  <a:avLst>
                    <a:gd name="adj1" fmla="val 11711111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grpSp>
              <p:nvGrpSpPr>
                <p:cNvPr id="263252" name="Group 84"/>
                <p:cNvGrpSpPr>
                  <a:grpSpLocks/>
                </p:cNvGrpSpPr>
                <p:nvPr/>
              </p:nvGrpSpPr>
              <p:grpSpPr bwMode="auto">
                <a:xfrm>
                  <a:off x="1336" y="2633"/>
                  <a:ext cx="181" cy="967"/>
                  <a:chOff x="1336" y="2633"/>
                  <a:chExt cx="181" cy="967"/>
                </a:xfrm>
              </p:grpSpPr>
              <p:sp>
                <p:nvSpPr>
                  <p:cNvPr id="26318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3292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chemeClr val="bg2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263193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3" y="3012"/>
                    <a:ext cx="0" cy="2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2" y="2633"/>
                    <a:ext cx="0" cy="3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6" y="3408"/>
                    <a:ext cx="181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>
                        <a:effectLst/>
                      </a:rPr>
                      <a:t>+</a:t>
                    </a:r>
                  </a:p>
                </p:txBody>
              </p:sp>
            </p:grpSp>
          </p:grpSp>
          <p:sp>
            <p:nvSpPr>
              <p:cNvPr id="263200" name="Text Box 32"/>
              <p:cNvSpPr txBox="1">
                <a:spLocks noChangeArrowheads="1"/>
              </p:cNvSpPr>
              <p:nvPr/>
            </p:nvSpPr>
            <p:spPr bwMode="auto">
              <a:xfrm>
                <a:off x="4223" y="3410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 sz="1400">
                    <a:effectLst/>
                  </a:rPr>
                  <a:t>-</a:t>
                </a:r>
              </a:p>
            </p:txBody>
          </p:sp>
        </p:grpSp>
        <p:sp>
          <p:nvSpPr>
            <p:cNvPr id="263190" name="Text Box 22"/>
            <p:cNvSpPr txBox="1">
              <a:spLocks noChangeArrowheads="1"/>
            </p:cNvSpPr>
            <p:nvPr/>
          </p:nvSpPr>
          <p:spPr bwMode="auto">
            <a:xfrm>
              <a:off x="1364" y="3280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>
                  <a:effectLst/>
                </a:rPr>
                <a:t>Zn</a:t>
              </a:r>
            </a:p>
          </p:txBody>
        </p:sp>
      </p:grpSp>
      <p:sp>
        <p:nvSpPr>
          <p:cNvPr id="263198" name="Rectangle 30"/>
          <p:cNvSpPr>
            <a:spLocks noChangeArrowheads="1"/>
          </p:cNvSpPr>
          <p:nvPr/>
        </p:nvSpPr>
        <p:spPr bwMode="auto">
          <a:xfrm>
            <a:off x="4305300" y="2247900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263261" name="Freeform 93"/>
          <p:cNvSpPr>
            <a:spLocks/>
          </p:cNvSpPr>
          <p:nvPr/>
        </p:nvSpPr>
        <p:spPr bwMode="auto">
          <a:xfrm>
            <a:off x="2501900" y="5362575"/>
            <a:ext cx="557213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2" name="Freeform 94"/>
          <p:cNvSpPr>
            <a:spLocks/>
          </p:cNvSpPr>
          <p:nvPr/>
        </p:nvSpPr>
        <p:spPr bwMode="auto">
          <a:xfrm>
            <a:off x="2503488" y="5360988"/>
            <a:ext cx="557212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3" name="Freeform 95"/>
          <p:cNvSpPr>
            <a:spLocks/>
          </p:cNvSpPr>
          <p:nvPr/>
        </p:nvSpPr>
        <p:spPr bwMode="auto">
          <a:xfrm flipV="1">
            <a:off x="6100763" y="5472113"/>
            <a:ext cx="630237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4" name="Freeform 96"/>
          <p:cNvSpPr>
            <a:spLocks/>
          </p:cNvSpPr>
          <p:nvPr/>
        </p:nvSpPr>
        <p:spPr bwMode="auto">
          <a:xfrm flipV="1">
            <a:off x="6102350" y="5470525"/>
            <a:ext cx="630238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3652523" y="7651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Electroquímica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6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3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6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6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658 2.22222E-6 L -0.1658 0.26366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32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0573 2.22222E-6 L 0.10573 0.26366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5" grpId="0"/>
      <p:bldP spid="263216" grpId="0" animBg="1"/>
      <p:bldP spid="263217" grpId="0"/>
      <p:bldP spid="263217" grpId="1"/>
      <p:bldP spid="263218" grpId="0"/>
      <p:bldP spid="263219" grpId="0"/>
      <p:bldP spid="263219" grpId="1"/>
      <p:bldP spid="263261" grpId="0" animBg="1"/>
      <p:bldP spid="263262" grpId="0" animBg="1"/>
      <p:bldP spid="263263" grpId="0" animBg="1"/>
      <p:bldP spid="2632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94" name="Group 2"/>
          <p:cNvGrpSpPr>
            <a:grpSpLocks/>
          </p:cNvGrpSpPr>
          <p:nvPr/>
        </p:nvGrpSpPr>
        <p:grpSpPr bwMode="auto">
          <a:xfrm>
            <a:off x="1397000" y="1524005"/>
            <a:ext cx="6348411" cy="276494"/>
            <a:chOff x="1199" y="2424"/>
            <a:chExt cx="3999" cy="149"/>
          </a:xfrm>
        </p:grpSpPr>
        <p:sp>
          <p:nvSpPr>
            <p:cNvPr id="264195" name="Text Box 3"/>
            <p:cNvSpPr txBox="1">
              <a:spLocks noChangeArrowheads="1"/>
            </p:cNvSpPr>
            <p:nvPr/>
          </p:nvSpPr>
          <p:spPr bwMode="auto">
            <a:xfrm>
              <a:off x="1199" y="2424"/>
              <a:ext cx="29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196" name="Text Box 4"/>
            <p:cNvSpPr txBox="1">
              <a:spLocks noChangeArrowheads="1"/>
            </p:cNvSpPr>
            <p:nvPr/>
          </p:nvSpPr>
          <p:spPr bwMode="auto">
            <a:xfrm>
              <a:off x="1738" y="2424"/>
              <a:ext cx="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197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800" dirty="0">
                  <a:solidFill>
                    <a:srgbClr val="000099"/>
                  </a:solidFill>
                  <a:effectLst/>
                </a:rPr>
                <a:t>CuSO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</a:rPr>
                <a:t>4 (</a:t>
              </a:r>
              <a:r>
                <a:rPr lang="es-ES" sz="1800" baseline="-25000" dirty="0" err="1">
                  <a:solidFill>
                    <a:srgbClr val="000099"/>
                  </a:solidFill>
                  <a:effectLst/>
                </a:rPr>
                <a:t>ac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</a:rPr>
                <a:t>)</a:t>
              </a:r>
            </a:p>
          </p:txBody>
        </p:sp>
        <p:sp>
          <p:nvSpPr>
            <p:cNvPr id="264198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639" y="2424"/>
              <a:ext cx="63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4200" name="Text Box 8"/>
            <p:cNvSpPr txBox="1">
              <a:spLocks noChangeArrowheads="1"/>
            </p:cNvSpPr>
            <p:nvPr/>
          </p:nvSpPr>
          <p:spPr bwMode="auto">
            <a:xfrm>
              <a:off x="4518" y="2424"/>
              <a:ext cx="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01" name="Text Box 9"/>
            <p:cNvSpPr txBox="1">
              <a:spLocks noChangeArrowheads="1"/>
            </p:cNvSpPr>
            <p:nvPr/>
          </p:nvSpPr>
          <p:spPr bwMode="auto">
            <a:xfrm>
              <a:off x="4846" y="2424"/>
              <a:ext cx="35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 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920750" y="2514600"/>
            <a:ext cx="127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99"/>
                </a:solidFill>
                <a:effectLst/>
              </a:rPr>
              <a:t>ÁNODO (+):</a:t>
            </a:r>
            <a:endParaRPr lang="es-ES" sz="1800" baseline="-25000" dirty="0">
              <a:solidFill>
                <a:srgbClr val="000099"/>
              </a:solidFill>
              <a:effectLst/>
            </a:endParaRPr>
          </a:p>
        </p:txBody>
      </p:sp>
      <p:grpSp>
        <p:nvGrpSpPr>
          <p:cNvPr id="264203" name="Group 11"/>
          <p:cNvGrpSpPr>
            <a:grpSpLocks/>
          </p:cNvGrpSpPr>
          <p:nvPr/>
        </p:nvGrpSpPr>
        <p:grpSpPr bwMode="auto">
          <a:xfrm>
            <a:off x="3584575" y="2551116"/>
            <a:ext cx="2968625" cy="249585"/>
            <a:chOff x="2258" y="1703"/>
            <a:chExt cx="1870" cy="129"/>
          </a:xfrm>
        </p:grpSpPr>
        <p:sp>
          <p:nvSpPr>
            <p:cNvPr id="264204" name="Text Box 12"/>
            <p:cNvSpPr txBox="1">
              <a:spLocks noChangeArrowheads="1"/>
            </p:cNvSpPr>
            <p:nvPr/>
          </p:nvSpPr>
          <p:spPr bwMode="auto">
            <a:xfrm>
              <a:off x="2258" y="1703"/>
              <a:ext cx="26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600" dirty="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-25000" dirty="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2645" y="1824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4206" name="Text Box 14"/>
            <p:cNvSpPr txBox="1">
              <a:spLocks noChangeArrowheads="1"/>
            </p:cNvSpPr>
            <p:nvPr/>
          </p:nvSpPr>
          <p:spPr bwMode="auto">
            <a:xfrm>
              <a:off x="3204" y="1703"/>
              <a:ext cx="407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07" name="Text Box 15"/>
            <p:cNvSpPr txBox="1">
              <a:spLocks noChangeArrowheads="1"/>
            </p:cNvSpPr>
            <p:nvPr/>
          </p:nvSpPr>
          <p:spPr bwMode="auto">
            <a:xfrm>
              <a:off x="3737" y="1703"/>
              <a:ext cx="7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08" name="Text Box 16"/>
            <p:cNvSpPr txBox="1">
              <a:spLocks noChangeArrowheads="1"/>
            </p:cNvSpPr>
            <p:nvPr/>
          </p:nvSpPr>
          <p:spPr bwMode="auto">
            <a:xfrm>
              <a:off x="3937" y="1705"/>
              <a:ext cx="19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2e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–</a:t>
              </a:r>
              <a:endParaRPr lang="es-ES" sz="1600" baseline="-25000">
                <a:solidFill>
                  <a:srgbClr val="000099"/>
                </a:solidFill>
                <a:effectLst/>
              </a:endParaRPr>
            </a:p>
          </p:txBody>
        </p:sp>
      </p:grp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4419600" y="2514600"/>
            <a:ext cx="2238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>
                <a:solidFill>
                  <a:srgbClr val="FF0000"/>
                </a:solidFill>
                <a:effectLst/>
              </a:rPr>
              <a:t>Ox.</a:t>
            </a:r>
          </a:p>
        </p:txBody>
      </p:sp>
      <p:sp>
        <p:nvSpPr>
          <p:cNvPr id="264218" name="Text Box 26"/>
          <p:cNvSpPr txBox="1">
            <a:spLocks noChangeArrowheads="1"/>
          </p:cNvSpPr>
          <p:nvPr/>
        </p:nvSpPr>
        <p:spPr bwMode="auto">
          <a:xfrm>
            <a:off x="6926263" y="2552700"/>
            <a:ext cx="1608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ox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+ 0.763 [V]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838200" y="3209925"/>
            <a:ext cx="135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99"/>
                </a:solidFill>
                <a:effectLst/>
              </a:rPr>
              <a:t>CÁTODO (-):</a:t>
            </a:r>
          </a:p>
        </p:txBody>
      </p:sp>
      <p:grpSp>
        <p:nvGrpSpPr>
          <p:cNvPr id="264211" name="Group 19"/>
          <p:cNvGrpSpPr>
            <a:grpSpLocks/>
          </p:cNvGrpSpPr>
          <p:nvPr/>
        </p:nvGrpSpPr>
        <p:grpSpPr bwMode="auto">
          <a:xfrm>
            <a:off x="2514600" y="3203575"/>
            <a:ext cx="2982913" cy="247650"/>
            <a:chOff x="1584" y="2012"/>
            <a:chExt cx="1879" cy="130"/>
          </a:xfrm>
        </p:grpSpPr>
        <p:sp>
          <p:nvSpPr>
            <p:cNvPr id="264212" name="Text Box 20"/>
            <p:cNvSpPr txBox="1">
              <a:spLocks noChangeArrowheads="1"/>
            </p:cNvSpPr>
            <p:nvPr/>
          </p:nvSpPr>
          <p:spPr bwMode="auto">
            <a:xfrm>
              <a:off x="3186" y="2014"/>
              <a:ext cx="27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>
              <a:off x="2634" y="213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4214" name="Text Box 22"/>
            <p:cNvSpPr txBox="1">
              <a:spLocks noChangeArrowheads="1"/>
            </p:cNvSpPr>
            <p:nvPr/>
          </p:nvSpPr>
          <p:spPr bwMode="auto">
            <a:xfrm>
              <a:off x="1584" y="2012"/>
              <a:ext cx="42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15" name="Text Box 23"/>
            <p:cNvSpPr txBox="1">
              <a:spLocks noChangeArrowheads="1"/>
            </p:cNvSpPr>
            <p:nvPr/>
          </p:nvSpPr>
          <p:spPr bwMode="auto">
            <a:xfrm>
              <a:off x="2129" y="2012"/>
              <a:ext cx="7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16" name="Text Box 24"/>
            <p:cNvSpPr txBox="1">
              <a:spLocks noChangeArrowheads="1"/>
            </p:cNvSpPr>
            <p:nvPr/>
          </p:nvSpPr>
          <p:spPr bwMode="auto">
            <a:xfrm>
              <a:off x="2324" y="2014"/>
              <a:ext cx="1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 dirty="0">
                  <a:solidFill>
                    <a:srgbClr val="000099"/>
                  </a:solidFill>
                  <a:effectLst/>
                </a:rPr>
                <a:t>2e</a:t>
              </a:r>
              <a:r>
                <a:rPr lang="es-ES" sz="1600" baseline="30000" dirty="0">
                  <a:solidFill>
                    <a:srgbClr val="000099"/>
                  </a:solidFill>
                  <a:effectLst/>
                </a:rPr>
                <a:t>–</a:t>
              </a:r>
              <a:endParaRPr lang="es-ES" sz="1600" baseline="-25000" dirty="0">
                <a:solidFill>
                  <a:srgbClr val="000099"/>
                </a:solidFill>
                <a:effectLst/>
              </a:endParaRPr>
            </a:p>
          </p:txBody>
        </p:sp>
      </p:grpSp>
      <p:sp>
        <p:nvSpPr>
          <p:cNvPr id="264217" name="Text Box 25"/>
          <p:cNvSpPr txBox="1">
            <a:spLocks noChangeArrowheads="1"/>
          </p:cNvSpPr>
          <p:nvPr/>
        </p:nvSpPr>
        <p:spPr bwMode="auto">
          <a:xfrm>
            <a:off x="4356100" y="3175000"/>
            <a:ext cx="303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>
                <a:solidFill>
                  <a:srgbClr val="FF0000"/>
                </a:solidFill>
                <a:effectLst/>
              </a:rPr>
              <a:t>Red.</a:t>
            </a:r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6858000" y="3162300"/>
            <a:ext cx="166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red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+ 0.337 [V]</a:t>
            </a:r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2438400" y="3733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pSp>
        <p:nvGrpSpPr>
          <p:cNvPr id="264221" name="Group 29"/>
          <p:cNvGrpSpPr>
            <a:grpSpLocks/>
          </p:cNvGrpSpPr>
          <p:nvPr/>
        </p:nvGrpSpPr>
        <p:grpSpPr bwMode="auto">
          <a:xfrm>
            <a:off x="2514600" y="3810000"/>
            <a:ext cx="3973513" cy="268288"/>
            <a:chOff x="1584" y="2496"/>
            <a:chExt cx="2503" cy="125"/>
          </a:xfrm>
        </p:grpSpPr>
        <p:sp>
          <p:nvSpPr>
            <p:cNvPr id="264222" name="Text Box 30"/>
            <p:cNvSpPr txBox="1">
              <a:spLocks noChangeArrowheads="1"/>
            </p:cNvSpPr>
            <p:nvPr/>
          </p:nvSpPr>
          <p:spPr bwMode="auto">
            <a:xfrm>
              <a:off x="3175" y="2500"/>
              <a:ext cx="2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23" name="Line 31"/>
            <p:cNvSpPr>
              <a:spLocks noChangeShapeType="1"/>
            </p:cNvSpPr>
            <p:nvPr/>
          </p:nvSpPr>
          <p:spPr bwMode="auto">
            <a:xfrm>
              <a:off x="2644" y="2621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4224" name="Text Box 32"/>
            <p:cNvSpPr txBox="1">
              <a:spLocks noChangeArrowheads="1"/>
            </p:cNvSpPr>
            <p:nvPr/>
          </p:nvSpPr>
          <p:spPr bwMode="auto">
            <a:xfrm>
              <a:off x="1584" y="2498"/>
              <a:ext cx="426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25" name="Text Box 33"/>
            <p:cNvSpPr txBox="1">
              <a:spLocks noChangeArrowheads="1"/>
            </p:cNvSpPr>
            <p:nvPr/>
          </p:nvSpPr>
          <p:spPr bwMode="auto">
            <a:xfrm>
              <a:off x="2108" y="2498"/>
              <a:ext cx="75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26" name="Text Box 34"/>
            <p:cNvSpPr txBox="1">
              <a:spLocks noChangeArrowheads="1"/>
            </p:cNvSpPr>
            <p:nvPr/>
          </p:nvSpPr>
          <p:spPr bwMode="auto">
            <a:xfrm>
              <a:off x="2283" y="2500"/>
              <a:ext cx="26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27" name="Text Box 35"/>
            <p:cNvSpPr txBox="1">
              <a:spLocks noChangeArrowheads="1"/>
            </p:cNvSpPr>
            <p:nvPr/>
          </p:nvSpPr>
          <p:spPr bwMode="auto">
            <a:xfrm>
              <a:off x="3550" y="2496"/>
              <a:ext cx="75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28" name="Text Box 36"/>
            <p:cNvSpPr txBox="1">
              <a:spLocks noChangeArrowheads="1"/>
            </p:cNvSpPr>
            <p:nvPr/>
          </p:nvSpPr>
          <p:spPr bwMode="auto">
            <a:xfrm>
              <a:off x="3724" y="2498"/>
              <a:ext cx="36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sp>
        <p:nvSpPr>
          <p:cNvPr id="264229" name="Text Box 37"/>
          <p:cNvSpPr txBox="1">
            <a:spLocks noChangeArrowheads="1"/>
          </p:cNvSpPr>
          <p:nvPr/>
        </p:nvSpPr>
        <p:spPr bwMode="auto">
          <a:xfrm>
            <a:off x="372071" y="3822700"/>
            <a:ext cx="1846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400">
                <a:solidFill>
                  <a:srgbClr val="000099"/>
                </a:solidFill>
                <a:effectLst/>
              </a:rPr>
              <a:t>Reacción iónica total:</a:t>
            </a:r>
          </a:p>
        </p:txBody>
      </p:sp>
      <p:sp>
        <p:nvSpPr>
          <p:cNvPr id="264230" name="Line 38"/>
          <p:cNvSpPr>
            <a:spLocks noChangeShapeType="1"/>
          </p:cNvSpPr>
          <p:nvPr/>
        </p:nvSpPr>
        <p:spPr bwMode="auto">
          <a:xfrm>
            <a:off x="6858000" y="3733800"/>
            <a:ext cx="190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1" name="Text Box 39"/>
          <p:cNvSpPr txBox="1">
            <a:spLocks noChangeArrowheads="1"/>
          </p:cNvSpPr>
          <p:nvPr/>
        </p:nvSpPr>
        <p:spPr bwMode="auto">
          <a:xfrm>
            <a:off x="6784975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cel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+ 1.1 [V]</a:t>
            </a:r>
            <a:endParaRPr lang="es-ES">
              <a:effectLst/>
            </a:endParaRPr>
          </a:p>
        </p:txBody>
      </p:sp>
      <p:sp>
        <p:nvSpPr>
          <p:cNvPr id="264237" name="Text Box 45"/>
          <p:cNvSpPr txBox="1">
            <a:spLocks noChangeArrowheads="1"/>
          </p:cNvSpPr>
          <p:nvPr/>
        </p:nvSpPr>
        <p:spPr bwMode="auto">
          <a:xfrm>
            <a:off x="3284538" y="4648200"/>
            <a:ext cx="41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Zn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4238" name="Text Box 46"/>
          <p:cNvSpPr txBox="1">
            <a:spLocks noChangeArrowheads="1"/>
          </p:cNvSpPr>
          <p:nvPr/>
        </p:nvSpPr>
        <p:spPr bwMode="auto">
          <a:xfrm>
            <a:off x="3744913" y="4648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9" name="Text Box 47"/>
          <p:cNvSpPr txBox="1">
            <a:spLocks noChangeArrowheads="1"/>
          </p:cNvSpPr>
          <p:nvPr/>
        </p:nvSpPr>
        <p:spPr bwMode="auto">
          <a:xfrm>
            <a:off x="3808464" y="4648200"/>
            <a:ext cx="6460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 dirty="0">
                <a:solidFill>
                  <a:srgbClr val="000099"/>
                </a:solidFill>
                <a:effectLst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</a:t>
            </a:r>
            <a:r>
              <a:rPr lang="es-ES" sz="1600" baseline="30000" dirty="0" smtClean="0">
                <a:solidFill>
                  <a:srgbClr val="000099"/>
                </a:solidFill>
                <a:effectLst/>
              </a:rPr>
              <a:t>+</a:t>
            </a:r>
            <a:r>
              <a:rPr lang="es-ES" sz="1600" baseline="-25000" dirty="0" smtClean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 smtClean="0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 smtClean="0">
                <a:solidFill>
                  <a:srgbClr val="000099"/>
                </a:solidFill>
                <a:effectLst/>
              </a:rPr>
              <a:t>)</a:t>
            </a:r>
            <a:endParaRPr lang="es-ES" sz="1600" baseline="-25000" dirty="0">
              <a:solidFill>
                <a:srgbClr val="000099"/>
              </a:solidFill>
              <a:effectLst/>
            </a:endParaRPr>
          </a:p>
        </p:txBody>
      </p:sp>
      <p:sp>
        <p:nvSpPr>
          <p:cNvPr id="264240" name="Text Box 48"/>
          <p:cNvSpPr txBox="1">
            <a:spLocks noChangeArrowheads="1"/>
          </p:cNvSpPr>
          <p:nvPr/>
        </p:nvSpPr>
        <p:spPr bwMode="auto">
          <a:xfrm>
            <a:off x="4465638" y="4648200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  <a:r>
              <a:rPr lang="es-ES" sz="800">
                <a:solidFill>
                  <a:srgbClr val="000066"/>
                </a:solidFill>
                <a:effectLst/>
                <a:cs typeface="Arial" charset="0"/>
              </a:rPr>
              <a:t> </a:t>
            </a:r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5" name="Text Box 43"/>
          <p:cNvSpPr txBox="1">
            <a:spLocks noChangeArrowheads="1"/>
          </p:cNvSpPr>
          <p:nvPr/>
        </p:nvSpPr>
        <p:spPr bwMode="auto">
          <a:xfrm>
            <a:off x="4648200" y="4648200"/>
            <a:ext cx="67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(ac)</a:t>
            </a:r>
          </a:p>
        </p:txBody>
      </p:sp>
      <p:sp>
        <p:nvSpPr>
          <p:cNvPr id="264236" name="Text Box 44"/>
          <p:cNvSpPr txBox="1">
            <a:spLocks noChangeArrowheads="1"/>
          </p:cNvSpPr>
          <p:nvPr/>
        </p:nvSpPr>
        <p:spPr bwMode="auto">
          <a:xfrm>
            <a:off x="5378450" y="4648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3" name="Text Box 41"/>
          <p:cNvSpPr txBox="1">
            <a:spLocks noChangeArrowheads="1"/>
          </p:cNvSpPr>
          <p:nvPr/>
        </p:nvSpPr>
        <p:spPr bwMode="auto">
          <a:xfrm>
            <a:off x="5475288" y="4648200"/>
            <a:ext cx="439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4241" name="Text Box 49"/>
          <p:cNvSpPr txBox="1">
            <a:spLocks noChangeArrowheads="1"/>
          </p:cNvSpPr>
          <p:nvPr/>
        </p:nvSpPr>
        <p:spPr bwMode="auto">
          <a:xfrm>
            <a:off x="476250" y="4648200"/>
            <a:ext cx="180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solidFill>
                  <a:srgbClr val="000099"/>
                </a:solidFill>
                <a:effectLst/>
              </a:rPr>
              <a:t>Diagrama de celda:</a:t>
            </a:r>
          </a:p>
        </p:txBody>
      </p:sp>
      <p:sp>
        <p:nvSpPr>
          <p:cNvPr id="264242" name="Text Box 50"/>
          <p:cNvSpPr txBox="1">
            <a:spLocks noChangeArrowheads="1"/>
          </p:cNvSpPr>
          <p:nvPr/>
        </p:nvSpPr>
        <p:spPr bwMode="auto">
          <a:xfrm>
            <a:off x="5943600" y="461645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cel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+ 1.1 [V]</a:t>
            </a:r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2971800" y="54229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 Cu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   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y    Zn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  <a:cs typeface="Arial" charset="0"/>
              </a:rPr>
              <a:t>2</a:t>
            </a:r>
            <a:r>
              <a:rPr lang="es-ES" sz="1600" baseline="30000" dirty="0" smtClean="0">
                <a:solidFill>
                  <a:srgbClr val="000099"/>
                </a:solidFill>
                <a:effectLst/>
                <a:cs typeface="Arial" charset="0"/>
              </a:rPr>
              <a:t>+</a:t>
            </a:r>
            <a:r>
              <a:rPr lang="es-ES" sz="1600" baseline="-25000" dirty="0" smtClean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s-ES" sz="1600" baseline="-25000" dirty="0" err="1" smtClean="0">
                <a:solidFill>
                  <a:srgbClr val="000099"/>
                </a:solidFill>
                <a:effectLst/>
                <a:cs typeface="Arial" charset="0"/>
              </a:rPr>
              <a:t>ac</a:t>
            </a:r>
            <a:r>
              <a:rPr lang="es-ES" sz="1600" baseline="-25000" dirty="0" smtClean="0">
                <a:solidFill>
                  <a:srgbClr val="000099"/>
                </a:solidFill>
                <a:effectLst/>
                <a:cs typeface="Arial" charset="0"/>
              </a:rPr>
              <a:t>)</a:t>
            </a:r>
            <a:endParaRPr lang="es-ES" sz="1600" dirty="0">
              <a:solidFill>
                <a:srgbClr val="000099"/>
              </a:solidFill>
              <a:effectLst/>
              <a:cs typeface="Arial" charset="0"/>
            </a:endParaRPr>
          </a:p>
        </p:txBody>
      </p:sp>
      <p:sp>
        <p:nvSpPr>
          <p:cNvPr id="264244" name="Text Box 52"/>
          <p:cNvSpPr txBox="1">
            <a:spLocks noChangeArrowheads="1"/>
          </p:cNvSpPr>
          <p:nvPr/>
        </p:nvSpPr>
        <p:spPr bwMode="auto">
          <a:xfrm>
            <a:off x="2971800" y="583565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Cu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   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y    Zn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  <a:cs typeface="Arial" charset="0"/>
              </a:rPr>
              <a:t>2</a:t>
            </a:r>
            <a:r>
              <a:rPr lang="es-ES" sz="1600" baseline="30000" dirty="0" smtClean="0">
                <a:solidFill>
                  <a:srgbClr val="000099"/>
                </a:solidFill>
                <a:effectLst/>
                <a:cs typeface="Arial" charset="0"/>
              </a:rPr>
              <a:t>+</a:t>
            </a:r>
            <a:r>
              <a:rPr lang="es-ES" sz="1600" baseline="-25000" dirty="0" smtClean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s-ES" sz="1600" baseline="-25000" dirty="0" err="1" smtClean="0">
                <a:solidFill>
                  <a:srgbClr val="000099"/>
                </a:solidFill>
                <a:effectLst/>
                <a:cs typeface="Arial" charset="0"/>
              </a:rPr>
              <a:t>ac</a:t>
            </a:r>
            <a:r>
              <a:rPr lang="es-ES" sz="1600" baseline="-25000" dirty="0" smtClean="0">
                <a:solidFill>
                  <a:srgbClr val="000099"/>
                </a:solidFill>
                <a:effectLst/>
                <a:cs typeface="Arial" charset="0"/>
              </a:rPr>
              <a:t>)</a:t>
            </a:r>
            <a:endParaRPr lang="es-ES" sz="1600" baseline="-25000" dirty="0">
              <a:solidFill>
                <a:srgbClr val="000099"/>
              </a:solidFill>
              <a:effectLst/>
              <a:cs typeface="Arial" charset="0"/>
            </a:endParaRPr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738130" y="5378450"/>
            <a:ext cx="211307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000099"/>
                </a:solidFill>
                <a:effectLst/>
              </a:rPr>
              <a:t>Pares </a:t>
            </a:r>
            <a:r>
              <a:rPr lang="es-ES" sz="1400" dirty="0">
                <a:solidFill>
                  <a:srgbClr val="000099"/>
                </a:solidFill>
                <a:effectLst/>
              </a:rPr>
              <a:t>óxido-reducción</a:t>
            </a:r>
          </a:p>
          <a:p>
            <a:r>
              <a:rPr lang="es-ES" sz="1400" dirty="0">
                <a:solidFill>
                  <a:srgbClr val="000099"/>
                </a:solidFill>
                <a:effectLst/>
              </a:rPr>
              <a:t>o</a:t>
            </a:r>
          </a:p>
          <a:p>
            <a:r>
              <a:rPr lang="es-ES" sz="1400" dirty="0" err="1">
                <a:solidFill>
                  <a:srgbClr val="000099"/>
                </a:solidFill>
                <a:effectLst/>
              </a:rPr>
              <a:t>semiceldas</a:t>
            </a:r>
            <a:endParaRPr lang="es-ES" sz="1400" dirty="0">
              <a:solidFill>
                <a:srgbClr val="000099"/>
              </a:solidFill>
              <a:effectLst/>
            </a:endParaRPr>
          </a:p>
        </p:txBody>
      </p:sp>
      <p:sp>
        <p:nvSpPr>
          <p:cNvPr id="52" name="Text Box 72"/>
          <p:cNvSpPr txBox="1">
            <a:spLocks noChangeArrowheads="1"/>
          </p:cNvSpPr>
          <p:nvPr/>
        </p:nvSpPr>
        <p:spPr bwMode="auto">
          <a:xfrm>
            <a:off x="2940792" y="765175"/>
            <a:ext cx="3262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Electroquímica (reacciones)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6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26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26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26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6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26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2" grpId="0" autoUpdateAnimBg="0"/>
      <p:bldP spid="264209" grpId="0" autoUpdateAnimBg="0"/>
      <p:bldP spid="264218" grpId="0" autoUpdateAnimBg="0"/>
      <p:bldP spid="264210" grpId="0" autoUpdateAnimBg="0"/>
      <p:bldP spid="264217" grpId="0" autoUpdateAnimBg="0"/>
      <p:bldP spid="264219" grpId="0" autoUpdateAnimBg="0"/>
      <p:bldP spid="264220" grpId="0" animBg="1"/>
      <p:bldP spid="264229" grpId="0" autoUpdateAnimBg="0"/>
      <p:bldP spid="264230" grpId="0" animBg="1"/>
      <p:bldP spid="264231" grpId="0" autoUpdateAnimBg="0"/>
      <p:bldP spid="264237" grpId="0" autoUpdateAnimBg="0"/>
      <p:bldP spid="264238" grpId="0" autoUpdateAnimBg="0"/>
      <p:bldP spid="264239" grpId="0" autoUpdateAnimBg="0"/>
      <p:bldP spid="264240" grpId="0" autoUpdateAnimBg="0"/>
      <p:bldP spid="264235" grpId="0" autoUpdateAnimBg="0"/>
      <p:bldP spid="264236" grpId="0" autoUpdateAnimBg="0"/>
      <p:bldP spid="264233" grpId="0" autoUpdateAnimBg="0"/>
      <p:bldP spid="264241" grpId="0" autoUpdateAnimBg="0"/>
      <p:bldP spid="264242" grpId="0" autoUpdateAnimBg="0"/>
      <p:bldP spid="264243" grpId="0" autoUpdateAnimBg="0"/>
      <p:bldP spid="264244" grpId="0" autoUpdateAnimBg="0"/>
      <p:bldP spid="264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588" y="1524000"/>
            <a:ext cx="812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02083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934652" y="765175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Ejercicios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94" name="Picture 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75" y="1524000"/>
            <a:ext cx="8096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7295" name="Picture 3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037062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934652" y="765175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Ejercicios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geniería1">
  <a:themeElements>
    <a:clrScheme name="Ingeniería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geniería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6184</TotalTime>
  <Words>630</Words>
  <Application>Microsoft Office PowerPoint</Application>
  <PresentationFormat>Presentación en pantalla (4:3)</PresentationFormat>
  <Paragraphs>170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Ingeniería3</vt:lpstr>
      <vt:lpstr>Ingeniería1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PROFESOR</cp:lastModifiedBy>
  <cp:revision>214</cp:revision>
  <dcterms:created xsi:type="dcterms:W3CDTF">2005-07-23T04:28:49Z</dcterms:created>
  <dcterms:modified xsi:type="dcterms:W3CDTF">2014-02-21T23:55:54Z</dcterms:modified>
</cp:coreProperties>
</file>