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handoutMasterIdLst>
    <p:handoutMasterId r:id="rId27"/>
  </p:handoutMasterIdLst>
  <p:sldIdLst>
    <p:sldId id="256" r:id="rId2"/>
    <p:sldId id="260" r:id="rId3"/>
    <p:sldId id="331" r:id="rId4"/>
    <p:sldId id="373" r:id="rId5"/>
    <p:sldId id="332" r:id="rId6"/>
    <p:sldId id="347" r:id="rId7"/>
    <p:sldId id="333" r:id="rId8"/>
    <p:sldId id="349" r:id="rId9"/>
    <p:sldId id="340" r:id="rId10"/>
    <p:sldId id="358" r:id="rId11"/>
    <p:sldId id="365" r:id="rId12"/>
    <p:sldId id="359" r:id="rId13"/>
    <p:sldId id="366" r:id="rId14"/>
    <p:sldId id="360" r:id="rId15"/>
    <p:sldId id="368" r:id="rId16"/>
    <p:sldId id="371" r:id="rId17"/>
    <p:sldId id="369" r:id="rId18"/>
    <p:sldId id="374" r:id="rId19"/>
    <p:sldId id="372" r:id="rId20"/>
    <p:sldId id="334" r:id="rId21"/>
    <p:sldId id="354" r:id="rId22"/>
    <p:sldId id="355" r:id="rId23"/>
    <p:sldId id="356" r:id="rId24"/>
    <p:sldId id="357" r:id="rId25"/>
  </p:sldIdLst>
  <p:sldSz cx="9144000" cy="6858000" type="screen4x3"/>
  <p:notesSz cx="6858000" cy="9144000"/>
  <p:defaultTex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modifyVerifier cryptProviderType="rsaAES" cryptAlgorithmClass="hash" cryptAlgorithmType="typeAny" cryptAlgorithmSid="14" spinCount="100000" saltData="jABkn6uhWWiVfw9pQss6CA==" hashData="1GAJdTSjUSjHhuqTqxWIg4AbON5SXfvnSYdaM6PID5FXVmxn9j4Jbws3QJCyTHPZZsIBmywib6ZF8zSc1VsfRA=="/>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CCECFF"/>
    <a:srgbClr val="00CCFF"/>
    <a:srgbClr val="FAFAE6"/>
    <a:srgbClr val="000099"/>
    <a:srgbClr val="000066"/>
    <a:srgbClr val="FAFAD2"/>
    <a:srgbClr val="808080"/>
    <a:srgbClr val="96969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23" autoAdjust="0"/>
    <p:restoredTop sz="95321" autoAdjust="0"/>
  </p:normalViewPr>
  <p:slideViewPr>
    <p:cSldViewPr showGuides="1">
      <p:cViewPr varScale="1">
        <p:scale>
          <a:sx n="71" d="100"/>
          <a:sy n="71" d="100"/>
        </p:scale>
        <p:origin x="148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5.wmf"/><Relationship Id="rId4"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5BDCDE-0481-499F-A629-9CBE4AEC0E4B}" type="slidenum">
              <a:rPr lang="es-MX" smtClean="0"/>
              <a:t>‹Nº›</a:t>
            </a:fld>
            <a:endParaRPr lang="es-MX"/>
          </a:p>
        </p:txBody>
      </p:sp>
    </p:spTree>
    <p:extLst>
      <p:ext uri="{BB962C8B-B14F-4D97-AF65-F5344CB8AC3E}">
        <p14:creationId xmlns:p14="http://schemas.microsoft.com/office/powerpoint/2010/main" val="138631910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effectLst/>
                <a:latin typeface="Times New Roman" pitchFamily="18" charset="0"/>
              </a:defRPr>
            </a:lvl1pPr>
          </a:lstStyle>
          <a:p>
            <a:endParaRPr lang="es-ES"/>
          </a:p>
        </p:txBody>
      </p:sp>
      <p:sp>
        <p:nvSpPr>
          <p:cNvPr id="138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8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38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effectLst/>
                <a:latin typeface="Times New Roman" pitchFamily="18" charset="0"/>
              </a:defRPr>
            </a:lvl1pPr>
          </a:lstStyle>
          <a:p>
            <a:fld id="{7D1BDAEF-6BBC-4D24-858F-3380EBBDF1A3}" type="slidenum">
              <a:rPr lang="es-ES"/>
              <a:pPr/>
              <a:t>‹Nº›</a:t>
            </a:fld>
            <a:endParaRPr lang="es-ES"/>
          </a:p>
        </p:txBody>
      </p:sp>
    </p:spTree>
    <p:extLst>
      <p:ext uri="{BB962C8B-B14F-4D97-AF65-F5344CB8AC3E}">
        <p14:creationId xmlns:p14="http://schemas.microsoft.com/office/powerpoint/2010/main" val="4257948432"/>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7D1BDAEF-6BBC-4D24-858F-3380EBBDF1A3}" type="slidenum">
              <a:rPr lang="es-ES" smtClean="0"/>
              <a:pPr/>
              <a:t>1</a:t>
            </a:fld>
            <a:endParaRPr lang="es-ES"/>
          </a:p>
        </p:txBody>
      </p:sp>
      <p:sp>
        <p:nvSpPr>
          <p:cNvPr id="5" name="4 Marcador de fecha"/>
          <p:cNvSpPr>
            <a:spLocks noGrp="1"/>
          </p:cNvSpPr>
          <p:nvPr>
            <p:ph type="dt" idx="11"/>
          </p:nvPr>
        </p:nvSpPr>
        <p:spPr/>
        <p:txBody>
          <a:bodyPr/>
          <a:lstStyle/>
          <a:p>
            <a:endParaRPr lang="es-ES"/>
          </a:p>
        </p:txBody>
      </p:sp>
    </p:spTree>
    <p:extLst>
      <p:ext uri="{BB962C8B-B14F-4D97-AF65-F5344CB8AC3E}">
        <p14:creationId xmlns:p14="http://schemas.microsoft.com/office/powerpoint/2010/main" val="122558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A5BA7D-5778-4A3C-AB1D-2EA87B3D1F73}" type="slidenum">
              <a:rPr lang="es-ES"/>
              <a:pPr/>
              <a:t>2</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MX" sz="1800" b="1">
              <a:solidFill>
                <a:srgbClr val="000066"/>
              </a:solidFill>
              <a:effectLst>
                <a:outerShdw blurRad="38100" dist="38100" dir="2700000" algn="tl">
                  <a:srgbClr val="C0C0C0"/>
                </a:outerShdw>
              </a:effectLst>
              <a:latin typeface="Arial" charset="0"/>
              <a:cs typeface="Times New Roman" pitchFamily="18" charset="0"/>
            </a:endParaRPr>
          </a:p>
        </p:txBody>
      </p:sp>
      <p:sp>
        <p:nvSpPr>
          <p:cNvPr id="2" name="1 Marcador de fecha"/>
          <p:cNvSpPr>
            <a:spLocks noGrp="1"/>
          </p:cNvSpPr>
          <p:nvPr>
            <p:ph type="dt" idx="10"/>
          </p:nvPr>
        </p:nvSpPr>
        <p:spPr/>
        <p:txBody>
          <a:bodyPr/>
          <a:lstStyle/>
          <a:p>
            <a:endParaRPr lang="es-ES"/>
          </a:p>
        </p:txBody>
      </p:sp>
    </p:spTree>
    <p:extLst>
      <p:ext uri="{BB962C8B-B14F-4D97-AF65-F5344CB8AC3E}">
        <p14:creationId xmlns:p14="http://schemas.microsoft.com/office/powerpoint/2010/main" val="2422563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AFAE6"/>
        </a:solidFill>
        <a:effectLst/>
      </p:bgPr>
    </p:bg>
    <p:spTree>
      <p:nvGrpSpPr>
        <p:cNvPr id="1" name=""/>
        <p:cNvGrpSpPr/>
        <p:nvPr/>
      </p:nvGrpSpPr>
      <p:grpSpPr>
        <a:xfrm>
          <a:off x="0" y="0"/>
          <a:ext cx="0" cy="0"/>
          <a:chOff x="0" y="0"/>
          <a:chExt cx="0" cy="0"/>
        </a:xfrm>
      </p:grpSpPr>
      <p:sp>
        <p:nvSpPr>
          <p:cNvPr id="11" name="Rectangle 2"/>
          <p:cNvSpPr>
            <a:spLocks noChangeArrowheads="1"/>
          </p:cNvSpPr>
          <p:nvPr userDrawn="1"/>
        </p:nvSpPr>
        <p:spPr bwMode="auto">
          <a:xfrm>
            <a:off x="0" y="1066800"/>
            <a:ext cx="9144000" cy="252000"/>
          </a:xfrm>
          <a:prstGeom prst="rect">
            <a:avLst/>
          </a:prstGeom>
          <a:gradFill rotWithShape="0">
            <a:gsLst>
              <a:gs pos="0">
                <a:srgbClr val="FAFAE6"/>
              </a:gs>
              <a:gs pos="50000">
                <a:srgbClr val="003399"/>
              </a:gs>
              <a:gs pos="100000">
                <a:srgbClr val="FAFAE6"/>
              </a:gs>
            </a:gsLst>
            <a:lin ang="5400000" scaled="1"/>
          </a:gradFill>
          <a:ln w="9525">
            <a:noFill/>
            <a:miter lim="800000"/>
            <a:headEnd/>
            <a:tailEnd/>
          </a:ln>
          <a:effectLst/>
        </p:spPr>
        <p:txBody>
          <a:bodyPr anchor="ctr">
            <a:spAutoFit/>
          </a:bodyPr>
          <a:lstStyle/>
          <a:p>
            <a:endParaRPr lang="es-MX"/>
          </a:p>
        </p:txBody>
      </p:sp>
      <p:sp>
        <p:nvSpPr>
          <p:cNvPr id="12" name="Text Box 4"/>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eaLnBrk="1" hangingPunct="1">
              <a:lnSpc>
                <a:spcPct val="70000"/>
              </a:lnSpc>
            </a:pPr>
            <a:r>
              <a:rPr lang="es-ES" sz="2800" i="1">
                <a:solidFill>
                  <a:srgbClr val="000099"/>
                </a:solidFill>
                <a:effectLst/>
                <a:latin typeface="Times New Roman" pitchFamily="18" charset="0"/>
              </a:rPr>
              <a:t>U   N   A   M</a:t>
            </a:r>
          </a:p>
        </p:txBody>
      </p:sp>
      <p:sp>
        <p:nvSpPr>
          <p:cNvPr id="13" name="Text Box 5"/>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eaLnBrk="1" hangingPunct="1">
              <a:lnSpc>
                <a:spcPct val="70000"/>
              </a:lnSpc>
            </a:pPr>
            <a:r>
              <a:rPr lang="es-ES" sz="1400">
                <a:solidFill>
                  <a:srgbClr val="000099"/>
                </a:solidFill>
                <a:effectLst/>
                <a:latin typeface="Times New Roman" pitchFamily="18" charset="0"/>
              </a:rPr>
              <a:t>Facultad de Ingeniería</a:t>
            </a:r>
          </a:p>
        </p:txBody>
      </p:sp>
      <p:sp>
        <p:nvSpPr>
          <p:cNvPr id="14" name="Text Box 8"/>
          <p:cNvSpPr txBox="1">
            <a:spLocks noChangeArrowheads="1"/>
          </p:cNvSpPr>
          <p:nvPr userDrawn="1"/>
        </p:nvSpPr>
        <p:spPr bwMode="auto">
          <a:xfrm>
            <a:off x="8509000" y="6620842"/>
            <a:ext cx="635000" cy="336550"/>
          </a:xfrm>
          <a:prstGeom prst="rect">
            <a:avLst/>
          </a:prstGeom>
          <a:noFill/>
          <a:ln w="9525">
            <a:noFill/>
            <a:miter lim="800000"/>
            <a:headEnd/>
            <a:tailEnd/>
          </a:ln>
          <a:effectLst/>
        </p:spPr>
        <p:txBody>
          <a:bodyPr wrap="none">
            <a:spAutoFit/>
            <a:flatTx/>
          </a:bodyPr>
          <a:lstStyle/>
          <a:p>
            <a:r>
              <a:rPr lang="es-ES" sz="1600" i="1" dirty="0">
                <a:solidFill>
                  <a:srgbClr val="9999FF"/>
                </a:solidFill>
                <a:effectLst>
                  <a:outerShdw blurRad="38100" dist="38100" dir="2700000" algn="tl">
                    <a:srgbClr val="000000"/>
                  </a:outerShdw>
                </a:effectLst>
                <a:latin typeface="Times New Roman" pitchFamily="18" charset="0"/>
              </a:rPr>
              <a:t>AVM</a:t>
            </a:r>
          </a:p>
        </p:txBody>
      </p:sp>
      <p:pic>
        <p:nvPicPr>
          <p:cNvPr id="15" name="Picture 12" descr="escudo[1]"/>
          <p:cNvPicPr>
            <a:picLocks noChangeAspect="1" noChangeArrowheads="1"/>
          </p:cNvPicPr>
          <p:nvPr userDrawn="1"/>
        </p:nvPicPr>
        <p:blipFill>
          <a:blip r:embed="rId3"/>
          <a:srcRect/>
          <a:stretch>
            <a:fillRect/>
          </a:stretch>
        </p:blipFill>
        <p:spPr bwMode="auto">
          <a:xfrm>
            <a:off x="281260" y="50800"/>
            <a:ext cx="936000" cy="1048000"/>
          </a:xfrm>
          <a:prstGeom prst="rect">
            <a:avLst/>
          </a:prstGeom>
          <a:noFill/>
        </p:spPr>
      </p:pic>
      <p:pic>
        <p:nvPicPr>
          <p:cNvPr id="16" name="9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18762" y="36500"/>
            <a:ext cx="936000" cy="1170000"/>
          </a:xfrm>
          <a:prstGeom prst="rect">
            <a:avLst/>
          </a:prstGeom>
        </p:spPr>
      </p:pic>
      <p:sp>
        <p:nvSpPr>
          <p:cNvPr id="17" name="Rectangle 7"/>
          <p:cNvSpPr>
            <a:spLocks noChangeArrowheads="1"/>
          </p:cNvSpPr>
          <p:nvPr userDrawn="1"/>
        </p:nvSpPr>
        <p:spPr bwMode="auto">
          <a:xfrm>
            <a:off x="0" y="6633384"/>
            <a:ext cx="9144000" cy="252000"/>
          </a:xfrm>
          <a:prstGeom prst="rect">
            <a:avLst/>
          </a:prstGeom>
          <a:gradFill rotWithShape="0">
            <a:gsLst>
              <a:gs pos="0">
                <a:srgbClr val="FAFAE6"/>
              </a:gs>
              <a:gs pos="100000">
                <a:srgbClr val="003399"/>
              </a:gs>
            </a:gsLst>
            <a:lin ang="5400000" scaled="1"/>
          </a:gradFill>
          <a:ln w="9525">
            <a:noFill/>
            <a:miter lim="800000"/>
            <a:headEnd/>
            <a:tailEnd/>
          </a:ln>
          <a:effectLst/>
        </p:spPr>
        <p:txBody>
          <a:bodyPr anchor="ctr">
            <a:spAutoFit/>
          </a:bodyPr>
          <a:lstStyle/>
          <a:p>
            <a:endParaRPr lang="es-MX"/>
          </a:p>
        </p:txBody>
      </p:sp>
      <p:sp>
        <p:nvSpPr>
          <p:cNvPr id="18" name="Text Box 8"/>
          <p:cNvSpPr txBox="1">
            <a:spLocks noChangeArrowheads="1"/>
          </p:cNvSpPr>
          <p:nvPr userDrawn="1"/>
        </p:nvSpPr>
        <p:spPr bwMode="auto">
          <a:xfrm>
            <a:off x="8509000" y="6597352"/>
            <a:ext cx="635000" cy="336550"/>
          </a:xfrm>
          <a:prstGeom prst="rect">
            <a:avLst/>
          </a:prstGeom>
          <a:noFill/>
          <a:ln w="9525">
            <a:noFill/>
            <a:miter lim="800000"/>
            <a:headEnd/>
            <a:tailEnd/>
          </a:ln>
          <a:effectLst/>
        </p:spPr>
        <p:txBody>
          <a:bodyPr wrap="none">
            <a:spAutoFit/>
            <a:flatTx/>
          </a:bodyPr>
          <a:lstStyle/>
          <a:p>
            <a:pPr algn="ctr"/>
            <a:r>
              <a:rPr lang="es-ES" sz="1600" i="1" dirty="0">
                <a:solidFill>
                  <a:srgbClr val="9999FF"/>
                </a:solidFill>
                <a:effectLst>
                  <a:outerShdw blurRad="38100" dist="38100" dir="2700000" algn="tl">
                    <a:srgbClr val="000000"/>
                  </a:outerShdw>
                </a:effectLst>
                <a:latin typeface="Times New Roman" pitchFamily="18" charset="0"/>
              </a:rPr>
              <a:t>AVM</a:t>
            </a:r>
          </a:p>
        </p:txBody>
      </p:sp>
    </p:spTree>
  </p:cSld>
  <p:clrMap bg1="lt1" tx1="dk1" bg2="lt2" tx2="dk2" accent1="accent1" accent2="accent2" accent3="accent3" accent4="accent4" accent5="accent5" accent6="accent6" hlink="hlink" folHlink="folHlink"/>
  <p:sldLayoutIdLst>
    <p:sldLayoutId id="2147483650"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4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image" Target="../media/image54.png"/><Relationship Id="rId3" Type="http://schemas.openxmlformats.org/officeDocument/2006/relationships/image" Target="../media/image49.png"/><Relationship Id="rId7" Type="http://schemas.openxmlformats.org/officeDocument/2006/relationships/image" Target="../media/image53.png"/><Relationship Id="rId2" Type="http://schemas.openxmlformats.org/officeDocument/2006/relationships/image" Target="../media/image48.png"/><Relationship Id="rId1" Type="http://schemas.openxmlformats.org/officeDocument/2006/relationships/slideLayout" Target="../slideLayouts/slideLayout1.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 Id="rId9" Type="http://schemas.openxmlformats.org/officeDocument/2006/relationships/image" Target="../media/image55.png"/></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0.png"/><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5.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3.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14.wmf"/><Relationship Id="rId4" Type="http://schemas.openxmlformats.org/officeDocument/2006/relationships/image" Target="../media/image12.wmf"/><Relationship Id="rId9"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539552" y="2221004"/>
            <a:ext cx="8064896" cy="2936188"/>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eaLnBrk="1" hangingPunct="1">
              <a:lnSpc>
                <a:spcPct val="140000"/>
              </a:lnSpc>
            </a:pPr>
            <a:r>
              <a:rPr lang="es-ES_tradnl" sz="4400" dirty="0">
                <a:solidFill>
                  <a:srgbClr val="000066"/>
                </a:solidFill>
                <a:effectLst/>
                <a:latin typeface="Arial" panose="020B0604020202020204" pitchFamily="34" charset="0"/>
                <a:cs typeface="Arial" panose="020B0604020202020204" pitchFamily="34" charset="0"/>
              </a:rPr>
              <a:t>ELECTRÓLISIS DE DISOLUCIONES ACUOSAS Y CONSTANTE DE AVOGADRO</a:t>
            </a:r>
            <a:r>
              <a:rPr lang="es-ES" sz="4400" dirty="0">
                <a:solidFill>
                  <a:srgbClr val="000066"/>
                </a:solidFill>
                <a:effectLst/>
                <a:latin typeface="Arial" panose="020B0604020202020204" pitchFamily="34" charset="0"/>
                <a:cs typeface="Arial" panose="020B0604020202020204" pitchFamily="34" charset="0"/>
              </a:rPr>
              <a:t> </a:t>
            </a:r>
          </a:p>
        </p:txBody>
      </p:sp>
      <p:sp>
        <p:nvSpPr>
          <p:cNvPr id="3" name="Text Box 72">
            <a:extLst>
              <a:ext uri="{FF2B5EF4-FFF2-40B4-BE49-F238E27FC236}">
                <a16:creationId xmlns="" xmlns:a16="http://schemas.microsoft.com/office/drawing/2014/main" id="{4F837D9D-6FBE-4BAE-9EBF-6DEEBA27A377}"/>
              </a:ext>
            </a:extLst>
          </p:cNvPr>
          <p:cNvSpPr txBox="1">
            <a:spLocks noChangeArrowheads="1"/>
          </p:cNvSpPr>
          <p:nvPr/>
        </p:nvSpPr>
        <p:spPr bwMode="auto">
          <a:xfrm>
            <a:off x="1979712" y="620688"/>
            <a:ext cx="5184576" cy="1446550"/>
          </a:xfrm>
          <a:prstGeom prst="rect">
            <a:avLst/>
          </a:prstGeom>
          <a:noFill/>
          <a:ln w="9525">
            <a:noFill/>
            <a:miter lim="800000"/>
            <a:headEnd/>
            <a:tailEnd/>
          </a:ln>
          <a:effectLst/>
        </p:spPr>
        <p:txBody>
          <a:bodyPr wrap="square">
            <a:spAutoFit/>
          </a:bodyPr>
          <a:lstStyle/>
          <a:p>
            <a:pPr algn="ctr">
              <a:spcBef>
                <a:spcPts val="0"/>
              </a:spcBef>
            </a:pPr>
            <a:r>
              <a:rPr lang="es-ES" sz="1400" b="1" dirty="0">
                <a:solidFill>
                  <a:srgbClr val="000099"/>
                </a:solidFill>
                <a:effectLst/>
                <a:latin typeface="Arial" charset="0"/>
              </a:rPr>
              <a:t>DIVISIÓN DE CIENCIAS BÁSICAS</a:t>
            </a:r>
          </a:p>
          <a:p>
            <a:pPr algn="ctr">
              <a:spcBef>
                <a:spcPts val="0"/>
              </a:spcBef>
            </a:pPr>
            <a:r>
              <a:rPr lang="es-ES" sz="1400" b="1" dirty="0">
                <a:solidFill>
                  <a:srgbClr val="000099"/>
                </a:solidFill>
                <a:effectLst/>
                <a:latin typeface="Arial" charset="0"/>
              </a:rPr>
              <a:t>LABORATORIO DE QUÍMICA</a:t>
            </a:r>
          </a:p>
          <a:p>
            <a:pPr algn="ctr">
              <a:spcBef>
                <a:spcPct val="50000"/>
              </a:spcBef>
            </a:pPr>
            <a:endParaRPr lang="es-ES" sz="2000" b="1" dirty="0">
              <a:solidFill>
                <a:srgbClr val="000099"/>
              </a:solidFill>
              <a:effectLst/>
              <a:latin typeface="Arial" charset="0"/>
            </a:endParaRPr>
          </a:p>
          <a:p>
            <a:pPr algn="ctr">
              <a:spcBef>
                <a:spcPct val="50000"/>
              </a:spcBef>
            </a:pPr>
            <a:r>
              <a:rPr lang="es-ES" sz="2000" b="1" dirty="0">
                <a:solidFill>
                  <a:srgbClr val="000099"/>
                </a:solidFill>
                <a:effectLst/>
                <a:latin typeface="Arial" charset="0"/>
              </a:rPr>
              <a:t>Práctica: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4"/>
          <p:cNvSpPr txBox="1">
            <a:spLocks noChangeArrowheads="1"/>
          </p:cNvSpPr>
          <p:nvPr/>
        </p:nvSpPr>
        <p:spPr bwMode="auto">
          <a:xfrm>
            <a:off x="3433710" y="628928"/>
            <a:ext cx="2276584" cy="523220"/>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Material y equipo</a:t>
            </a:r>
            <a:endParaRPr lang="es-ES" sz="2000" dirty="0">
              <a:solidFill>
                <a:srgbClr val="000066"/>
              </a:solidFill>
              <a:effectLst/>
            </a:endParaRPr>
          </a:p>
        </p:txBody>
      </p:sp>
      <p:sp>
        <p:nvSpPr>
          <p:cNvPr id="5" name="Text Box 1053">
            <a:extLst>
              <a:ext uri="{FF2B5EF4-FFF2-40B4-BE49-F238E27FC236}">
                <a16:creationId xmlns="" xmlns:a16="http://schemas.microsoft.com/office/drawing/2014/main" id="{36CB63B9-1548-4038-B025-AE8FDB782F1E}"/>
              </a:ext>
            </a:extLst>
          </p:cNvPr>
          <p:cNvSpPr txBox="1">
            <a:spLocks noChangeArrowheads="1"/>
          </p:cNvSpPr>
          <p:nvPr/>
        </p:nvSpPr>
        <p:spPr bwMode="auto">
          <a:xfrm>
            <a:off x="754200" y="1383617"/>
            <a:ext cx="7635600" cy="5213735"/>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 Aparato de </a:t>
            </a:r>
            <a:r>
              <a:rPr lang="es-MX" sz="1600" b="0" dirty="0" err="1">
                <a:solidFill>
                  <a:srgbClr val="000066"/>
                </a:solidFill>
                <a:effectLst/>
                <a:cs typeface="Times New Roman" pitchFamily="18" charset="0"/>
              </a:rPr>
              <a:t>Hofmann</a:t>
            </a:r>
            <a:r>
              <a:rPr lang="es-MX" sz="1600" b="0" dirty="0">
                <a:solidFill>
                  <a:srgbClr val="000066"/>
                </a:solidFill>
                <a:effectLst/>
                <a:cs typeface="Times New Roman" pitchFamily="18" charset="0"/>
              </a:rPr>
              <a:t> constituido por los elementos siguientes:</a:t>
            </a:r>
          </a:p>
          <a:p>
            <a:pPr marL="268288" algn="just" eaLnBrk="1" hangingPunct="1">
              <a:lnSpc>
                <a:spcPct val="140000"/>
              </a:lnSpc>
              <a:spcAft>
                <a:spcPct val="40000"/>
              </a:spcAft>
            </a:pPr>
            <a:r>
              <a:rPr lang="es-MX" sz="1600" b="0" dirty="0">
                <a:solidFill>
                  <a:srgbClr val="000066"/>
                </a:solidFill>
                <a:effectLst/>
                <a:cs typeface="Times New Roman" pitchFamily="18" charset="0"/>
              </a:rPr>
              <a:t>i. Un soporte con varilla.</a:t>
            </a:r>
          </a:p>
          <a:p>
            <a:pPr marL="268288" algn="just" eaLnBrk="1" hangingPunct="1">
              <a:lnSpc>
                <a:spcPct val="140000"/>
              </a:lnSpc>
              <a:spcAft>
                <a:spcPct val="40000"/>
              </a:spcAft>
            </a:pPr>
            <a:r>
              <a:rPr lang="es-MX" sz="1600" b="0" dirty="0">
                <a:solidFill>
                  <a:srgbClr val="000066"/>
                </a:solidFill>
                <a:effectLst/>
                <a:cs typeface="Times New Roman" pitchFamily="18" charset="0"/>
              </a:rPr>
              <a:t>ii. Una placa de sujeción con anillo metálico.</a:t>
            </a:r>
          </a:p>
          <a:p>
            <a:pPr marL="268288" algn="just" eaLnBrk="1" hangingPunct="1">
              <a:lnSpc>
                <a:spcPct val="140000"/>
              </a:lnSpc>
              <a:spcAft>
                <a:spcPct val="40000"/>
              </a:spcAft>
            </a:pPr>
            <a:r>
              <a:rPr lang="es-MX" sz="1600" b="0" dirty="0">
                <a:solidFill>
                  <a:srgbClr val="000066"/>
                </a:solidFill>
                <a:effectLst/>
                <a:cs typeface="Times New Roman" pitchFamily="18" charset="0"/>
              </a:rPr>
              <a:t>iii. Un contenedor de vidrio de 250 [ml] con manguera de conexión.</a:t>
            </a:r>
          </a:p>
          <a:p>
            <a:pPr marL="268288" algn="just" eaLnBrk="1" hangingPunct="1">
              <a:lnSpc>
                <a:spcPct val="140000"/>
              </a:lnSpc>
              <a:spcAft>
                <a:spcPct val="40000"/>
              </a:spcAft>
            </a:pPr>
            <a:r>
              <a:rPr lang="es-MX" sz="1600" b="0" dirty="0">
                <a:solidFill>
                  <a:srgbClr val="000066"/>
                </a:solidFill>
                <a:effectLst/>
                <a:cs typeface="Times New Roman" pitchFamily="18" charset="0"/>
              </a:rPr>
              <a:t>iv. Dos electrodos de platino.</a:t>
            </a:r>
          </a:p>
          <a:p>
            <a:pPr marL="534988" indent="-266700" algn="just" eaLnBrk="1" hangingPunct="1">
              <a:lnSpc>
                <a:spcPct val="140000"/>
              </a:lnSpc>
              <a:spcAft>
                <a:spcPct val="40000"/>
              </a:spcAft>
            </a:pPr>
            <a:r>
              <a:rPr lang="es-MX" sz="1600" b="0" dirty="0">
                <a:solidFill>
                  <a:srgbClr val="000066"/>
                </a:solidFill>
                <a:effectLst/>
                <a:cs typeface="Times New Roman" pitchFamily="18" charset="0"/>
              </a:rPr>
              <a:t>v. Dos buretas de vidrio de 50 [ml] con llave de teflón, unidas mediante un tubo de vidrio.</a:t>
            </a:r>
          </a:p>
          <a:p>
            <a:pPr algn="just" eaLnBrk="1" hangingPunct="1">
              <a:lnSpc>
                <a:spcPct val="140000"/>
              </a:lnSpc>
              <a:spcAft>
                <a:spcPct val="40000"/>
              </a:spcAft>
            </a:pPr>
            <a:r>
              <a:rPr lang="es-MX" sz="1600" b="0" dirty="0">
                <a:solidFill>
                  <a:srgbClr val="000066"/>
                </a:solidFill>
                <a:effectLst/>
                <a:cs typeface="Times New Roman" pitchFamily="18" charset="0"/>
              </a:rPr>
              <a:t>b) Una fuente de diferencia de potencial baja (PASCO SF-9584, 0-21 [V] DC).</a:t>
            </a:r>
          </a:p>
          <a:p>
            <a:pPr algn="just" eaLnBrk="1" hangingPunct="1">
              <a:lnSpc>
                <a:spcPct val="140000"/>
              </a:lnSpc>
              <a:spcAft>
                <a:spcPct val="40000"/>
              </a:spcAft>
            </a:pPr>
            <a:r>
              <a:rPr lang="es-MX" sz="1600" b="0" dirty="0">
                <a:solidFill>
                  <a:srgbClr val="000066"/>
                </a:solidFill>
                <a:effectLst/>
                <a:cs typeface="Times New Roman" pitchFamily="18" charset="0"/>
              </a:rPr>
              <a:t>c) Un multímetro digital WAVETEK.</a:t>
            </a:r>
          </a:p>
          <a:p>
            <a:pPr algn="just" eaLnBrk="1" hangingPunct="1">
              <a:lnSpc>
                <a:spcPct val="140000"/>
              </a:lnSpc>
              <a:spcAft>
                <a:spcPct val="40000"/>
              </a:spcAft>
            </a:pPr>
            <a:r>
              <a:rPr lang="es-MX" sz="1600" b="0" dirty="0">
                <a:solidFill>
                  <a:srgbClr val="000066"/>
                </a:solidFill>
                <a:effectLst/>
                <a:cs typeface="Times New Roman" pitchFamily="18" charset="0"/>
              </a:rPr>
              <a:t>d) Tres cables de conexión banana-banana.</a:t>
            </a:r>
          </a:p>
          <a:p>
            <a:pPr algn="just" eaLnBrk="1" hangingPunct="1">
              <a:lnSpc>
                <a:spcPct val="140000"/>
              </a:lnSpc>
              <a:spcAft>
                <a:spcPct val="40000"/>
              </a:spcAft>
            </a:pPr>
            <a:r>
              <a:rPr lang="es-MX" sz="1600" b="0" dirty="0">
                <a:solidFill>
                  <a:srgbClr val="000066"/>
                </a:solidFill>
                <a:effectLst/>
                <a:cs typeface="Times New Roman" pitchFamily="18" charset="0"/>
              </a:rPr>
              <a:t>e) Un cronómetro.</a:t>
            </a:r>
          </a:p>
          <a:p>
            <a:pPr algn="just" eaLnBrk="1" hangingPunct="1">
              <a:lnSpc>
                <a:spcPct val="140000"/>
              </a:lnSpc>
              <a:spcAft>
                <a:spcPct val="40000"/>
              </a:spcAft>
            </a:pPr>
            <a:r>
              <a:rPr lang="es-MX" sz="1600" b="0" dirty="0">
                <a:solidFill>
                  <a:srgbClr val="000066"/>
                </a:solidFill>
                <a:effectLst/>
                <a:cs typeface="Times New Roman" pitchFamily="18" charset="0"/>
              </a:rPr>
              <a:t>f) Termómetro de -10 [°C] a 120 [°C]</a:t>
            </a:r>
            <a:endParaRPr lang="es-ES" sz="1600" b="0" dirty="0">
              <a:solidFill>
                <a:srgbClr val="000066"/>
              </a:solidFill>
              <a:effectLst/>
              <a:cs typeface="Times New Roman" pitchFamily="18" charset="0"/>
            </a:endParaRPr>
          </a:p>
        </p:txBody>
      </p:sp>
    </p:spTree>
    <p:extLst>
      <p:ext uri="{BB962C8B-B14F-4D97-AF65-F5344CB8AC3E}">
        <p14:creationId xmlns:p14="http://schemas.microsoft.com/office/powerpoint/2010/main" val="4292455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500"/>
                                        <p:tgtEl>
                                          <p:spTgt spid="5">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strips(downRight)">
                                      <p:cBhvr>
                                        <p:cTn id="11" dur="500"/>
                                        <p:tgtEl>
                                          <p:spTgt spid="5">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strips(downRight)">
                                      <p:cBhvr>
                                        <p:cTn id="15" dur="500"/>
                                        <p:tgtEl>
                                          <p:spTgt spid="5">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strips(downRight)">
                                      <p:cBhvr>
                                        <p:cTn id="19" dur="500"/>
                                        <p:tgtEl>
                                          <p:spTgt spid="5">
                                            <p:txEl>
                                              <p:pRg st="3" end="3"/>
                                            </p:txEl>
                                          </p:spTgt>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strips(downRight)">
                                      <p:cBhvr>
                                        <p:cTn id="23" dur="500"/>
                                        <p:tgtEl>
                                          <p:spTgt spid="5">
                                            <p:txEl>
                                              <p:pRg st="4" end="4"/>
                                            </p:txEl>
                                          </p:spTgt>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strips(downRight)">
                                      <p:cBhvr>
                                        <p:cTn id="27" dur="500"/>
                                        <p:tgtEl>
                                          <p:spTgt spid="5">
                                            <p:txEl>
                                              <p:pRg st="5" end="5"/>
                                            </p:txEl>
                                          </p:spTgt>
                                        </p:tgtEl>
                                      </p:cBhvr>
                                    </p:animEffect>
                                  </p:childTnLst>
                                </p:cTn>
                              </p:par>
                            </p:childTnLst>
                          </p:cTn>
                        </p:par>
                        <p:par>
                          <p:cTn id="28" fill="hold">
                            <p:stCondLst>
                              <p:cond delay="3000"/>
                            </p:stCondLst>
                            <p:childTnLst>
                              <p:par>
                                <p:cTn id="29" presetID="18" presetClass="entr" presetSubtype="6" fill="hold" grpId="0"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strips(downRight)">
                                      <p:cBhvr>
                                        <p:cTn id="31" dur="500"/>
                                        <p:tgtEl>
                                          <p:spTgt spid="5">
                                            <p:txEl>
                                              <p:pRg st="6" end="6"/>
                                            </p:txEl>
                                          </p:spTgt>
                                        </p:tgtEl>
                                      </p:cBhvr>
                                    </p:animEffect>
                                  </p:childTnLst>
                                </p:cTn>
                              </p:par>
                            </p:childTnLst>
                          </p:cTn>
                        </p:par>
                        <p:par>
                          <p:cTn id="32" fill="hold">
                            <p:stCondLst>
                              <p:cond delay="3500"/>
                            </p:stCondLst>
                            <p:childTnLst>
                              <p:par>
                                <p:cTn id="33" presetID="18" presetClass="entr" presetSubtype="6" fill="hold" grpId="0" nodeType="after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strips(downRight)">
                                      <p:cBhvr>
                                        <p:cTn id="35" dur="500"/>
                                        <p:tgtEl>
                                          <p:spTgt spid="5">
                                            <p:txEl>
                                              <p:pRg st="7" end="7"/>
                                            </p:txEl>
                                          </p:spTgt>
                                        </p:tgtEl>
                                      </p:cBhvr>
                                    </p:animEffect>
                                  </p:childTnLst>
                                </p:cTn>
                              </p:par>
                            </p:childTnLst>
                          </p:cTn>
                        </p:par>
                        <p:par>
                          <p:cTn id="36" fill="hold">
                            <p:stCondLst>
                              <p:cond delay="4000"/>
                            </p:stCondLst>
                            <p:childTnLst>
                              <p:par>
                                <p:cTn id="37" presetID="18" presetClass="entr" presetSubtype="6" fill="hold" grpId="0" nodeType="after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strips(downRight)">
                                      <p:cBhvr>
                                        <p:cTn id="39" dur="500"/>
                                        <p:tgtEl>
                                          <p:spTgt spid="5">
                                            <p:txEl>
                                              <p:pRg st="8" end="8"/>
                                            </p:txEl>
                                          </p:spTgt>
                                        </p:tgtEl>
                                      </p:cBhvr>
                                    </p:animEffect>
                                  </p:childTnLst>
                                </p:cTn>
                              </p:par>
                            </p:childTnLst>
                          </p:cTn>
                        </p:par>
                        <p:par>
                          <p:cTn id="40" fill="hold">
                            <p:stCondLst>
                              <p:cond delay="4500"/>
                            </p:stCondLst>
                            <p:childTnLst>
                              <p:par>
                                <p:cTn id="41" presetID="18" presetClass="entr" presetSubtype="6" fill="hold" grpId="0" nodeType="after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Effect transition="in" filter="strips(downRight)">
                                      <p:cBhvr>
                                        <p:cTn id="43" dur="500"/>
                                        <p:tgtEl>
                                          <p:spTgt spid="5">
                                            <p:txEl>
                                              <p:pRg st="9" end="9"/>
                                            </p:txEl>
                                          </p:spTgt>
                                        </p:tgtEl>
                                      </p:cBhvr>
                                    </p:animEffect>
                                  </p:childTnLst>
                                </p:cTn>
                              </p:par>
                            </p:childTnLst>
                          </p:cTn>
                        </p:par>
                        <p:par>
                          <p:cTn id="44" fill="hold">
                            <p:stCondLst>
                              <p:cond delay="5000"/>
                            </p:stCondLst>
                            <p:childTnLst>
                              <p:par>
                                <p:cTn id="45" presetID="18" presetClass="entr" presetSubtype="6" fill="hold" grpId="0" nodeType="after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strips(downRight)">
                                      <p:cBhvr>
                                        <p:cTn id="4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4"/>
          <p:cNvSpPr txBox="1">
            <a:spLocks noChangeArrowheads="1"/>
          </p:cNvSpPr>
          <p:nvPr/>
        </p:nvSpPr>
        <p:spPr bwMode="auto">
          <a:xfrm>
            <a:off x="3873732" y="673532"/>
            <a:ext cx="1396536"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Reactivos</a:t>
            </a:r>
            <a:endParaRPr lang="es-ES" sz="2000" dirty="0">
              <a:solidFill>
                <a:srgbClr val="000066"/>
              </a:solidFill>
              <a:effectLst/>
            </a:endParaRPr>
          </a:p>
        </p:txBody>
      </p:sp>
      <p:sp>
        <p:nvSpPr>
          <p:cNvPr id="5" name="Text Box 1053">
            <a:extLst>
              <a:ext uri="{FF2B5EF4-FFF2-40B4-BE49-F238E27FC236}">
                <a16:creationId xmlns="" xmlns:a16="http://schemas.microsoft.com/office/drawing/2014/main" id="{267FDEF4-2834-4BF6-96D0-D860B7F3115A}"/>
              </a:ext>
            </a:extLst>
          </p:cNvPr>
          <p:cNvSpPr txBox="1">
            <a:spLocks noChangeArrowheads="1"/>
          </p:cNvSpPr>
          <p:nvPr/>
        </p:nvSpPr>
        <p:spPr bwMode="auto">
          <a:xfrm>
            <a:off x="754200" y="1484784"/>
            <a:ext cx="7635600" cy="437043"/>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1) 250 [ml] de disolución al 10 % m/m de hidróxido de sodio, NaOH.</a:t>
            </a:r>
            <a:endParaRPr lang="es-ES" sz="1600" b="0" dirty="0">
              <a:solidFill>
                <a:srgbClr val="000066"/>
              </a:solidFill>
              <a:effectLst/>
              <a:cs typeface="Times New Roman" pitchFamily="18" charset="0"/>
            </a:endParaRPr>
          </a:p>
        </p:txBody>
      </p:sp>
    </p:spTree>
    <p:extLst>
      <p:ext uri="{BB962C8B-B14F-4D97-AF65-F5344CB8AC3E}">
        <p14:creationId xmlns:p14="http://schemas.microsoft.com/office/powerpoint/2010/main" val="24891856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4"/>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11" name="Text Box 6">
            <a:extLst>
              <a:ext uri="{FF2B5EF4-FFF2-40B4-BE49-F238E27FC236}">
                <a16:creationId xmlns="" xmlns:a16="http://schemas.microsoft.com/office/drawing/2014/main" id="{767D2BAE-746E-449E-B675-C37EBF602F92}"/>
              </a:ext>
            </a:extLst>
          </p:cNvPr>
          <p:cNvSpPr txBox="1">
            <a:spLocks noChangeArrowheads="1"/>
          </p:cNvSpPr>
          <p:nvPr/>
        </p:nvSpPr>
        <p:spPr bwMode="auto">
          <a:xfrm>
            <a:off x="754199" y="1412776"/>
            <a:ext cx="7635600" cy="1530162"/>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ACTIVIDAD 1.</a:t>
            </a:r>
          </a:p>
          <a:p>
            <a:pPr algn="just" eaLnBrk="1" hangingPunct="1">
              <a:lnSpc>
                <a:spcPct val="140000"/>
              </a:lnSpc>
              <a:spcAft>
                <a:spcPct val="40000"/>
              </a:spcAft>
            </a:pPr>
            <a:r>
              <a:rPr lang="es-MX" sz="1600" b="0" dirty="0">
                <a:solidFill>
                  <a:srgbClr val="000066"/>
                </a:solidFill>
                <a:effectLst/>
                <a:cs typeface="Times New Roman" pitchFamily="18" charset="0"/>
              </a:rPr>
              <a:t>El profesor verificará que los alumnos posean los conocimientos teóricos necesarios para la realización de la práctica y explicará los cuidados que deben tenerse en el manejo del equipo.</a:t>
            </a:r>
            <a:endParaRPr lang="es-ES" sz="1600" b="0" dirty="0">
              <a:solidFill>
                <a:srgbClr val="000066"/>
              </a:solidFill>
              <a:effectLst/>
            </a:endParaRPr>
          </a:p>
        </p:txBody>
      </p:sp>
    </p:spTree>
    <p:extLst>
      <p:ext uri="{BB962C8B-B14F-4D97-AF65-F5344CB8AC3E}">
        <p14:creationId xmlns:p14="http://schemas.microsoft.com/office/powerpoint/2010/main" val="3839922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500"/>
                                        <p:tgtEl>
                                          <p:spTgt spid="11">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strips(downRight)">
                                      <p:cBhvr>
                                        <p:cTn id="11"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4"/>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11" name="Text Box 6">
            <a:extLst>
              <a:ext uri="{FF2B5EF4-FFF2-40B4-BE49-F238E27FC236}">
                <a16:creationId xmlns="" xmlns:a16="http://schemas.microsoft.com/office/drawing/2014/main" id="{767D2BAE-746E-449E-B675-C37EBF602F92}"/>
              </a:ext>
            </a:extLst>
          </p:cNvPr>
          <p:cNvSpPr txBox="1">
            <a:spLocks noChangeArrowheads="1"/>
          </p:cNvSpPr>
          <p:nvPr/>
        </p:nvSpPr>
        <p:spPr bwMode="auto">
          <a:xfrm>
            <a:off x="754199" y="1412776"/>
            <a:ext cx="7635600" cy="5164491"/>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ACTIVIDAD 2.</a:t>
            </a:r>
          </a:p>
          <a:p>
            <a:pPr algn="just" eaLnBrk="1" hangingPunct="1">
              <a:lnSpc>
                <a:spcPct val="140000"/>
              </a:lnSpc>
              <a:spcAft>
                <a:spcPct val="40000"/>
              </a:spcAft>
            </a:pPr>
            <a:r>
              <a:rPr lang="es-MX" sz="1600" b="0" u="sng" dirty="0">
                <a:solidFill>
                  <a:srgbClr val="000066"/>
                </a:solidFill>
                <a:effectLst/>
                <a:cs typeface="Times New Roman" pitchFamily="18" charset="0"/>
              </a:rPr>
              <a:t>PROCEDIMIENTO PARA REALIZAR LA ELECTRÓLISIS DEL AGUA</a:t>
            </a:r>
          </a:p>
          <a:p>
            <a:pPr algn="just" eaLnBrk="1" hangingPunct="1">
              <a:lnSpc>
                <a:spcPct val="140000"/>
              </a:lnSpc>
              <a:spcAft>
                <a:spcPct val="40000"/>
              </a:spcAft>
            </a:pPr>
            <a:r>
              <a:rPr lang="es-MX" sz="1600" b="0" dirty="0">
                <a:solidFill>
                  <a:srgbClr val="000066"/>
                </a:solidFill>
                <a:effectLst/>
                <a:cs typeface="Times New Roman" pitchFamily="18" charset="0"/>
              </a:rPr>
              <a:t>El procedimiento para llevar a cabo la electrólisis del agua comprende los puntos siguientes:</a:t>
            </a:r>
          </a:p>
          <a:p>
            <a:pPr algn="just" eaLnBrk="1" hangingPunct="1">
              <a:lnSpc>
                <a:spcPct val="140000"/>
              </a:lnSpc>
              <a:spcAft>
                <a:spcPct val="40000"/>
              </a:spcAft>
            </a:pPr>
            <a:r>
              <a:rPr lang="es-MX" sz="1600" b="0" u="sng" dirty="0">
                <a:solidFill>
                  <a:srgbClr val="000066"/>
                </a:solidFill>
                <a:effectLst/>
                <a:cs typeface="Times New Roman" pitchFamily="18" charset="0"/>
              </a:rPr>
              <a:t>Armado del aparato de </a:t>
            </a:r>
            <a:r>
              <a:rPr lang="es-MX" sz="1600" b="0" u="sng" dirty="0" err="1">
                <a:solidFill>
                  <a:srgbClr val="000066"/>
                </a:solidFill>
                <a:effectLst/>
                <a:cs typeface="Times New Roman" pitchFamily="18" charset="0"/>
              </a:rPr>
              <a:t>Hofmann</a:t>
            </a:r>
            <a:endParaRPr lang="es-MX" sz="1600" b="0" u="sng" dirty="0">
              <a:solidFill>
                <a:srgbClr val="000066"/>
              </a:solidFill>
              <a:effectLst/>
              <a:cs typeface="Times New Roman" pitchFamily="18" charset="0"/>
            </a:endParaRPr>
          </a:p>
          <a:p>
            <a:pPr marL="268288" indent="-268288" algn="just" eaLnBrk="1" hangingPunct="1">
              <a:lnSpc>
                <a:spcPct val="140000"/>
              </a:lnSpc>
              <a:spcAft>
                <a:spcPct val="40000"/>
              </a:spcAft>
            </a:pPr>
            <a:r>
              <a:rPr lang="es-MX" sz="1600" b="0" dirty="0">
                <a:solidFill>
                  <a:srgbClr val="000066"/>
                </a:solidFill>
                <a:effectLst/>
              </a:rPr>
              <a:t>1. Atornille firmemente la varilla al soporte y sujete la placa de sujeción a la varilla.</a:t>
            </a:r>
          </a:p>
          <a:p>
            <a:pPr marL="268288" indent="-268288" algn="just" eaLnBrk="1" hangingPunct="1">
              <a:lnSpc>
                <a:spcPct val="140000"/>
              </a:lnSpc>
              <a:spcAft>
                <a:spcPct val="40000"/>
              </a:spcAft>
            </a:pPr>
            <a:r>
              <a:rPr lang="es-MX" sz="1600" b="0" dirty="0">
                <a:solidFill>
                  <a:srgbClr val="000066"/>
                </a:solidFill>
                <a:effectLst/>
              </a:rPr>
              <a:t>2. Coloque el anillo metálico en la parte posterior de la placa de sujeción (atornille firmemente). Posteriormente, embone primero la bureta izquierda en el sujetador izquierdo, verificando que la graduación quede al frente.</a:t>
            </a:r>
          </a:p>
          <a:p>
            <a:pPr marL="268288" indent="-268288" algn="just" eaLnBrk="1" hangingPunct="1">
              <a:lnSpc>
                <a:spcPct val="140000"/>
              </a:lnSpc>
              <a:spcAft>
                <a:spcPct val="40000"/>
              </a:spcAft>
            </a:pPr>
            <a:r>
              <a:rPr lang="es-MX" sz="1600" b="0" dirty="0">
                <a:solidFill>
                  <a:srgbClr val="000066"/>
                </a:solidFill>
                <a:effectLst/>
              </a:rPr>
              <a:t>3. Embone la bureta derecha en los sujetadores restantes, empezando por el sujetador superior y suba las buretas lo necesario para poder colocar los electrodos, verificando que éstos queden bien sujetos y lo más verticalmente posible.</a:t>
            </a:r>
          </a:p>
        </p:txBody>
      </p:sp>
    </p:spTree>
    <p:extLst>
      <p:ext uri="{BB962C8B-B14F-4D97-AF65-F5344CB8AC3E}">
        <p14:creationId xmlns:p14="http://schemas.microsoft.com/office/powerpoint/2010/main" val="19093772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500"/>
                                        <p:tgtEl>
                                          <p:spTgt spid="11">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strips(downRight)">
                                      <p:cBhvr>
                                        <p:cTn id="11" dur="500"/>
                                        <p:tgtEl>
                                          <p:spTgt spid="1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1">
                                            <p:txEl>
                                              <p:pRg st="2" end="2"/>
                                            </p:txEl>
                                          </p:spTgt>
                                        </p:tgtEl>
                                        <p:attrNameLst>
                                          <p:attrName>style.visibility</p:attrName>
                                        </p:attrNameLst>
                                      </p:cBhvr>
                                      <p:to>
                                        <p:strVal val="visible"/>
                                      </p:to>
                                    </p:set>
                                    <p:animEffect transition="in" filter="strips(downRight)">
                                      <p:cBhvr>
                                        <p:cTn id="16" dur="500"/>
                                        <p:tgtEl>
                                          <p:spTgt spid="1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animEffect transition="in" filter="strips(downRight)">
                                      <p:cBhvr>
                                        <p:cTn id="21" dur="500"/>
                                        <p:tgtEl>
                                          <p:spTgt spid="11">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11">
                                            <p:txEl>
                                              <p:pRg st="4" end="4"/>
                                            </p:txEl>
                                          </p:spTgt>
                                        </p:tgtEl>
                                        <p:attrNameLst>
                                          <p:attrName>style.visibility</p:attrName>
                                        </p:attrNameLst>
                                      </p:cBhvr>
                                      <p:to>
                                        <p:strVal val="visible"/>
                                      </p:to>
                                    </p:set>
                                    <p:animEffect transition="in" filter="strips(downRight)">
                                      <p:cBhvr>
                                        <p:cTn id="26" dur="500"/>
                                        <p:tgtEl>
                                          <p:spTgt spid="11">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11">
                                            <p:txEl>
                                              <p:pRg st="5" end="5"/>
                                            </p:txEl>
                                          </p:spTgt>
                                        </p:tgtEl>
                                        <p:attrNameLst>
                                          <p:attrName>style.visibility</p:attrName>
                                        </p:attrNameLst>
                                      </p:cBhvr>
                                      <p:to>
                                        <p:strVal val="visible"/>
                                      </p:to>
                                    </p:set>
                                    <p:animEffect transition="in" filter="strips(downRight)">
                                      <p:cBhvr>
                                        <p:cTn id="31" dur="500"/>
                                        <p:tgtEl>
                                          <p:spTgt spid="11">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11">
                                            <p:txEl>
                                              <p:pRg st="6" end="6"/>
                                            </p:txEl>
                                          </p:spTgt>
                                        </p:tgtEl>
                                        <p:attrNameLst>
                                          <p:attrName>style.visibility</p:attrName>
                                        </p:attrNameLst>
                                      </p:cBhvr>
                                      <p:to>
                                        <p:strVal val="visible"/>
                                      </p:to>
                                    </p:set>
                                    <p:animEffect transition="in" filter="strips(downRight)">
                                      <p:cBhvr>
                                        <p:cTn id="36"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06" descr="E-10Electrólisis-1"/>
          <p:cNvPicPr>
            <a:picLocks noChangeAspect="1" noChangeArrowheads="1"/>
          </p:cNvPicPr>
          <p:nvPr/>
        </p:nvPicPr>
        <p:blipFill>
          <a:blip r:embed="rId2"/>
          <a:srcRect/>
          <a:stretch>
            <a:fillRect/>
          </a:stretch>
        </p:blipFill>
        <p:spPr bwMode="auto">
          <a:xfrm>
            <a:off x="5076056" y="3066239"/>
            <a:ext cx="2815818" cy="3589318"/>
          </a:xfrm>
          <a:prstGeom prst="rect">
            <a:avLst/>
          </a:prstGeom>
          <a:noFill/>
        </p:spPr>
      </p:pic>
      <p:pic>
        <p:nvPicPr>
          <p:cNvPr id="2" name="Imagen 1"/>
          <p:cNvPicPr>
            <a:picLocks noChangeAspect="1"/>
          </p:cNvPicPr>
          <p:nvPr/>
        </p:nvPicPr>
        <p:blipFill>
          <a:blip r:embed="rId3">
            <a:clrChange>
              <a:clrFrom>
                <a:srgbClr val="FFFFFF"/>
              </a:clrFrom>
              <a:clrTo>
                <a:srgbClr val="FFFFFF">
                  <a:alpha val="0"/>
                </a:srgbClr>
              </a:clrTo>
            </a:clrChange>
          </a:blip>
          <a:stretch>
            <a:fillRect/>
          </a:stretch>
        </p:blipFill>
        <p:spPr>
          <a:xfrm>
            <a:off x="827584" y="3066239"/>
            <a:ext cx="3672408" cy="3591696"/>
          </a:xfrm>
          <a:prstGeom prst="rect">
            <a:avLst/>
          </a:prstGeom>
        </p:spPr>
      </p:pic>
      <p:sp>
        <p:nvSpPr>
          <p:cNvPr id="8" name="Text Box 4">
            <a:extLst>
              <a:ext uri="{FF2B5EF4-FFF2-40B4-BE49-F238E27FC236}">
                <a16:creationId xmlns="" xmlns:a16="http://schemas.microsoft.com/office/drawing/2014/main" id="{E3EF1435-6903-43B3-BF77-FCE33D40C3A7}"/>
              </a:ext>
            </a:extLst>
          </p:cNvPr>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9" name="Text Box 6">
            <a:extLst>
              <a:ext uri="{FF2B5EF4-FFF2-40B4-BE49-F238E27FC236}">
                <a16:creationId xmlns="" xmlns:a16="http://schemas.microsoft.com/office/drawing/2014/main" id="{456457C0-29D2-4EBD-BF73-F7CBC3D280D5}"/>
              </a:ext>
            </a:extLst>
          </p:cNvPr>
          <p:cNvSpPr txBox="1">
            <a:spLocks noChangeArrowheads="1"/>
          </p:cNvSpPr>
          <p:nvPr/>
        </p:nvSpPr>
        <p:spPr bwMode="auto">
          <a:xfrm>
            <a:off x="395534" y="1340768"/>
            <a:ext cx="8352930" cy="1652055"/>
          </a:xfrm>
          <a:prstGeom prst="rect">
            <a:avLst/>
          </a:prstGeom>
          <a:noFill/>
          <a:ln w="9525">
            <a:noFill/>
            <a:miter lim="800000"/>
            <a:headEnd/>
            <a:tailEnd/>
          </a:ln>
          <a:effectLst/>
        </p:spPr>
        <p:txBody>
          <a:bodyPr wrap="square">
            <a:spAutoFit/>
          </a:bodyPr>
          <a:lstStyle/>
          <a:p>
            <a:pPr marL="268288" indent="-268288" algn="just" eaLnBrk="1" hangingPunct="1">
              <a:lnSpc>
                <a:spcPct val="140000"/>
              </a:lnSpc>
              <a:spcAft>
                <a:spcPct val="40000"/>
              </a:spcAft>
            </a:pPr>
            <a:r>
              <a:rPr lang="es-MX" sz="1400" b="0" dirty="0">
                <a:solidFill>
                  <a:srgbClr val="000066"/>
                </a:solidFill>
                <a:effectLst/>
              </a:rPr>
              <a:t>4. Conecte la manguera al contenedor y coloque éste en el anillo metálico.</a:t>
            </a:r>
          </a:p>
          <a:p>
            <a:pPr marL="268288" indent="-268288" algn="just" eaLnBrk="1" hangingPunct="1">
              <a:lnSpc>
                <a:spcPct val="140000"/>
              </a:lnSpc>
              <a:spcAft>
                <a:spcPct val="40000"/>
              </a:spcAft>
            </a:pPr>
            <a:r>
              <a:rPr lang="es-MX" sz="1400" b="0" dirty="0">
                <a:solidFill>
                  <a:srgbClr val="000066"/>
                </a:solidFill>
                <a:effectLst/>
              </a:rPr>
              <a:t>5. Conecte el otro extremo de la manguera a la entrada que se encuentra entre las dos buretas, de tal manera que la manguera pase por el frente de ellas. El sistema experimental constituido por el aparato de </a:t>
            </a:r>
            <a:r>
              <a:rPr lang="es-MX" sz="1400" b="0" dirty="0" err="1">
                <a:solidFill>
                  <a:srgbClr val="000066"/>
                </a:solidFill>
                <a:effectLst/>
              </a:rPr>
              <a:t>Hofmann</a:t>
            </a:r>
            <a:r>
              <a:rPr lang="es-MX" sz="1400" b="0" dirty="0">
                <a:solidFill>
                  <a:srgbClr val="000066"/>
                </a:solidFill>
                <a:effectLst/>
              </a:rPr>
              <a:t>, la fuente de diferencia de potencial baja, el multímetro y los cables de conexión, quedará dispuesto como se muestra en la figura siguiente.</a:t>
            </a:r>
            <a:endParaRPr lang="es-ES" sz="1400" b="0" dirty="0">
              <a:solidFill>
                <a:srgbClr val="000066"/>
              </a:solidFill>
              <a:effectLst/>
            </a:endParaRPr>
          </a:p>
        </p:txBody>
      </p:sp>
    </p:spTree>
    <p:extLst>
      <p:ext uri="{BB962C8B-B14F-4D97-AF65-F5344CB8AC3E}">
        <p14:creationId xmlns:p14="http://schemas.microsoft.com/office/powerpoint/2010/main" val="20688781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trips(downRigh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strips(downRigh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a:extLst>
              <a:ext uri="{FF2B5EF4-FFF2-40B4-BE49-F238E27FC236}">
                <a16:creationId xmlns="" xmlns:a16="http://schemas.microsoft.com/office/drawing/2014/main" id="{E3EF1435-6903-43B3-BF77-FCE33D40C3A7}"/>
              </a:ext>
            </a:extLst>
          </p:cNvPr>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9" name="Text Box 6">
            <a:extLst>
              <a:ext uri="{FF2B5EF4-FFF2-40B4-BE49-F238E27FC236}">
                <a16:creationId xmlns="" xmlns:a16="http://schemas.microsoft.com/office/drawing/2014/main" id="{456457C0-29D2-4EBD-BF73-F7CBC3D280D5}"/>
              </a:ext>
            </a:extLst>
          </p:cNvPr>
          <p:cNvSpPr txBox="1">
            <a:spLocks noChangeArrowheads="1"/>
          </p:cNvSpPr>
          <p:nvPr/>
        </p:nvSpPr>
        <p:spPr bwMode="auto">
          <a:xfrm>
            <a:off x="754200" y="1350166"/>
            <a:ext cx="7635600" cy="2259080"/>
          </a:xfrm>
          <a:prstGeom prst="rect">
            <a:avLst/>
          </a:prstGeom>
          <a:noFill/>
          <a:ln w="9525">
            <a:noFill/>
            <a:miter lim="800000"/>
            <a:headEnd/>
            <a:tailEnd/>
          </a:ln>
          <a:effectLst/>
        </p:spPr>
        <p:txBody>
          <a:bodyPr wrap="square">
            <a:spAutoFit/>
          </a:bodyPr>
          <a:lstStyle/>
          <a:p>
            <a:pPr marL="268288" indent="-268288" algn="just" eaLnBrk="1" hangingPunct="1">
              <a:lnSpc>
                <a:spcPct val="140000"/>
              </a:lnSpc>
              <a:spcAft>
                <a:spcPct val="40000"/>
              </a:spcAft>
            </a:pPr>
            <a:r>
              <a:rPr lang="es-MX" sz="1600" b="0" dirty="0">
                <a:solidFill>
                  <a:srgbClr val="000066"/>
                </a:solidFill>
                <a:effectLst/>
              </a:rPr>
              <a:t>6. Una vez armado el dispositivo experimental, adicione la disolución de hidróxido de sodio en el contenedor; al adicionar, cuide que las llaves de ambas buretas estén abiertas.</a:t>
            </a:r>
          </a:p>
          <a:p>
            <a:pPr marL="268288" indent="-268288" algn="just" eaLnBrk="1" hangingPunct="1">
              <a:lnSpc>
                <a:spcPct val="140000"/>
              </a:lnSpc>
              <a:spcAft>
                <a:spcPct val="40000"/>
              </a:spcAft>
            </a:pPr>
            <a:r>
              <a:rPr lang="es-MX" sz="1600" b="0" dirty="0">
                <a:solidFill>
                  <a:srgbClr val="000066"/>
                </a:solidFill>
                <a:effectLst/>
              </a:rPr>
              <a:t>7. Para llenar adecuadamente las buretas, suba el contenedor hasta que el nivel del líquido llegue al nivel de la llave. En ese momento cierre las llaves de las </a:t>
            </a:r>
            <a:r>
              <a:rPr lang="es-MX" sz="1600" b="0">
                <a:solidFill>
                  <a:srgbClr val="000066"/>
                </a:solidFill>
                <a:effectLst/>
              </a:rPr>
              <a:t>buretas.</a:t>
            </a:r>
            <a:endParaRPr lang="es-MX" sz="1600" b="0" dirty="0">
              <a:solidFill>
                <a:srgbClr val="000066"/>
              </a:solidFill>
              <a:effectLst/>
            </a:endParaRPr>
          </a:p>
        </p:txBody>
      </p:sp>
    </p:spTree>
    <p:extLst>
      <p:ext uri="{BB962C8B-B14F-4D97-AF65-F5344CB8AC3E}">
        <p14:creationId xmlns:p14="http://schemas.microsoft.com/office/powerpoint/2010/main" val="40279611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trips(downRigh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strips(downRight)">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a:extLst>
              <a:ext uri="{FF2B5EF4-FFF2-40B4-BE49-F238E27FC236}">
                <a16:creationId xmlns="" xmlns:a16="http://schemas.microsoft.com/office/drawing/2014/main" id="{E3EF1435-6903-43B3-BF77-FCE33D40C3A7}"/>
              </a:ext>
            </a:extLst>
          </p:cNvPr>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9" name="Text Box 6">
            <a:extLst>
              <a:ext uri="{FF2B5EF4-FFF2-40B4-BE49-F238E27FC236}">
                <a16:creationId xmlns="" xmlns:a16="http://schemas.microsoft.com/office/drawing/2014/main" id="{456457C0-29D2-4EBD-BF73-F7CBC3D280D5}"/>
              </a:ext>
            </a:extLst>
          </p:cNvPr>
          <p:cNvSpPr txBox="1">
            <a:spLocks noChangeArrowheads="1"/>
          </p:cNvSpPr>
          <p:nvPr/>
        </p:nvSpPr>
        <p:spPr bwMode="auto">
          <a:xfrm>
            <a:off x="754200" y="1350166"/>
            <a:ext cx="7635600" cy="4278094"/>
          </a:xfrm>
          <a:prstGeom prst="rect">
            <a:avLst/>
          </a:prstGeom>
          <a:noFill/>
          <a:ln w="9525">
            <a:noFill/>
            <a:miter lim="800000"/>
            <a:headEnd/>
            <a:tailEnd/>
          </a:ln>
          <a:effectLst/>
        </p:spPr>
        <p:txBody>
          <a:bodyPr wrap="square">
            <a:spAutoFit/>
          </a:bodyPr>
          <a:lstStyle/>
          <a:p>
            <a:pPr marL="268288" indent="-268288" algn="just" eaLnBrk="1" hangingPunct="1">
              <a:lnSpc>
                <a:spcPct val="140000"/>
              </a:lnSpc>
              <a:spcAft>
                <a:spcPct val="40000"/>
              </a:spcAft>
            </a:pPr>
            <a:r>
              <a:rPr lang="es-MX" sz="1600" b="0" u="sng" dirty="0">
                <a:solidFill>
                  <a:srgbClr val="000066"/>
                </a:solidFill>
                <a:effectLst/>
              </a:rPr>
              <a:t>Puesta a punto del dispositivo experimental</a:t>
            </a:r>
          </a:p>
          <a:p>
            <a:pPr marL="268288" indent="-268288" algn="just" eaLnBrk="1" hangingPunct="1">
              <a:lnSpc>
                <a:spcPct val="140000"/>
              </a:lnSpc>
              <a:spcAft>
                <a:spcPct val="40000"/>
              </a:spcAft>
            </a:pPr>
            <a:r>
              <a:rPr lang="es-MX" sz="1600" b="0" dirty="0">
                <a:solidFill>
                  <a:srgbClr val="000066"/>
                </a:solidFill>
                <a:effectLst/>
              </a:rPr>
              <a:t>1. Compruebe que la fuente de poder se encuentre apagada, con la perilla en la lectura mínima y oprimido el botón 0-24 V DC; posteriormente conecte la fuente.</a:t>
            </a:r>
          </a:p>
          <a:p>
            <a:pPr marL="268288" indent="-268288" algn="just" eaLnBrk="1" hangingPunct="1">
              <a:lnSpc>
                <a:spcPct val="140000"/>
              </a:lnSpc>
              <a:spcAft>
                <a:spcPct val="40000"/>
              </a:spcAft>
            </a:pPr>
            <a:r>
              <a:rPr lang="es-MX" sz="1600" b="0" dirty="0">
                <a:solidFill>
                  <a:srgbClr val="000066"/>
                </a:solidFill>
                <a:effectLst/>
              </a:rPr>
              <a:t>2. Conecte los tres cables banana-banana como se muestra en la figura anterior.</a:t>
            </a:r>
          </a:p>
          <a:p>
            <a:pPr marL="268288" indent="-268288" algn="just" eaLnBrk="1" hangingPunct="1">
              <a:lnSpc>
                <a:spcPct val="140000"/>
              </a:lnSpc>
              <a:spcAft>
                <a:spcPct val="40000"/>
              </a:spcAft>
            </a:pPr>
            <a:r>
              <a:rPr lang="es-MX" sz="1600" b="0" dirty="0">
                <a:solidFill>
                  <a:srgbClr val="000066"/>
                </a:solidFill>
                <a:effectLst/>
              </a:rPr>
              <a:t>3. Asegúrese de que el multímetro se encuentre apagado y con todos los botones hacia afuera. A continuación, encienda el multímetro y la fuente.</a:t>
            </a:r>
          </a:p>
          <a:p>
            <a:pPr marL="268288" indent="-268288" algn="just" eaLnBrk="1" hangingPunct="1">
              <a:lnSpc>
                <a:spcPct val="140000"/>
              </a:lnSpc>
              <a:spcAft>
                <a:spcPct val="40000"/>
              </a:spcAft>
            </a:pPr>
            <a:r>
              <a:rPr lang="es-MX" sz="1600" b="0" dirty="0">
                <a:solidFill>
                  <a:srgbClr val="000066"/>
                </a:solidFill>
                <a:effectLst/>
              </a:rPr>
              <a:t>4. Para tomar las lecturas de corriente en el multímetro debe oprimir los botones siguientes: el cuarto de izquierda a derecha (selector de amperes), el tercero de derecha a izquierda (escala de lectura de 2 [A]) y el primero de izquierda a derecha (valor cuadrático promedio).</a:t>
            </a:r>
          </a:p>
        </p:txBody>
      </p:sp>
    </p:spTree>
    <p:extLst>
      <p:ext uri="{BB962C8B-B14F-4D97-AF65-F5344CB8AC3E}">
        <p14:creationId xmlns:p14="http://schemas.microsoft.com/office/powerpoint/2010/main" val="37146676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trips(downRigh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strips(downRigh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strips(downRigh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strips(downRight)">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strips(downRight)">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a:extLst>
              <a:ext uri="{FF2B5EF4-FFF2-40B4-BE49-F238E27FC236}">
                <a16:creationId xmlns="" xmlns:a16="http://schemas.microsoft.com/office/drawing/2014/main" id="{E3EF1435-6903-43B3-BF77-FCE33D40C3A7}"/>
              </a:ext>
            </a:extLst>
          </p:cNvPr>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9" name="Text Box 6">
            <a:extLst>
              <a:ext uri="{FF2B5EF4-FFF2-40B4-BE49-F238E27FC236}">
                <a16:creationId xmlns="" xmlns:a16="http://schemas.microsoft.com/office/drawing/2014/main" id="{456457C0-29D2-4EBD-BF73-F7CBC3D280D5}"/>
              </a:ext>
            </a:extLst>
          </p:cNvPr>
          <p:cNvSpPr txBox="1">
            <a:spLocks noChangeArrowheads="1"/>
          </p:cNvSpPr>
          <p:nvPr/>
        </p:nvSpPr>
        <p:spPr bwMode="auto">
          <a:xfrm>
            <a:off x="754200" y="1350166"/>
            <a:ext cx="7635600" cy="3003899"/>
          </a:xfrm>
          <a:prstGeom prst="rect">
            <a:avLst/>
          </a:prstGeom>
          <a:noFill/>
          <a:ln w="9525">
            <a:noFill/>
            <a:miter lim="800000"/>
            <a:headEnd/>
            <a:tailEnd/>
          </a:ln>
          <a:effectLst/>
        </p:spPr>
        <p:txBody>
          <a:bodyPr wrap="square">
            <a:spAutoFit/>
          </a:bodyPr>
          <a:lstStyle/>
          <a:p>
            <a:pPr marL="268288" indent="-268288" algn="just" eaLnBrk="1" hangingPunct="1">
              <a:lnSpc>
                <a:spcPct val="140000"/>
              </a:lnSpc>
              <a:spcAft>
                <a:spcPts val="600"/>
              </a:spcAft>
            </a:pPr>
            <a:r>
              <a:rPr lang="es-MX" sz="1600" b="0" u="sng" dirty="0">
                <a:solidFill>
                  <a:srgbClr val="000066"/>
                </a:solidFill>
                <a:effectLst/>
              </a:rPr>
              <a:t>Toma de lecturas</a:t>
            </a:r>
          </a:p>
          <a:p>
            <a:pPr marL="268288" indent="-268288" algn="just" eaLnBrk="1" hangingPunct="1">
              <a:lnSpc>
                <a:spcPct val="140000"/>
              </a:lnSpc>
              <a:spcAft>
                <a:spcPts val="600"/>
              </a:spcAft>
            </a:pPr>
            <a:r>
              <a:rPr lang="es-MX" sz="1600" b="0" dirty="0">
                <a:solidFill>
                  <a:srgbClr val="000066"/>
                </a:solidFill>
                <a:effectLst/>
              </a:rPr>
              <a:t>1. Con el cronómetro en mano empiece a medir el tiempo y ajuste lo más rápidamente posible la fuente a 20.0 [V].</a:t>
            </a:r>
          </a:p>
          <a:p>
            <a:pPr marL="268288" indent="-268288" algn="just" eaLnBrk="1" hangingPunct="1">
              <a:lnSpc>
                <a:spcPct val="140000"/>
              </a:lnSpc>
              <a:spcAft>
                <a:spcPts val="600"/>
              </a:spcAft>
            </a:pPr>
            <a:r>
              <a:rPr lang="es-MX" sz="1600" b="0" dirty="0">
                <a:solidFill>
                  <a:srgbClr val="000066"/>
                </a:solidFill>
                <a:effectLst/>
              </a:rPr>
              <a:t>2. El sistema debe permanecer en funcionamiento continuo durante 3 minutos (180 [s]), anotando en la tabla 1 la primera y la última lecturas de la corriente (I) que se observe en el multímetro. Para realizar los cálculos que permitan determinar las cantidades teóricas del producto obtenido, utilice el promedio de las lecturas anteriores.</a:t>
            </a:r>
          </a:p>
        </p:txBody>
      </p:sp>
      <p:pic>
        <p:nvPicPr>
          <p:cNvPr id="2" name="Imagen 1">
            <a:extLst>
              <a:ext uri="{FF2B5EF4-FFF2-40B4-BE49-F238E27FC236}">
                <a16:creationId xmlns="" xmlns:a16="http://schemas.microsoft.com/office/drawing/2014/main" id="{6D6D107F-1A83-4D7A-9DBE-9CEDEEC9C457}"/>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928687" y="4354065"/>
            <a:ext cx="7286625" cy="1647825"/>
          </a:xfrm>
          <a:prstGeom prst="rect">
            <a:avLst/>
          </a:prstGeom>
        </p:spPr>
      </p:pic>
    </p:spTree>
    <p:extLst>
      <p:ext uri="{BB962C8B-B14F-4D97-AF65-F5344CB8AC3E}">
        <p14:creationId xmlns:p14="http://schemas.microsoft.com/office/powerpoint/2010/main" val="5023509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trips(downRigh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strips(downRigh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strips(downRight)">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a:extLst>
              <a:ext uri="{FF2B5EF4-FFF2-40B4-BE49-F238E27FC236}">
                <a16:creationId xmlns="" xmlns:a16="http://schemas.microsoft.com/office/drawing/2014/main" id="{E3EF1435-6903-43B3-BF77-FCE33D40C3A7}"/>
              </a:ext>
            </a:extLst>
          </p:cNvPr>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9" name="Text Box 6">
            <a:extLst>
              <a:ext uri="{FF2B5EF4-FFF2-40B4-BE49-F238E27FC236}">
                <a16:creationId xmlns="" xmlns:a16="http://schemas.microsoft.com/office/drawing/2014/main" id="{456457C0-29D2-4EBD-BF73-F7CBC3D280D5}"/>
              </a:ext>
            </a:extLst>
          </p:cNvPr>
          <p:cNvSpPr txBox="1">
            <a:spLocks noChangeArrowheads="1"/>
          </p:cNvSpPr>
          <p:nvPr/>
        </p:nvSpPr>
        <p:spPr bwMode="auto">
          <a:xfrm>
            <a:off x="754200" y="1350166"/>
            <a:ext cx="7635600" cy="2237536"/>
          </a:xfrm>
          <a:prstGeom prst="rect">
            <a:avLst/>
          </a:prstGeom>
          <a:noFill/>
          <a:ln w="9525">
            <a:noFill/>
            <a:miter lim="800000"/>
            <a:headEnd/>
            <a:tailEnd/>
          </a:ln>
          <a:effectLst/>
        </p:spPr>
        <p:txBody>
          <a:bodyPr wrap="square">
            <a:spAutoFit/>
          </a:bodyPr>
          <a:lstStyle/>
          <a:p>
            <a:pPr marL="268288" indent="-268288" algn="just" eaLnBrk="1" hangingPunct="1">
              <a:lnSpc>
                <a:spcPct val="140000"/>
              </a:lnSpc>
              <a:spcAft>
                <a:spcPts val="600"/>
              </a:spcAft>
            </a:pPr>
            <a:r>
              <a:rPr lang="es-MX" sz="1600" b="0" dirty="0">
                <a:solidFill>
                  <a:srgbClr val="000066"/>
                </a:solidFill>
                <a:effectLst/>
              </a:rPr>
              <a:t>3. Una vez transcurrido el tiempo deseado, apague la fuente.</a:t>
            </a:r>
          </a:p>
          <a:p>
            <a:pPr marL="268288" indent="-268288" algn="just" eaLnBrk="1" hangingPunct="1">
              <a:lnSpc>
                <a:spcPct val="140000"/>
              </a:lnSpc>
              <a:spcAft>
                <a:spcPts val="600"/>
              </a:spcAft>
            </a:pPr>
            <a:r>
              <a:rPr lang="es-MX" sz="1600" b="0" dirty="0">
                <a:solidFill>
                  <a:srgbClr val="000066"/>
                </a:solidFill>
                <a:effectLst/>
              </a:rPr>
              <a:t>4. </a:t>
            </a:r>
            <a:r>
              <a:rPr lang="es-MX" sz="1600" b="0" dirty="0">
                <a:solidFill>
                  <a:srgbClr val="000066"/>
                </a:solidFill>
                <a:effectLst/>
                <a:highlight>
                  <a:srgbClr val="FFFF00"/>
                </a:highlight>
              </a:rPr>
              <a:t>Espere hasta que en el interior del aparato no se tengan burbujas</a:t>
            </a:r>
            <a:r>
              <a:rPr lang="es-MX" sz="1600" b="0" dirty="0">
                <a:solidFill>
                  <a:srgbClr val="000066"/>
                </a:solidFill>
                <a:effectLst/>
              </a:rPr>
              <a:t>; entonces, desmonte el contenedor de la disolución y muévalo hasta que el nivel de la disolución en el contenedor se encuentre a una altura intermedia entre el nivel del hidrógeno y el nivel del oxígeno; posteriormente, anote el valor de los mililitros de hidrógeno (V</a:t>
            </a:r>
            <a:r>
              <a:rPr lang="es-MX" sz="1600" b="0" baseline="-25000" dirty="0">
                <a:solidFill>
                  <a:srgbClr val="000066"/>
                </a:solidFill>
                <a:effectLst/>
              </a:rPr>
              <a:t>H</a:t>
            </a:r>
            <a:r>
              <a:rPr lang="es-MX" sz="1600" b="0" baseline="-50000" dirty="0">
                <a:solidFill>
                  <a:srgbClr val="000066"/>
                </a:solidFill>
                <a:effectLst/>
              </a:rPr>
              <a:t>2</a:t>
            </a:r>
            <a:r>
              <a:rPr lang="es-MX" sz="1600" b="0" dirty="0">
                <a:solidFill>
                  <a:srgbClr val="000066"/>
                </a:solidFill>
                <a:effectLst/>
              </a:rPr>
              <a:t>) y de oxígeno (V</a:t>
            </a:r>
            <a:r>
              <a:rPr lang="es-MX" sz="1600" b="0" baseline="-25000" dirty="0">
                <a:solidFill>
                  <a:srgbClr val="000066"/>
                </a:solidFill>
                <a:effectLst/>
              </a:rPr>
              <a:t>O</a:t>
            </a:r>
            <a:r>
              <a:rPr lang="es-MX" sz="1600" b="0" baseline="-50000" dirty="0">
                <a:solidFill>
                  <a:srgbClr val="000066"/>
                </a:solidFill>
                <a:effectLst/>
              </a:rPr>
              <a:t>2</a:t>
            </a:r>
            <a:r>
              <a:rPr lang="es-MX" sz="1600" b="0" dirty="0">
                <a:solidFill>
                  <a:srgbClr val="000066"/>
                </a:solidFill>
                <a:effectLst/>
              </a:rPr>
              <a:t>) obtenidos.</a:t>
            </a:r>
          </a:p>
        </p:txBody>
      </p:sp>
    </p:spTree>
    <p:extLst>
      <p:ext uri="{BB962C8B-B14F-4D97-AF65-F5344CB8AC3E}">
        <p14:creationId xmlns:p14="http://schemas.microsoft.com/office/powerpoint/2010/main" val="31629023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trips(downRigh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strips(downRight)">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a:extLst>
              <a:ext uri="{FF2B5EF4-FFF2-40B4-BE49-F238E27FC236}">
                <a16:creationId xmlns="" xmlns:a16="http://schemas.microsoft.com/office/drawing/2014/main" id="{E3EF1435-6903-43B3-BF77-FCE33D40C3A7}"/>
              </a:ext>
            </a:extLst>
          </p:cNvPr>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9" name="Text Box 6">
            <a:extLst>
              <a:ext uri="{FF2B5EF4-FFF2-40B4-BE49-F238E27FC236}">
                <a16:creationId xmlns="" xmlns:a16="http://schemas.microsoft.com/office/drawing/2014/main" id="{456457C0-29D2-4EBD-BF73-F7CBC3D280D5}"/>
              </a:ext>
            </a:extLst>
          </p:cNvPr>
          <p:cNvSpPr txBox="1">
            <a:spLocks noChangeArrowheads="1"/>
          </p:cNvSpPr>
          <p:nvPr/>
        </p:nvSpPr>
        <p:spPr bwMode="auto">
          <a:xfrm>
            <a:off x="754200" y="1350166"/>
            <a:ext cx="7635600" cy="3490186"/>
          </a:xfrm>
          <a:prstGeom prst="rect">
            <a:avLst/>
          </a:prstGeom>
          <a:noFill/>
          <a:ln w="9525">
            <a:noFill/>
            <a:miter lim="800000"/>
            <a:headEnd/>
            <a:tailEnd/>
          </a:ln>
          <a:effectLst/>
        </p:spPr>
        <p:txBody>
          <a:bodyPr wrap="square">
            <a:spAutoFit/>
          </a:bodyPr>
          <a:lstStyle/>
          <a:p>
            <a:pPr marL="268288" indent="-268288" algn="just" eaLnBrk="1" hangingPunct="1">
              <a:lnSpc>
                <a:spcPct val="140000"/>
              </a:lnSpc>
              <a:spcAft>
                <a:spcPct val="40000"/>
              </a:spcAft>
            </a:pPr>
            <a:r>
              <a:rPr lang="es-MX" sz="1600" b="0" u="sng" dirty="0">
                <a:solidFill>
                  <a:srgbClr val="000066"/>
                </a:solidFill>
                <a:effectLst/>
              </a:rPr>
              <a:t>Apagado del equipo</a:t>
            </a:r>
          </a:p>
          <a:p>
            <a:pPr marL="268288" indent="-268288" algn="just" eaLnBrk="1" hangingPunct="1">
              <a:lnSpc>
                <a:spcPct val="140000"/>
              </a:lnSpc>
              <a:spcAft>
                <a:spcPct val="40000"/>
              </a:spcAft>
            </a:pPr>
            <a:r>
              <a:rPr lang="es-MX" sz="1600" b="0" dirty="0">
                <a:solidFill>
                  <a:srgbClr val="000066"/>
                </a:solidFill>
                <a:effectLst/>
              </a:rPr>
              <a:t>1. Ponga todos los botones del multímetro hacia afuera y desconéctelo. Por otro lado, apague la fuente, desconéctela y desconecte los cables banana-banana.</a:t>
            </a:r>
            <a:endParaRPr lang="es-ES" sz="1600" b="0" dirty="0">
              <a:solidFill>
                <a:srgbClr val="000066"/>
              </a:solidFill>
              <a:effectLst/>
            </a:endParaRPr>
          </a:p>
          <a:p>
            <a:pPr marL="268288" indent="-268288" algn="just" eaLnBrk="1" hangingPunct="1">
              <a:lnSpc>
                <a:spcPct val="140000"/>
              </a:lnSpc>
              <a:spcAft>
                <a:spcPct val="40000"/>
              </a:spcAft>
            </a:pPr>
            <a:r>
              <a:rPr lang="es-MX" sz="1600" b="0" dirty="0">
                <a:solidFill>
                  <a:srgbClr val="000066"/>
                </a:solidFill>
                <a:effectLst/>
              </a:rPr>
              <a:t>2. Para mezclar la disolución, abra las llaves de las buretas y sujetando con una mano el anillo metálico, destorníllelo. Posteriormente, mezcle la disolución con movimientos de ascenso y descenso del contenedor.</a:t>
            </a:r>
          </a:p>
          <a:p>
            <a:pPr marL="268288" algn="just" eaLnBrk="1" hangingPunct="1">
              <a:lnSpc>
                <a:spcPct val="140000"/>
              </a:lnSpc>
              <a:spcAft>
                <a:spcPct val="40000"/>
              </a:spcAft>
            </a:pPr>
            <a:r>
              <a:rPr lang="es-MX" sz="1400" dirty="0">
                <a:solidFill>
                  <a:srgbClr val="FF0000"/>
                </a:solidFill>
                <a:effectLst/>
              </a:rPr>
              <a:t>NOTA: </a:t>
            </a:r>
            <a:r>
              <a:rPr lang="es-MX" sz="1400" b="0" dirty="0">
                <a:solidFill>
                  <a:srgbClr val="FF0000"/>
                </a:solidFill>
                <a:effectLst/>
              </a:rPr>
              <a:t>En el apéndice de ésta práctica se encuentra el tratamiento teórico para determinar la masa de sustancia producida en cada uno de los electrodos y el valor experimental del número de Avogadro.</a:t>
            </a:r>
          </a:p>
        </p:txBody>
      </p:sp>
    </p:spTree>
    <p:extLst>
      <p:ext uri="{BB962C8B-B14F-4D97-AF65-F5344CB8AC3E}">
        <p14:creationId xmlns:p14="http://schemas.microsoft.com/office/powerpoint/2010/main" val="39644156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trips(downRigh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strips(downRigh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strips(downRigh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strips(downRight)">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55" name="Text Box 19"/>
          <p:cNvSpPr txBox="1">
            <a:spLocks noChangeArrowheads="1"/>
          </p:cNvSpPr>
          <p:nvPr/>
        </p:nvSpPr>
        <p:spPr bwMode="auto">
          <a:xfrm>
            <a:off x="3895376" y="746936"/>
            <a:ext cx="1351652" cy="400110"/>
          </a:xfrm>
          <a:prstGeom prst="rect">
            <a:avLst/>
          </a:prstGeom>
          <a:noFill/>
          <a:ln w="9525">
            <a:noFill/>
            <a:miter lim="800000"/>
            <a:headEnd/>
            <a:tailEnd/>
          </a:ln>
          <a:effectLst/>
        </p:spPr>
        <p:txBody>
          <a:bodyPr wrap="none">
            <a:spAutoFit/>
          </a:bodyPr>
          <a:lstStyle/>
          <a:p>
            <a:pPr eaLnBrk="1" hangingPunct="1">
              <a:spcBef>
                <a:spcPct val="50000"/>
              </a:spcBef>
            </a:pPr>
            <a:r>
              <a:rPr lang="es-ES" sz="2000" dirty="0">
                <a:solidFill>
                  <a:srgbClr val="000066"/>
                </a:solidFill>
                <a:effectLst/>
              </a:rPr>
              <a:t>Objetivos</a:t>
            </a:r>
          </a:p>
        </p:txBody>
      </p:sp>
      <p:sp>
        <p:nvSpPr>
          <p:cNvPr id="91159" name="Text Box 23"/>
          <p:cNvSpPr txBox="1">
            <a:spLocks noChangeArrowheads="1"/>
          </p:cNvSpPr>
          <p:nvPr/>
        </p:nvSpPr>
        <p:spPr bwMode="auto">
          <a:xfrm>
            <a:off x="718339" y="1484784"/>
            <a:ext cx="7635600" cy="2554545"/>
          </a:xfrm>
          <a:prstGeom prst="rect">
            <a:avLst/>
          </a:prstGeom>
          <a:noFill/>
          <a:ln w="9525">
            <a:noFill/>
            <a:miter lim="800000"/>
            <a:headEnd/>
            <a:tailEnd/>
          </a:ln>
          <a:effectLst/>
        </p:spPr>
        <p:txBody>
          <a:bodyPr>
            <a:spAutoFit/>
          </a:bodyPr>
          <a:lstStyle/>
          <a:p>
            <a:pPr marL="241300" indent="-241300" algn="just" eaLnBrk="1" hangingPunct="1">
              <a:lnSpc>
                <a:spcPct val="140000"/>
              </a:lnSpc>
              <a:spcAft>
                <a:spcPct val="40000"/>
              </a:spcAft>
              <a:tabLst>
                <a:tab pos="228600" algn="l"/>
              </a:tabLst>
            </a:pPr>
            <a:r>
              <a:rPr lang="es-ES" sz="1600" dirty="0">
                <a:solidFill>
                  <a:srgbClr val="000066"/>
                </a:solidFill>
                <a:effectLst/>
              </a:rPr>
              <a:t>El alumno:</a:t>
            </a:r>
          </a:p>
          <a:p>
            <a:pPr marL="241300" indent="-241300" algn="just" eaLnBrk="1" hangingPunct="1">
              <a:lnSpc>
                <a:spcPct val="140000"/>
              </a:lnSpc>
              <a:spcAft>
                <a:spcPct val="40000"/>
              </a:spcAft>
              <a:tabLst>
                <a:tab pos="228600" algn="l"/>
              </a:tabLst>
            </a:pPr>
            <a:r>
              <a:rPr lang="es-ES" sz="1600" b="0" dirty="0">
                <a:solidFill>
                  <a:srgbClr val="000066"/>
                </a:solidFill>
                <a:effectLst/>
              </a:rPr>
              <a:t>1.	</a:t>
            </a:r>
            <a:r>
              <a:rPr lang="es-ES_tradnl" sz="1600" b="0" dirty="0">
                <a:solidFill>
                  <a:srgbClr val="000066"/>
                </a:solidFill>
                <a:effectLst/>
                <a:cs typeface="Times New Roman" pitchFamily="18" charset="0"/>
              </a:rPr>
              <a:t>Conocerá el aparato de </a:t>
            </a:r>
            <a:r>
              <a:rPr lang="es-ES_tradnl" sz="1600" b="0" dirty="0" err="1">
                <a:solidFill>
                  <a:srgbClr val="000066"/>
                </a:solidFill>
                <a:effectLst/>
                <a:cs typeface="Times New Roman" pitchFamily="18" charset="0"/>
              </a:rPr>
              <a:t>Hofmann</a:t>
            </a:r>
            <a:r>
              <a:rPr lang="es-ES_tradnl" sz="1600" b="0" dirty="0">
                <a:solidFill>
                  <a:srgbClr val="000066"/>
                </a:solidFill>
                <a:effectLst/>
                <a:cs typeface="Times New Roman" pitchFamily="18" charset="0"/>
              </a:rPr>
              <a:t> para la electrólisis del agua</a:t>
            </a:r>
            <a:r>
              <a:rPr lang="es-ES" sz="1600" b="0" dirty="0">
                <a:solidFill>
                  <a:srgbClr val="000066"/>
                </a:solidFill>
                <a:effectLst/>
                <a:cs typeface="Times New Roman" pitchFamily="18" charset="0"/>
              </a:rPr>
              <a:t> </a:t>
            </a:r>
            <a:r>
              <a:rPr lang="es-ES_tradnl" sz="1600" b="0" dirty="0">
                <a:solidFill>
                  <a:srgbClr val="000066"/>
                </a:solidFill>
                <a:effectLst/>
                <a:cs typeface="Times New Roman" pitchFamily="18" charset="0"/>
              </a:rPr>
              <a:t>.</a:t>
            </a:r>
            <a:r>
              <a:rPr lang="es-ES" sz="1600" b="0" dirty="0">
                <a:solidFill>
                  <a:srgbClr val="000066"/>
                </a:solidFill>
                <a:effectLst/>
                <a:cs typeface="Times New Roman" pitchFamily="18" charset="0"/>
              </a:rPr>
              <a:t> </a:t>
            </a:r>
            <a:endParaRPr lang="es-ES" sz="1600" b="0" dirty="0">
              <a:solidFill>
                <a:srgbClr val="000066"/>
              </a:solidFill>
              <a:effectLst/>
            </a:endParaRPr>
          </a:p>
          <a:p>
            <a:pPr marL="241300" indent="-241300" algn="just" eaLnBrk="1" hangingPunct="1">
              <a:lnSpc>
                <a:spcPct val="140000"/>
              </a:lnSpc>
              <a:spcAft>
                <a:spcPct val="40000"/>
              </a:spcAft>
              <a:tabLst>
                <a:tab pos="228600" algn="l"/>
              </a:tabLst>
            </a:pPr>
            <a:r>
              <a:rPr lang="es-ES" sz="1600" b="0" dirty="0">
                <a:solidFill>
                  <a:srgbClr val="000066"/>
                </a:solidFill>
                <a:effectLst/>
              </a:rPr>
              <a:t>2.	</a:t>
            </a:r>
            <a:r>
              <a:rPr lang="es-ES_tradnl" sz="1600" b="0" dirty="0">
                <a:solidFill>
                  <a:srgbClr val="000066"/>
                </a:solidFill>
                <a:effectLst/>
                <a:cs typeface="Times New Roman" pitchFamily="18" charset="0"/>
              </a:rPr>
              <a:t>Cuantificará la carga eléctrica implicada en la electrólisis del agua, así como el volumen de las sustancias producidas en los electrodos</a:t>
            </a:r>
            <a:r>
              <a:rPr lang="es-ES" sz="1600" b="0" dirty="0">
                <a:solidFill>
                  <a:srgbClr val="000066"/>
                </a:solidFill>
                <a:effectLst/>
                <a:cs typeface="Times New Roman" pitchFamily="18" charset="0"/>
              </a:rPr>
              <a:t> </a:t>
            </a:r>
            <a:r>
              <a:rPr lang="es-ES_tradnl" sz="1600" b="0" dirty="0">
                <a:solidFill>
                  <a:srgbClr val="000066"/>
                </a:solidFill>
                <a:effectLst/>
                <a:cs typeface="Times New Roman" pitchFamily="18" charset="0"/>
              </a:rPr>
              <a:t>.</a:t>
            </a:r>
            <a:r>
              <a:rPr lang="es-ES" sz="1600" b="0" dirty="0">
                <a:solidFill>
                  <a:srgbClr val="000066"/>
                </a:solidFill>
                <a:effectLst/>
                <a:cs typeface="Times New Roman" pitchFamily="18" charset="0"/>
              </a:rPr>
              <a:t> </a:t>
            </a:r>
          </a:p>
          <a:p>
            <a:pPr marL="241300" indent="-241300" algn="just" eaLnBrk="1" hangingPunct="1">
              <a:lnSpc>
                <a:spcPct val="140000"/>
              </a:lnSpc>
              <a:spcAft>
                <a:spcPct val="40000"/>
              </a:spcAft>
              <a:tabLst>
                <a:tab pos="228600" algn="l"/>
              </a:tabLst>
            </a:pPr>
            <a:r>
              <a:rPr lang="es-ES" sz="1600" b="0" dirty="0">
                <a:solidFill>
                  <a:srgbClr val="000066"/>
                </a:solidFill>
                <a:effectLst/>
              </a:rPr>
              <a:t>3.	</a:t>
            </a:r>
            <a:r>
              <a:rPr lang="es-ES_tradnl" sz="1600" b="0" dirty="0">
                <a:solidFill>
                  <a:srgbClr val="000066"/>
                </a:solidFill>
                <a:effectLst/>
                <a:cs typeface="Times New Roman" pitchFamily="18" charset="0"/>
              </a:rPr>
              <a:t>Determinará el rendimiento de la reacción</a:t>
            </a:r>
            <a:r>
              <a:rPr lang="es-ES" sz="1600" b="0" dirty="0">
                <a:solidFill>
                  <a:srgbClr val="000066"/>
                </a:solidFill>
                <a:effectLst/>
                <a:cs typeface="Times New Roman" pitchFamily="18" charset="0"/>
              </a:rPr>
              <a:t> </a:t>
            </a:r>
            <a:r>
              <a:rPr lang="es-ES_tradnl" sz="1600" b="0" dirty="0">
                <a:solidFill>
                  <a:srgbClr val="000066"/>
                </a:solidFill>
                <a:effectLst/>
                <a:cs typeface="Times New Roman" pitchFamily="18" charset="0"/>
              </a:rPr>
              <a:t>.</a:t>
            </a:r>
            <a:r>
              <a:rPr lang="es-ES" sz="1600" b="0" dirty="0">
                <a:solidFill>
                  <a:srgbClr val="000066"/>
                </a:solidFill>
                <a:effectLst/>
                <a:cs typeface="Times New Roman" pitchFamily="18" charset="0"/>
              </a:rPr>
              <a:t> </a:t>
            </a:r>
          </a:p>
          <a:p>
            <a:pPr marL="241300" indent="-241300" algn="just" eaLnBrk="1" hangingPunct="1">
              <a:lnSpc>
                <a:spcPct val="140000"/>
              </a:lnSpc>
              <a:spcAft>
                <a:spcPct val="40000"/>
              </a:spcAft>
              <a:tabLst>
                <a:tab pos="228600" algn="l"/>
              </a:tabLst>
            </a:pPr>
            <a:r>
              <a:rPr lang="es-ES" sz="1600" b="0" dirty="0">
                <a:solidFill>
                  <a:srgbClr val="000066"/>
                </a:solidFill>
                <a:effectLst/>
              </a:rPr>
              <a:t>4.	</a:t>
            </a:r>
            <a:r>
              <a:rPr lang="es-ES_tradnl" sz="1600" b="0" dirty="0">
                <a:solidFill>
                  <a:srgbClr val="000066"/>
                </a:solidFill>
                <a:effectLst/>
                <a:cs typeface="Times New Roman" pitchFamily="18" charset="0"/>
              </a:rPr>
              <a:t>Determinará experimentalmente el valor del número de Avogadro</a:t>
            </a:r>
            <a:r>
              <a:rPr lang="es-ES" sz="1600" b="0" dirty="0">
                <a:solidFill>
                  <a:srgbClr val="000066"/>
                </a:solidFill>
                <a:effectLst/>
                <a:cs typeface="Times New Roman" pitchFamily="18" charset="0"/>
              </a:rPr>
              <a:t> </a:t>
            </a:r>
            <a:r>
              <a:rPr lang="es-ES_tradnl" sz="1600" b="0" dirty="0">
                <a:solidFill>
                  <a:srgbClr val="000066"/>
                </a:solidFill>
                <a:effectLst/>
                <a:cs typeface="Times New Roman" pitchFamily="18" charset="0"/>
              </a:rPr>
              <a:t>.</a:t>
            </a:r>
            <a:r>
              <a:rPr lang="es-ES" sz="1600" b="0" dirty="0">
                <a:solidFill>
                  <a:srgbClr val="000066"/>
                </a:solidFill>
                <a:effectLst/>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1159">
                                            <p:txEl>
                                              <p:pRg st="0" end="0"/>
                                            </p:txEl>
                                          </p:spTgt>
                                        </p:tgtEl>
                                        <p:attrNameLst>
                                          <p:attrName>style.visibility</p:attrName>
                                        </p:attrNameLst>
                                      </p:cBhvr>
                                      <p:to>
                                        <p:strVal val="visible"/>
                                      </p:to>
                                    </p:set>
                                    <p:animEffect transition="in" filter="strips(downRight)">
                                      <p:cBhvr>
                                        <p:cTn id="7" dur="500"/>
                                        <p:tgtEl>
                                          <p:spTgt spid="91159">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91159">
                                            <p:txEl>
                                              <p:pRg st="1" end="1"/>
                                            </p:txEl>
                                          </p:spTgt>
                                        </p:tgtEl>
                                        <p:attrNameLst>
                                          <p:attrName>style.visibility</p:attrName>
                                        </p:attrNameLst>
                                      </p:cBhvr>
                                      <p:to>
                                        <p:strVal val="visible"/>
                                      </p:to>
                                    </p:set>
                                    <p:animEffect transition="in" filter="strips(downRight)">
                                      <p:cBhvr>
                                        <p:cTn id="11" dur="500"/>
                                        <p:tgtEl>
                                          <p:spTgt spid="91159">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91159">
                                            <p:txEl>
                                              <p:pRg st="2" end="2"/>
                                            </p:txEl>
                                          </p:spTgt>
                                        </p:tgtEl>
                                        <p:attrNameLst>
                                          <p:attrName>style.visibility</p:attrName>
                                        </p:attrNameLst>
                                      </p:cBhvr>
                                      <p:to>
                                        <p:strVal val="visible"/>
                                      </p:to>
                                    </p:set>
                                    <p:animEffect transition="in" filter="strips(downRight)">
                                      <p:cBhvr>
                                        <p:cTn id="15" dur="500"/>
                                        <p:tgtEl>
                                          <p:spTgt spid="91159">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91159">
                                            <p:txEl>
                                              <p:pRg st="3" end="3"/>
                                            </p:txEl>
                                          </p:spTgt>
                                        </p:tgtEl>
                                        <p:attrNameLst>
                                          <p:attrName>style.visibility</p:attrName>
                                        </p:attrNameLst>
                                      </p:cBhvr>
                                      <p:to>
                                        <p:strVal val="visible"/>
                                      </p:to>
                                    </p:set>
                                    <p:animEffect transition="in" filter="strips(downRight)">
                                      <p:cBhvr>
                                        <p:cTn id="19" dur="500"/>
                                        <p:tgtEl>
                                          <p:spTgt spid="91159">
                                            <p:txEl>
                                              <p:pRg st="3" end="3"/>
                                            </p:txEl>
                                          </p:spTgt>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91159">
                                            <p:txEl>
                                              <p:pRg st="4" end="4"/>
                                            </p:txEl>
                                          </p:spTgt>
                                        </p:tgtEl>
                                        <p:attrNameLst>
                                          <p:attrName>style.visibility</p:attrName>
                                        </p:attrNameLst>
                                      </p:cBhvr>
                                      <p:to>
                                        <p:strVal val="visible"/>
                                      </p:to>
                                    </p:set>
                                    <p:animEffect transition="in" filter="strips(downRight)">
                                      <p:cBhvr>
                                        <p:cTn id="23" dur="500"/>
                                        <p:tgtEl>
                                          <p:spTgt spid="911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9"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8" name="Text Box 6"/>
          <p:cNvSpPr txBox="1">
            <a:spLocks noChangeArrowheads="1"/>
          </p:cNvSpPr>
          <p:nvPr/>
        </p:nvSpPr>
        <p:spPr bwMode="auto">
          <a:xfrm>
            <a:off x="1285456" y="1403484"/>
            <a:ext cx="3070072" cy="369332"/>
          </a:xfrm>
          <a:prstGeom prst="rect">
            <a:avLst/>
          </a:prstGeom>
          <a:noFill/>
          <a:ln w="9525">
            <a:noFill/>
            <a:miter lim="800000"/>
            <a:headEnd/>
            <a:tailEnd/>
          </a:ln>
          <a:effectLst/>
        </p:spPr>
        <p:txBody>
          <a:bodyPr wrap="none">
            <a:spAutoFit/>
          </a:bodyPr>
          <a:lstStyle/>
          <a:p>
            <a:r>
              <a:rPr lang="es-ES" sz="1800" b="0" dirty="0">
                <a:solidFill>
                  <a:srgbClr val="000066"/>
                </a:solidFill>
                <a:effectLst/>
              </a:rPr>
              <a:t>1 [mol] e</a:t>
            </a:r>
            <a:r>
              <a:rPr lang="es-ES" sz="1800" b="0" baseline="30000" dirty="0">
                <a:solidFill>
                  <a:srgbClr val="000066"/>
                </a:solidFill>
                <a:effectLst/>
                <a:cs typeface="Arial" charset="0"/>
              </a:rPr>
              <a:t>–</a:t>
            </a:r>
            <a:r>
              <a:rPr lang="es-ES" sz="1800" b="0" dirty="0">
                <a:solidFill>
                  <a:srgbClr val="000066"/>
                </a:solidFill>
                <a:effectLst/>
              </a:rPr>
              <a:t>  =  6.022x10</a:t>
            </a:r>
            <a:r>
              <a:rPr lang="es-ES" sz="1800" b="0" baseline="30000" dirty="0">
                <a:solidFill>
                  <a:srgbClr val="000066"/>
                </a:solidFill>
                <a:effectLst/>
              </a:rPr>
              <a:t>23</a:t>
            </a:r>
            <a:r>
              <a:rPr lang="es-ES" sz="1800" b="0" dirty="0">
                <a:solidFill>
                  <a:srgbClr val="000066"/>
                </a:solidFill>
                <a:effectLst/>
              </a:rPr>
              <a:t> [e</a:t>
            </a:r>
            <a:r>
              <a:rPr lang="es-ES" sz="1800" b="0" baseline="30000" dirty="0">
                <a:solidFill>
                  <a:srgbClr val="000066"/>
                </a:solidFill>
                <a:effectLst/>
                <a:cs typeface="Arial" charset="0"/>
              </a:rPr>
              <a:t>–</a:t>
            </a:r>
            <a:r>
              <a:rPr lang="es-ES" sz="1800" b="0" dirty="0">
                <a:solidFill>
                  <a:srgbClr val="000066"/>
                </a:solidFill>
                <a:effectLst/>
              </a:rPr>
              <a:t>]</a:t>
            </a:r>
          </a:p>
        </p:txBody>
      </p:sp>
      <p:sp>
        <p:nvSpPr>
          <p:cNvPr id="233479" name="Text Box 7"/>
          <p:cNvSpPr txBox="1">
            <a:spLocks noChangeArrowheads="1"/>
          </p:cNvSpPr>
          <p:nvPr/>
        </p:nvSpPr>
        <p:spPr bwMode="auto">
          <a:xfrm>
            <a:off x="5147174" y="1403484"/>
            <a:ext cx="2702984" cy="369332"/>
          </a:xfrm>
          <a:prstGeom prst="rect">
            <a:avLst/>
          </a:prstGeom>
          <a:noFill/>
          <a:ln w="9525">
            <a:noFill/>
            <a:miter lim="800000"/>
            <a:headEnd/>
            <a:tailEnd/>
          </a:ln>
          <a:effectLst/>
        </p:spPr>
        <p:txBody>
          <a:bodyPr wrap="none">
            <a:spAutoFit/>
          </a:bodyPr>
          <a:lstStyle/>
          <a:p>
            <a:r>
              <a:rPr lang="es-ES" sz="1800" b="0" dirty="0">
                <a:solidFill>
                  <a:srgbClr val="000066"/>
                </a:solidFill>
                <a:effectLst/>
              </a:rPr>
              <a:t>1 [e</a:t>
            </a:r>
            <a:r>
              <a:rPr lang="es-ES" sz="1800" b="0" baseline="30000" dirty="0">
                <a:solidFill>
                  <a:srgbClr val="000066"/>
                </a:solidFill>
                <a:effectLst/>
                <a:cs typeface="Arial" charset="0"/>
              </a:rPr>
              <a:t>–</a:t>
            </a:r>
            <a:r>
              <a:rPr lang="es-ES" sz="1800" b="0" dirty="0">
                <a:solidFill>
                  <a:srgbClr val="000066"/>
                </a:solidFill>
                <a:effectLst/>
              </a:rPr>
              <a:t>] =  1.6022x10</a:t>
            </a:r>
            <a:r>
              <a:rPr lang="es-ES" sz="1800" b="0" baseline="30000" dirty="0">
                <a:solidFill>
                  <a:srgbClr val="000066"/>
                </a:solidFill>
                <a:effectLst/>
              </a:rPr>
              <a:t>-19</a:t>
            </a:r>
            <a:r>
              <a:rPr lang="es-ES" sz="1800" b="0" dirty="0">
                <a:solidFill>
                  <a:srgbClr val="000066"/>
                </a:solidFill>
                <a:effectLst/>
              </a:rPr>
              <a:t> [C]</a:t>
            </a:r>
          </a:p>
        </p:txBody>
      </p:sp>
      <p:sp>
        <p:nvSpPr>
          <p:cNvPr id="6" name="Text Box 3"/>
          <p:cNvSpPr txBox="1">
            <a:spLocks noChangeArrowheads="1"/>
          </p:cNvSpPr>
          <p:nvPr/>
        </p:nvSpPr>
        <p:spPr bwMode="auto">
          <a:xfrm>
            <a:off x="652036" y="1988840"/>
            <a:ext cx="3070072" cy="369332"/>
          </a:xfrm>
          <a:prstGeom prst="rect">
            <a:avLst/>
          </a:prstGeom>
          <a:noFill/>
          <a:ln w="9525">
            <a:noFill/>
            <a:miter lim="800000"/>
            <a:headEnd/>
            <a:tailEnd/>
          </a:ln>
          <a:effectLst/>
        </p:spPr>
        <p:txBody>
          <a:bodyPr wrap="none">
            <a:spAutoFit/>
          </a:bodyPr>
          <a:lstStyle/>
          <a:p>
            <a:r>
              <a:rPr lang="es-ES" sz="1800" b="0">
                <a:solidFill>
                  <a:srgbClr val="000066"/>
                </a:solidFill>
                <a:effectLst/>
              </a:rPr>
              <a:t>1 [mol] e</a:t>
            </a:r>
            <a:r>
              <a:rPr lang="es-ES" sz="1800" b="0" baseline="30000">
                <a:solidFill>
                  <a:srgbClr val="000066"/>
                </a:solidFill>
                <a:effectLst/>
                <a:cs typeface="Arial" charset="0"/>
              </a:rPr>
              <a:t>–</a:t>
            </a:r>
            <a:r>
              <a:rPr lang="es-ES" sz="1800" b="0">
                <a:solidFill>
                  <a:srgbClr val="000066"/>
                </a:solidFill>
                <a:effectLst/>
              </a:rPr>
              <a:t>  =  6.022x10</a:t>
            </a:r>
            <a:r>
              <a:rPr lang="es-ES" sz="1800" b="0" baseline="30000">
                <a:solidFill>
                  <a:srgbClr val="000066"/>
                </a:solidFill>
                <a:effectLst/>
              </a:rPr>
              <a:t>23</a:t>
            </a:r>
            <a:r>
              <a:rPr lang="es-ES" sz="1800" b="0">
                <a:solidFill>
                  <a:srgbClr val="000066"/>
                </a:solidFill>
                <a:effectLst/>
              </a:rPr>
              <a:t> [e</a:t>
            </a:r>
            <a:r>
              <a:rPr lang="es-ES" sz="1800" b="0" baseline="30000">
                <a:solidFill>
                  <a:srgbClr val="000066"/>
                </a:solidFill>
                <a:effectLst/>
                <a:cs typeface="Arial" charset="0"/>
              </a:rPr>
              <a:t>–</a:t>
            </a:r>
            <a:r>
              <a:rPr lang="es-ES" sz="1800" b="0">
                <a:solidFill>
                  <a:srgbClr val="000066"/>
                </a:solidFill>
                <a:effectLst/>
              </a:rPr>
              <a:t>]</a:t>
            </a:r>
          </a:p>
        </p:txBody>
      </p:sp>
      <p:sp>
        <p:nvSpPr>
          <p:cNvPr id="7" name="Text Box 4"/>
          <p:cNvSpPr txBox="1">
            <a:spLocks noChangeArrowheads="1"/>
          </p:cNvSpPr>
          <p:nvPr/>
        </p:nvSpPr>
        <p:spPr bwMode="auto">
          <a:xfrm>
            <a:off x="3605097" y="1988840"/>
            <a:ext cx="1960794" cy="369332"/>
          </a:xfrm>
          <a:prstGeom prst="rect">
            <a:avLst/>
          </a:prstGeom>
          <a:noFill/>
          <a:ln w="9525">
            <a:noFill/>
            <a:miter lim="800000"/>
            <a:headEnd/>
            <a:tailEnd/>
          </a:ln>
          <a:effectLst/>
        </p:spPr>
        <p:txBody>
          <a:bodyPr wrap="none">
            <a:spAutoFit/>
          </a:bodyPr>
          <a:lstStyle/>
          <a:p>
            <a:r>
              <a:rPr lang="es-ES" sz="1800" b="0" dirty="0">
                <a:solidFill>
                  <a:srgbClr val="000066"/>
                </a:solidFill>
                <a:effectLst/>
              </a:rPr>
              <a:t>=  96 484.484 [C]</a:t>
            </a:r>
          </a:p>
        </p:txBody>
      </p:sp>
      <p:sp>
        <p:nvSpPr>
          <p:cNvPr id="8" name="Text Box 5"/>
          <p:cNvSpPr txBox="1">
            <a:spLocks noChangeArrowheads="1"/>
          </p:cNvSpPr>
          <p:nvPr/>
        </p:nvSpPr>
        <p:spPr bwMode="auto">
          <a:xfrm>
            <a:off x="5454505" y="1988840"/>
            <a:ext cx="1806906" cy="369332"/>
          </a:xfrm>
          <a:prstGeom prst="rect">
            <a:avLst/>
          </a:prstGeom>
          <a:noFill/>
          <a:ln w="9525">
            <a:noFill/>
            <a:miter lim="800000"/>
            <a:headEnd/>
            <a:tailEnd/>
          </a:ln>
          <a:effectLst/>
        </p:spPr>
        <p:txBody>
          <a:bodyPr wrap="none">
            <a:spAutoFit/>
          </a:bodyPr>
          <a:lstStyle/>
          <a:p>
            <a:r>
              <a:rPr lang="es-ES" sz="1800" b="0" dirty="0">
                <a:solidFill>
                  <a:srgbClr val="000066"/>
                </a:solidFill>
                <a:effectLst/>
              </a:rPr>
              <a:t>=  1.0 [Faraday]</a:t>
            </a:r>
          </a:p>
        </p:txBody>
      </p:sp>
      <p:sp>
        <p:nvSpPr>
          <p:cNvPr id="9" name="Text Box 6"/>
          <p:cNvSpPr txBox="1">
            <a:spLocks noChangeArrowheads="1"/>
          </p:cNvSpPr>
          <p:nvPr/>
        </p:nvSpPr>
        <p:spPr bwMode="auto">
          <a:xfrm>
            <a:off x="7174355" y="1988840"/>
            <a:ext cx="1101585" cy="369332"/>
          </a:xfrm>
          <a:prstGeom prst="rect">
            <a:avLst/>
          </a:prstGeom>
          <a:noFill/>
          <a:ln w="9525">
            <a:noFill/>
            <a:miter lim="800000"/>
            <a:headEnd/>
            <a:tailEnd/>
          </a:ln>
          <a:effectLst/>
        </p:spPr>
        <p:txBody>
          <a:bodyPr wrap="none">
            <a:spAutoFit/>
          </a:bodyPr>
          <a:lstStyle/>
          <a:p>
            <a:r>
              <a:rPr lang="es-ES" sz="1800" b="0">
                <a:solidFill>
                  <a:srgbClr val="000066"/>
                </a:solidFill>
                <a:effectLst/>
              </a:rPr>
              <a:t>=  1.0 [F]</a:t>
            </a:r>
          </a:p>
        </p:txBody>
      </p:sp>
      <p:sp>
        <p:nvSpPr>
          <p:cNvPr id="10" name="Text Box 9"/>
          <p:cNvSpPr txBox="1">
            <a:spLocks noChangeArrowheads="1"/>
          </p:cNvSpPr>
          <p:nvPr/>
        </p:nvSpPr>
        <p:spPr bwMode="auto">
          <a:xfrm>
            <a:off x="3809612" y="2483604"/>
            <a:ext cx="1524776" cy="369332"/>
          </a:xfrm>
          <a:prstGeom prst="rect">
            <a:avLst/>
          </a:prstGeom>
          <a:noFill/>
          <a:ln w="9525">
            <a:noFill/>
            <a:miter lim="800000"/>
            <a:headEnd/>
            <a:tailEnd/>
          </a:ln>
          <a:effectLst/>
        </p:spPr>
        <p:txBody>
          <a:bodyPr wrap="none">
            <a:spAutoFit/>
          </a:bodyPr>
          <a:lstStyle/>
          <a:p>
            <a:r>
              <a:rPr lang="es-ES" sz="1800" b="0" dirty="0">
                <a:solidFill>
                  <a:srgbClr val="000066"/>
                </a:solidFill>
                <a:effectLst/>
              </a:rPr>
              <a:t>[C]  =  [A]  [s]</a:t>
            </a:r>
          </a:p>
        </p:txBody>
      </p:sp>
      <p:sp>
        <p:nvSpPr>
          <p:cNvPr id="11" name="Text Box 10"/>
          <p:cNvSpPr txBox="1">
            <a:spLocks noChangeArrowheads="1"/>
          </p:cNvSpPr>
          <p:nvPr/>
        </p:nvSpPr>
        <p:spPr bwMode="auto">
          <a:xfrm>
            <a:off x="3473744" y="2987660"/>
            <a:ext cx="2204450" cy="369332"/>
          </a:xfrm>
          <a:prstGeom prst="rect">
            <a:avLst/>
          </a:prstGeom>
          <a:noFill/>
          <a:ln w="9525">
            <a:noFill/>
            <a:miter lim="800000"/>
            <a:headEnd/>
            <a:tailEnd/>
          </a:ln>
          <a:effectLst/>
        </p:spPr>
        <p:txBody>
          <a:bodyPr wrap="none">
            <a:spAutoFit/>
          </a:bodyPr>
          <a:lstStyle/>
          <a:p>
            <a:r>
              <a:rPr lang="es-ES" sz="1800" b="0" dirty="0">
                <a:solidFill>
                  <a:srgbClr val="000066"/>
                </a:solidFill>
                <a:effectLst/>
              </a:rPr>
              <a:t>Q[C]  =  (I [A]) (t [s])</a:t>
            </a:r>
          </a:p>
        </p:txBody>
      </p:sp>
      <p:sp>
        <p:nvSpPr>
          <p:cNvPr id="12" name="Text Box 11"/>
          <p:cNvSpPr txBox="1">
            <a:spLocks noChangeArrowheads="1"/>
          </p:cNvSpPr>
          <p:nvPr/>
        </p:nvSpPr>
        <p:spPr bwMode="auto">
          <a:xfrm>
            <a:off x="712788" y="3786346"/>
            <a:ext cx="7718425" cy="584775"/>
          </a:xfrm>
          <a:prstGeom prst="rect">
            <a:avLst/>
          </a:prstGeom>
          <a:noFill/>
          <a:ln w="9525">
            <a:noFill/>
            <a:miter lim="800000"/>
            <a:headEnd/>
            <a:tailEnd/>
          </a:ln>
          <a:effectLst/>
        </p:spPr>
        <p:txBody>
          <a:bodyPr>
            <a:spAutoFit/>
          </a:bodyPr>
          <a:lstStyle/>
          <a:p>
            <a:pPr algn="just"/>
            <a:r>
              <a:rPr lang="es-ES" sz="1600" b="0" dirty="0">
                <a:solidFill>
                  <a:srgbClr val="000066"/>
                </a:solidFill>
                <a:effectLst/>
              </a:rPr>
              <a:t>Para determinar la cantidad de hidrógeno producida se considera la reacción siguiente:</a:t>
            </a:r>
          </a:p>
        </p:txBody>
      </p:sp>
      <p:sp>
        <p:nvSpPr>
          <p:cNvPr id="16" name="Text Box 21"/>
          <p:cNvSpPr txBox="1">
            <a:spLocks noChangeArrowheads="1"/>
          </p:cNvSpPr>
          <p:nvPr/>
        </p:nvSpPr>
        <p:spPr bwMode="auto">
          <a:xfrm>
            <a:off x="1168400" y="4599558"/>
            <a:ext cx="1219200" cy="336550"/>
          </a:xfrm>
          <a:prstGeom prst="rect">
            <a:avLst/>
          </a:prstGeom>
          <a:noFill/>
          <a:ln w="9525">
            <a:noFill/>
            <a:miter lim="800000"/>
            <a:headEnd/>
            <a:tailEnd/>
          </a:ln>
          <a:effectLst/>
        </p:spPr>
        <p:txBody>
          <a:bodyPr>
            <a:spAutoFit/>
          </a:bodyPr>
          <a:lstStyle/>
          <a:p>
            <a:pPr algn="r">
              <a:spcBef>
                <a:spcPct val="50000"/>
              </a:spcBef>
            </a:pPr>
            <a:r>
              <a:rPr lang="es-ES" sz="1600" b="0" dirty="0">
                <a:solidFill>
                  <a:srgbClr val="000066"/>
                </a:solidFill>
                <a:effectLst/>
              </a:rPr>
              <a:t>Cátodo (-):</a:t>
            </a:r>
          </a:p>
        </p:txBody>
      </p:sp>
      <p:sp>
        <p:nvSpPr>
          <p:cNvPr id="17" name="Text Box 4"/>
          <p:cNvSpPr txBox="1">
            <a:spLocks noChangeArrowheads="1"/>
          </p:cNvSpPr>
          <p:nvPr/>
        </p:nvSpPr>
        <p:spPr bwMode="auto">
          <a:xfrm>
            <a:off x="2642633" y="673532"/>
            <a:ext cx="3858749"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Cálculos para el medio básico</a:t>
            </a:r>
            <a:endParaRPr lang="es-ES" sz="2000" dirty="0">
              <a:solidFill>
                <a:srgbClr val="000066"/>
              </a:solidFill>
              <a:effectLst/>
            </a:endParaRPr>
          </a:p>
        </p:txBody>
      </p:sp>
      <mc:AlternateContent xmlns:mc="http://schemas.openxmlformats.org/markup-compatibility/2006" xmlns:a14="http://schemas.microsoft.com/office/drawing/2010/main">
        <mc:Choice Requires="a14">
          <p:sp>
            <p:nvSpPr>
              <p:cNvPr id="18" name="Text Box 10"/>
              <p:cNvSpPr txBox="1">
                <a:spLocks noChangeArrowheads="1"/>
              </p:cNvSpPr>
              <p:nvPr/>
            </p:nvSpPr>
            <p:spPr bwMode="auto">
              <a:xfrm>
                <a:off x="2635223" y="4542716"/>
                <a:ext cx="5280613" cy="453137"/>
              </a:xfrm>
              <a:prstGeom prst="rect">
                <a:avLst/>
              </a:prstGeom>
              <a:noFill/>
              <a:ln w="9525">
                <a:noFill/>
                <a:miter lim="800000"/>
                <a:headEnd/>
                <a:tailEnd/>
              </a:ln>
              <a:effectLst/>
            </p:spPr>
            <p:txBody>
              <a:bodyPr wrap="none">
                <a:spAutoFit/>
              </a:bodyPr>
              <a:lstStyle/>
              <a:p>
                <a:r>
                  <a:rPr lang="es-ES" sz="1800" dirty="0">
                    <a:solidFill>
                      <a:srgbClr val="000066"/>
                    </a:solidFill>
                    <a:effectLst/>
                  </a:rPr>
                  <a:t>4 H</a:t>
                </a:r>
                <a:r>
                  <a:rPr lang="es-ES" sz="1800" baseline="-25000" dirty="0">
                    <a:solidFill>
                      <a:srgbClr val="000066"/>
                    </a:solidFill>
                    <a:effectLst/>
                  </a:rPr>
                  <a:t>2</a:t>
                </a:r>
                <a:r>
                  <a:rPr lang="es-ES" sz="1800" dirty="0">
                    <a:solidFill>
                      <a:srgbClr val="000066"/>
                    </a:solidFill>
                    <a:effectLst/>
                  </a:rPr>
                  <a:t>O    +     4 e</a:t>
                </a:r>
                <a:r>
                  <a:rPr lang="es-ES" sz="1800" baseline="30000" dirty="0">
                    <a:solidFill>
                      <a:srgbClr val="000066"/>
                    </a:solidFill>
                    <a:effectLst/>
                  </a:rPr>
                  <a:t>−</a:t>
                </a:r>
                <a:r>
                  <a:rPr lang="es-ES" sz="1800" dirty="0">
                    <a:solidFill>
                      <a:srgbClr val="000066"/>
                    </a:solidFill>
                    <a:effectLst/>
                  </a:rPr>
                  <a:t>      </a:t>
                </a:r>
                <a14:m>
                  <m:oMath xmlns:m="http://schemas.openxmlformats.org/officeDocument/2006/math">
                    <m:groupChr>
                      <m:groupChrPr>
                        <m:chr m:val="→"/>
                        <m:vertJc m:val="bot"/>
                        <m:ctrlPr>
                          <a:rPr lang="es-ES" sz="2400" i="1" smtClean="0">
                            <a:solidFill>
                              <a:srgbClr val="000066"/>
                            </a:solidFill>
                            <a:effectLst/>
                            <a:latin typeface="Cambria Math" panose="02040503050406030204" pitchFamily="18" charset="0"/>
                          </a:rPr>
                        </m:ctrlPr>
                      </m:groupChrPr>
                      <m:e>
                        <m:r>
                          <m:rPr>
                            <m:brk m:alnAt="2"/>
                          </m:rPr>
                          <a:rPr lang="es-MX" sz="2400" b="1" i="1" smtClean="0">
                            <a:solidFill>
                              <a:srgbClr val="000066"/>
                            </a:solidFill>
                            <a:effectLst/>
                            <a:latin typeface="Cambria Math" panose="02040503050406030204" pitchFamily="18" charset="0"/>
                          </a:rPr>
                          <m:t> </m:t>
                        </m:r>
                        <m:r>
                          <a:rPr lang="es-MX" sz="2400" b="1" i="1" smtClean="0">
                            <a:solidFill>
                              <a:srgbClr val="000066"/>
                            </a:solidFill>
                            <a:effectLst/>
                            <a:latin typeface="Cambria Math" panose="02040503050406030204" pitchFamily="18" charset="0"/>
                          </a:rPr>
                          <m:t>         </m:t>
                        </m:r>
                      </m:e>
                    </m:groupChr>
                  </m:oMath>
                </a14:m>
                <a:r>
                  <a:rPr lang="es-ES" sz="1800" dirty="0">
                    <a:solidFill>
                      <a:srgbClr val="000066"/>
                    </a:solidFill>
                    <a:effectLst/>
                  </a:rPr>
                  <a:t>      2 H</a:t>
                </a:r>
                <a:r>
                  <a:rPr lang="es-ES" sz="1800" baseline="-25000" dirty="0">
                    <a:solidFill>
                      <a:srgbClr val="000066"/>
                    </a:solidFill>
                    <a:effectLst/>
                  </a:rPr>
                  <a:t>2</a:t>
                </a:r>
                <a:r>
                  <a:rPr lang="es-ES" sz="1800" dirty="0">
                    <a:solidFill>
                      <a:srgbClr val="000066"/>
                    </a:solidFill>
                    <a:effectLst/>
                  </a:rPr>
                  <a:t>      +      4 OH</a:t>
                </a:r>
                <a:r>
                  <a:rPr lang="es-ES" sz="1800" baseline="30000" dirty="0">
                    <a:solidFill>
                      <a:srgbClr val="000066"/>
                    </a:solidFill>
                    <a:effectLst/>
                  </a:rPr>
                  <a:t>−</a:t>
                </a:r>
              </a:p>
            </p:txBody>
          </p:sp>
        </mc:Choice>
        <mc:Fallback xmlns="">
          <p:sp>
            <p:nvSpPr>
              <p:cNvPr id="18" name="Text Box 10"/>
              <p:cNvSpPr txBox="1">
                <a:spLocks noRot="1" noChangeAspect="1" noMove="1" noResize="1" noEditPoints="1" noAdjustHandles="1" noChangeArrowheads="1" noChangeShapeType="1" noTextEdit="1"/>
              </p:cNvSpPr>
              <p:nvPr/>
            </p:nvSpPr>
            <p:spPr bwMode="auto">
              <a:xfrm>
                <a:off x="2635223" y="4542716"/>
                <a:ext cx="5280613" cy="453137"/>
              </a:xfrm>
              <a:prstGeom prst="rect">
                <a:avLst/>
              </a:prstGeom>
              <a:blipFill rotWithShape="0">
                <a:blip r:embed="rId2"/>
                <a:stretch>
                  <a:fillRect b="-17333"/>
                </a:stretch>
              </a:blipFill>
              <a:ln w="9525">
                <a:noFill/>
                <a:miter lim="800000"/>
                <a:headEnd/>
                <a:tailEnd/>
              </a:ln>
              <a:effectLst/>
            </p:spPr>
            <p:txBody>
              <a:bodyPr/>
              <a:lstStyle/>
              <a:p>
                <a:r>
                  <a:rPr lang="es-MX">
                    <a:noFill/>
                  </a:rPr>
                  <a:t> </a:t>
                </a:r>
              </a:p>
            </p:txBody>
          </p:sp>
        </mc:Fallback>
      </mc:AlternateContent>
      <p:pic>
        <p:nvPicPr>
          <p:cNvPr id="2" name="Imagen 1"/>
          <p:cNvPicPr>
            <a:picLocks noChangeAspect="1"/>
          </p:cNvPicPr>
          <p:nvPr/>
        </p:nvPicPr>
        <p:blipFill>
          <a:blip r:embed="rId3">
            <a:clrChange>
              <a:clrFrom>
                <a:srgbClr val="FFFFFF"/>
              </a:clrFrom>
              <a:clrTo>
                <a:srgbClr val="FFFFFF">
                  <a:alpha val="0"/>
                </a:srgbClr>
              </a:clrTo>
            </a:clrChange>
          </a:blip>
          <a:stretch>
            <a:fillRect/>
          </a:stretch>
        </p:blipFill>
        <p:spPr>
          <a:xfrm>
            <a:off x="2812689" y="5150496"/>
            <a:ext cx="4724400" cy="69532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33478"/>
                                        </p:tgtEl>
                                        <p:attrNameLst>
                                          <p:attrName>style.visibility</p:attrName>
                                        </p:attrNameLst>
                                      </p:cBhvr>
                                      <p:to>
                                        <p:strVal val="visible"/>
                                      </p:to>
                                    </p:set>
                                    <p:animEffect transition="in" filter="strips(downRight)">
                                      <p:cBhvr>
                                        <p:cTn id="7" dur="500"/>
                                        <p:tgtEl>
                                          <p:spTgt spid="23347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33479"/>
                                        </p:tgtEl>
                                        <p:attrNameLst>
                                          <p:attrName>style.visibility</p:attrName>
                                        </p:attrNameLst>
                                      </p:cBhvr>
                                      <p:to>
                                        <p:strVal val="visible"/>
                                      </p:to>
                                    </p:set>
                                    <p:animEffect transition="in" filter="strips(downRight)">
                                      <p:cBhvr>
                                        <p:cTn id="12" dur="500"/>
                                        <p:tgtEl>
                                          <p:spTgt spid="23347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Righ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strips(downRigh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trips(downRigh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strips(downRigh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strips(downRight)">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strips(downRight)">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499"/>
                                          </p:stCondLst>
                                        </p:cTn>
                                        <p:tgtEl>
                                          <p:spTgt spid="1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8" presetClass="entr" presetSubtype="6"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strips(downRight)">
                                      <p:cBhvr>
                                        <p:cTn id="56" dur="5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fade">
                                      <p:cBhvr>
                                        <p:cTn id="6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8" grpId="0" autoUpdateAnimBg="0"/>
      <p:bldP spid="233479" grpId="0" autoUpdateAnimBg="0"/>
      <p:bldP spid="6" grpId="0" autoUpdateAnimBg="0"/>
      <p:bldP spid="7" grpId="0" autoUpdateAnimBg="0"/>
      <p:bldP spid="8" grpId="0" autoUpdateAnimBg="0"/>
      <p:bldP spid="9" grpId="0" autoUpdateAnimBg="0"/>
      <p:bldP spid="10" grpId="0" autoUpdateAnimBg="0"/>
      <p:bldP spid="11" grpId="0" autoUpdateAnimBg="0"/>
      <p:bldP spid="12" grpId="0" autoUpdateAnimBg="0"/>
      <p:bldP spid="16" grpId="0" autoUpdateAnimBg="0"/>
      <p:bldP spid="1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85" name="Text Box 9"/>
          <p:cNvSpPr txBox="1">
            <a:spLocks noChangeArrowheads="1"/>
          </p:cNvSpPr>
          <p:nvPr/>
        </p:nvSpPr>
        <p:spPr bwMode="auto">
          <a:xfrm>
            <a:off x="712788" y="1556792"/>
            <a:ext cx="7718425" cy="581025"/>
          </a:xfrm>
          <a:prstGeom prst="rect">
            <a:avLst/>
          </a:prstGeom>
          <a:noFill/>
          <a:ln w="9525">
            <a:noFill/>
            <a:miter lim="800000"/>
            <a:headEnd/>
            <a:tailEnd/>
          </a:ln>
          <a:effectLst/>
        </p:spPr>
        <p:txBody>
          <a:bodyPr>
            <a:spAutoFit/>
          </a:bodyPr>
          <a:lstStyle/>
          <a:p>
            <a:pPr algn="just"/>
            <a:r>
              <a:rPr lang="es-ES" sz="1600" b="0" dirty="0">
                <a:solidFill>
                  <a:srgbClr val="000066"/>
                </a:solidFill>
                <a:effectLst/>
              </a:rPr>
              <a:t>Para determinar la cantidad de oxígeno producida se considera la reacción siguiente:</a:t>
            </a:r>
          </a:p>
        </p:txBody>
      </p:sp>
      <p:sp>
        <p:nvSpPr>
          <p:cNvPr id="6" name="Text Box 23"/>
          <p:cNvSpPr txBox="1">
            <a:spLocks noChangeArrowheads="1"/>
          </p:cNvSpPr>
          <p:nvPr/>
        </p:nvSpPr>
        <p:spPr bwMode="auto">
          <a:xfrm>
            <a:off x="1043608" y="2464594"/>
            <a:ext cx="1219200" cy="336550"/>
          </a:xfrm>
          <a:prstGeom prst="rect">
            <a:avLst/>
          </a:prstGeom>
          <a:noFill/>
          <a:ln w="9525">
            <a:noFill/>
            <a:miter lim="800000"/>
            <a:headEnd/>
            <a:tailEnd/>
          </a:ln>
          <a:effectLst/>
        </p:spPr>
        <p:txBody>
          <a:bodyPr>
            <a:spAutoFit/>
          </a:bodyPr>
          <a:lstStyle/>
          <a:p>
            <a:pPr algn="r">
              <a:spcBef>
                <a:spcPct val="50000"/>
              </a:spcBef>
            </a:pPr>
            <a:r>
              <a:rPr lang="es-ES" sz="1600" b="0" dirty="0">
                <a:solidFill>
                  <a:srgbClr val="000066"/>
                </a:solidFill>
                <a:effectLst/>
              </a:rPr>
              <a:t>Ánodo (+):</a:t>
            </a:r>
          </a:p>
        </p:txBody>
      </p:sp>
      <p:sp>
        <p:nvSpPr>
          <p:cNvPr id="7" name="Text Box 4"/>
          <p:cNvSpPr txBox="1">
            <a:spLocks noChangeArrowheads="1"/>
          </p:cNvSpPr>
          <p:nvPr/>
        </p:nvSpPr>
        <p:spPr bwMode="auto">
          <a:xfrm>
            <a:off x="2642628" y="673532"/>
            <a:ext cx="3858749"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Cálculos para el medio básico</a:t>
            </a:r>
            <a:endParaRPr lang="es-ES" sz="2000" dirty="0">
              <a:solidFill>
                <a:srgbClr val="000066"/>
              </a:solidFill>
              <a:effectLst/>
            </a:endParaRPr>
          </a:p>
        </p:txBody>
      </p:sp>
      <mc:AlternateContent xmlns:mc="http://schemas.openxmlformats.org/markup-compatibility/2006" xmlns:a14="http://schemas.microsoft.com/office/drawing/2010/main">
        <mc:Choice Requires="a14">
          <p:sp>
            <p:nvSpPr>
              <p:cNvPr id="8" name="Text Box 10"/>
              <p:cNvSpPr txBox="1">
                <a:spLocks noChangeArrowheads="1"/>
              </p:cNvSpPr>
              <p:nvPr/>
            </p:nvSpPr>
            <p:spPr bwMode="auto">
              <a:xfrm>
                <a:off x="2411760" y="2406300"/>
                <a:ext cx="5165197" cy="453137"/>
              </a:xfrm>
              <a:prstGeom prst="rect">
                <a:avLst/>
              </a:prstGeom>
              <a:noFill/>
              <a:ln w="9525">
                <a:noFill/>
                <a:miter lim="800000"/>
                <a:headEnd/>
                <a:tailEnd/>
              </a:ln>
              <a:effectLst/>
            </p:spPr>
            <p:txBody>
              <a:bodyPr wrap="none">
                <a:spAutoFit/>
              </a:bodyPr>
              <a:lstStyle/>
              <a:p>
                <a:pPr algn="l"/>
                <a:r>
                  <a:rPr lang="es-ES" sz="1800" dirty="0">
                    <a:solidFill>
                      <a:srgbClr val="000066"/>
                    </a:solidFill>
                    <a:effectLst/>
                  </a:rPr>
                  <a:t>4 OH</a:t>
                </a:r>
                <a:r>
                  <a:rPr lang="es-ES" sz="1800" baseline="30000" dirty="0">
                    <a:solidFill>
                      <a:srgbClr val="000066"/>
                    </a:solidFill>
                    <a:effectLst/>
                  </a:rPr>
                  <a:t>−</a:t>
                </a:r>
                <a:r>
                  <a:rPr lang="es-ES" sz="1800" dirty="0">
                    <a:solidFill>
                      <a:srgbClr val="000066"/>
                    </a:solidFill>
                    <a:effectLst/>
                  </a:rPr>
                  <a:t>      </a:t>
                </a:r>
                <a14:m>
                  <m:oMath xmlns:m="http://schemas.openxmlformats.org/officeDocument/2006/math">
                    <m:groupChr>
                      <m:groupChrPr>
                        <m:chr m:val="→"/>
                        <m:vertJc m:val="bot"/>
                        <m:ctrlPr>
                          <a:rPr lang="es-ES" sz="2400" i="1" smtClean="0">
                            <a:solidFill>
                              <a:srgbClr val="000066"/>
                            </a:solidFill>
                            <a:effectLst/>
                            <a:latin typeface="Cambria Math" panose="02040503050406030204" pitchFamily="18" charset="0"/>
                          </a:rPr>
                        </m:ctrlPr>
                      </m:groupChrPr>
                      <m:e>
                        <m:r>
                          <m:rPr>
                            <m:brk m:alnAt="2"/>
                          </m:rPr>
                          <a:rPr lang="es-MX" sz="2400" b="1" i="1" smtClean="0">
                            <a:solidFill>
                              <a:srgbClr val="000066"/>
                            </a:solidFill>
                            <a:effectLst/>
                            <a:latin typeface="Cambria Math" panose="02040503050406030204" pitchFamily="18" charset="0"/>
                          </a:rPr>
                          <m:t> </m:t>
                        </m:r>
                        <m:r>
                          <a:rPr lang="es-MX" sz="2400" b="1" i="1" smtClean="0">
                            <a:solidFill>
                              <a:srgbClr val="000066"/>
                            </a:solidFill>
                            <a:effectLst/>
                            <a:latin typeface="Cambria Math" panose="02040503050406030204" pitchFamily="18" charset="0"/>
                          </a:rPr>
                          <m:t>         </m:t>
                        </m:r>
                      </m:e>
                    </m:groupChr>
                  </m:oMath>
                </a14:m>
                <a:r>
                  <a:rPr lang="es-ES" sz="1800" dirty="0">
                    <a:solidFill>
                      <a:srgbClr val="000066"/>
                    </a:solidFill>
                    <a:effectLst/>
                  </a:rPr>
                  <a:t>      O</a:t>
                </a:r>
                <a:r>
                  <a:rPr lang="es-ES" sz="1800" baseline="-25000" dirty="0">
                    <a:solidFill>
                      <a:srgbClr val="000066"/>
                    </a:solidFill>
                    <a:effectLst/>
                  </a:rPr>
                  <a:t>2</a:t>
                </a:r>
                <a:r>
                  <a:rPr lang="es-ES" sz="1800" dirty="0">
                    <a:solidFill>
                      <a:srgbClr val="000066"/>
                    </a:solidFill>
                    <a:effectLst/>
                  </a:rPr>
                  <a:t>      +      2 H</a:t>
                </a:r>
                <a:r>
                  <a:rPr lang="es-ES" sz="1800" baseline="-25000" dirty="0">
                    <a:solidFill>
                      <a:srgbClr val="000066"/>
                    </a:solidFill>
                    <a:effectLst/>
                  </a:rPr>
                  <a:t>2</a:t>
                </a:r>
                <a:r>
                  <a:rPr lang="es-ES" sz="1800" dirty="0">
                    <a:solidFill>
                      <a:srgbClr val="000066"/>
                    </a:solidFill>
                    <a:effectLst/>
                  </a:rPr>
                  <a:t>O     +      4 e</a:t>
                </a:r>
                <a:r>
                  <a:rPr lang="es-ES" sz="1800" baseline="30000" dirty="0">
                    <a:solidFill>
                      <a:srgbClr val="000066"/>
                    </a:solidFill>
                    <a:effectLst/>
                  </a:rPr>
                  <a:t>− </a:t>
                </a:r>
              </a:p>
            </p:txBody>
          </p:sp>
        </mc:Choice>
        <mc:Fallback xmlns="">
          <p:sp>
            <p:nvSpPr>
              <p:cNvPr id="8" name="Text Box 10"/>
              <p:cNvSpPr txBox="1">
                <a:spLocks noRot="1" noChangeAspect="1" noMove="1" noResize="1" noEditPoints="1" noAdjustHandles="1" noChangeArrowheads="1" noChangeShapeType="1" noTextEdit="1"/>
              </p:cNvSpPr>
              <p:nvPr/>
            </p:nvSpPr>
            <p:spPr bwMode="auto">
              <a:xfrm>
                <a:off x="2411760" y="2406300"/>
                <a:ext cx="5165197" cy="453137"/>
              </a:xfrm>
              <a:prstGeom prst="rect">
                <a:avLst/>
              </a:prstGeom>
              <a:blipFill rotWithShape="0">
                <a:blip r:embed="rId2"/>
                <a:stretch>
                  <a:fillRect l="-1063" b="-18919"/>
                </a:stretch>
              </a:blipFill>
              <a:ln w="9525">
                <a:noFill/>
                <a:miter lim="800000"/>
                <a:headEnd/>
                <a:tailEnd/>
              </a:ln>
              <a:effectLst/>
            </p:spPr>
            <p:txBody>
              <a:bodyPr/>
              <a:lstStyle/>
              <a:p>
                <a:r>
                  <a:rPr lang="es-MX">
                    <a:noFill/>
                  </a:rPr>
                  <a:t> </a:t>
                </a:r>
              </a:p>
            </p:txBody>
          </p:sp>
        </mc:Fallback>
      </mc:AlternateContent>
      <p:pic>
        <p:nvPicPr>
          <p:cNvPr id="3" name="Imagen 2"/>
          <p:cNvPicPr>
            <a:picLocks noChangeAspect="1"/>
          </p:cNvPicPr>
          <p:nvPr/>
        </p:nvPicPr>
        <p:blipFill>
          <a:blip r:embed="rId3">
            <a:clrChange>
              <a:clrFrom>
                <a:srgbClr val="FFFFFF"/>
              </a:clrFrom>
              <a:clrTo>
                <a:srgbClr val="FFFFFF">
                  <a:alpha val="0"/>
                </a:srgbClr>
              </a:clrTo>
            </a:clrChange>
          </a:blip>
          <a:stretch>
            <a:fillRect/>
          </a:stretch>
        </p:blipFill>
        <p:spPr>
          <a:xfrm>
            <a:off x="2748648" y="3127920"/>
            <a:ext cx="4491419" cy="596646"/>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4985"/>
                                        </p:tgtEl>
                                        <p:attrNameLst>
                                          <p:attrName>style.visibility</p:attrName>
                                        </p:attrNameLst>
                                      </p:cBhvr>
                                      <p:to>
                                        <p:strVal val="visible"/>
                                      </p:to>
                                    </p:set>
                                    <p:animEffect transition="in" filter="strips(downRight)">
                                      <p:cBhvr>
                                        <p:cTn id="7" dur="500"/>
                                        <p:tgtEl>
                                          <p:spTgt spid="25498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strips(downRigh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5" grpId="0" autoUpdateAnimBg="0"/>
      <p:bldP spid="6" grpId="0" autoUpdateAnimBg="0"/>
      <p:bldP spid="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85" name="Text Box 9"/>
          <p:cNvSpPr txBox="1">
            <a:spLocks noChangeArrowheads="1"/>
          </p:cNvSpPr>
          <p:nvPr/>
        </p:nvSpPr>
        <p:spPr bwMode="auto">
          <a:xfrm>
            <a:off x="712788" y="1552283"/>
            <a:ext cx="7718425" cy="830997"/>
          </a:xfrm>
          <a:prstGeom prst="rect">
            <a:avLst/>
          </a:prstGeom>
          <a:noFill/>
          <a:ln w="9525">
            <a:noFill/>
            <a:miter lim="800000"/>
            <a:headEnd/>
            <a:tailEnd/>
          </a:ln>
          <a:effectLst/>
        </p:spPr>
        <p:txBody>
          <a:bodyPr>
            <a:spAutoFit/>
          </a:bodyPr>
          <a:lstStyle/>
          <a:p>
            <a:pPr algn="just"/>
            <a:r>
              <a:rPr lang="es-ES" sz="1600" b="0" dirty="0">
                <a:solidFill>
                  <a:srgbClr val="000066"/>
                </a:solidFill>
                <a:effectLst/>
              </a:rPr>
              <a:t>Para determinar cuántos moles experimentales de H</a:t>
            </a:r>
            <a:r>
              <a:rPr lang="es-ES" sz="1600" b="0" baseline="-25000" dirty="0">
                <a:solidFill>
                  <a:srgbClr val="000066"/>
                </a:solidFill>
                <a:effectLst/>
              </a:rPr>
              <a:t>2</a:t>
            </a:r>
            <a:r>
              <a:rPr lang="es-ES" sz="1600" b="0" dirty="0">
                <a:solidFill>
                  <a:srgbClr val="000066"/>
                </a:solidFill>
                <a:effectLst/>
              </a:rPr>
              <a:t> y O</a:t>
            </a:r>
            <a:r>
              <a:rPr lang="es-ES" sz="1600" b="0" baseline="-25000" dirty="0">
                <a:solidFill>
                  <a:srgbClr val="000066"/>
                </a:solidFill>
                <a:effectLst/>
              </a:rPr>
              <a:t>2</a:t>
            </a:r>
            <a:r>
              <a:rPr lang="es-ES" sz="1600" b="0" dirty="0">
                <a:solidFill>
                  <a:srgbClr val="000066"/>
                </a:solidFill>
                <a:effectLst/>
              </a:rPr>
              <a:t> que se producen, se miden los mililitros obtenidos de cada gas y se aplica la ecuación de estado del gas ideal:</a:t>
            </a:r>
          </a:p>
        </p:txBody>
      </p:sp>
      <p:sp>
        <p:nvSpPr>
          <p:cNvPr id="7" name="Text Box 4"/>
          <p:cNvSpPr txBox="1">
            <a:spLocks noChangeArrowheads="1"/>
          </p:cNvSpPr>
          <p:nvPr/>
        </p:nvSpPr>
        <p:spPr bwMode="auto">
          <a:xfrm>
            <a:off x="2008644" y="673532"/>
            <a:ext cx="5126723"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Rendimientos experimental y porcentual</a:t>
            </a:r>
            <a:endParaRPr lang="es-ES" sz="2000" dirty="0">
              <a:solidFill>
                <a:srgbClr val="000066"/>
              </a:solidFill>
              <a:effectLst/>
            </a:endParaRPr>
          </a:p>
        </p:txBody>
      </p:sp>
      <mc:AlternateContent xmlns:mc="http://schemas.openxmlformats.org/markup-compatibility/2006" xmlns:a14="http://schemas.microsoft.com/office/drawing/2010/main">
        <mc:Choice Requires="a14">
          <p:sp>
            <p:nvSpPr>
              <p:cNvPr id="3" name="2 CuadroTexto"/>
              <p:cNvSpPr txBox="1"/>
              <p:nvPr/>
            </p:nvSpPr>
            <p:spPr>
              <a:xfrm>
                <a:off x="2511108" y="3028890"/>
                <a:ext cx="1556836"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s-MX" sz="2000" b="1" i="0" smtClean="0">
                          <a:solidFill>
                            <a:srgbClr val="000066"/>
                          </a:solidFill>
                          <a:effectLst/>
                          <a:latin typeface="Arial" panose="020B0604020202020204" pitchFamily="34" charset="0"/>
                          <a:cs typeface="Arial" panose="020B0604020202020204" pitchFamily="34" charset="0"/>
                        </a:rPr>
                        <m:t>P</m:t>
                      </m:r>
                      <m:r>
                        <a:rPr lang="es-MX" sz="2000" b="1" i="1" smtClean="0">
                          <a:solidFill>
                            <a:srgbClr val="000066"/>
                          </a:solidFill>
                          <a:effectLst/>
                          <a:latin typeface="Cambria Math"/>
                          <a:cs typeface="Arial" panose="020B0604020202020204" pitchFamily="34" charset="0"/>
                        </a:rPr>
                        <m:t> </m:t>
                      </m:r>
                      <m:r>
                        <m:rPr>
                          <m:nor/>
                        </m:rPr>
                        <a:rPr lang="es-MX" sz="2000" b="1" i="0" smtClean="0">
                          <a:solidFill>
                            <a:srgbClr val="000066"/>
                          </a:solidFill>
                          <a:effectLst/>
                          <a:latin typeface="Arial" panose="020B0604020202020204" pitchFamily="34" charset="0"/>
                          <a:cs typeface="Arial" panose="020B0604020202020204" pitchFamily="34" charset="0"/>
                        </a:rPr>
                        <m:t>V</m:t>
                      </m:r>
                      <m:r>
                        <m:rPr>
                          <m:nor/>
                        </m:rPr>
                        <a:rPr lang="es-MX" sz="2000" b="1" i="0" smtClean="0">
                          <a:solidFill>
                            <a:srgbClr val="000066"/>
                          </a:solidFill>
                          <a:effectLst/>
                          <a:latin typeface="Arial" panose="020B0604020202020204" pitchFamily="34" charset="0"/>
                          <a:cs typeface="Arial" panose="020B0604020202020204" pitchFamily="34" charset="0"/>
                        </a:rPr>
                        <m:t> = </m:t>
                      </m:r>
                      <m:r>
                        <m:rPr>
                          <m:nor/>
                        </m:rPr>
                        <a:rPr lang="es-MX" sz="2000" b="1" i="0" smtClean="0">
                          <a:solidFill>
                            <a:srgbClr val="000066"/>
                          </a:solidFill>
                          <a:effectLst/>
                          <a:latin typeface="Arial" panose="020B0604020202020204" pitchFamily="34" charset="0"/>
                          <a:cs typeface="Arial" panose="020B0604020202020204" pitchFamily="34" charset="0"/>
                        </a:rPr>
                        <m:t>n</m:t>
                      </m:r>
                      <m:r>
                        <a:rPr lang="es-MX" sz="2000" b="1" i="1" smtClean="0">
                          <a:solidFill>
                            <a:srgbClr val="000066"/>
                          </a:solidFill>
                          <a:effectLst/>
                          <a:latin typeface="Cambria Math"/>
                          <a:cs typeface="Arial" panose="020B0604020202020204" pitchFamily="34" charset="0"/>
                        </a:rPr>
                        <m:t> </m:t>
                      </m:r>
                      <m:r>
                        <m:rPr>
                          <m:nor/>
                        </m:rPr>
                        <a:rPr lang="es-MX" sz="2000" b="1" i="0" smtClean="0">
                          <a:solidFill>
                            <a:srgbClr val="000066"/>
                          </a:solidFill>
                          <a:effectLst/>
                          <a:latin typeface="Arial" panose="020B0604020202020204" pitchFamily="34" charset="0"/>
                          <a:cs typeface="Arial" panose="020B0604020202020204" pitchFamily="34" charset="0"/>
                        </a:rPr>
                        <m:t>R</m:t>
                      </m:r>
                      <m:r>
                        <a:rPr lang="es-MX" sz="2000" b="1" i="1" smtClean="0">
                          <a:solidFill>
                            <a:srgbClr val="000066"/>
                          </a:solidFill>
                          <a:effectLst/>
                          <a:latin typeface="Cambria Math"/>
                          <a:cs typeface="Arial" panose="020B0604020202020204" pitchFamily="34" charset="0"/>
                        </a:rPr>
                        <m:t> </m:t>
                      </m:r>
                      <m:r>
                        <m:rPr>
                          <m:nor/>
                        </m:rPr>
                        <a:rPr lang="es-MX" sz="2000" b="1" i="0" smtClean="0">
                          <a:solidFill>
                            <a:srgbClr val="000066"/>
                          </a:solidFill>
                          <a:effectLst/>
                          <a:latin typeface="Arial" panose="020B0604020202020204" pitchFamily="34" charset="0"/>
                          <a:cs typeface="Arial" panose="020B0604020202020204" pitchFamily="34" charset="0"/>
                        </a:rPr>
                        <m:t>T</m:t>
                      </m:r>
                    </m:oMath>
                  </m:oMathPara>
                </a14:m>
                <a:endParaRPr lang="es-MX" sz="2000" dirty="0">
                  <a:solidFill>
                    <a:srgbClr val="000066"/>
                  </a:solidFill>
                  <a:effectLst/>
                  <a:latin typeface="Arial" panose="020B0604020202020204" pitchFamily="34" charset="0"/>
                  <a:cs typeface="Arial" panose="020B0604020202020204" pitchFamily="34" charset="0"/>
                </a:endParaRPr>
              </a:p>
            </p:txBody>
          </p:sp>
        </mc:Choice>
        <mc:Fallback xmlns="">
          <p:sp>
            <p:nvSpPr>
              <p:cNvPr id="3" name="2 CuadroTexto"/>
              <p:cNvSpPr txBox="1">
                <a:spLocks noRot="1" noChangeAspect="1" noMove="1" noResize="1" noEditPoints="1" noAdjustHandles="1" noChangeArrowheads="1" noChangeShapeType="1" noTextEdit="1"/>
              </p:cNvSpPr>
              <p:nvPr/>
            </p:nvSpPr>
            <p:spPr>
              <a:xfrm>
                <a:off x="2511108" y="3028890"/>
                <a:ext cx="1556836" cy="400110"/>
              </a:xfrm>
              <a:prstGeom prst="rect">
                <a:avLst/>
              </a:prstGeom>
              <a:blipFill rotWithShape="0">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7 CuadroTexto"/>
              <p:cNvSpPr txBox="1"/>
              <p:nvPr/>
            </p:nvSpPr>
            <p:spPr>
              <a:xfrm>
                <a:off x="4651866" y="2348880"/>
                <a:ext cx="179087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s-MX" sz="1600" b="0" i="0" smtClean="0">
                          <a:solidFill>
                            <a:srgbClr val="000066"/>
                          </a:solidFill>
                          <a:effectLst/>
                          <a:latin typeface="Arial" panose="020B0604020202020204" pitchFamily="34" charset="0"/>
                          <a:cs typeface="Arial" panose="020B0604020202020204" pitchFamily="34" charset="0"/>
                        </a:rPr>
                        <m:t>P</m:t>
                      </m:r>
                      <m:r>
                        <m:rPr>
                          <m:nor/>
                        </m:rPr>
                        <a:rPr lang="es-MX" sz="1600" b="0" i="0" smtClean="0">
                          <a:solidFill>
                            <a:srgbClr val="000066"/>
                          </a:solidFill>
                          <a:effectLst/>
                          <a:latin typeface="Arial" panose="020B0604020202020204" pitchFamily="34" charset="0"/>
                          <a:cs typeface="Arial" panose="020B0604020202020204" pitchFamily="34" charset="0"/>
                        </a:rPr>
                        <m:t> = 580 [</m:t>
                      </m:r>
                      <m:r>
                        <m:rPr>
                          <m:nor/>
                        </m:rPr>
                        <a:rPr lang="es-MX" sz="1600" b="0" i="0" smtClean="0">
                          <a:solidFill>
                            <a:srgbClr val="000066"/>
                          </a:solidFill>
                          <a:effectLst/>
                          <a:latin typeface="Arial" panose="020B0604020202020204" pitchFamily="34" charset="0"/>
                          <a:cs typeface="Arial" panose="020B0604020202020204" pitchFamily="34" charset="0"/>
                        </a:rPr>
                        <m:t>mm</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Hg</m:t>
                      </m:r>
                    </m:oMath>
                  </m:oMathPara>
                </a14:m>
                <a:endParaRPr lang="es-MX" sz="1600" b="0" dirty="0">
                  <a:solidFill>
                    <a:srgbClr val="000066"/>
                  </a:solidFill>
                  <a:effectLst/>
                  <a:latin typeface="Arial" panose="020B0604020202020204" pitchFamily="34" charset="0"/>
                  <a:cs typeface="Arial" panose="020B0604020202020204" pitchFamily="34" charset="0"/>
                </a:endParaRPr>
              </a:p>
            </p:txBody>
          </p:sp>
        </mc:Choice>
        <mc:Fallback xmlns="">
          <p:sp>
            <p:nvSpPr>
              <p:cNvPr id="8" name="7 CuadroTexto"/>
              <p:cNvSpPr txBox="1">
                <a:spLocks noRot="1" noChangeAspect="1" noMove="1" noResize="1" noEditPoints="1" noAdjustHandles="1" noChangeArrowheads="1" noChangeShapeType="1" noTextEdit="1"/>
              </p:cNvSpPr>
              <p:nvPr/>
            </p:nvSpPr>
            <p:spPr>
              <a:xfrm>
                <a:off x="4651866" y="2348880"/>
                <a:ext cx="1790875" cy="338554"/>
              </a:xfrm>
              <a:prstGeom prst="rect">
                <a:avLst/>
              </a:prstGeom>
              <a:blipFill rotWithShape="0">
                <a:blip r:embed="rId3"/>
                <a:stretch>
                  <a:fillRect b="-125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8 CuadroTexto"/>
              <p:cNvSpPr txBox="1"/>
              <p:nvPr/>
            </p:nvSpPr>
            <p:spPr>
              <a:xfrm>
                <a:off x="4651866" y="2651485"/>
                <a:ext cx="2224390" cy="64030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s-MX" sz="1600" b="0" i="0" smtClean="0">
                          <a:solidFill>
                            <a:srgbClr val="000066"/>
                          </a:solidFill>
                          <a:effectLst/>
                          <a:latin typeface="Arial" panose="020B0604020202020204" pitchFamily="34" charset="0"/>
                          <a:cs typeface="Arial" panose="020B0604020202020204" pitchFamily="34" charset="0"/>
                        </a:rPr>
                        <m:t>R</m:t>
                      </m:r>
                      <m:r>
                        <m:rPr>
                          <m:nor/>
                        </m:rPr>
                        <a:rPr lang="es-MX" sz="1600" b="0" i="0" smtClean="0">
                          <a:solidFill>
                            <a:srgbClr val="000066"/>
                          </a:solidFill>
                          <a:effectLst/>
                          <a:latin typeface="Arial" panose="020B0604020202020204" pitchFamily="34" charset="0"/>
                          <a:cs typeface="Arial" panose="020B0604020202020204" pitchFamily="34" charset="0"/>
                        </a:rPr>
                        <m:t> = 0.08205 </m:t>
                      </m:r>
                      <m:d>
                        <m:dPr>
                          <m:begChr m:val="["/>
                          <m:endChr m:val="]"/>
                          <m:ctrlPr>
                            <a:rPr lang="es-MX" sz="1600" b="0" i="1" smtClean="0">
                              <a:solidFill>
                                <a:srgbClr val="000066"/>
                              </a:solidFill>
                              <a:effectLst/>
                              <a:latin typeface="Cambria Math" panose="02040503050406030204" pitchFamily="18" charset="0"/>
                              <a:cs typeface="Arial" panose="020B0604020202020204" pitchFamily="34" charset="0"/>
                            </a:rPr>
                          </m:ctrlPr>
                        </m:dPr>
                        <m:e>
                          <m:f>
                            <m:fPr>
                              <m:ctrlPr>
                                <a:rPr lang="es-MX" sz="1600" b="0" i="1">
                                  <a:solidFill>
                                    <a:srgbClr val="000066"/>
                                  </a:solidFill>
                                  <a:effectLst/>
                                  <a:latin typeface="Cambria Math" panose="02040503050406030204" pitchFamily="18" charset="0"/>
                                  <a:cs typeface="Arial" panose="020B0604020202020204" pitchFamily="34" charset="0"/>
                                </a:rPr>
                              </m:ctrlPr>
                            </m:fPr>
                            <m:num>
                              <m:r>
                                <m:rPr>
                                  <m:nor/>
                                </m:rPr>
                                <a:rPr lang="es-MX" sz="1600" b="0">
                                  <a:solidFill>
                                    <a:srgbClr val="000066"/>
                                  </a:solidFill>
                                  <a:effectLst/>
                                  <a:latin typeface="Arial" panose="020B0604020202020204" pitchFamily="34" charset="0"/>
                                  <a:cs typeface="Arial" panose="020B0604020202020204" pitchFamily="34" charset="0"/>
                                </a:rPr>
                                <m:t>L</m:t>
                              </m:r>
                              <m:r>
                                <a:rPr lang="es-MX" sz="1600" b="0" i="1" smtClean="0">
                                  <a:solidFill>
                                    <a:srgbClr val="000066"/>
                                  </a:solidFill>
                                  <a:effectLst/>
                                  <a:latin typeface="Cambria Math"/>
                                  <a:ea typeface="Cambria Math"/>
                                  <a:cs typeface="Arial" panose="020B0604020202020204" pitchFamily="34" charset="0"/>
                                </a:rPr>
                                <m:t>∙</m:t>
                              </m:r>
                              <m:r>
                                <m:rPr>
                                  <m:nor/>
                                </m:rPr>
                                <a:rPr lang="es-MX" sz="1600" b="0">
                                  <a:solidFill>
                                    <a:srgbClr val="000066"/>
                                  </a:solidFill>
                                  <a:effectLst/>
                                  <a:latin typeface="Arial" panose="020B0604020202020204" pitchFamily="34" charset="0"/>
                                  <a:cs typeface="Arial" panose="020B0604020202020204" pitchFamily="34" charset="0"/>
                                </a:rPr>
                                <m:t>atm</m:t>
                              </m:r>
                            </m:num>
                            <m:den>
                              <m:r>
                                <m:rPr>
                                  <m:nor/>
                                </m:rPr>
                                <a:rPr lang="es-MX" sz="1600" b="0">
                                  <a:solidFill>
                                    <a:srgbClr val="000066"/>
                                  </a:solidFill>
                                  <a:effectLst/>
                                  <a:latin typeface="Arial" panose="020B0604020202020204" pitchFamily="34" charset="0"/>
                                  <a:cs typeface="Arial" panose="020B0604020202020204" pitchFamily="34" charset="0"/>
                                </a:rPr>
                                <m:t>mol</m:t>
                              </m:r>
                              <m:r>
                                <a:rPr lang="es-MX" sz="1600" b="0" i="1" smtClean="0">
                                  <a:solidFill>
                                    <a:srgbClr val="000066"/>
                                  </a:solidFill>
                                  <a:effectLst/>
                                  <a:latin typeface="Cambria Math"/>
                                  <a:ea typeface="Cambria Math"/>
                                  <a:cs typeface="Arial" panose="020B0604020202020204" pitchFamily="34" charset="0"/>
                                </a:rPr>
                                <m:t>∙</m:t>
                              </m:r>
                              <m:r>
                                <m:rPr>
                                  <m:nor/>
                                </m:rPr>
                                <a:rPr lang="es-MX" sz="1600" b="0">
                                  <a:solidFill>
                                    <a:srgbClr val="000066"/>
                                  </a:solidFill>
                                  <a:effectLst/>
                                  <a:latin typeface="Arial" panose="020B0604020202020204" pitchFamily="34" charset="0"/>
                                  <a:cs typeface="Arial" panose="020B0604020202020204" pitchFamily="34" charset="0"/>
                                </a:rPr>
                                <m:t>K</m:t>
                              </m:r>
                            </m:den>
                          </m:f>
                        </m:e>
                      </m:d>
                    </m:oMath>
                  </m:oMathPara>
                </a14:m>
                <a:endParaRPr lang="es-MX" sz="1600" b="0" dirty="0">
                  <a:solidFill>
                    <a:srgbClr val="000066"/>
                  </a:solidFill>
                  <a:effectLst/>
                  <a:latin typeface="Arial" panose="020B0604020202020204" pitchFamily="34" charset="0"/>
                  <a:cs typeface="Arial" panose="020B0604020202020204" pitchFamily="34" charset="0"/>
                </a:endParaRPr>
              </a:p>
            </p:txBody>
          </p:sp>
        </mc:Choice>
        <mc:Fallback xmlns="">
          <p:sp>
            <p:nvSpPr>
              <p:cNvPr id="9" name="8 CuadroTexto"/>
              <p:cNvSpPr txBox="1">
                <a:spLocks noRot="1" noChangeAspect="1" noMove="1" noResize="1" noEditPoints="1" noAdjustHandles="1" noChangeArrowheads="1" noChangeShapeType="1" noTextEdit="1"/>
              </p:cNvSpPr>
              <p:nvPr/>
            </p:nvSpPr>
            <p:spPr>
              <a:xfrm>
                <a:off x="4651866" y="2651485"/>
                <a:ext cx="2224390" cy="640303"/>
              </a:xfrm>
              <a:prstGeom prst="rect">
                <a:avLst/>
              </a:prstGeom>
              <a:blipFill rotWithShape="0">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0" name="9 CuadroTexto"/>
              <p:cNvSpPr txBox="1"/>
              <p:nvPr/>
            </p:nvSpPr>
            <p:spPr>
              <a:xfrm>
                <a:off x="4651866" y="3208541"/>
                <a:ext cx="118974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s-MX" sz="1600" b="0" i="0" smtClean="0">
                          <a:solidFill>
                            <a:srgbClr val="000066"/>
                          </a:solidFill>
                          <a:effectLst/>
                          <a:latin typeface="Arial" panose="020B0604020202020204" pitchFamily="34" charset="0"/>
                          <a:cs typeface="Arial" panose="020B0604020202020204" pitchFamily="34" charset="0"/>
                        </a:rPr>
                        <m:t>V</m:t>
                      </m:r>
                      <m:r>
                        <m:rPr>
                          <m:nor/>
                        </m:rPr>
                        <a:rPr lang="es-MX" sz="1600" b="0" i="0" smtClean="0">
                          <a:solidFill>
                            <a:srgbClr val="000066"/>
                          </a:solidFill>
                          <a:effectLst/>
                          <a:latin typeface="Arial" panose="020B0604020202020204" pitchFamily="34" charset="0"/>
                          <a:cs typeface="Arial" panose="020B0604020202020204" pitchFamily="34" charset="0"/>
                        </a:rPr>
                        <m:t> =       [</m:t>
                      </m:r>
                      <m:r>
                        <m:rPr>
                          <m:nor/>
                        </m:rPr>
                        <a:rPr lang="es-MX" sz="1600" b="0" i="0" smtClean="0">
                          <a:solidFill>
                            <a:srgbClr val="000066"/>
                          </a:solidFill>
                          <a:effectLst/>
                          <a:latin typeface="Arial" panose="020B0604020202020204" pitchFamily="34" charset="0"/>
                          <a:cs typeface="Arial" panose="020B0604020202020204" pitchFamily="34" charset="0"/>
                        </a:rPr>
                        <m:t>L</m:t>
                      </m:r>
                      <m:r>
                        <m:rPr>
                          <m:nor/>
                        </m:rPr>
                        <a:rPr lang="es-MX" sz="1600" b="0" i="0" smtClean="0">
                          <a:solidFill>
                            <a:srgbClr val="000066"/>
                          </a:solidFill>
                          <a:effectLst/>
                          <a:latin typeface="Arial" panose="020B0604020202020204" pitchFamily="34" charset="0"/>
                          <a:cs typeface="Arial" panose="020B0604020202020204" pitchFamily="34" charset="0"/>
                        </a:rPr>
                        <m:t>]</m:t>
                      </m:r>
                    </m:oMath>
                  </m:oMathPara>
                </a14:m>
                <a:endParaRPr lang="es-MX" sz="1600" b="0" dirty="0">
                  <a:solidFill>
                    <a:srgbClr val="000066"/>
                  </a:solidFill>
                  <a:effectLst/>
                  <a:latin typeface="Arial" panose="020B0604020202020204" pitchFamily="34" charset="0"/>
                  <a:cs typeface="Arial" panose="020B0604020202020204" pitchFamily="34" charset="0"/>
                </a:endParaRPr>
              </a:p>
            </p:txBody>
          </p:sp>
        </mc:Choice>
        <mc:Fallback xmlns="">
          <p:sp>
            <p:nvSpPr>
              <p:cNvPr id="10" name="9 CuadroTexto"/>
              <p:cNvSpPr txBox="1">
                <a:spLocks noRot="1" noChangeAspect="1" noMove="1" noResize="1" noEditPoints="1" noAdjustHandles="1" noChangeArrowheads="1" noChangeShapeType="1" noTextEdit="1"/>
              </p:cNvSpPr>
              <p:nvPr/>
            </p:nvSpPr>
            <p:spPr>
              <a:xfrm>
                <a:off x="4651866" y="3208541"/>
                <a:ext cx="1189749" cy="338554"/>
              </a:xfrm>
              <a:prstGeom prst="rect">
                <a:avLst/>
              </a:prstGeom>
              <a:blipFill rotWithShape="0">
                <a:blip r:embed="rId5"/>
                <a:stretch>
                  <a:fillRect b="-125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10 CuadroTexto"/>
              <p:cNvSpPr txBox="1"/>
              <p:nvPr/>
            </p:nvSpPr>
            <p:spPr>
              <a:xfrm>
                <a:off x="4651866" y="3813750"/>
                <a:ext cx="138371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s-MX" sz="1600" b="0" i="0" smtClean="0">
                          <a:solidFill>
                            <a:srgbClr val="FF0000"/>
                          </a:solidFill>
                          <a:effectLst/>
                          <a:latin typeface="Arial" panose="020B0604020202020204" pitchFamily="34" charset="0"/>
                          <a:cs typeface="Arial" panose="020B0604020202020204" pitchFamily="34" charset="0"/>
                        </a:rPr>
                        <m:t>n</m:t>
                      </m:r>
                      <m:r>
                        <m:rPr>
                          <m:nor/>
                        </m:rPr>
                        <a:rPr lang="es-MX" sz="1600" b="0" i="0" smtClean="0">
                          <a:solidFill>
                            <a:srgbClr val="FF0000"/>
                          </a:solidFill>
                          <a:effectLst/>
                          <a:latin typeface="Arial" panose="020B0604020202020204" pitchFamily="34" charset="0"/>
                          <a:cs typeface="Arial" panose="020B0604020202020204" pitchFamily="34" charset="0"/>
                        </a:rPr>
                        <m:t> =       [</m:t>
                      </m:r>
                      <m:r>
                        <m:rPr>
                          <m:nor/>
                        </m:rPr>
                        <a:rPr lang="es-MX" sz="1600" b="0" i="0" smtClean="0">
                          <a:solidFill>
                            <a:srgbClr val="FF0000"/>
                          </a:solidFill>
                          <a:effectLst/>
                          <a:latin typeface="Arial" panose="020B0604020202020204" pitchFamily="34" charset="0"/>
                          <a:cs typeface="Arial" panose="020B0604020202020204" pitchFamily="34" charset="0"/>
                        </a:rPr>
                        <m:t>mol</m:t>
                      </m:r>
                      <m:r>
                        <m:rPr>
                          <m:nor/>
                        </m:rPr>
                        <a:rPr lang="es-MX" sz="1600" b="0" i="0" smtClean="0">
                          <a:solidFill>
                            <a:srgbClr val="FF0000"/>
                          </a:solidFill>
                          <a:effectLst/>
                          <a:latin typeface="Arial" panose="020B0604020202020204" pitchFamily="34" charset="0"/>
                          <a:cs typeface="Arial" panose="020B0604020202020204" pitchFamily="34" charset="0"/>
                        </a:rPr>
                        <m:t>]</m:t>
                      </m:r>
                    </m:oMath>
                  </m:oMathPara>
                </a14:m>
                <a:endParaRPr lang="es-MX" sz="1600" b="0" dirty="0">
                  <a:solidFill>
                    <a:srgbClr val="FF0000"/>
                  </a:solidFill>
                  <a:effectLst/>
                  <a:latin typeface="Arial" panose="020B0604020202020204" pitchFamily="34" charset="0"/>
                  <a:cs typeface="Arial" panose="020B0604020202020204" pitchFamily="34" charset="0"/>
                </a:endParaRPr>
              </a:p>
            </p:txBody>
          </p:sp>
        </mc:Choice>
        <mc:Fallback xmlns="">
          <p:sp>
            <p:nvSpPr>
              <p:cNvPr id="11" name="10 CuadroTexto"/>
              <p:cNvSpPr txBox="1">
                <a:spLocks noRot="1" noChangeAspect="1" noMove="1" noResize="1" noEditPoints="1" noAdjustHandles="1" noChangeArrowheads="1" noChangeShapeType="1" noTextEdit="1"/>
              </p:cNvSpPr>
              <p:nvPr/>
            </p:nvSpPr>
            <p:spPr>
              <a:xfrm>
                <a:off x="4651866" y="3813750"/>
                <a:ext cx="1383712" cy="338554"/>
              </a:xfrm>
              <a:prstGeom prst="rect">
                <a:avLst/>
              </a:prstGeom>
              <a:blipFill rotWithShape="0">
                <a:blip r:embed="rId6"/>
                <a:stretch>
                  <a:fillRect b="-1272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2" name="11 CuadroTexto"/>
              <p:cNvSpPr txBox="1"/>
              <p:nvPr/>
            </p:nvSpPr>
            <p:spPr>
              <a:xfrm>
                <a:off x="4651866" y="3511146"/>
                <a:ext cx="120097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s-MX" sz="1600" b="0" i="0" smtClean="0">
                          <a:solidFill>
                            <a:srgbClr val="000066"/>
                          </a:solidFill>
                          <a:effectLst/>
                          <a:latin typeface="Arial" panose="020B0604020202020204" pitchFamily="34" charset="0"/>
                          <a:cs typeface="Arial" panose="020B0604020202020204" pitchFamily="34" charset="0"/>
                        </a:rPr>
                        <m:t>T</m:t>
                      </m:r>
                      <m:r>
                        <m:rPr>
                          <m:nor/>
                        </m:rPr>
                        <a:rPr lang="es-MX" sz="1600" b="0" i="0" smtClean="0">
                          <a:solidFill>
                            <a:srgbClr val="000066"/>
                          </a:solidFill>
                          <a:effectLst/>
                          <a:latin typeface="Arial" panose="020B0604020202020204" pitchFamily="34" charset="0"/>
                          <a:cs typeface="Arial" panose="020B0604020202020204" pitchFamily="34" charset="0"/>
                        </a:rPr>
                        <m:t> =       [</m:t>
                      </m:r>
                      <m:r>
                        <m:rPr>
                          <m:nor/>
                        </m:rPr>
                        <a:rPr lang="es-MX" sz="1600" b="0" i="0" smtClean="0">
                          <a:solidFill>
                            <a:srgbClr val="000066"/>
                          </a:solidFill>
                          <a:effectLst/>
                          <a:latin typeface="Arial" panose="020B0604020202020204" pitchFamily="34" charset="0"/>
                          <a:cs typeface="Arial" panose="020B0604020202020204" pitchFamily="34" charset="0"/>
                        </a:rPr>
                        <m:t>K</m:t>
                      </m:r>
                      <m:r>
                        <m:rPr>
                          <m:nor/>
                        </m:rPr>
                        <a:rPr lang="es-MX" sz="1600" b="0" i="0" smtClean="0">
                          <a:solidFill>
                            <a:srgbClr val="000066"/>
                          </a:solidFill>
                          <a:effectLst/>
                          <a:latin typeface="Arial" panose="020B0604020202020204" pitchFamily="34" charset="0"/>
                          <a:cs typeface="Arial" panose="020B0604020202020204" pitchFamily="34" charset="0"/>
                        </a:rPr>
                        <m:t>]</m:t>
                      </m:r>
                    </m:oMath>
                  </m:oMathPara>
                </a14:m>
                <a:endParaRPr lang="es-MX" sz="1600" b="0" dirty="0">
                  <a:solidFill>
                    <a:srgbClr val="000066"/>
                  </a:solidFill>
                  <a:effectLst/>
                  <a:latin typeface="Arial" panose="020B0604020202020204" pitchFamily="34" charset="0"/>
                  <a:cs typeface="Arial" panose="020B0604020202020204" pitchFamily="34" charset="0"/>
                </a:endParaRPr>
              </a:p>
            </p:txBody>
          </p:sp>
        </mc:Choice>
        <mc:Fallback xmlns="">
          <p:sp>
            <p:nvSpPr>
              <p:cNvPr id="12" name="11 CuadroTexto"/>
              <p:cNvSpPr txBox="1">
                <a:spLocks noRot="1" noChangeAspect="1" noMove="1" noResize="1" noEditPoints="1" noAdjustHandles="1" noChangeArrowheads="1" noChangeShapeType="1" noTextEdit="1"/>
              </p:cNvSpPr>
              <p:nvPr/>
            </p:nvSpPr>
            <p:spPr>
              <a:xfrm>
                <a:off x="4651866" y="3511146"/>
                <a:ext cx="1200970" cy="338554"/>
              </a:xfrm>
              <a:prstGeom prst="rect">
                <a:avLst/>
              </a:prstGeom>
              <a:blipFill rotWithShape="0">
                <a:blip r:embed="rId7"/>
                <a:stretch>
                  <a:fillRect b="-10714"/>
                </a:stretch>
              </a:blipFill>
            </p:spPr>
            <p:txBody>
              <a:bodyPr/>
              <a:lstStyle/>
              <a:p>
                <a:r>
                  <a:rPr lang="es-MX">
                    <a:noFill/>
                  </a:rPr>
                  <a:t> </a:t>
                </a:r>
              </a:p>
            </p:txBody>
          </p:sp>
        </mc:Fallback>
      </mc:AlternateContent>
      <p:sp>
        <p:nvSpPr>
          <p:cNvPr id="13" name="Text Box 9"/>
          <p:cNvSpPr txBox="1">
            <a:spLocks noChangeArrowheads="1"/>
          </p:cNvSpPr>
          <p:nvPr/>
        </p:nvSpPr>
        <p:spPr bwMode="auto">
          <a:xfrm>
            <a:off x="712787" y="4543520"/>
            <a:ext cx="7718425" cy="584775"/>
          </a:xfrm>
          <a:prstGeom prst="rect">
            <a:avLst/>
          </a:prstGeom>
          <a:noFill/>
          <a:ln w="9525">
            <a:noFill/>
            <a:miter lim="800000"/>
            <a:headEnd/>
            <a:tailEnd/>
          </a:ln>
          <a:effectLst/>
        </p:spPr>
        <p:txBody>
          <a:bodyPr>
            <a:spAutoFit/>
          </a:bodyPr>
          <a:lstStyle/>
          <a:p>
            <a:pPr algn="just"/>
            <a:r>
              <a:rPr lang="es-ES" sz="1600" b="0" dirty="0">
                <a:solidFill>
                  <a:srgbClr val="000066"/>
                </a:solidFill>
                <a:effectLst/>
              </a:rPr>
              <a:t>Teniendo los moles experimentales, se comparan éstos con los moles teóricos calculados anteriormente para determinar el rendimiento porcentual. </a:t>
            </a:r>
          </a:p>
        </p:txBody>
      </p:sp>
      <mc:AlternateContent xmlns:mc="http://schemas.openxmlformats.org/markup-compatibility/2006" xmlns:a14="http://schemas.microsoft.com/office/drawing/2010/main">
        <mc:Choice Requires="a14">
          <p:sp>
            <p:nvSpPr>
              <p:cNvPr id="14" name="13 CuadroTexto"/>
              <p:cNvSpPr txBox="1"/>
              <p:nvPr/>
            </p:nvSpPr>
            <p:spPr>
              <a:xfrm>
                <a:off x="3235040" y="5301208"/>
                <a:ext cx="267393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s-MX" sz="1600" b="0" i="0" smtClean="0">
                          <a:solidFill>
                            <a:srgbClr val="000066"/>
                          </a:solidFill>
                          <a:effectLst/>
                          <a:latin typeface="Arial" panose="020B0604020202020204" pitchFamily="34" charset="0"/>
                          <a:cs typeface="Arial" panose="020B0604020202020204" pitchFamily="34" charset="0"/>
                        </a:rPr>
                        <m:t>Moles</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te</m:t>
                      </m:r>
                      <m:r>
                        <m:rPr>
                          <m:nor/>
                        </m:rPr>
                        <a:rPr lang="es-MX" sz="1600" b="0" i="0" smtClean="0">
                          <a:solidFill>
                            <a:srgbClr val="000066"/>
                          </a:solidFill>
                          <a:effectLst/>
                          <a:latin typeface="Arial" panose="020B0604020202020204" pitchFamily="34" charset="0"/>
                          <a:cs typeface="Arial" panose="020B0604020202020204" pitchFamily="34" charset="0"/>
                        </a:rPr>
                        <m:t>ó</m:t>
                      </m:r>
                      <m:r>
                        <m:rPr>
                          <m:nor/>
                        </m:rPr>
                        <a:rPr lang="es-MX" sz="1600" b="0" i="0" smtClean="0">
                          <a:solidFill>
                            <a:srgbClr val="000066"/>
                          </a:solidFill>
                          <a:effectLst/>
                          <a:latin typeface="Arial" panose="020B0604020202020204" pitchFamily="34" charset="0"/>
                          <a:cs typeface="Arial" panose="020B0604020202020204" pitchFamily="34" charset="0"/>
                        </a:rPr>
                        <m:t>ricos</m:t>
                      </m:r>
                      <m:r>
                        <m:rPr>
                          <m:nor/>
                        </m:rPr>
                        <a:rPr lang="es-MX" sz="1600" b="0" i="0" smtClean="0">
                          <a:solidFill>
                            <a:srgbClr val="000066"/>
                          </a:solidFill>
                          <a:effectLst/>
                          <a:latin typeface="Arial" panose="020B0604020202020204" pitchFamily="34" charset="0"/>
                          <a:cs typeface="Arial" panose="020B0604020202020204" pitchFamily="34" charset="0"/>
                        </a:rPr>
                        <m:t> </m:t>
                      </m:r>
                      <m:r>
                        <a:rPr lang="es-MX" sz="1600" b="0" i="1" smtClean="0">
                          <a:solidFill>
                            <a:srgbClr val="000066"/>
                          </a:solidFill>
                          <a:effectLst/>
                          <a:latin typeface="Cambria Math"/>
                          <a:cs typeface="Arial" panose="020B0604020202020204" pitchFamily="34" charset="0"/>
                        </a:rPr>
                        <m:t>  </m:t>
                      </m:r>
                      <m:r>
                        <a:rPr lang="es-MX" sz="1600" b="0" i="1" smtClean="0">
                          <a:solidFill>
                            <a:srgbClr val="000066"/>
                          </a:solidFill>
                          <a:effectLst/>
                          <a:latin typeface="Cambria Math"/>
                          <a:ea typeface="Cambria Math"/>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100%</m:t>
                      </m:r>
                    </m:oMath>
                  </m:oMathPara>
                </a14:m>
                <a:endParaRPr lang="es-MX" sz="1600" b="0" dirty="0">
                  <a:solidFill>
                    <a:srgbClr val="000066"/>
                  </a:solidFill>
                  <a:effectLst/>
                  <a:latin typeface="Arial" panose="020B0604020202020204" pitchFamily="34" charset="0"/>
                  <a:cs typeface="Arial" panose="020B0604020202020204" pitchFamily="34" charset="0"/>
                </a:endParaRPr>
              </a:p>
            </p:txBody>
          </p:sp>
        </mc:Choice>
        <mc:Fallback xmlns="">
          <p:sp>
            <p:nvSpPr>
              <p:cNvPr id="14" name="13 CuadroTexto"/>
              <p:cNvSpPr txBox="1">
                <a:spLocks noRot="1" noChangeAspect="1" noMove="1" noResize="1" noEditPoints="1" noAdjustHandles="1" noChangeArrowheads="1" noChangeShapeType="1" noTextEdit="1"/>
              </p:cNvSpPr>
              <p:nvPr/>
            </p:nvSpPr>
            <p:spPr>
              <a:xfrm>
                <a:off x="3235040" y="5301208"/>
                <a:ext cx="2673937" cy="338554"/>
              </a:xfrm>
              <a:prstGeom prst="rect">
                <a:avLst/>
              </a:prstGeom>
              <a:blipFill rotWithShape="0">
                <a:blip r:embed="rId8"/>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5" name="14 CuadroTexto"/>
              <p:cNvSpPr txBox="1"/>
              <p:nvPr/>
            </p:nvSpPr>
            <p:spPr>
              <a:xfrm>
                <a:off x="824294" y="5734197"/>
                <a:ext cx="5080045" cy="338554"/>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m:rPr>
                          <m:nor/>
                        </m:rPr>
                        <a:rPr lang="es-MX" sz="1600" b="0" i="0" smtClean="0">
                          <a:solidFill>
                            <a:srgbClr val="000066"/>
                          </a:solidFill>
                          <a:effectLst/>
                          <a:latin typeface="Arial" panose="020B0604020202020204" pitchFamily="34" charset="0"/>
                          <a:cs typeface="Arial" panose="020B0604020202020204" pitchFamily="34" charset="0"/>
                        </a:rPr>
                        <m:t>Moles</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experimentales</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moles</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producidos</m:t>
                      </m:r>
                      <m:r>
                        <m:rPr>
                          <m:nor/>
                        </m:rPr>
                        <a:rPr lang="es-MX" sz="1600" b="0" i="0" smtClean="0">
                          <a:solidFill>
                            <a:srgbClr val="000066"/>
                          </a:solidFill>
                          <a:effectLst/>
                          <a:latin typeface="Arial" panose="020B0604020202020204" pitchFamily="34" charset="0"/>
                          <a:cs typeface="Arial" panose="020B0604020202020204" pitchFamily="34" charset="0"/>
                        </a:rPr>
                        <m:t>) </m:t>
                      </m:r>
                      <m:r>
                        <a:rPr lang="es-MX" sz="1600" b="0" i="1" smtClean="0">
                          <a:solidFill>
                            <a:srgbClr val="000066"/>
                          </a:solidFill>
                          <a:effectLst/>
                          <a:latin typeface="Cambria Math"/>
                          <a:cs typeface="Arial" panose="020B0604020202020204" pitchFamily="34" charset="0"/>
                        </a:rPr>
                        <m:t>  </m:t>
                      </m:r>
                      <m:r>
                        <a:rPr lang="es-MX" sz="1600" b="0" i="1" smtClean="0">
                          <a:solidFill>
                            <a:srgbClr val="000066"/>
                          </a:solidFill>
                          <a:effectLst/>
                          <a:latin typeface="Cambria Math"/>
                          <a:ea typeface="Cambria Math"/>
                          <a:cs typeface="Arial" panose="020B0604020202020204" pitchFamily="34" charset="0"/>
                        </a:rPr>
                        <m:t>−   </m:t>
                      </m:r>
                      <m:r>
                        <m:rPr>
                          <m:nor/>
                        </m:rPr>
                        <a:rPr lang="es-MX" sz="1600" b="0" i="0" smtClean="0">
                          <a:solidFill>
                            <a:srgbClr val="FF0000"/>
                          </a:solidFill>
                          <a:effectLst/>
                          <a:latin typeface="Arial" panose="020B0604020202020204" pitchFamily="34" charset="0"/>
                          <a:cs typeface="Arial" panose="020B0604020202020204" pitchFamily="34" charset="0"/>
                        </a:rPr>
                        <m:t>?  %</m:t>
                      </m:r>
                    </m:oMath>
                  </m:oMathPara>
                </a14:m>
                <a:endParaRPr lang="es-MX" sz="1600" b="0" dirty="0">
                  <a:solidFill>
                    <a:srgbClr val="000066"/>
                  </a:solidFill>
                  <a:effectLst/>
                  <a:latin typeface="Arial" panose="020B0604020202020204" pitchFamily="34" charset="0"/>
                  <a:cs typeface="Arial" panose="020B0604020202020204" pitchFamily="34" charset="0"/>
                </a:endParaRPr>
              </a:p>
            </p:txBody>
          </p:sp>
        </mc:Choice>
        <mc:Fallback xmlns="">
          <p:sp>
            <p:nvSpPr>
              <p:cNvPr id="15" name="14 CuadroTexto"/>
              <p:cNvSpPr txBox="1">
                <a:spLocks noRot="1" noChangeAspect="1" noMove="1" noResize="1" noEditPoints="1" noAdjustHandles="1" noChangeArrowheads="1" noChangeShapeType="1" noTextEdit="1"/>
              </p:cNvSpPr>
              <p:nvPr/>
            </p:nvSpPr>
            <p:spPr>
              <a:xfrm>
                <a:off x="824294" y="5734197"/>
                <a:ext cx="5080045" cy="338554"/>
              </a:xfrm>
              <a:prstGeom prst="rect">
                <a:avLst/>
              </a:prstGeom>
              <a:blipFill rotWithShape="0">
                <a:blip r:embed="rId9"/>
                <a:stretch>
                  <a:fillRect b="-12727"/>
                </a:stretch>
              </a:blipFill>
            </p:spPr>
            <p:txBody>
              <a:bodyPr/>
              <a:lstStyle/>
              <a:p>
                <a:r>
                  <a:rPr lang="es-MX">
                    <a:noFill/>
                  </a:rPr>
                  <a:t> </a:t>
                </a:r>
              </a:p>
            </p:txBody>
          </p:sp>
        </mc:Fallback>
      </mc:AlternateContent>
    </p:spTree>
    <p:extLst>
      <p:ext uri="{BB962C8B-B14F-4D97-AF65-F5344CB8AC3E}">
        <p14:creationId xmlns:p14="http://schemas.microsoft.com/office/powerpoint/2010/main" val="35904080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4985"/>
                                        </p:tgtEl>
                                        <p:attrNameLst>
                                          <p:attrName>style.visibility</p:attrName>
                                        </p:attrNameLst>
                                      </p:cBhvr>
                                      <p:to>
                                        <p:strVal val="visible"/>
                                      </p:to>
                                    </p:set>
                                    <p:animEffect transition="in" filter="strips(downRight)">
                                      <p:cBhvr>
                                        <p:cTn id="7" dur="500"/>
                                        <p:tgtEl>
                                          <p:spTgt spid="25498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strips(downRigh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5" grpId="0" autoUpdateAnimBg="0"/>
      <p:bldP spid="3" grpId="0"/>
      <p:bldP spid="8" grpId="0"/>
      <p:bldP spid="9" grpId="0"/>
      <p:bldP spid="10" grpId="0"/>
      <p:bldP spid="11" grpId="0"/>
      <p:bldP spid="12" grpId="0"/>
      <p:bldP spid="13" grpId="0" autoUpdateAnimBg="0"/>
      <p:bldP spid="14"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85" name="Text Box 9"/>
          <p:cNvSpPr txBox="1">
            <a:spLocks noChangeArrowheads="1"/>
          </p:cNvSpPr>
          <p:nvPr/>
        </p:nvSpPr>
        <p:spPr bwMode="auto">
          <a:xfrm>
            <a:off x="712788" y="1449077"/>
            <a:ext cx="7718425" cy="584775"/>
          </a:xfrm>
          <a:prstGeom prst="rect">
            <a:avLst/>
          </a:prstGeom>
          <a:noFill/>
          <a:ln w="9525">
            <a:noFill/>
            <a:miter lim="800000"/>
            <a:headEnd/>
            <a:tailEnd/>
          </a:ln>
          <a:effectLst/>
        </p:spPr>
        <p:txBody>
          <a:bodyPr>
            <a:spAutoFit/>
          </a:bodyPr>
          <a:lstStyle/>
          <a:p>
            <a:pPr algn="just"/>
            <a:r>
              <a:rPr lang="es-ES" sz="1600" b="0" dirty="0">
                <a:solidFill>
                  <a:srgbClr val="000066"/>
                </a:solidFill>
                <a:effectLst/>
              </a:rPr>
              <a:t>Para determinar el valor del número de Avogadro, se divide la cantidad de electrones involucrados entre los moles de electrones involucrados:</a:t>
            </a:r>
          </a:p>
        </p:txBody>
      </p:sp>
      <p:sp>
        <p:nvSpPr>
          <p:cNvPr id="7" name="Text Box 4"/>
          <p:cNvSpPr txBox="1">
            <a:spLocks noChangeArrowheads="1"/>
          </p:cNvSpPr>
          <p:nvPr/>
        </p:nvSpPr>
        <p:spPr bwMode="auto">
          <a:xfrm>
            <a:off x="2479799" y="673532"/>
            <a:ext cx="4184415"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Cálculo del número de Avogadro</a:t>
            </a:r>
            <a:endParaRPr lang="es-ES" sz="2000" dirty="0">
              <a:solidFill>
                <a:srgbClr val="000066"/>
              </a:solidFill>
              <a:effectLst/>
            </a:endParaRPr>
          </a:p>
        </p:txBody>
      </p:sp>
      <mc:AlternateContent xmlns:mc="http://schemas.openxmlformats.org/markup-compatibility/2006" xmlns:a14="http://schemas.microsoft.com/office/drawing/2010/main">
        <mc:Choice Requires="a14">
          <p:sp>
            <p:nvSpPr>
              <p:cNvPr id="8" name="7 CuadroTexto"/>
              <p:cNvSpPr txBox="1"/>
              <p:nvPr/>
            </p:nvSpPr>
            <p:spPr>
              <a:xfrm>
                <a:off x="2681385" y="2276872"/>
                <a:ext cx="3781227" cy="74789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de</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electrones</m:t>
                      </m:r>
                      <m:r>
                        <m:rPr>
                          <m:nor/>
                        </m:rPr>
                        <a:rPr lang="es-MX" sz="1600" b="0" i="0" smtClean="0">
                          <a:solidFill>
                            <a:srgbClr val="000066"/>
                          </a:solidFill>
                          <a:effectLst/>
                          <a:latin typeface="Arial" panose="020B0604020202020204" pitchFamily="34" charset="0"/>
                          <a:cs typeface="Arial" panose="020B0604020202020204" pitchFamily="34" charset="0"/>
                        </a:rPr>
                        <m:t>=</m:t>
                      </m:r>
                      <m:d>
                        <m:dPr>
                          <m:ctrlPr>
                            <a:rPr lang="es-MX" sz="1600" b="0" i="1">
                              <a:solidFill>
                                <a:srgbClr val="000066"/>
                              </a:solidFill>
                              <a:effectLst/>
                              <a:latin typeface="Cambria Math" panose="02040503050406030204" pitchFamily="18" charset="0"/>
                              <a:cs typeface="Arial" panose="020B0604020202020204" pitchFamily="34" charset="0"/>
                            </a:rPr>
                          </m:ctrlPr>
                        </m:dPr>
                        <m:e>
                          <m:f>
                            <m:fPr>
                              <m:ctrlPr>
                                <a:rPr lang="es-MX" sz="1600" b="0" i="1" smtClean="0">
                                  <a:solidFill>
                                    <a:srgbClr val="000066"/>
                                  </a:solidFill>
                                  <a:effectLst/>
                                  <a:latin typeface="Cambria Math" panose="02040503050406030204" pitchFamily="18" charset="0"/>
                                  <a:cs typeface="Arial" panose="020B0604020202020204" pitchFamily="34" charset="0"/>
                                </a:rPr>
                              </m:ctrlPr>
                            </m:fPr>
                            <m:num>
                              <m:d>
                                <m:dPr>
                                  <m:ctrlPr>
                                    <a:rPr lang="es-MX" sz="1600" b="0" i="1">
                                      <a:solidFill>
                                        <a:srgbClr val="000066"/>
                                      </a:solidFill>
                                      <a:effectLst/>
                                      <a:latin typeface="Cambria Math" panose="02040503050406030204" pitchFamily="18" charset="0"/>
                                      <a:cs typeface="Arial" panose="020B0604020202020204" pitchFamily="34" charset="0"/>
                                    </a:rPr>
                                  </m:ctrlPr>
                                </m:dPr>
                                <m:e>
                                  <m:r>
                                    <m:rPr>
                                      <m:nor/>
                                    </m:rPr>
                                    <a:rPr lang="es-MX" sz="1600" b="0">
                                      <a:solidFill>
                                        <a:srgbClr val="000066"/>
                                      </a:solidFill>
                                      <a:effectLst/>
                                      <a:latin typeface="Arial" panose="020B0604020202020204" pitchFamily="34" charset="0"/>
                                      <a:cs typeface="Arial" panose="020B0604020202020204" pitchFamily="34" charset="0"/>
                                    </a:rPr>
                                    <m:t>I</m:t>
                                  </m:r>
                                  <m:r>
                                    <m:rPr>
                                      <m:nor/>
                                    </m:rPr>
                                    <a:rPr lang="es-MX" sz="1600" b="0">
                                      <a:solidFill>
                                        <a:srgbClr val="000066"/>
                                      </a:solidFill>
                                      <a:effectLst/>
                                      <a:latin typeface="Arial" panose="020B0604020202020204" pitchFamily="34" charset="0"/>
                                      <a:cs typeface="Arial" panose="020B0604020202020204" pitchFamily="34" charset="0"/>
                                    </a:rPr>
                                    <m:t> [</m:t>
                                  </m:r>
                                  <m:r>
                                    <m:rPr>
                                      <m:nor/>
                                    </m:rPr>
                                    <a:rPr lang="es-MX" sz="1600" b="0">
                                      <a:solidFill>
                                        <a:srgbClr val="000066"/>
                                      </a:solidFill>
                                      <a:effectLst/>
                                      <a:latin typeface="Arial" panose="020B0604020202020204" pitchFamily="34" charset="0"/>
                                      <a:cs typeface="Arial" panose="020B0604020202020204" pitchFamily="34" charset="0"/>
                                    </a:rPr>
                                    <m:t>A</m:t>
                                  </m:r>
                                  <m:r>
                                    <m:rPr>
                                      <m:nor/>
                                    </m:rPr>
                                    <a:rPr lang="es-MX" sz="1600" b="0">
                                      <a:solidFill>
                                        <a:srgbClr val="000066"/>
                                      </a:solidFill>
                                      <a:effectLst/>
                                      <a:latin typeface="Arial" panose="020B0604020202020204" pitchFamily="34" charset="0"/>
                                      <a:cs typeface="Arial" panose="020B0604020202020204" pitchFamily="34" charset="0"/>
                                    </a:rPr>
                                    <m:t>]</m:t>
                                  </m:r>
                                </m:e>
                              </m:d>
                              <m:d>
                                <m:dPr>
                                  <m:ctrlPr>
                                    <a:rPr lang="es-MX" sz="1600" b="0" i="1">
                                      <a:solidFill>
                                        <a:srgbClr val="000066"/>
                                      </a:solidFill>
                                      <a:effectLst/>
                                      <a:latin typeface="Cambria Math" panose="02040503050406030204" pitchFamily="18" charset="0"/>
                                      <a:cs typeface="Arial" panose="020B0604020202020204" pitchFamily="34" charset="0"/>
                                    </a:rPr>
                                  </m:ctrlPr>
                                </m:dPr>
                                <m:e>
                                  <m:r>
                                    <m:rPr>
                                      <m:nor/>
                                    </m:rPr>
                                    <a:rPr lang="es-MX" sz="1600" b="0">
                                      <a:solidFill>
                                        <a:srgbClr val="000066"/>
                                      </a:solidFill>
                                      <a:effectLst/>
                                      <a:latin typeface="Arial" panose="020B0604020202020204" pitchFamily="34" charset="0"/>
                                      <a:cs typeface="Arial" panose="020B0604020202020204" pitchFamily="34" charset="0"/>
                                    </a:rPr>
                                    <m:t>t</m:t>
                                  </m:r>
                                  <m:r>
                                    <m:rPr>
                                      <m:nor/>
                                    </m:rPr>
                                    <a:rPr lang="es-MX" sz="1600" b="0">
                                      <a:solidFill>
                                        <a:srgbClr val="000066"/>
                                      </a:solidFill>
                                      <a:effectLst/>
                                      <a:latin typeface="Arial" panose="020B0604020202020204" pitchFamily="34" charset="0"/>
                                      <a:cs typeface="Arial" panose="020B0604020202020204" pitchFamily="34" charset="0"/>
                                    </a:rPr>
                                    <m:t> [</m:t>
                                  </m:r>
                                  <m:r>
                                    <m:rPr>
                                      <m:nor/>
                                    </m:rPr>
                                    <a:rPr lang="es-MX" sz="1600" b="0">
                                      <a:solidFill>
                                        <a:srgbClr val="000066"/>
                                      </a:solidFill>
                                      <a:effectLst/>
                                      <a:latin typeface="Arial" panose="020B0604020202020204" pitchFamily="34" charset="0"/>
                                      <a:cs typeface="Arial" panose="020B0604020202020204" pitchFamily="34" charset="0"/>
                                    </a:rPr>
                                    <m:t>s</m:t>
                                  </m:r>
                                  <m:r>
                                    <m:rPr>
                                      <m:nor/>
                                    </m:rPr>
                                    <a:rPr lang="es-MX" sz="1600" b="0">
                                      <a:solidFill>
                                        <a:srgbClr val="000066"/>
                                      </a:solidFill>
                                      <a:effectLst/>
                                      <a:latin typeface="Arial" panose="020B0604020202020204" pitchFamily="34" charset="0"/>
                                      <a:cs typeface="Arial" panose="020B0604020202020204" pitchFamily="34" charset="0"/>
                                    </a:rPr>
                                    <m:t>]</m:t>
                                  </m:r>
                                </m:e>
                              </m:d>
                            </m:num>
                            <m:den>
                              <m:r>
                                <m:rPr>
                                  <m:nor/>
                                </m:rPr>
                                <a:rPr lang="es-MX" sz="1600" b="0" i="0" smtClean="0">
                                  <a:solidFill>
                                    <a:srgbClr val="000066"/>
                                  </a:solidFill>
                                  <a:effectLst/>
                                  <a:latin typeface="Arial" panose="020B0604020202020204" pitchFamily="34" charset="0"/>
                                  <a:cs typeface="Arial" panose="020B0604020202020204" pitchFamily="34" charset="0"/>
                                </a:rPr>
                                <m:t>1.6022</m:t>
                              </m:r>
                              <m:r>
                                <m:rPr>
                                  <m:nor/>
                                </m:rPr>
                                <a:rPr lang="es-MX" sz="1600" b="0" i="0" smtClean="0">
                                  <a:solidFill>
                                    <a:srgbClr val="000066"/>
                                  </a:solidFill>
                                  <a:effectLst/>
                                  <a:latin typeface="Arial" panose="020B0604020202020204" pitchFamily="34" charset="0"/>
                                  <a:cs typeface="Arial" panose="020B0604020202020204" pitchFamily="34" charset="0"/>
                                </a:rPr>
                                <m:t>x</m:t>
                              </m:r>
                              <m:sSup>
                                <m:sSupPr>
                                  <m:ctrlPr>
                                    <a:rPr lang="es-MX" sz="1600" b="0" i="1">
                                      <a:solidFill>
                                        <a:srgbClr val="000066"/>
                                      </a:solidFill>
                                      <a:effectLst/>
                                      <a:latin typeface="Cambria Math" panose="02040503050406030204" pitchFamily="18" charset="0"/>
                                      <a:cs typeface="Arial" panose="020B0604020202020204" pitchFamily="34" charset="0"/>
                                    </a:rPr>
                                  </m:ctrlPr>
                                </m:sSupPr>
                                <m:e>
                                  <m:r>
                                    <m:rPr>
                                      <m:nor/>
                                    </m:rPr>
                                    <a:rPr lang="es-MX" sz="1600" b="0" i="0" smtClean="0">
                                      <a:solidFill>
                                        <a:srgbClr val="000066"/>
                                      </a:solidFill>
                                      <a:effectLst/>
                                      <a:latin typeface="Arial" panose="020B0604020202020204" pitchFamily="34" charset="0"/>
                                      <a:cs typeface="Arial" panose="020B0604020202020204" pitchFamily="34" charset="0"/>
                                    </a:rPr>
                                    <m:t>10</m:t>
                                  </m:r>
                                </m:e>
                                <m:sup>
                                  <m:r>
                                    <m:rPr>
                                      <m:nor/>
                                    </m:rPr>
                                    <a:rPr lang="es-MX" sz="1600" b="0" i="0" smtClean="0">
                                      <a:solidFill>
                                        <a:srgbClr val="000066"/>
                                      </a:solidFill>
                                      <a:effectLst/>
                                      <a:latin typeface="Arial" panose="020B0604020202020204" pitchFamily="34" charset="0"/>
                                      <a:cs typeface="Arial" panose="020B0604020202020204" pitchFamily="34" charset="0"/>
                                    </a:rPr>
                                    <m:t>−</m:t>
                                  </m:r>
                                  <m:r>
                                    <m:rPr>
                                      <m:nor/>
                                    </m:rPr>
                                    <a:rPr lang="es-MX" sz="1600" b="0" i="0" smtClean="0">
                                      <a:solidFill>
                                        <a:srgbClr val="000066"/>
                                      </a:solidFill>
                                      <a:effectLst/>
                                      <a:latin typeface="Arial" panose="020B0604020202020204" pitchFamily="34" charset="0"/>
                                      <a:ea typeface="Cambria Math"/>
                                      <a:cs typeface="Arial" panose="020B0604020202020204" pitchFamily="34" charset="0"/>
                                    </a:rPr>
                                    <m:t>19</m:t>
                                  </m:r>
                                </m:sup>
                              </m:sSup>
                              <m:r>
                                <m:rPr>
                                  <m:nor/>
                                </m:rPr>
                                <a:rPr lang="es-MX" sz="1600" b="0">
                                  <a:solidFill>
                                    <a:srgbClr val="000066"/>
                                  </a:solidFill>
                                  <a:effectLst/>
                                  <a:latin typeface="Arial" panose="020B0604020202020204" pitchFamily="34" charset="0"/>
                                  <a:cs typeface="Arial" panose="020B0604020202020204" pitchFamily="34" charset="0"/>
                                </a:rPr>
                                <m:t>[</m:t>
                              </m:r>
                              <m:r>
                                <m:rPr>
                                  <m:nor/>
                                </m:rPr>
                                <a:rPr lang="es-MX" sz="1600" b="0" i="0" smtClean="0">
                                  <a:solidFill>
                                    <a:srgbClr val="000066"/>
                                  </a:solidFill>
                                  <a:effectLst/>
                                  <a:latin typeface="Arial" panose="020B0604020202020204" pitchFamily="34" charset="0"/>
                                  <a:cs typeface="Arial" panose="020B0604020202020204" pitchFamily="34" charset="0"/>
                                </a:rPr>
                                <m:t>A</m:t>
                              </m:r>
                              <m:r>
                                <m:rPr>
                                  <m:nor/>
                                </m:rPr>
                                <a:rPr lang="es-MX" sz="1600" b="0" i="0" smtClean="0">
                                  <a:solidFill>
                                    <a:srgbClr val="000066"/>
                                  </a:solidFill>
                                  <a:effectLst/>
                                  <a:latin typeface="Arial" panose="020B0604020202020204" pitchFamily="34" charset="0"/>
                                  <a:ea typeface="Cambria Math"/>
                                  <a:cs typeface="Arial" panose="020B0604020202020204" pitchFamily="34" charset="0"/>
                                </a:rPr>
                                <m:t>∙</m:t>
                              </m:r>
                              <m:r>
                                <m:rPr>
                                  <m:nor/>
                                </m:rPr>
                                <a:rPr lang="es-MX" sz="1600" b="0" i="0" smtClean="0">
                                  <a:solidFill>
                                    <a:srgbClr val="000066"/>
                                  </a:solidFill>
                                  <a:effectLst/>
                                  <a:latin typeface="Arial" panose="020B0604020202020204" pitchFamily="34" charset="0"/>
                                  <a:cs typeface="Arial" panose="020B0604020202020204" pitchFamily="34" charset="0"/>
                                </a:rPr>
                                <m:t>s</m:t>
                              </m:r>
                              <m:r>
                                <m:rPr>
                                  <m:nor/>
                                </m:rPr>
                                <a:rPr lang="es-MX" sz="1600" b="0">
                                  <a:solidFill>
                                    <a:srgbClr val="000066"/>
                                  </a:solidFill>
                                  <a:effectLst/>
                                  <a:latin typeface="Arial" panose="020B0604020202020204" pitchFamily="34" charset="0"/>
                                  <a:cs typeface="Arial" panose="020B0604020202020204" pitchFamily="34" charset="0"/>
                                </a:rPr>
                                <m:t>]</m:t>
                              </m:r>
                            </m:den>
                          </m:f>
                        </m:e>
                      </m:d>
                    </m:oMath>
                  </m:oMathPara>
                </a14:m>
                <a:endParaRPr lang="es-MX" sz="1600" b="0" dirty="0">
                  <a:solidFill>
                    <a:srgbClr val="000066"/>
                  </a:solidFill>
                  <a:effectLst/>
                  <a:latin typeface="Arial" panose="020B0604020202020204" pitchFamily="34" charset="0"/>
                  <a:cs typeface="Arial" panose="020B0604020202020204" pitchFamily="34" charset="0"/>
                </a:endParaRPr>
              </a:p>
            </p:txBody>
          </p:sp>
        </mc:Choice>
        <mc:Fallback xmlns="">
          <p:sp>
            <p:nvSpPr>
              <p:cNvPr id="8" name="7 CuadroTexto"/>
              <p:cNvSpPr txBox="1">
                <a:spLocks noRot="1" noChangeAspect="1" noMove="1" noResize="1" noEditPoints="1" noAdjustHandles="1" noChangeArrowheads="1" noChangeShapeType="1" noTextEdit="1"/>
              </p:cNvSpPr>
              <p:nvPr/>
            </p:nvSpPr>
            <p:spPr>
              <a:xfrm>
                <a:off x="2681385" y="2276872"/>
                <a:ext cx="3781227" cy="747897"/>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15 CuadroTexto"/>
              <p:cNvSpPr txBox="1"/>
              <p:nvPr/>
            </p:nvSpPr>
            <p:spPr>
              <a:xfrm>
                <a:off x="3226121" y="4149897"/>
                <a:ext cx="2691763" cy="502702"/>
              </a:xfrm>
              <a:prstGeom prst="rect">
                <a:avLst/>
              </a:prstGeom>
              <a:noFill/>
            </p:spPr>
            <p:txBody>
              <a:bodyPr wrap="none" rtlCol="0">
                <a:spAutoFit/>
              </a:bodyPr>
              <a:lstStyle/>
              <a:p>
                <a:r>
                  <a:rPr lang="es-MX" sz="1600" b="0" dirty="0">
                    <a:solidFill>
                      <a:srgbClr val="000066"/>
                    </a:solidFill>
                    <a:effectLst/>
                    <a:latin typeface="Arial" panose="020B0604020202020204" pitchFamily="34" charset="0"/>
                    <a:cs typeface="Arial" panose="020B0604020202020204" pitchFamily="34" charset="0"/>
                  </a:rPr>
                  <a:t>N = </a:t>
                </a:r>
                <a14:m>
                  <m:oMath xmlns:m="http://schemas.openxmlformats.org/officeDocument/2006/math">
                    <m:f>
                      <m:fPr>
                        <m:ctrlPr>
                          <a:rPr lang="es-MX" sz="1600" b="0" i="1">
                            <a:solidFill>
                              <a:srgbClr val="000066"/>
                            </a:solidFill>
                            <a:effectLst/>
                            <a:latin typeface="Cambria Math" panose="02040503050406030204" pitchFamily="18" charset="0"/>
                            <a:cs typeface="Arial" panose="020B0604020202020204" pitchFamily="34" charset="0"/>
                          </a:rPr>
                        </m:ctrlPr>
                      </m:fPr>
                      <m:num>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de</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electrones</m:t>
                        </m:r>
                        <m:r>
                          <m:rPr>
                            <m:nor/>
                          </m:rPr>
                          <a:rPr lang="es-MX" sz="1600" b="0" smtClean="0">
                            <a:solidFill>
                              <a:srgbClr val="000066"/>
                            </a:solidFill>
                            <a:effectLst/>
                            <a:latin typeface="Arial" panose="020B0604020202020204" pitchFamily="34" charset="0"/>
                            <a:cs typeface="Arial" panose="020B0604020202020204" pitchFamily="34" charset="0"/>
                          </a:rPr>
                          <m:t> </m:t>
                        </m:r>
                      </m:num>
                      <m:den>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moles</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de</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electrones</m:t>
                        </m:r>
                      </m:den>
                    </m:f>
                  </m:oMath>
                </a14:m>
                <a:endParaRPr lang="es-MX" sz="1600" b="0" dirty="0">
                  <a:solidFill>
                    <a:srgbClr val="000066"/>
                  </a:solidFill>
                  <a:effectLst/>
                  <a:latin typeface="Arial" panose="020B0604020202020204" pitchFamily="34" charset="0"/>
                  <a:cs typeface="Arial" panose="020B0604020202020204" pitchFamily="34" charset="0"/>
                </a:endParaRPr>
              </a:p>
            </p:txBody>
          </p:sp>
        </mc:Choice>
        <mc:Fallback xmlns="">
          <p:sp>
            <p:nvSpPr>
              <p:cNvPr id="16" name="15 CuadroTexto"/>
              <p:cNvSpPr txBox="1">
                <a:spLocks noRot="1" noChangeAspect="1" noMove="1" noResize="1" noEditPoints="1" noAdjustHandles="1" noChangeArrowheads="1" noChangeShapeType="1" noTextEdit="1"/>
              </p:cNvSpPr>
              <p:nvPr/>
            </p:nvSpPr>
            <p:spPr>
              <a:xfrm>
                <a:off x="3226121" y="4149897"/>
                <a:ext cx="2691763" cy="502702"/>
              </a:xfrm>
              <a:prstGeom prst="rect">
                <a:avLst/>
              </a:prstGeom>
              <a:blipFill>
                <a:blip r:embed="rId3"/>
                <a:stretch>
                  <a:fillRect l="-679" b="-6098"/>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7 CuadroTexto"/>
              <p:cNvSpPr txBox="1"/>
              <p:nvPr/>
            </p:nvSpPr>
            <p:spPr>
              <a:xfrm>
                <a:off x="1483731" y="3144315"/>
                <a:ext cx="6197722" cy="6511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s-MX" sz="1600" b="0" i="0" smtClean="0">
                          <a:solidFill>
                            <a:srgbClr val="000066"/>
                          </a:solidFill>
                          <a:effectLst/>
                          <a:latin typeface="Arial" panose="020B0604020202020204" pitchFamily="34" charset="0"/>
                          <a:cs typeface="Arial" panose="020B0604020202020204" pitchFamily="34" charset="0"/>
                        </a:rPr>
                        <m:t>moles</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de</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electrones</m:t>
                      </m:r>
                      <m:r>
                        <m:rPr>
                          <m:nor/>
                        </m:rPr>
                        <a:rPr lang="es-MX" sz="1600" b="0" i="0" smtClean="0">
                          <a:solidFill>
                            <a:srgbClr val="000066"/>
                          </a:solidFill>
                          <a:effectLst/>
                          <a:latin typeface="Arial" panose="020B0604020202020204" pitchFamily="34" charset="0"/>
                          <a:cs typeface="Arial" panose="020B0604020202020204" pitchFamily="34" charset="0"/>
                        </a:rPr>
                        <m:t>=</m:t>
                      </m:r>
                      <m:r>
                        <m:rPr>
                          <m:nor/>
                        </m:rPr>
                        <a:rPr lang="es-MX" sz="1600" b="0" i="0" smtClean="0">
                          <a:solidFill>
                            <a:srgbClr val="000066"/>
                          </a:solidFill>
                          <a:effectLst/>
                          <a:latin typeface="Arial" panose="020B0604020202020204" pitchFamily="34" charset="0"/>
                          <a:cs typeface="Arial" panose="020B0604020202020204" pitchFamily="34" charset="0"/>
                        </a:rPr>
                        <m:t>moles</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de</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hidr</m:t>
                      </m:r>
                      <m:r>
                        <m:rPr>
                          <m:nor/>
                        </m:rPr>
                        <a:rPr lang="es-MX" sz="1600" b="0" i="0" smtClean="0">
                          <a:solidFill>
                            <a:srgbClr val="000066"/>
                          </a:solidFill>
                          <a:effectLst/>
                          <a:latin typeface="Arial" panose="020B0604020202020204" pitchFamily="34" charset="0"/>
                          <a:cs typeface="Arial" panose="020B0604020202020204" pitchFamily="34" charset="0"/>
                        </a:rPr>
                        <m:t>ó</m:t>
                      </m:r>
                      <m:r>
                        <m:rPr>
                          <m:nor/>
                        </m:rPr>
                        <a:rPr lang="es-MX" sz="1600" b="0" i="0" smtClean="0">
                          <a:solidFill>
                            <a:srgbClr val="000066"/>
                          </a:solidFill>
                          <a:effectLst/>
                          <a:latin typeface="Arial" panose="020B0604020202020204" pitchFamily="34" charset="0"/>
                          <a:cs typeface="Arial" panose="020B0604020202020204" pitchFamily="34" charset="0"/>
                        </a:rPr>
                        <m:t>geno</m:t>
                      </m:r>
                      <m:r>
                        <m:rPr>
                          <m:nor/>
                        </m:rPr>
                        <a:rPr lang="es-MX" sz="1600" b="0" i="0" smtClean="0">
                          <a:solidFill>
                            <a:srgbClr val="000066"/>
                          </a:solidFill>
                          <a:effectLst/>
                          <a:latin typeface="Arial" panose="020B0604020202020204" pitchFamily="34" charset="0"/>
                          <a:cs typeface="Arial" panose="020B0604020202020204" pitchFamily="34" charset="0"/>
                        </a:rPr>
                        <m:t> </m:t>
                      </m:r>
                      <m:r>
                        <m:rPr>
                          <m:nor/>
                        </m:rPr>
                        <a:rPr lang="es-MX" sz="1600" b="0" i="0" smtClean="0">
                          <a:solidFill>
                            <a:srgbClr val="000066"/>
                          </a:solidFill>
                          <a:effectLst/>
                          <a:latin typeface="Arial" panose="020B0604020202020204" pitchFamily="34" charset="0"/>
                          <a:cs typeface="Arial" panose="020B0604020202020204" pitchFamily="34" charset="0"/>
                        </a:rPr>
                        <m:t>producido</m:t>
                      </m:r>
                      <m:d>
                        <m:dPr>
                          <m:ctrlPr>
                            <a:rPr lang="es-MX" sz="1600" b="0" i="1">
                              <a:solidFill>
                                <a:srgbClr val="000066"/>
                              </a:solidFill>
                              <a:effectLst/>
                              <a:latin typeface="Cambria Math" panose="02040503050406030204" pitchFamily="18" charset="0"/>
                              <a:cs typeface="Arial" panose="020B0604020202020204" pitchFamily="34" charset="0"/>
                            </a:rPr>
                          </m:ctrlPr>
                        </m:dPr>
                        <m:e>
                          <m:f>
                            <m:fPr>
                              <m:ctrlPr>
                                <a:rPr lang="es-MX" sz="1600" b="0" i="1" smtClean="0">
                                  <a:solidFill>
                                    <a:srgbClr val="000066"/>
                                  </a:solidFill>
                                  <a:effectLst/>
                                  <a:latin typeface="Cambria Math" panose="02040503050406030204" pitchFamily="18" charset="0"/>
                                  <a:cs typeface="Arial" panose="020B0604020202020204" pitchFamily="34" charset="0"/>
                                </a:rPr>
                              </m:ctrlPr>
                            </m:fPr>
                            <m:num>
                              <m:r>
                                <m:rPr>
                                  <m:nor/>
                                </m:rPr>
                                <a:rPr lang="es-MX" sz="1600" b="0" i="0" smtClean="0">
                                  <a:solidFill>
                                    <a:srgbClr val="000066"/>
                                  </a:solidFill>
                                  <a:effectLst/>
                                  <a:latin typeface="Arial" panose="020B0604020202020204" pitchFamily="34" charset="0"/>
                                  <a:cs typeface="Arial" panose="020B0604020202020204" pitchFamily="34" charset="0"/>
                                </a:rPr>
                                <m:t>4 </m:t>
                              </m:r>
                              <m:d>
                                <m:dPr>
                                  <m:begChr m:val="["/>
                                  <m:endChr m:val="]"/>
                                  <m:ctrlPr>
                                    <a:rPr lang="es-MX" sz="1600" b="0" i="1" smtClean="0">
                                      <a:solidFill>
                                        <a:srgbClr val="000066"/>
                                      </a:solidFill>
                                      <a:effectLst/>
                                      <a:latin typeface="Cambria Math" panose="02040503050406030204" pitchFamily="18" charset="0"/>
                                      <a:cs typeface="Arial" panose="020B0604020202020204" pitchFamily="34" charset="0"/>
                                    </a:rPr>
                                  </m:ctrlPr>
                                </m:dPr>
                                <m:e>
                                  <m:r>
                                    <m:rPr>
                                      <m:nor/>
                                    </m:rPr>
                                    <a:rPr lang="es-MX" sz="1600" b="0" i="0" smtClean="0">
                                      <a:solidFill>
                                        <a:srgbClr val="000066"/>
                                      </a:solidFill>
                                      <a:effectLst/>
                                      <a:latin typeface="Arial" panose="020B0604020202020204" pitchFamily="34" charset="0"/>
                                      <a:cs typeface="Arial" panose="020B0604020202020204" pitchFamily="34" charset="0"/>
                                    </a:rPr>
                                    <m:t>mol</m:t>
                                  </m:r>
                                </m:e>
                              </m:d>
                              <m:sSup>
                                <m:sSupPr>
                                  <m:ctrlPr>
                                    <a:rPr lang="es-MX" sz="1600" b="0" i="1" smtClean="0">
                                      <a:solidFill>
                                        <a:srgbClr val="000066"/>
                                      </a:solidFill>
                                      <a:effectLst/>
                                      <a:latin typeface="Cambria Math" panose="02040503050406030204" pitchFamily="18" charset="0"/>
                                      <a:cs typeface="Arial" panose="020B0604020202020204" pitchFamily="34" charset="0"/>
                                    </a:rPr>
                                  </m:ctrlPr>
                                </m:sSupPr>
                                <m:e>
                                  <m:r>
                                    <m:rPr>
                                      <m:nor/>
                                    </m:rPr>
                                    <a:rPr lang="es-MX" sz="1600" b="0" i="0" smtClean="0">
                                      <a:solidFill>
                                        <a:srgbClr val="000066"/>
                                      </a:solidFill>
                                      <a:effectLst/>
                                      <a:latin typeface="Arial" panose="020B0604020202020204" pitchFamily="34" charset="0"/>
                                      <a:cs typeface="Arial" panose="020B0604020202020204" pitchFamily="34" charset="0"/>
                                    </a:rPr>
                                    <m:t>e</m:t>
                                  </m:r>
                                </m:e>
                                <m:sup>
                                  <m:r>
                                    <m:rPr>
                                      <m:nor/>
                                    </m:rPr>
                                    <a:rPr lang="es-MX" sz="1600" b="0" i="0" smtClean="0">
                                      <a:solidFill>
                                        <a:srgbClr val="000066"/>
                                      </a:solidFill>
                                      <a:effectLst/>
                                      <a:latin typeface="Arial" panose="020B0604020202020204" pitchFamily="34" charset="0"/>
                                      <a:cs typeface="Arial" panose="020B0604020202020204" pitchFamily="34" charset="0"/>
                                    </a:rPr>
                                    <m:t>−</m:t>
                                  </m:r>
                                </m:sup>
                              </m:sSup>
                            </m:num>
                            <m:den>
                              <m:r>
                                <m:rPr>
                                  <m:nor/>
                                </m:rPr>
                                <a:rPr lang="es-MX" sz="1600" b="0" i="0" smtClean="0">
                                  <a:solidFill>
                                    <a:srgbClr val="000066"/>
                                  </a:solidFill>
                                  <a:effectLst/>
                                  <a:latin typeface="Arial" panose="020B0604020202020204" pitchFamily="34" charset="0"/>
                                  <a:cs typeface="Arial" panose="020B0604020202020204" pitchFamily="34" charset="0"/>
                                </a:rPr>
                                <m:t>2 </m:t>
                              </m:r>
                              <m:d>
                                <m:dPr>
                                  <m:begChr m:val="["/>
                                  <m:endChr m:val="]"/>
                                  <m:ctrlPr>
                                    <a:rPr lang="es-MX" sz="1600" b="0" i="1" smtClean="0">
                                      <a:solidFill>
                                        <a:srgbClr val="000066"/>
                                      </a:solidFill>
                                      <a:effectLst/>
                                      <a:latin typeface="Cambria Math" panose="02040503050406030204" pitchFamily="18" charset="0"/>
                                      <a:cs typeface="Arial" panose="020B0604020202020204" pitchFamily="34" charset="0"/>
                                    </a:rPr>
                                  </m:ctrlPr>
                                </m:dPr>
                                <m:e>
                                  <m:r>
                                    <m:rPr>
                                      <m:nor/>
                                    </m:rPr>
                                    <a:rPr lang="es-MX" sz="1600" b="0" i="0" smtClean="0">
                                      <a:solidFill>
                                        <a:srgbClr val="000066"/>
                                      </a:solidFill>
                                      <a:effectLst/>
                                      <a:latin typeface="Arial" panose="020B0604020202020204" pitchFamily="34" charset="0"/>
                                      <a:cs typeface="Arial" panose="020B0604020202020204" pitchFamily="34" charset="0"/>
                                    </a:rPr>
                                    <m:t>mol</m:t>
                                  </m:r>
                                </m:e>
                              </m:d>
                              <m:sSub>
                                <m:sSubPr>
                                  <m:ctrlPr>
                                    <a:rPr lang="es-MX" sz="1600" b="0" i="1" smtClean="0">
                                      <a:solidFill>
                                        <a:srgbClr val="000066"/>
                                      </a:solidFill>
                                      <a:effectLst/>
                                      <a:latin typeface="Cambria Math" panose="02040503050406030204" pitchFamily="18" charset="0"/>
                                      <a:cs typeface="Arial" panose="020B0604020202020204" pitchFamily="34" charset="0"/>
                                    </a:rPr>
                                  </m:ctrlPr>
                                </m:sSubPr>
                                <m:e>
                                  <m:r>
                                    <m:rPr>
                                      <m:nor/>
                                    </m:rPr>
                                    <a:rPr lang="es-MX" sz="1600" b="0" i="0" smtClean="0">
                                      <a:solidFill>
                                        <a:srgbClr val="000066"/>
                                      </a:solidFill>
                                      <a:effectLst/>
                                      <a:latin typeface="Arial" panose="020B0604020202020204" pitchFamily="34" charset="0"/>
                                      <a:cs typeface="Arial" panose="020B0604020202020204" pitchFamily="34" charset="0"/>
                                    </a:rPr>
                                    <m:t>H</m:t>
                                  </m:r>
                                </m:e>
                                <m:sub>
                                  <m:r>
                                    <m:rPr>
                                      <m:nor/>
                                    </m:rPr>
                                    <a:rPr lang="es-MX" sz="1600" b="0" i="0" smtClean="0">
                                      <a:solidFill>
                                        <a:srgbClr val="000066"/>
                                      </a:solidFill>
                                      <a:effectLst/>
                                      <a:latin typeface="Arial" panose="020B0604020202020204" pitchFamily="34" charset="0"/>
                                      <a:cs typeface="Arial" panose="020B0604020202020204" pitchFamily="34" charset="0"/>
                                    </a:rPr>
                                    <m:t>2</m:t>
                                  </m:r>
                                </m:sub>
                              </m:sSub>
                            </m:den>
                          </m:f>
                        </m:e>
                      </m:d>
                    </m:oMath>
                  </m:oMathPara>
                </a14:m>
                <a:endParaRPr lang="es-MX" sz="1600" b="0" dirty="0">
                  <a:solidFill>
                    <a:srgbClr val="000066"/>
                  </a:solidFill>
                  <a:effectLst/>
                  <a:latin typeface="Arial" panose="020B0604020202020204" pitchFamily="34" charset="0"/>
                  <a:cs typeface="Arial" panose="020B0604020202020204" pitchFamily="34" charset="0"/>
                </a:endParaRPr>
              </a:p>
            </p:txBody>
          </p:sp>
        </mc:Choice>
        <mc:Fallback xmlns="">
          <p:sp>
            <p:nvSpPr>
              <p:cNvPr id="9" name="7 CuadroTexto"/>
              <p:cNvSpPr txBox="1">
                <a:spLocks noRot="1" noChangeAspect="1" noMove="1" noResize="1" noEditPoints="1" noAdjustHandles="1" noChangeArrowheads="1" noChangeShapeType="1" noTextEdit="1"/>
              </p:cNvSpPr>
              <p:nvPr/>
            </p:nvSpPr>
            <p:spPr>
              <a:xfrm>
                <a:off x="1483731" y="3144315"/>
                <a:ext cx="6197722" cy="651140"/>
              </a:xfrm>
              <a:prstGeom prst="rect">
                <a:avLst/>
              </a:prstGeom>
              <a:blipFill>
                <a:blip r:embed="rId4"/>
                <a:stretch>
                  <a:fillRect/>
                </a:stretch>
              </a:blipFill>
            </p:spPr>
            <p:txBody>
              <a:bodyPr/>
              <a:lstStyle/>
              <a:p>
                <a:r>
                  <a:rPr lang="es-MX">
                    <a:noFill/>
                  </a:rPr>
                  <a:t> </a:t>
                </a:r>
              </a:p>
            </p:txBody>
          </p:sp>
        </mc:Fallback>
      </mc:AlternateContent>
      <p:sp>
        <p:nvSpPr>
          <p:cNvPr id="10" name="Text Box 9"/>
          <p:cNvSpPr txBox="1">
            <a:spLocks noChangeArrowheads="1"/>
          </p:cNvSpPr>
          <p:nvPr/>
        </p:nvSpPr>
        <p:spPr bwMode="auto">
          <a:xfrm>
            <a:off x="723379" y="5085184"/>
            <a:ext cx="7718425" cy="584775"/>
          </a:xfrm>
          <a:prstGeom prst="rect">
            <a:avLst/>
          </a:prstGeom>
          <a:noFill/>
          <a:ln w="9525">
            <a:noFill/>
            <a:miter lim="800000"/>
            <a:headEnd/>
            <a:tailEnd/>
          </a:ln>
          <a:effectLst/>
        </p:spPr>
        <p:txBody>
          <a:bodyPr>
            <a:spAutoFit/>
          </a:bodyPr>
          <a:lstStyle/>
          <a:p>
            <a:pPr algn="just"/>
            <a:r>
              <a:rPr lang="es-ES" sz="1600" b="0" dirty="0">
                <a:solidFill>
                  <a:srgbClr val="000066"/>
                </a:solidFill>
                <a:effectLst/>
              </a:rPr>
              <a:t>Estos cálculos también se pueden realizar con la cantidad correspondiente al oxígeno producido.</a:t>
            </a:r>
          </a:p>
        </p:txBody>
      </p:sp>
    </p:spTree>
    <p:extLst>
      <p:ext uri="{BB962C8B-B14F-4D97-AF65-F5344CB8AC3E}">
        <p14:creationId xmlns:p14="http://schemas.microsoft.com/office/powerpoint/2010/main" val="35409519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4985"/>
                                        </p:tgtEl>
                                        <p:attrNameLst>
                                          <p:attrName>style.visibility</p:attrName>
                                        </p:attrNameLst>
                                      </p:cBhvr>
                                      <p:to>
                                        <p:strVal val="visible"/>
                                      </p:to>
                                    </p:set>
                                    <p:animEffect transition="in" filter="strips(downRight)">
                                      <p:cBhvr>
                                        <p:cTn id="7" dur="500"/>
                                        <p:tgtEl>
                                          <p:spTgt spid="25498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trips(downRigh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5" grpId="0" autoUpdateAnimBg="0"/>
      <p:bldP spid="8" grpId="0"/>
      <p:bldP spid="16" grpId="0"/>
      <p:bldP spid="9" grpId="0"/>
      <p:bldP spid="1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9">
            <a:extLst>
              <a:ext uri="{FF2B5EF4-FFF2-40B4-BE49-F238E27FC236}">
                <a16:creationId xmlns="" xmlns:a16="http://schemas.microsoft.com/office/drawing/2014/main" id="{4D070E56-0B55-47DB-86CB-AE74F76E219C}"/>
              </a:ext>
            </a:extLst>
          </p:cNvPr>
          <p:cNvSpPr txBox="1">
            <a:spLocks noChangeArrowheads="1"/>
          </p:cNvSpPr>
          <p:nvPr/>
        </p:nvSpPr>
        <p:spPr bwMode="auto">
          <a:xfrm>
            <a:off x="3933058" y="731251"/>
            <a:ext cx="1276311"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Créditos</a:t>
            </a:r>
          </a:p>
        </p:txBody>
      </p:sp>
      <p:sp>
        <p:nvSpPr>
          <p:cNvPr id="4" name="Text Box 7"/>
          <p:cNvSpPr txBox="1">
            <a:spLocks noChangeArrowheads="1"/>
          </p:cNvSpPr>
          <p:nvPr/>
        </p:nvSpPr>
        <p:spPr bwMode="auto">
          <a:xfrm>
            <a:off x="827584" y="1340768"/>
            <a:ext cx="7799294" cy="5278368"/>
          </a:xfrm>
          <a:prstGeom prst="rect">
            <a:avLst/>
          </a:prstGeom>
          <a:noFill/>
          <a:ln w="9525">
            <a:noFill/>
            <a:miter lim="800000"/>
            <a:headEnd/>
            <a:tailEnd/>
          </a:ln>
          <a:effectLst/>
        </p:spPr>
        <p:txBody>
          <a:bodyPr wrap="square">
            <a:spAutoFit/>
          </a:bodyPr>
          <a:ls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a:lstStyle>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smtClean="0">
                <a:solidFill>
                  <a:srgbClr val="000066"/>
                </a:solidFill>
                <a:effectLst/>
              </a:rPr>
              <a:t>Autor:</a:t>
            </a:r>
            <a:endParaRPr lang="es-ES" sz="1400" kern="0" dirty="0">
              <a:solidFill>
                <a:srgbClr val="000066"/>
              </a:solidFill>
              <a:effectLst/>
            </a:endParaRPr>
          </a:p>
          <a:p>
            <a:pPr algn="just" eaLnBrk="1" fontAlgn="auto" hangingPunct="1">
              <a:spcBef>
                <a:spcPts val="600"/>
              </a:spcBef>
              <a:spcAft>
                <a:spcPts val="0"/>
              </a:spcAft>
              <a:defRPr/>
            </a:pPr>
            <a:r>
              <a:rPr lang="es-ES" sz="1400" b="0" kern="0" dirty="0">
                <a:solidFill>
                  <a:srgbClr val="000066"/>
                </a:solidFill>
                <a:effectLst/>
              </a:rPr>
              <a:t>M. C. Q. Alfredo Velásquez </a:t>
            </a:r>
            <a:r>
              <a:rPr lang="es-ES" sz="1400" b="0" kern="0" dirty="0" smtClean="0">
                <a:solidFill>
                  <a:srgbClr val="000066"/>
                </a:solidFill>
                <a:effectLst/>
              </a:rPr>
              <a:t>Márquez</a:t>
            </a: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Actualización y autorización: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a:solidFill>
                  <a:srgbClr val="000066"/>
                </a:solidFill>
                <a:effectLst/>
              </a:rPr>
              <a:t>Q. Antonia del Carmen Pérez León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smtClean="0">
                <a:solidFill>
                  <a:srgbClr val="000066"/>
                </a:solidFill>
                <a:effectLst/>
              </a:rPr>
              <a:t>Jefa </a:t>
            </a:r>
            <a:r>
              <a:rPr lang="es-ES" sz="1400" b="0" kern="0" dirty="0">
                <a:solidFill>
                  <a:srgbClr val="000066"/>
                </a:solidFill>
                <a:effectLst/>
              </a:rPr>
              <a:t>de la </a:t>
            </a:r>
            <a:r>
              <a:rPr lang="es-ES" sz="1400" b="0" kern="0" dirty="0" smtClean="0">
                <a:solidFill>
                  <a:srgbClr val="000066"/>
                </a:solidFill>
                <a:effectLst/>
              </a:rPr>
              <a:t>Academia </a:t>
            </a:r>
            <a:r>
              <a:rPr lang="es-ES" sz="1400" b="0" kern="0" dirty="0">
                <a:solidFill>
                  <a:srgbClr val="000066"/>
                </a:solidFill>
                <a:effectLst/>
              </a:rPr>
              <a:t>de Química</a:t>
            </a: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Revisores (2017)</a:t>
            </a:r>
            <a:r>
              <a:rPr kumimoji="0" lang="es-ES" sz="1400" i="0" u="none" strike="noStrike" kern="0" cap="none" spc="0" normalizeH="0" baseline="0" noProof="0" dirty="0">
                <a:ln>
                  <a:noFill/>
                </a:ln>
                <a:solidFill>
                  <a:srgbClr val="000066"/>
                </a:solidFill>
                <a:effectLst/>
                <a:uLnTx/>
                <a:uFillTx/>
              </a:rPr>
              <a:t>:</a:t>
            </a:r>
          </a:p>
          <a:p>
            <a:pPr algn="just" eaLnBrk="1" fontAlgn="auto" hangingPunct="1">
              <a:spcBef>
                <a:spcPts val="600"/>
              </a:spcBef>
              <a:spcAft>
                <a:spcPts val="0"/>
              </a:spcAft>
              <a:tabLst>
                <a:tab pos="3940175" algn="l"/>
              </a:tabLst>
              <a:defRPr/>
            </a:pPr>
            <a:r>
              <a:rPr lang="es-ES" sz="1400" b="0" kern="0" dirty="0">
                <a:solidFill>
                  <a:srgbClr val="000066"/>
                </a:solidFill>
                <a:effectLst/>
              </a:rPr>
              <a:t>Dra. </a:t>
            </a:r>
            <a:r>
              <a:rPr lang="es-ES" sz="1400" b="0" kern="0" dirty="0" err="1">
                <a:solidFill>
                  <a:srgbClr val="000066"/>
                </a:solidFill>
                <a:effectLst/>
              </a:rPr>
              <a:t>Arianee</a:t>
            </a:r>
            <a:r>
              <a:rPr lang="es-ES" sz="1400" b="0" kern="0" dirty="0">
                <a:solidFill>
                  <a:srgbClr val="000066"/>
                </a:solidFill>
                <a:effectLst/>
              </a:rPr>
              <a:t> Sainz </a:t>
            </a:r>
            <a:r>
              <a:rPr lang="es-ES" sz="1400" b="0" kern="0" dirty="0" smtClean="0">
                <a:solidFill>
                  <a:srgbClr val="000066"/>
                </a:solidFill>
                <a:effectLst/>
              </a:rPr>
              <a:t>Vidal	</a:t>
            </a:r>
            <a:r>
              <a:rPr lang="es-ES" sz="1400" b="0" kern="0" dirty="0">
                <a:solidFill>
                  <a:srgbClr val="000066"/>
                </a:solidFill>
                <a:effectLst/>
              </a:rPr>
              <a:t>Ing. Dulce María Cisneros Peralta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Adriana Ramírez </a:t>
            </a:r>
            <a:r>
              <a:rPr lang="es-ES" sz="1400" b="0" kern="0" dirty="0" smtClean="0">
                <a:solidFill>
                  <a:srgbClr val="000066"/>
                </a:solidFill>
                <a:effectLst/>
              </a:rPr>
              <a:t>González	</a:t>
            </a:r>
            <a:r>
              <a:rPr lang="es-ES" sz="1400" b="0" kern="0" dirty="0">
                <a:solidFill>
                  <a:srgbClr val="000066"/>
                </a:solidFill>
                <a:effectLst/>
              </a:rPr>
              <a:t>Q. F. B. Nidia García Arrollo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Patricia García Vázquez</a:t>
            </a:r>
            <a:r>
              <a:rPr lang="es-ES" sz="1400" b="0" kern="0" dirty="0" smtClean="0">
                <a:solidFill>
                  <a:srgbClr val="000066"/>
                </a:solidFill>
                <a:effectLst/>
              </a:rPr>
              <a:t>	</a:t>
            </a:r>
            <a:r>
              <a:rPr lang="es-ES" sz="1400" b="0" kern="0" dirty="0">
                <a:solidFill>
                  <a:srgbClr val="000066"/>
                </a:solidFill>
                <a:effectLst/>
              </a:rPr>
              <a:t>Dr. Alberto Sandoval García</a:t>
            </a:r>
          </a:p>
          <a:p>
            <a:pPr algn="just" eaLnBrk="1" fontAlgn="auto" hangingPunct="1">
              <a:spcBef>
                <a:spcPts val="600"/>
              </a:spcBef>
              <a:spcAft>
                <a:spcPts val="0"/>
              </a:spcAft>
              <a:tabLst>
                <a:tab pos="3940175" algn="l"/>
              </a:tabLst>
              <a:defRPr/>
            </a:pPr>
            <a:r>
              <a:rPr lang="es-ES" sz="1400" b="0" kern="0" dirty="0">
                <a:solidFill>
                  <a:srgbClr val="000066"/>
                </a:solidFill>
                <a:effectLst/>
              </a:rPr>
              <a:t>M. en A. Violeta Luz María Bravo </a:t>
            </a:r>
            <a:r>
              <a:rPr lang="es-ES" sz="1400" b="0" kern="0" dirty="0" smtClean="0">
                <a:solidFill>
                  <a:srgbClr val="000066"/>
                </a:solidFill>
                <a:effectLst/>
              </a:rPr>
              <a:t>Hernández	</a:t>
            </a:r>
            <a:r>
              <a:rPr lang="es-ES" sz="1400" b="0" kern="0" dirty="0">
                <a:solidFill>
                  <a:srgbClr val="000066"/>
                </a:solidFill>
                <a:effectLst/>
              </a:rPr>
              <a:t>M. en C. Luis Edgardo Vigueras Rueda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María del Carmen Gutiérrez </a:t>
            </a:r>
            <a:r>
              <a:rPr lang="es-ES" sz="1400" b="0" kern="0" dirty="0" smtClean="0">
                <a:solidFill>
                  <a:srgbClr val="000066"/>
                </a:solidFill>
                <a:effectLst/>
              </a:rPr>
              <a:t>Hernández	</a:t>
            </a:r>
            <a:r>
              <a:rPr lang="es-ES" sz="1400" b="0" kern="0" dirty="0">
                <a:solidFill>
                  <a:srgbClr val="000066"/>
                </a:solidFill>
                <a:effectLst/>
              </a:rPr>
              <a:t>M. en C. Miguel Ángel Jaime Vasconcelos</a:t>
            </a:r>
          </a:p>
          <a:p>
            <a:pPr algn="just" eaLnBrk="1" fontAlgn="auto" hangingPunct="1">
              <a:spcBef>
                <a:spcPts val="600"/>
              </a:spcBef>
              <a:spcAft>
                <a:spcPts val="0"/>
              </a:spcAft>
              <a:tabLst>
                <a:tab pos="3940175" algn="l"/>
              </a:tabLst>
              <a:defRPr/>
            </a:pPr>
            <a:r>
              <a:rPr lang="es-ES" sz="1400" b="0" kern="0" dirty="0">
                <a:solidFill>
                  <a:srgbClr val="000066"/>
                </a:solidFill>
                <a:effectLst/>
              </a:rPr>
              <a:t>M. A. I. Claudia Elisa Sánchez Navarro	Biol. Miguel Alejandro Maldonado Gordillo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t>
            </a:r>
            <a:r>
              <a:rPr lang="es-ES" sz="1400" b="0" kern="0" dirty="0" err="1">
                <a:solidFill>
                  <a:srgbClr val="000066"/>
                </a:solidFill>
                <a:effectLst/>
              </a:rPr>
              <a:t>Yolia</a:t>
            </a:r>
            <a:r>
              <a:rPr lang="es-ES" sz="1400" b="0" kern="0" dirty="0">
                <a:solidFill>
                  <a:srgbClr val="000066"/>
                </a:solidFill>
                <a:effectLst/>
              </a:rPr>
              <a:t> Judith León Paredes</a:t>
            </a:r>
            <a:r>
              <a:rPr lang="es-ES" sz="1400" b="0" kern="0" dirty="0" smtClean="0">
                <a:solidFill>
                  <a:srgbClr val="000066"/>
                </a:solidFill>
                <a:effectLst/>
              </a:rPr>
              <a:t>	</a:t>
            </a:r>
            <a:r>
              <a:rPr lang="es-ES" sz="1400" b="0" kern="0" dirty="0">
                <a:solidFill>
                  <a:srgbClr val="000066"/>
                </a:solidFill>
                <a:effectLst/>
              </a:rPr>
              <a:t>I. Q. Guillermo Pérez Quintero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I. Q. Hermelinda C. Sánchez </a:t>
            </a:r>
            <a:r>
              <a:rPr lang="es-ES" sz="1400" b="0" kern="0" dirty="0" err="1">
                <a:solidFill>
                  <a:srgbClr val="000066"/>
                </a:solidFill>
                <a:effectLst/>
              </a:rPr>
              <a:t>Tlaxqueño</a:t>
            </a:r>
            <a:r>
              <a:rPr lang="es-ES" sz="1400" b="0" kern="0" dirty="0">
                <a:solidFill>
                  <a:srgbClr val="000066"/>
                </a:solidFill>
                <a:effectLst/>
              </a:rPr>
              <a:t>	I. Q. José Luis Morales Salvatierra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	</a:t>
            </a:r>
            <a:endParaRPr kumimoji="0" lang="es-ES" sz="1400" b="0" i="0" u="none" strike="noStrike" kern="0" cap="none" spc="0" normalizeH="0" baseline="0" noProof="0" dirty="0" smtClean="0">
              <a:ln>
                <a:noFill/>
              </a:ln>
              <a:solidFill>
                <a:srgbClr val="000066"/>
              </a:solidFill>
              <a:effectLst/>
              <a:uLnTx/>
              <a:uFillTx/>
            </a:endParaRPr>
          </a:p>
          <a:p>
            <a:pPr eaLnBrk="1" fontAlgn="auto" hangingPunct="1">
              <a:spcBef>
                <a:spcPts val="600"/>
              </a:spcBef>
              <a:spcAft>
                <a:spcPts val="0"/>
              </a:spcAft>
              <a:defRPr/>
            </a:pPr>
            <a:r>
              <a:rPr kumimoji="0" lang="es-ES" sz="1400" u="none" strike="noStrike" kern="0" cap="none" spc="0" normalizeH="0" baseline="0" noProof="0" dirty="0" smtClean="0">
                <a:ln>
                  <a:noFill/>
                </a:ln>
                <a:solidFill>
                  <a:srgbClr val="000066"/>
                </a:solidFill>
                <a:effectLst/>
                <a:uLnTx/>
                <a:uFillTx/>
              </a:rPr>
              <a:t>Profesores de la Facultad de Ingeniería, UNAM</a:t>
            </a:r>
            <a:endParaRPr kumimoji="0" lang="es-ES" sz="1400" u="none" strike="noStrike" kern="0" cap="none" spc="0" normalizeH="0" baseline="0" noProof="0" dirty="0">
              <a:ln>
                <a:noFill/>
              </a:ln>
              <a:solidFill>
                <a:srgbClr val="000066"/>
              </a:solidFill>
              <a:effectLst/>
              <a:uLnTx/>
              <a:uFillTx/>
            </a:endParaRPr>
          </a:p>
        </p:txBody>
      </p:sp>
    </p:spTree>
    <p:extLst>
      <p:ext uri="{BB962C8B-B14F-4D97-AF65-F5344CB8AC3E}">
        <p14:creationId xmlns:p14="http://schemas.microsoft.com/office/powerpoint/2010/main" val="222393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3561144" y="676930"/>
            <a:ext cx="2021707"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Electroquímica</a:t>
            </a:r>
            <a:endParaRPr lang="es-ES" sz="2000" dirty="0">
              <a:solidFill>
                <a:srgbClr val="000066"/>
              </a:solidFill>
              <a:effectLst/>
            </a:endParaRPr>
          </a:p>
        </p:txBody>
      </p:sp>
      <p:sp>
        <p:nvSpPr>
          <p:cNvPr id="4" name="Text Box 6">
            <a:extLst>
              <a:ext uri="{FF2B5EF4-FFF2-40B4-BE49-F238E27FC236}">
                <a16:creationId xmlns="" xmlns:a16="http://schemas.microsoft.com/office/drawing/2014/main" id="{C0516795-BADB-4982-93A1-FCD67FD07CD1}"/>
              </a:ext>
            </a:extLst>
          </p:cNvPr>
          <p:cNvSpPr txBox="1">
            <a:spLocks noChangeArrowheads="1"/>
          </p:cNvSpPr>
          <p:nvPr/>
        </p:nvSpPr>
        <p:spPr bwMode="auto">
          <a:xfrm>
            <a:off x="1371600" y="2667000"/>
            <a:ext cx="6629400" cy="1643527"/>
          </a:xfrm>
          <a:prstGeom prst="rect">
            <a:avLst/>
          </a:prstGeom>
          <a:noFill/>
          <a:ln w="9525">
            <a:noFill/>
            <a:miter lim="800000"/>
            <a:headEnd/>
            <a:tailEnd/>
          </a:ln>
          <a:effectLst/>
        </p:spPr>
        <p:txBody>
          <a:bodyPr>
            <a:spAutoFit/>
          </a:bodyPr>
          <a:lstStyle/>
          <a:p>
            <a:pPr eaLnBrk="1" hangingPunct="1">
              <a:lnSpc>
                <a:spcPct val="140000"/>
              </a:lnSpc>
              <a:spcAft>
                <a:spcPct val="40000"/>
              </a:spcAft>
            </a:pPr>
            <a:r>
              <a:rPr lang="es-MX" sz="2400" dirty="0">
                <a:solidFill>
                  <a:srgbClr val="000066"/>
                </a:solidFill>
                <a:effectLst/>
                <a:cs typeface="Times New Roman" pitchFamily="18" charset="0"/>
              </a:rPr>
              <a:t>“En electroquímica, se trabaja con reacciones de óxido-reducción espontáneas y no espontáneas”</a:t>
            </a:r>
            <a:endParaRPr lang="es-ES" sz="2400" dirty="0">
              <a:solidFill>
                <a:srgbClr val="000066"/>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3241346" y="676930"/>
            <a:ext cx="2661306"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Electrólisis del agua</a:t>
            </a:r>
            <a:endParaRPr lang="es-ES" sz="2000" dirty="0">
              <a:solidFill>
                <a:srgbClr val="000066"/>
              </a:solidFill>
              <a:effectLst/>
            </a:endParaRPr>
          </a:p>
        </p:txBody>
      </p:sp>
      <p:sp>
        <p:nvSpPr>
          <p:cNvPr id="228358" name="Text Box 6"/>
          <p:cNvSpPr txBox="1">
            <a:spLocks noChangeArrowheads="1"/>
          </p:cNvSpPr>
          <p:nvPr/>
        </p:nvSpPr>
        <p:spPr bwMode="auto">
          <a:xfrm>
            <a:off x="754199" y="1412776"/>
            <a:ext cx="7635600" cy="1471172"/>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La electrólisis del agua es una reacción de óxido-reducción no espontánea en la cual la molécula de agua disociada forma los iones H</a:t>
            </a:r>
            <a:r>
              <a:rPr lang="es-ES" sz="1600" b="0" baseline="30000" dirty="0">
                <a:solidFill>
                  <a:srgbClr val="000066"/>
                </a:solidFill>
                <a:effectLst/>
                <a:cs typeface="Times New Roman" pitchFamily="18" charset="0"/>
              </a:rPr>
              <a:t>+</a:t>
            </a:r>
            <a:r>
              <a:rPr lang="es-ES" sz="1600" b="0" dirty="0">
                <a:solidFill>
                  <a:srgbClr val="000066"/>
                </a:solidFill>
                <a:effectLst/>
                <a:cs typeface="Times New Roman" pitchFamily="18" charset="0"/>
              </a:rPr>
              <a:t> y OH</a:t>
            </a:r>
            <a:r>
              <a:rPr lang="es-ES" sz="1600" b="0" baseline="30000" dirty="0">
                <a:solidFill>
                  <a:srgbClr val="000066"/>
                </a:solidFill>
                <a:effectLst/>
                <a:cs typeface="Arial" charset="0"/>
              </a:rPr>
              <a:t>–</a:t>
            </a:r>
            <a:r>
              <a:rPr lang="es-ES" sz="1600" b="0" dirty="0">
                <a:solidFill>
                  <a:srgbClr val="000066"/>
                </a:solidFill>
                <a:effectLst/>
                <a:cs typeface="Times New Roman" pitchFamily="18" charset="0"/>
              </a:rPr>
              <a:t>, los cuales viajan hacia los electrodos (cátodo y ánodo</a:t>
            </a:r>
            <a:r>
              <a:rPr lang="es-ES" sz="1600" b="0">
                <a:solidFill>
                  <a:srgbClr val="000066"/>
                </a:solidFill>
                <a:effectLst/>
                <a:cs typeface="Times New Roman" pitchFamily="18" charset="0"/>
              </a:rPr>
              <a:t>) respectivos, </a:t>
            </a:r>
            <a:r>
              <a:rPr lang="es-ES" sz="1600" b="0" dirty="0">
                <a:solidFill>
                  <a:srgbClr val="000066"/>
                </a:solidFill>
                <a:effectLst/>
                <a:cs typeface="Times New Roman" pitchFamily="18" charset="0"/>
              </a:rPr>
              <a:t>donde se reducen y oxidan para producir las moléculas de H</a:t>
            </a:r>
            <a:r>
              <a:rPr lang="es-ES" sz="1600" b="0" baseline="-25000" dirty="0">
                <a:solidFill>
                  <a:srgbClr val="000066"/>
                </a:solidFill>
                <a:effectLst/>
                <a:cs typeface="Times New Roman" pitchFamily="18" charset="0"/>
              </a:rPr>
              <a:t>2</a:t>
            </a:r>
            <a:r>
              <a:rPr lang="es-ES" sz="1600" b="0" dirty="0">
                <a:solidFill>
                  <a:srgbClr val="000066"/>
                </a:solidFill>
                <a:effectLst/>
                <a:cs typeface="Times New Roman" pitchFamily="18" charset="0"/>
              </a:rPr>
              <a:t> y O</a:t>
            </a:r>
            <a:r>
              <a:rPr lang="es-ES" sz="1600" b="0" baseline="-25000" dirty="0">
                <a:solidFill>
                  <a:srgbClr val="000066"/>
                </a:solidFill>
                <a:effectLst/>
                <a:cs typeface="Times New Roman" pitchFamily="18" charset="0"/>
              </a:rPr>
              <a:t>2</a:t>
            </a:r>
            <a:r>
              <a:rPr lang="es-ES" sz="1600" b="0" dirty="0">
                <a:solidFill>
                  <a:srgbClr val="000066"/>
                </a:solidFill>
                <a:effectLst/>
                <a:cs typeface="Times New Roman" pitchFamily="18" charset="0"/>
              </a:rPr>
              <a:t>.</a:t>
            </a:r>
            <a:r>
              <a:rPr lang="es-ES" sz="1600" b="0" dirty="0">
                <a:solidFill>
                  <a:srgbClr val="000066"/>
                </a:solidFill>
                <a:effectLst/>
              </a:rPr>
              <a:t> </a:t>
            </a:r>
          </a:p>
        </p:txBody>
      </p:sp>
    </p:spTree>
    <p:extLst>
      <p:ext uri="{BB962C8B-B14F-4D97-AF65-F5344CB8AC3E}">
        <p14:creationId xmlns:p14="http://schemas.microsoft.com/office/powerpoint/2010/main" val="42144693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28358"/>
                                        </p:tgtEl>
                                        <p:attrNameLst>
                                          <p:attrName>style.visibility</p:attrName>
                                        </p:attrNameLst>
                                      </p:cBhvr>
                                      <p:to>
                                        <p:strVal val="visible"/>
                                      </p:to>
                                    </p:set>
                                    <p:animEffect transition="in" filter="strips(downRight)">
                                      <p:cBhvr>
                                        <p:cTn id="7" dur="500"/>
                                        <p:tgtEl>
                                          <p:spTgt spid="2283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ext Box 2"/>
          <p:cNvSpPr txBox="1">
            <a:spLocks noChangeArrowheads="1"/>
          </p:cNvSpPr>
          <p:nvPr/>
        </p:nvSpPr>
        <p:spPr bwMode="auto">
          <a:xfrm>
            <a:off x="719138" y="1340768"/>
            <a:ext cx="7705725" cy="397545"/>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La reacción general de la electrólisis del agua es la siguiente:</a:t>
            </a:r>
          </a:p>
        </p:txBody>
      </p:sp>
      <p:grpSp>
        <p:nvGrpSpPr>
          <p:cNvPr id="229387" name="Group 11"/>
          <p:cNvGrpSpPr>
            <a:grpSpLocks/>
          </p:cNvGrpSpPr>
          <p:nvPr/>
        </p:nvGrpSpPr>
        <p:grpSpPr bwMode="auto">
          <a:xfrm>
            <a:off x="2309813" y="1765300"/>
            <a:ext cx="4521199" cy="476250"/>
            <a:chOff x="1966" y="1866"/>
            <a:chExt cx="2848" cy="300"/>
          </a:xfrm>
        </p:grpSpPr>
        <p:sp>
          <p:nvSpPr>
            <p:cNvPr id="229380" name="Text Box 4"/>
            <p:cNvSpPr txBox="1">
              <a:spLocks noChangeArrowheads="1"/>
            </p:cNvSpPr>
            <p:nvPr/>
          </p:nvSpPr>
          <p:spPr bwMode="auto">
            <a:xfrm>
              <a:off x="1966" y="1866"/>
              <a:ext cx="469"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a:solidFill>
                    <a:srgbClr val="000066"/>
                  </a:solidFill>
                  <a:effectLst/>
                  <a:cs typeface="Times New Roman" pitchFamily="18" charset="0"/>
                </a:rPr>
                <a:t>2H</a:t>
              </a:r>
              <a:r>
                <a:rPr lang="es-ES" sz="1800" baseline="-25000">
                  <a:solidFill>
                    <a:srgbClr val="000066"/>
                  </a:solidFill>
                  <a:effectLst/>
                  <a:cs typeface="Times New Roman" pitchFamily="18" charset="0"/>
                </a:rPr>
                <a:t>2</a:t>
              </a:r>
              <a:r>
                <a:rPr lang="es-ES" sz="1800">
                  <a:solidFill>
                    <a:srgbClr val="000066"/>
                  </a:solidFill>
                  <a:effectLst/>
                  <a:cs typeface="Times New Roman" pitchFamily="18" charset="0"/>
                </a:rPr>
                <a:t>O</a:t>
              </a:r>
            </a:p>
          </p:txBody>
        </p:sp>
        <p:sp>
          <p:nvSpPr>
            <p:cNvPr id="229383" name="Line 7"/>
            <p:cNvSpPr>
              <a:spLocks noChangeShapeType="1"/>
            </p:cNvSpPr>
            <p:nvPr/>
          </p:nvSpPr>
          <p:spPr bwMode="auto">
            <a:xfrm>
              <a:off x="2711" y="2016"/>
              <a:ext cx="432" cy="0"/>
            </a:xfrm>
            <a:prstGeom prst="line">
              <a:avLst/>
            </a:prstGeom>
            <a:noFill/>
            <a:ln w="9525">
              <a:solidFill>
                <a:schemeClr val="hlink"/>
              </a:solidFill>
              <a:round/>
              <a:headEnd/>
              <a:tailEnd type="triangle" w="med" len="med"/>
            </a:ln>
            <a:effectLst/>
          </p:spPr>
          <p:txBody>
            <a:bodyPr/>
            <a:lstStyle/>
            <a:p>
              <a:endParaRPr lang="es-MX">
                <a:solidFill>
                  <a:srgbClr val="000066"/>
                </a:solidFill>
              </a:endParaRPr>
            </a:p>
          </p:txBody>
        </p:sp>
        <p:sp>
          <p:nvSpPr>
            <p:cNvPr id="229384" name="Text Box 8"/>
            <p:cNvSpPr txBox="1">
              <a:spLocks noChangeArrowheads="1"/>
            </p:cNvSpPr>
            <p:nvPr/>
          </p:nvSpPr>
          <p:spPr bwMode="auto">
            <a:xfrm>
              <a:off x="3421" y="1866"/>
              <a:ext cx="356"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a:solidFill>
                    <a:srgbClr val="000066"/>
                  </a:solidFill>
                  <a:effectLst/>
                  <a:cs typeface="Times New Roman" pitchFamily="18" charset="0"/>
                </a:rPr>
                <a:t>2H</a:t>
              </a:r>
              <a:r>
                <a:rPr lang="es-ES" sz="1800" baseline="-25000">
                  <a:solidFill>
                    <a:srgbClr val="000066"/>
                  </a:solidFill>
                  <a:effectLst/>
                  <a:cs typeface="Times New Roman" pitchFamily="18" charset="0"/>
                </a:rPr>
                <a:t>2</a:t>
              </a:r>
            </a:p>
          </p:txBody>
        </p:sp>
        <p:sp>
          <p:nvSpPr>
            <p:cNvPr id="229385" name="Text Box 9"/>
            <p:cNvSpPr txBox="1">
              <a:spLocks noChangeArrowheads="1"/>
            </p:cNvSpPr>
            <p:nvPr/>
          </p:nvSpPr>
          <p:spPr bwMode="auto">
            <a:xfrm>
              <a:off x="4053" y="1866"/>
              <a:ext cx="200" cy="300"/>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a:solidFill>
                    <a:srgbClr val="000066"/>
                  </a:solidFill>
                  <a:effectLst/>
                  <a:cs typeface="Times New Roman" pitchFamily="18" charset="0"/>
                </a:rPr>
                <a:t>+</a:t>
              </a:r>
            </a:p>
          </p:txBody>
        </p:sp>
        <p:sp>
          <p:nvSpPr>
            <p:cNvPr id="229386" name="Text Box 10"/>
            <p:cNvSpPr txBox="1">
              <a:spLocks noChangeArrowheads="1"/>
            </p:cNvSpPr>
            <p:nvPr/>
          </p:nvSpPr>
          <p:spPr bwMode="auto">
            <a:xfrm>
              <a:off x="4531" y="1866"/>
              <a:ext cx="283"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a:solidFill>
                    <a:srgbClr val="000066"/>
                  </a:solidFill>
                  <a:effectLst/>
                  <a:cs typeface="Times New Roman" pitchFamily="18" charset="0"/>
                </a:rPr>
                <a:t>O</a:t>
              </a:r>
              <a:r>
                <a:rPr lang="es-ES" sz="1800" baseline="-25000">
                  <a:solidFill>
                    <a:srgbClr val="000066"/>
                  </a:solidFill>
                  <a:effectLst/>
                  <a:cs typeface="Times New Roman" pitchFamily="18" charset="0"/>
                </a:rPr>
                <a:t>2</a:t>
              </a:r>
            </a:p>
          </p:txBody>
        </p:sp>
      </p:grpSp>
      <p:sp>
        <p:nvSpPr>
          <p:cNvPr id="229388" name="Text Box 12"/>
          <p:cNvSpPr txBox="1">
            <a:spLocks noChangeArrowheads="1"/>
          </p:cNvSpPr>
          <p:nvPr/>
        </p:nvSpPr>
        <p:spPr bwMode="auto">
          <a:xfrm>
            <a:off x="719138" y="2311375"/>
            <a:ext cx="7705725" cy="397545"/>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600" b="0" dirty="0">
                <a:solidFill>
                  <a:srgbClr val="000066"/>
                </a:solidFill>
                <a:effectLst/>
                <a:latin typeface="Arial" panose="020B0604020202020204" pitchFamily="34" charset="0"/>
                <a:cs typeface="Arial" panose="020B0604020202020204" pitchFamily="34" charset="0"/>
              </a:rPr>
              <a:t>Dentro del sistema, la molécula de agua se disocia para formar iones:</a:t>
            </a:r>
          </a:p>
        </p:txBody>
      </p:sp>
      <p:grpSp>
        <p:nvGrpSpPr>
          <p:cNvPr id="229389" name="Group 13"/>
          <p:cNvGrpSpPr>
            <a:grpSpLocks/>
          </p:cNvGrpSpPr>
          <p:nvPr/>
        </p:nvGrpSpPr>
        <p:grpSpPr bwMode="auto">
          <a:xfrm>
            <a:off x="2284413" y="2679700"/>
            <a:ext cx="4686301" cy="476250"/>
            <a:chOff x="1967" y="1866"/>
            <a:chExt cx="2952" cy="300"/>
          </a:xfrm>
        </p:grpSpPr>
        <p:sp>
          <p:nvSpPr>
            <p:cNvPr id="229390" name="Text Box 14"/>
            <p:cNvSpPr txBox="1">
              <a:spLocks noChangeArrowheads="1"/>
            </p:cNvSpPr>
            <p:nvPr/>
          </p:nvSpPr>
          <p:spPr bwMode="auto">
            <a:xfrm>
              <a:off x="1967" y="1866"/>
              <a:ext cx="388"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a:solidFill>
                    <a:srgbClr val="000066"/>
                  </a:solidFill>
                  <a:effectLst/>
                  <a:cs typeface="Times New Roman" pitchFamily="18" charset="0"/>
                </a:rPr>
                <a:t>H</a:t>
              </a:r>
              <a:r>
                <a:rPr lang="es-ES" sz="1800" baseline="-25000">
                  <a:solidFill>
                    <a:srgbClr val="000066"/>
                  </a:solidFill>
                  <a:effectLst/>
                  <a:cs typeface="Times New Roman" pitchFamily="18" charset="0"/>
                </a:rPr>
                <a:t>2</a:t>
              </a:r>
              <a:r>
                <a:rPr lang="es-ES" sz="1800">
                  <a:solidFill>
                    <a:srgbClr val="000066"/>
                  </a:solidFill>
                  <a:effectLst/>
                  <a:cs typeface="Times New Roman" pitchFamily="18" charset="0"/>
                </a:rPr>
                <a:t>O</a:t>
              </a:r>
            </a:p>
          </p:txBody>
        </p:sp>
        <p:sp>
          <p:nvSpPr>
            <p:cNvPr id="229391" name="Line 15"/>
            <p:cNvSpPr>
              <a:spLocks noChangeShapeType="1"/>
            </p:cNvSpPr>
            <p:nvPr/>
          </p:nvSpPr>
          <p:spPr bwMode="auto">
            <a:xfrm>
              <a:off x="2711" y="2016"/>
              <a:ext cx="432" cy="0"/>
            </a:xfrm>
            <a:prstGeom prst="line">
              <a:avLst/>
            </a:prstGeom>
            <a:noFill/>
            <a:ln w="9525">
              <a:solidFill>
                <a:schemeClr val="hlink"/>
              </a:solidFill>
              <a:round/>
              <a:headEnd/>
              <a:tailEnd type="triangle" w="med" len="med"/>
            </a:ln>
            <a:effectLst/>
          </p:spPr>
          <p:txBody>
            <a:bodyPr/>
            <a:lstStyle/>
            <a:p>
              <a:endParaRPr lang="es-MX">
                <a:solidFill>
                  <a:srgbClr val="000066"/>
                </a:solidFill>
              </a:endParaRPr>
            </a:p>
          </p:txBody>
        </p:sp>
        <p:sp>
          <p:nvSpPr>
            <p:cNvPr id="229392" name="Text Box 16"/>
            <p:cNvSpPr txBox="1">
              <a:spLocks noChangeArrowheads="1"/>
            </p:cNvSpPr>
            <p:nvPr/>
          </p:nvSpPr>
          <p:spPr bwMode="auto">
            <a:xfrm>
              <a:off x="3421" y="1866"/>
              <a:ext cx="278"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a:solidFill>
                    <a:srgbClr val="000066"/>
                  </a:solidFill>
                  <a:effectLst/>
                  <a:cs typeface="Times New Roman" pitchFamily="18" charset="0"/>
                </a:rPr>
                <a:t>H</a:t>
              </a:r>
              <a:r>
                <a:rPr lang="es-ES" sz="1800" baseline="30000">
                  <a:solidFill>
                    <a:srgbClr val="000066"/>
                  </a:solidFill>
                  <a:effectLst/>
                  <a:cs typeface="Times New Roman" pitchFamily="18" charset="0"/>
                </a:rPr>
                <a:t>+</a:t>
              </a:r>
              <a:endParaRPr lang="es-ES" sz="1800" baseline="-25000">
                <a:solidFill>
                  <a:srgbClr val="000066"/>
                </a:solidFill>
                <a:effectLst/>
                <a:cs typeface="Times New Roman" pitchFamily="18" charset="0"/>
              </a:endParaRPr>
            </a:p>
          </p:txBody>
        </p:sp>
        <p:sp>
          <p:nvSpPr>
            <p:cNvPr id="229393" name="Text Box 17"/>
            <p:cNvSpPr txBox="1">
              <a:spLocks noChangeArrowheads="1"/>
            </p:cNvSpPr>
            <p:nvPr/>
          </p:nvSpPr>
          <p:spPr bwMode="auto">
            <a:xfrm>
              <a:off x="4053" y="1866"/>
              <a:ext cx="200" cy="300"/>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a:solidFill>
                    <a:srgbClr val="000066"/>
                  </a:solidFill>
                  <a:effectLst/>
                  <a:cs typeface="Times New Roman" pitchFamily="18" charset="0"/>
                </a:rPr>
                <a:t>+</a:t>
              </a:r>
            </a:p>
          </p:txBody>
        </p:sp>
        <p:sp>
          <p:nvSpPr>
            <p:cNvPr id="229394" name="Text Box 18"/>
            <p:cNvSpPr txBox="1">
              <a:spLocks noChangeArrowheads="1"/>
            </p:cNvSpPr>
            <p:nvPr/>
          </p:nvSpPr>
          <p:spPr bwMode="auto">
            <a:xfrm>
              <a:off x="4531" y="1866"/>
              <a:ext cx="388"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a:solidFill>
                    <a:srgbClr val="000066"/>
                  </a:solidFill>
                  <a:effectLst/>
                  <a:cs typeface="Times New Roman" pitchFamily="18" charset="0"/>
                </a:rPr>
                <a:t>OH</a:t>
              </a:r>
              <a:r>
                <a:rPr lang="es-ES" sz="1800" baseline="30000">
                  <a:solidFill>
                    <a:srgbClr val="000066"/>
                  </a:solidFill>
                  <a:effectLst/>
                  <a:cs typeface="Arial" charset="0"/>
                </a:rPr>
                <a:t>–</a:t>
              </a:r>
              <a:endParaRPr lang="es-ES" sz="1800" baseline="30000">
                <a:solidFill>
                  <a:srgbClr val="000066"/>
                </a:solidFill>
                <a:effectLst/>
                <a:cs typeface="Times New Roman" pitchFamily="18" charset="0"/>
              </a:endParaRPr>
            </a:p>
          </p:txBody>
        </p:sp>
      </p:grpSp>
      <p:grpSp>
        <p:nvGrpSpPr>
          <p:cNvPr id="229395" name="Group 19"/>
          <p:cNvGrpSpPr>
            <a:grpSpLocks/>
          </p:cNvGrpSpPr>
          <p:nvPr/>
        </p:nvGrpSpPr>
        <p:grpSpPr bwMode="auto">
          <a:xfrm>
            <a:off x="2720975" y="3911600"/>
            <a:ext cx="2155825" cy="2413000"/>
            <a:chOff x="2201" y="2408"/>
            <a:chExt cx="1358" cy="1520"/>
          </a:xfrm>
        </p:grpSpPr>
        <p:grpSp>
          <p:nvGrpSpPr>
            <p:cNvPr id="229396" name="Group 20"/>
            <p:cNvGrpSpPr>
              <a:grpSpLocks/>
            </p:cNvGrpSpPr>
            <p:nvPr/>
          </p:nvGrpSpPr>
          <p:grpSpPr bwMode="auto">
            <a:xfrm>
              <a:off x="2201" y="2408"/>
              <a:ext cx="1358" cy="1520"/>
              <a:chOff x="2201" y="2256"/>
              <a:chExt cx="1358" cy="1520"/>
            </a:xfrm>
          </p:grpSpPr>
          <p:sp>
            <p:nvSpPr>
              <p:cNvPr id="229397" name="AutoShape 21"/>
              <p:cNvSpPr>
                <a:spLocks noChangeAspect="1" noChangeArrowheads="1"/>
              </p:cNvSpPr>
              <p:nvPr/>
            </p:nvSpPr>
            <p:spPr bwMode="auto">
              <a:xfrm>
                <a:off x="2201" y="2256"/>
                <a:ext cx="1358" cy="1478"/>
              </a:xfrm>
              <a:prstGeom prst="can">
                <a:avLst>
                  <a:gd name="adj" fmla="val 13070"/>
                </a:avLst>
              </a:prstGeom>
              <a:solidFill>
                <a:srgbClr val="CCECFF"/>
              </a:solidFill>
              <a:ln w="9525">
                <a:solidFill>
                  <a:srgbClr val="000000"/>
                </a:solidFill>
                <a:round/>
                <a:headEnd/>
                <a:tailEnd/>
              </a:ln>
            </p:spPr>
            <p:txBody>
              <a:bodyPr wrap="none" anchor="ctr"/>
              <a:lstStyle/>
              <a:p>
                <a:endParaRPr lang="es-MX">
                  <a:solidFill>
                    <a:srgbClr val="000066"/>
                  </a:solidFill>
                </a:endParaRPr>
              </a:p>
            </p:txBody>
          </p:sp>
          <p:sp>
            <p:nvSpPr>
              <p:cNvPr id="229398" name="AutoShape 22"/>
              <p:cNvSpPr>
                <a:spLocks noChangeAspect="1" noChangeArrowheads="1"/>
              </p:cNvSpPr>
              <p:nvPr/>
            </p:nvSpPr>
            <p:spPr bwMode="auto">
              <a:xfrm>
                <a:off x="2201" y="2626"/>
                <a:ext cx="1358" cy="1148"/>
              </a:xfrm>
              <a:prstGeom prst="can">
                <a:avLst>
                  <a:gd name="adj" fmla="val 16727"/>
                </a:avLst>
              </a:prstGeom>
              <a:solidFill>
                <a:srgbClr val="99CCFF"/>
              </a:solidFill>
              <a:ln w="9525">
                <a:solidFill>
                  <a:srgbClr val="000000"/>
                </a:solidFill>
                <a:round/>
                <a:headEnd/>
                <a:tailEnd/>
              </a:ln>
            </p:spPr>
            <p:txBody>
              <a:bodyPr wrap="none" anchor="ctr"/>
              <a:lstStyle/>
              <a:p>
                <a:endParaRPr lang="es-MX">
                  <a:solidFill>
                    <a:srgbClr val="000066"/>
                  </a:solidFill>
                </a:endParaRPr>
              </a:p>
            </p:txBody>
          </p:sp>
          <p:sp>
            <p:nvSpPr>
              <p:cNvPr id="229399" name="Oval 23"/>
              <p:cNvSpPr>
                <a:spLocks noChangeAspect="1" noChangeArrowheads="1"/>
              </p:cNvSpPr>
              <p:nvPr/>
            </p:nvSpPr>
            <p:spPr bwMode="auto">
              <a:xfrm>
                <a:off x="2202" y="3602"/>
                <a:ext cx="1357" cy="174"/>
              </a:xfrm>
              <a:prstGeom prst="ellipse">
                <a:avLst/>
              </a:prstGeom>
              <a:solidFill>
                <a:srgbClr val="99CCFF"/>
              </a:solidFill>
              <a:ln w="9525">
                <a:solidFill>
                  <a:srgbClr val="000000"/>
                </a:solidFill>
                <a:round/>
                <a:headEnd/>
                <a:tailEnd/>
              </a:ln>
            </p:spPr>
            <p:txBody>
              <a:bodyPr wrap="none" anchor="ctr"/>
              <a:lstStyle/>
              <a:p>
                <a:endParaRPr lang="es-MX">
                  <a:solidFill>
                    <a:srgbClr val="000066"/>
                  </a:solidFill>
                </a:endParaRPr>
              </a:p>
            </p:txBody>
          </p:sp>
        </p:grpSp>
        <p:sp>
          <p:nvSpPr>
            <p:cNvPr id="229400" name="Text Box 24"/>
            <p:cNvSpPr txBox="1">
              <a:spLocks noChangeArrowheads="1"/>
            </p:cNvSpPr>
            <p:nvPr/>
          </p:nvSpPr>
          <p:spPr bwMode="auto">
            <a:xfrm>
              <a:off x="2434" y="3526"/>
              <a:ext cx="302" cy="260"/>
            </a:xfrm>
            <a:prstGeom prst="rect">
              <a:avLst/>
            </a:prstGeom>
            <a:noFill/>
            <a:ln w="9525">
              <a:noFill/>
              <a:miter lim="800000"/>
              <a:headEnd/>
              <a:tailEnd/>
            </a:ln>
            <a:effectLst/>
          </p:spPr>
          <p:txBody>
            <a:bodyPr wrap="none">
              <a:spAutoFit/>
            </a:bodyPr>
            <a:lstStyle/>
            <a:p>
              <a:r>
                <a:rPr lang="es-ES" sz="2100">
                  <a:solidFill>
                    <a:srgbClr val="000066"/>
                  </a:solidFill>
                  <a:effectLst/>
                </a:rPr>
                <a:t>H</a:t>
              </a:r>
              <a:r>
                <a:rPr lang="es-ES" sz="2100" baseline="30000">
                  <a:solidFill>
                    <a:srgbClr val="000066"/>
                  </a:solidFill>
                  <a:effectLst/>
                </a:rPr>
                <a:t>+</a:t>
              </a:r>
            </a:p>
          </p:txBody>
        </p:sp>
        <p:sp>
          <p:nvSpPr>
            <p:cNvPr id="229401" name="Text Box 25"/>
            <p:cNvSpPr txBox="1">
              <a:spLocks noChangeArrowheads="1"/>
            </p:cNvSpPr>
            <p:nvPr/>
          </p:nvSpPr>
          <p:spPr bwMode="auto">
            <a:xfrm>
              <a:off x="2943" y="3526"/>
              <a:ext cx="405" cy="260"/>
            </a:xfrm>
            <a:prstGeom prst="rect">
              <a:avLst/>
            </a:prstGeom>
            <a:noFill/>
            <a:ln w="9525">
              <a:noFill/>
              <a:miter lim="800000"/>
              <a:headEnd/>
              <a:tailEnd/>
            </a:ln>
            <a:effectLst/>
          </p:spPr>
          <p:txBody>
            <a:bodyPr wrap="none">
              <a:spAutoFit/>
            </a:bodyPr>
            <a:lstStyle/>
            <a:p>
              <a:r>
                <a:rPr lang="es-ES" sz="2100" dirty="0">
                  <a:solidFill>
                    <a:srgbClr val="000066"/>
                  </a:solidFill>
                  <a:effectLst/>
                </a:rPr>
                <a:t>OH</a:t>
              </a:r>
              <a:r>
                <a:rPr lang="es-ES" sz="2100" baseline="30000" dirty="0">
                  <a:solidFill>
                    <a:srgbClr val="000066"/>
                  </a:solidFill>
                  <a:effectLst/>
                </a:rPr>
                <a:t>-</a:t>
              </a:r>
            </a:p>
          </p:txBody>
        </p:sp>
      </p:grpSp>
      <p:grpSp>
        <p:nvGrpSpPr>
          <p:cNvPr id="229402" name="Group 26"/>
          <p:cNvGrpSpPr>
            <a:grpSpLocks/>
          </p:cNvGrpSpPr>
          <p:nvPr/>
        </p:nvGrpSpPr>
        <p:grpSpPr bwMode="auto">
          <a:xfrm>
            <a:off x="2770188" y="3365500"/>
            <a:ext cx="1876425" cy="2305050"/>
            <a:chOff x="462" y="2304"/>
            <a:chExt cx="1182" cy="1452"/>
          </a:xfrm>
        </p:grpSpPr>
        <p:grpSp>
          <p:nvGrpSpPr>
            <p:cNvPr id="229403" name="Group 27"/>
            <p:cNvGrpSpPr>
              <a:grpSpLocks/>
            </p:cNvGrpSpPr>
            <p:nvPr/>
          </p:nvGrpSpPr>
          <p:grpSpPr bwMode="auto">
            <a:xfrm>
              <a:off x="528" y="2304"/>
              <a:ext cx="1094" cy="1452"/>
              <a:chOff x="624" y="2160"/>
              <a:chExt cx="1094" cy="1452"/>
            </a:xfrm>
          </p:grpSpPr>
          <p:grpSp>
            <p:nvGrpSpPr>
              <p:cNvPr id="229404" name="Group 28"/>
              <p:cNvGrpSpPr>
                <a:grpSpLocks/>
              </p:cNvGrpSpPr>
              <p:nvPr/>
            </p:nvGrpSpPr>
            <p:grpSpPr bwMode="auto">
              <a:xfrm>
                <a:off x="624" y="3052"/>
                <a:ext cx="77" cy="560"/>
                <a:chOff x="1200" y="3088"/>
                <a:chExt cx="77" cy="560"/>
              </a:xfrm>
            </p:grpSpPr>
            <p:sp>
              <p:nvSpPr>
                <p:cNvPr id="229405" name="Rectangle 29"/>
                <p:cNvSpPr>
                  <a:spLocks noChangeArrowheads="1"/>
                </p:cNvSpPr>
                <p:nvPr/>
              </p:nvSpPr>
              <p:spPr bwMode="auto">
                <a:xfrm>
                  <a:off x="1200" y="3360"/>
                  <a:ext cx="48" cy="288"/>
                </a:xfrm>
                <a:prstGeom prst="rect">
                  <a:avLst/>
                </a:prstGeom>
                <a:solidFill>
                  <a:schemeClr val="bg2">
                    <a:alpha val="50000"/>
                  </a:schemeClr>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chemeClr val="bg2"/>
                  </a:extrusionClr>
                </a:sp3d>
              </p:spPr>
              <p:txBody>
                <a:bodyPr wrap="none" anchor="ctr">
                  <a:flatTx/>
                </a:bodyPr>
                <a:lstStyle/>
                <a:p>
                  <a:endParaRPr lang="es-MX">
                    <a:solidFill>
                      <a:srgbClr val="000066"/>
                    </a:solidFill>
                  </a:endParaRPr>
                </a:p>
              </p:txBody>
            </p:sp>
            <p:sp>
              <p:nvSpPr>
                <p:cNvPr id="229406" name="Line 30"/>
                <p:cNvSpPr>
                  <a:spLocks noChangeShapeType="1"/>
                </p:cNvSpPr>
                <p:nvPr/>
              </p:nvSpPr>
              <p:spPr bwMode="auto">
                <a:xfrm flipV="1">
                  <a:off x="1277" y="3088"/>
                  <a:ext cx="0" cy="220"/>
                </a:xfrm>
                <a:prstGeom prst="line">
                  <a:avLst/>
                </a:prstGeom>
                <a:noFill/>
                <a:ln w="25400">
                  <a:solidFill>
                    <a:schemeClr val="tx1"/>
                  </a:solidFill>
                  <a:round/>
                  <a:headEnd/>
                  <a:tailEnd/>
                </a:ln>
                <a:effectLst/>
              </p:spPr>
              <p:txBody>
                <a:bodyPr/>
                <a:lstStyle/>
                <a:p>
                  <a:endParaRPr lang="es-MX">
                    <a:solidFill>
                      <a:srgbClr val="000066"/>
                    </a:solidFill>
                  </a:endParaRPr>
                </a:p>
              </p:txBody>
            </p:sp>
          </p:grpSp>
          <p:grpSp>
            <p:nvGrpSpPr>
              <p:cNvPr id="229407" name="Group 31"/>
              <p:cNvGrpSpPr>
                <a:grpSpLocks/>
              </p:cNvGrpSpPr>
              <p:nvPr/>
            </p:nvGrpSpPr>
            <p:grpSpPr bwMode="auto">
              <a:xfrm>
                <a:off x="1632" y="3052"/>
                <a:ext cx="77" cy="560"/>
                <a:chOff x="1200" y="3088"/>
                <a:chExt cx="77" cy="560"/>
              </a:xfrm>
            </p:grpSpPr>
            <p:sp>
              <p:nvSpPr>
                <p:cNvPr id="229408" name="Rectangle 32"/>
                <p:cNvSpPr>
                  <a:spLocks noChangeArrowheads="1"/>
                </p:cNvSpPr>
                <p:nvPr/>
              </p:nvSpPr>
              <p:spPr bwMode="auto">
                <a:xfrm>
                  <a:off x="1200" y="3360"/>
                  <a:ext cx="48" cy="288"/>
                </a:xfrm>
                <a:prstGeom prst="rect">
                  <a:avLst/>
                </a:prstGeom>
                <a:solidFill>
                  <a:schemeClr val="bg2">
                    <a:alpha val="50000"/>
                  </a:schemeClr>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chemeClr val="bg2"/>
                  </a:extrusionClr>
                </a:sp3d>
              </p:spPr>
              <p:txBody>
                <a:bodyPr wrap="none" anchor="ctr">
                  <a:flatTx/>
                </a:bodyPr>
                <a:lstStyle/>
                <a:p>
                  <a:endParaRPr lang="es-MX">
                    <a:solidFill>
                      <a:srgbClr val="000066"/>
                    </a:solidFill>
                  </a:endParaRPr>
                </a:p>
              </p:txBody>
            </p:sp>
            <p:sp>
              <p:nvSpPr>
                <p:cNvPr id="229409" name="Line 33"/>
                <p:cNvSpPr>
                  <a:spLocks noChangeShapeType="1"/>
                </p:cNvSpPr>
                <p:nvPr/>
              </p:nvSpPr>
              <p:spPr bwMode="auto">
                <a:xfrm flipV="1">
                  <a:off x="1277" y="3088"/>
                  <a:ext cx="0" cy="220"/>
                </a:xfrm>
                <a:prstGeom prst="line">
                  <a:avLst/>
                </a:prstGeom>
                <a:noFill/>
                <a:ln w="25400">
                  <a:solidFill>
                    <a:schemeClr val="tx1"/>
                  </a:solidFill>
                  <a:round/>
                  <a:headEnd/>
                  <a:tailEnd/>
                </a:ln>
                <a:effectLst/>
              </p:spPr>
              <p:txBody>
                <a:bodyPr/>
                <a:lstStyle/>
                <a:p>
                  <a:endParaRPr lang="es-MX">
                    <a:solidFill>
                      <a:srgbClr val="000066"/>
                    </a:solidFill>
                  </a:endParaRPr>
                </a:p>
              </p:txBody>
            </p:sp>
          </p:grpSp>
          <p:sp>
            <p:nvSpPr>
              <p:cNvPr id="229410" name="Line 34"/>
              <p:cNvSpPr>
                <a:spLocks noChangeShapeType="1"/>
              </p:cNvSpPr>
              <p:nvPr/>
            </p:nvSpPr>
            <p:spPr bwMode="auto">
              <a:xfrm flipV="1">
                <a:off x="700" y="2673"/>
                <a:ext cx="0" cy="345"/>
              </a:xfrm>
              <a:prstGeom prst="line">
                <a:avLst/>
              </a:prstGeom>
              <a:noFill/>
              <a:ln w="25400">
                <a:solidFill>
                  <a:schemeClr val="tx1"/>
                </a:solidFill>
                <a:round/>
                <a:headEnd/>
                <a:tailEnd/>
              </a:ln>
              <a:effectLst/>
            </p:spPr>
            <p:txBody>
              <a:bodyPr/>
              <a:lstStyle/>
              <a:p>
                <a:endParaRPr lang="es-MX">
                  <a:solidFill>
                    <a:srgbClr val="000066"/>
                  </a:solidFill>
                </a:endParaRPr>
              </a:p>
            </p:txBody>
          </p:sp>
          <p:sp>
            <p:nvSpPr>
              <p:cNvPr id="229411" name="Line 35"/>
              <p:cNvSpPr>
                <a:spLocks noChangeShapeType="1"/>
              </p:cNvSpPr>
              <p:nvPr/>
            </p:nvSpPr>
            <p:spPr bwMode="auto">
              <a:xfrm flipV="1">
                <a:off x="1708" y="2674"/>
                <a:ext cx="0" cy="345"/>
              </a:xfrm>
              <a:prstGeom prst="line">
                <a:avLst/>
              </a:prstGeom>
              <a:noFill/>
              <a:ln w="25400">
                <a:solidFill>
                  <a:schemeClr val="tx1"/>
                </a:solidFill>
                <a:round/>
                <a:headEnd/>
                <a:tailEnd/>
              </a:ln>
              <a:effectLst/>
            </p:spPr>
            <p:txBody>
              <a:bodyPr/>
              <a:lstStyle/>
              <a:p>
                <a:endParaRPr lang="es-MX">
                  <a:solidFill>
                    <a:srgbClr val="000066"/>
                  </a:solidFill>
                </a:endParaRPr>
              </a:p>
            </p:txBody>
          </p:sp>
          <p:sp>
            <p:nvSpPr>
              <p:cNvPr id="229412" name="Line 36"/>
              <p:cNvSpPr>
                <a:spLocks noChangeShapeType="1"/>
              </p:cNvSpPr>
              <p:nvPr/>
            </p:nvSpPr>
            <p:spPr bwMode="auto">
              <a:xfrm flipV="1">
                <a:off x="1708" y="2288"/>
                <a:ext cx="0" cy="345"/>
              </a:xfrm>
              <a:prstGeom prst="line">
                <a:avLst/>
              </a:prstGeom>
              <a:noFill/>
              <a:ln w="25400">
                <a:solidFill>
                  <a:schemeClr val="tx1"/>
                </a:solidFill>
                <a:round/>
                <a:headEnd/>
                <a:tailEnd/>
              </a:ln>
              <a:effectLst/>
            </p:spPr>
            <p:txBody>
              <a:bodyPr/>
              <a:lstStyle/>
              <a:p>
                <a:endParaRPr lang="es-MX">
                  <a:solidFill>
                    <a:srgbClr val="000066"/>
                  </a:solidFill>
                </a:endParaRPr>
              </a:p>
            </p:txBody>
          </p:sp>
          <p:sp>
            <p:nvSpPr>
              <p:cNvPr id="229413" name="Line 37"/>
              <p:cNvSpPr>
                <a:spLocks noChangeShapeType="1"/>
              </p:cNvSpPr>
              <p:nvPr/>
            </p:nvSpPr>
            <p:spPr bwMode="auto">
              <a:xfrm flipV="1">
                <a:off x="702" y="2287"/>
                <a:ext cx="0" cy="345"/>
              </a:xfrm>
              <a:prstGeom prst="line">
                <a:avLst/>
              </a:prstGeom>
              <a:noFill/>
              <a:ln w="25400">
                <a:solidFill>
                  <a:schemeClr val="tx1"/>
                </a:solidFill>
                <a:round/>
                <a:headEnd/>
                <a:tailEnd/>
              </a:ln>
              <a:effectLst/>
            </p:spPr>
            <p:txBody>
              <a:bodyPr/>
              <a:lstStyle/>
              <a:p>
                <a:endParaRPr lang="es-MX">
                  <a:solidFill>
                    <a:srgbClr val="000066"/>
                  </a:solidFill>
                </a:endParaRPr>
              </a:p>
            </p:txBody>
          </p:sp>
          <p:sp>
            <p:nvSpPr>
              <p:cNvPr id="229414" name="Line 38"/>
              <p:cNvSpPr>
                <a:spLocks noChangeShapeType="1"/>
              </p:cNvSpPr>
              <p:nvPr/>
            </p:nvSpPr>
            <p:spPr bwMode="auto">
              <a:xfrm rot="16200000" flipV="1">
                <a:off x="1206" y="1776"/>
                <a:ext cx="0" cy="1025"/>
              </a:xfrm>
              <a:prstGeom prst="line">
                <a:avLst/>
              </a:prstGeom>
              <a:noFill/>
              <a:ln w="25400">
                <a:solidFill>
                  <a:schemeClr val="tx1"/>
                </a:solidFill>
                <a:round/>
                <a:headEnd/>
                <a:tailEnd/>
              </a:ln>
              <a:effectLst/>
            </p:spPr>
            <p:txBody>
              <a:bodyPr/>
              <a:lstStyle/>
              <a:p>
                <a:endParaRPr lang="es-MX">
                  <a:solidFill>
                    <a:srgbClr val="000066"/>
                  </a:solidFill>
                </a:endParaRPr>
              </a:p>
            </p:txBody>
          </p:sp>
          <p:sp>
            <p:nvSpPr>
              <p:cNvPr id="229415" name="Rectangle 39"/>
              <p:cNvSpPr>
                <a:spLocks noChangeArrowheads="1"/>
              </p:cNvSpPr>
              <p:nvPr/>
            </p:nvSpPr>
            <p:spPr bwMode="auto">
              <a:xfrm>
                <a:off x="1056" y="2160"/>
                <a:ext cx="336" cy="240"/>
              </a:xfrm>
              <a:prstGeom prst="rect">
                <a:avLst/>
              </a:prstGeom>
              <a:solidFill>
                <a:schemeClr val="bg2"/>
              </a:solidFill>
              <a:ln w="9525">
                <a:solidFill>
                  <a:schemeClr val="tx1"/>
                </a:solidFill>
                <a:miter lim="800000"/>
                <a:headEnd/>
                <a:tailEnd/>
              </a:ln>
              <a:effectLst/>
            </p:spPr>
            <p:txBody>
              <a:bodyPr wrap="none" anchor="ctr"/>
              <a:lstStyle/>
              <a:p>
                <a:r>
                  <a:rPr lang="es-ES" sz="2000">
                    <a:solidFill>
                      <a:srgbClr val="000066"/>
                    </a:solidFill>
                    <a:effectLst/>
                    <a:latin typeface="Times New Roman" pitchFamily="18" charset="0"/>
                  </a:rPr>
                  <a:t>V</a:t>
                </a:r>
              </a:p>
            </p:txBody>
          </p:sp>
        </p:grpSp>
        <p:sp>
          <p:nvSpPr>
            <p:cNvPr id="229416" name="Text Box 40"/>
            <p:cNvSpPr txBox="1">
              <a:spLocks noChangeArrowheads="1"/>
            </p:cNvSpPr>
            <p:nvPr/>
          </p:nvSpPr>
          <p:spPr bwMode="auto">
            <a:xfrm>
              <a:off x="1477" y="3520"/>
              <a:ext cx="167" cy="164"/>
            </a:xfrm>
            <a:prstGeom prst="rect">
              <a:avLst/>
            </a:prstGeom>
            <a:noFill/>
            <a:ln w="9525">
              <a:noFill/>
              <a:miter lim="800000"/>
              <a:headEnd/>
              <a:tailEnd/>
            </a:ln>
            <a:effectLst/>
          </p:spPr>
          <p:txBody>
            <a:bodyPr wrap="none">
              <a:spAutoFit/>
            </a:bodyPr>
            <a:lstStyle/>
            <a:p>
              <a:r>
                <a:rPr lang="es-ES">
                  <a:solidFill>
                    <a:srgbClr val="000066"/>
                  </a:solidFill>
                  <a:effectLst/>
                </a:rPr>
                <a:t>+</a:t>
              </a:r>
            </a:p>
          </p:txBody>
        </p:sp>
        <p:sp>
          <p:nvSpPr>
            <p:cNvPr id="229417" name="Text Box 41"/>
            <p:cNvSpPr txBox="1">
              <a:spLocks noChangeArrowheads="1"/>
            </p:cNvSpPr>
            <p:nvPr/>
          </p:nvSpPr>
          <p:spPr bwMode="auto">
            <a:xfrm rot="23029">
              <a:off x="462" y="3468"/>
              <a:ext cx="164" cy="231"/>
            </a:xfrm>
            <a:prstGeom prst="rect">
              <a:avLst/>
            </a:prstGeom>
            <a:noFill/>
            <a:ln w="9525">
              <a:noFill/>
              <a:miter lim="800000"/>
              <a:headEnd/>
              <a:tailEnd/>
            </a:ln>
            <a:effectLst/>
          </p:spPr>
          <p:txBody>
            <a:bodyPr wrap="none">
              <a:spAutoFit/>
            </a:bodyPr>
            <a:lstStyle/>
            <a:p>
              <a:r>
                <a:rPr lang="es-ES" sz="1800">
                  <a:solidFill>
                    <a:srgbClr val="000066"/>
                  </a:solidFill>
                  <a:effectLst/>
                </a:rPr>
                <a:t>-</a:t>
              </a:r>
            </a:p>
          </p:txBody>
        </p:sp>
      </p:grpSp>
      <p:cxnSp>
        <p:nvCxnSpPr>
          <p:cNvPr id="229418" name="AutoShape 42"/>
          <p:cNvCxnSpPr>
            <a:cxnSpLocks noChangeShapeType="1"/>
            <a:stCxn id="229400" idx="0"/>
            <a:endCxn id="229417" idx="3"/>
          </p:cNvCxnSpPr>
          <p:nvPr/>
        </p:nvCxnSpPr>
        <p:spPr bwMode="auto">
          <a:xfrm rot="5400000" flipH="1">
            <a:off x="3036094" y="5391944"/>
            <a:ext cx="288925" cy="300037"/>
          </a:xfrm>
          <a:prstGeom prst="curvedConnector2">
            <a:avLst/>
          </a:prstGeom>
          <a:noFill/>
          <a:ln w="25400">
            <a:solidFill>
              <a:srgbClr val="0033CC"/>
            </a:solidFill>
            <a:prstDash val="sysDot"/>
            <a:round/>
            <a:headEnd/>
            <a:tailEnd type="stealth" w="med" len="sm"/>
          </a:ln>
          <a:effectLst/>
        </p:spPr>
      </p:cxnSp>
      <p:cxnSp>
        <p:nvCxnSpPr>
          <p:cNvPr id="229421" name="AutoShape 45"/>
          <p:cNvCxnSpPr>
            <a:cxnSpLocks noChangeShapeType="1"/>
            <a:stCxn id="229401" idx="0"/>
            <a:endCxn id="229416" idx="1"/>
          </p:cNvCxnSpPr>
          <p:nvPr/>
        </p:nvCxnSpPr>
        <p:spPr bwMode="auto">
          <a:xfrm rot="16200000">
            <a:off x="4171157" y="5476081"/>
            <a:ext cx="260350" cy="160337"/>
          </a:xfrm>
          <a:prstGeom prst="curvedConnector2">
            <a:avLst/>
          </a:prstGeom>
          <a:noFill/>
          <a:ln w="25400">
            <a:solidFill>
              <a:srgbClr val="0033CC"/>
            </a:solidFill>
            <a:prstDash val="sysDot"/>
            <a:round/>
            <a:headEnd/>
            <a:tailEnd type="stealth" w="med" len="sm"/>
          </a:ln>
          <a:effectLst/>
        </p:spPr>
      </p:cxnSp>
      <p:sp>
        <p:nvSpPr>
          <p:cNvPr id="41" name="Text Box 4"/>
          <p:cNvSpPr txBox="1">
            <a:spLocks noChangeArrowheads="1"/>
          </p:cNvSpPr>
          <p:nvPr/>
        </p:nvSpPr>
        <p:spPr bwMode="auto">
          <a:xfrm>
            <a:off x="3241346" y="673532"/>
            <a:ext cx="2661306"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Electrólisis del agua</a:t>
            </a:r>
            <a:endParaRPr lang="es-ES" sz="2000" dirty="0">
              <a:solidFill>
                <a:srgbClr val="000066"/>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29378"/>
                                        </p:tgtEl>
                                        <p:attrNameLst>
                                          <p:attrName>style.visibility</p:attrName>
                                        </p:attrNameLst>
                                      </p:cBhvr>
                                      <p:to>
                                        <p:strVal val="visible"/>
                                      </p:to>
                                    </p:set>
                                    <p:animEffect transition="in" filter="strips(downRight)">
                                      <p:cBhvr>
                                        <p:cTn id="7" dur="500"/>
                                        <p:tgtEl>
                                          <p:spTgt spid="22937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22938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229388"/>
                                        </p:tgtEl>
                                        <p:attrNameLst>
                                          <p:attrName>style.visibility</p:attrName>
                                        </p:attrNameLst>
                                      </p:cBhvr>
                                      <p:to>
                                        <p:strVal val="visible"/>
                                      </p:to>
                                    </p:set>
                                    <p:animEffect transition="in" filter="strips(downRight)">
                                      <p:cBhvr>
                                        <p:cTn id="16" dur="500"/>
                                        <p:tgtEl>
                                          <p:spTgt spid="22938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22938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499"/>
                                          </p:stCondLst>
                                        </p:cTn>
                                        <p:tgtEl>
                                          <p:spTgt spid="22939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229402"/>
                                        </p:tgtEl>
                                        <p:attrNameLst>
                                          <p:attrName>style.visibility</p:attrName>
                                        </p:attrNameLst>
                                      </p:cBhvr>
                                      <p:to>
                                        <p:strVal val="visible"/>
                                      </p:to>
                                    </p:set>
                                    <p:animEffect transition="in" filter="dissolve">
                                      <p:cBhvr>
                                        <p:cTn id="29" dur="500"/>
                                        <p:tgtEl>
                                          <p:spTgt spid="229402"/>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9" fill="hold" nodeType="clickEffect">
                                  <p:stCondLst>
                                    <p:cond delay="0"/>
                                  </p:stCondLst>
                                  <p:childTnLst>
                                    <p:set>
                                      <p:cBhvr>
                                        <p:cTn id="33" dur="1" fill="hold">
                                          <p:stCondLst>
                                            <p:cond delay="0"/>
                                          </p:stCondLst>
                                        </p:cTn>
                                        <p:tgtEl>
                                          <p:spTgt spid="229418"/>
                                        </p:tgtEl>
                                        <p:attrNameLst>
                                          <p:attrName>style.visibility</p:attrName>
                                        </p:attrNameLst>
                                      </p:cBhvr>
                                      <p:to>
                                        <p:strVal val="visible"/>
                                      </p:to>
                                    </p:set>
                                    <p:animEffect transition="in" filter="strips(upLeft)">
                                      <p:cBhvr>
                                        <p:cTn id="34" dur="500"/>
                                        <p:tgtEl>
                                          <p:spTgt spid="229418"/>
                                        </p:tgtEl>
                                      </p:cBhvr>
                                    </p:animEffect>
                                  </p:childTnLst>
                                </p:cTn>
                              </p:par>
                            </p:childTnLst>
                          </p:cTn>
                        </p:par>
                        <p:par>
                          <p:cTn id="35" fill="hold">
                            <p:stCondLst>
                              <p:cond delay="500"/>
                            </p:stCondLst>
                            <p:childTnLst>
                              <p:par>
                                <p:cTn id="36" presetID="18" presetClass="entr" presetSubtype="3" fill="hold" nodeType="afterEffect">
                                  <p:stCondLst>
                                    <p:cond delay="0"/>
                                  </p:stCondLst>
                                  <p:childTnLst>
                                    <p:set>
                                      <p:cBhvr>
                                        <p:cTn id="37" dur="1" fill="hold">
                                          <p:stCondLst>
                                            <p:cond delay="0"/>
                                          </p:stCondLst>
                                        </p:cTn>
                                        <p:tgtEl>
                                          <p:spTgt spid="229421"/>
                                        </p:tgtEl>
                                        <p:attrNameLst>
                                          <p:attrName>style.visibility</p:attrName>
                                        </p:attrNameLst>
                                      </p:cBhvr>
                                      <p:to>
                                        <p:strVal val="visible"/>
                                      </p:to>
                                    </p:set>
                                    <p:animEffect transition="in" filter="strips(upRight)">
                                      <p:cBhvr>
                                        <p:cTn id="38" dur="500"/>
                                        <p:tgtEl>
                                          <p:spTgt spid="229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8" grpId="0" autoUpdateAnimBg="0"/>
      <p:bldP spid="22938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ext Box 2"/>
          <p:cNvSpPr txBox="1">
            <a:spLocks noChangeArrowheads="1"/>
          </p:cNvSpPr>
          <p:nvPr/>
        </p:nvSpPr>
        <p:spPr bwMode="auto">
          <a:xfrm>
            <a:off x="1295400" y="1556792"/>
            <a:ext cx="1219200" cy="336550"/>
          </a:xfrm>
          <a:prstGeom prst="rect">
            <a:avLst/>
          </a:prstGeom>
          <a:noFill/>
          <a:ln w="9525">
            <a:noFill/>
            <a:miter lim="800000"/>
            <a:headEnd/>
            <a:tailEnd/>
          </a:ln>
          <a:effectLst/>
        </p:spPr>
        <p:txBody>
          <a:bodyPr>
            <a:spAutoFit/>
          </a:bodyPr>
          <a:lstStyle/>
          <a:p>
            <a:pPr>
              <a:spcBef>
                <a:spcPct val="50000"/>
              </a:spcBef>
            </a:pPr>
            <a:r>
              <a:rPr lang="es-ES" sz="1600" b="0" dirty="0">
                <a:solidFill>
                  <a:srgbClr val="000066"/>
                </a:solidFill>
                <a:effectLst/>
              </a:rPr>
              <a:t>Cátodo(-):</a:t>
            </a:r>
          </a:p>
        </p:txBody>
      </p:sp>
      <p:graphicFrame>
        <p:nvGraphicFramePr>
          <p:cNvPr id="247811" name="Object 3"/>
          <p:cNvGraphicFramePr>
            <a:graphicFrameLocks noChangeAspect="1"/>
          </p:cNvGraphicFramePr>
          <p:nvPr>
            <p:extLst>
              <p:ext uri="{D42A27DB-BD31-4B8C-83A1-F6EECF244321}">
                <p14:modId xmlns:p14="http://schemas.microsoft.com/office/powerpoint/2010/main" val="2296739582"/>
              </p:ext>
            </p:extLst>
          </p:nvPr>
        </p:nvGraphicFramePr>
        <p:xfrm>
          <a:off x="3108991" y="1842045"/>
          <a:ext cx="2133202" cy="408486"/>
        </p:xfrm>
        <a:graphic>
          <a:graphicData uri="http://schemas.openxmlformats.org/presentationml/2006/ole">
            <mc:AlternateContent xmlns:mc="http://schemas.openxmlformats.org/markup-compatibility/2006">
              <mc:Choice xmlns:v="urn:schemas-microsoft-com:vml" Requires="v">
                <p:oleObj spid="_x0000_s248156" name="Ecuación" r:id="rId3" imgW="1180800" imgH="228600" progId="Equation.3">
                  <p:embed/>
                </p:oleObj>
              </mc:Choice>
              <mc:Fallback>
                <p:oleObj name="Ecuación" r:id="rId3" imgW="1180800" imgH="228600" progId="Equation.3">
                  <p:embed/>
                  <p:pic>
                    <p:nvPicPr>
                      <p:cNvPr id="0" name="Picture 3"/>
                      <p:cNvPicPr>
                        <a:picLocks noChangeAspect="1" noChangeArrowheads="1"/>
                      </p:cNvPicPr>
                      <p:nvPr/>
                    </p:nvPicPr>
                    <p:blipFill>
                      <a:blip r:embed="rId4"/>
                      <a:srcRect/>
                      <a:stretch>
                        <a:fillRect/>
                      </a:stretch>
                    </p:blipFill>
                    <p:spPr bwMode="auto">
                      <a:xfrm>
                        <a:off x="3108991" y="1842045"/>
                        <a:ext cx="2133202" cy="408486"/>
                      </a:xfrm>
                      <a:prstGeom prst="rect">
                        <a:avLst/>
                      </a:prstGeom>
                      <a:noFill/>
                      <a:extLst/>
                    </p:spPr>
                  </p:pic>
                </p:oleObj>
              </mc:Fallback>
            </mc:AlternateContent>
          </a:graphicData>
        </a:graphic>
      </p:graphicFrame>
      <p:graphicFrame>
        <p:nvGraphicFramePr>
          <p:cNvPr id="247812" name="Object 4"/>
          <p:cNvGraphicFramePr>
            <a:graphicFrameLocks noChangeAspect="1"/>
          </p:cNvGraphicFramePr>
          <p:nvPr>
            <p:extLst>
              <p:ext uri="{D42A27DB-BD31-4B8C-83A1-F6EECF244321}">
                <p14:modId xmlns:p14="http://schemas.microsoft.com/office/powerpoint/2010/main" val="1312155888"/>
              </p:ext>
            </p:extLst>
          </p:nvPr>
        </p:nvGraphicFramePr>
        <p:xfrm>
          <a:off x="2252663" y="2256880"/>
          <a:ext cx="4637087" cy="474662"/>
        </p:xfrm>
        <a:graphic>
          <a:graphicData uri="http://schemas.openxmlformats.org/presentationml/2006/ole">
            <mc:AlternateContent xmlns:mc="http://schemas.openxmlformats.org/markup-compatibility/2006">
              <mc:Choice xmlns:v="urn:schemas-microsoft-com:vml" Requires="v">
                <p:oleObj spid="_x0000_s248157" name="Ecuación" r:id="rId5" imgW="1955520" imgH="203040" progId="Equation.3">
                  <p:embed/>
                </p:oleObj>
              </mc:Choice>
              <mc:Fallback>
                <p:oleObj name="Ecuación" r:id="rId5" imgW="1955520" imgH="2030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2663" y="2256880"/>
                        <a:ext cx="4637087" cy="474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7813" name="Text Box 5"/>
          <p:cNvSpPr txBox="1">
            <a:spLocks noChangeArrowheads="1"/>
          </p:cNvSpPr>
          <p:nvPr/>
        </p:nvSpPr>
        <p:spPr bwMode="auto">
          <a:xfrm>
            <a:off x="1320800" y="3933056"/>
            <a:ext cx="1219200" cy="336550"/>
          </a:xfrm>
          <a:prstGeom prst="rect">
            <a:avLst/>
          </a:prstGeom>
          <a:noFill/>
          <a:ln w="9525">
            <a:noFill/>
            <a:miter lim="800000"/>
            <a:headEnd/>
            <a:tailEnd/>
          </a:ln>
          <a:effectLst/>
        </p:spPr>
        <p:txBody>
          <a:bodyPr>
            <a:spAutoFit/>
          </a:bodyPr>
          <a:lstStyle/>
          <a:p>
            <a:pPr>
              <a:spcBef>
                <a:spcPct val="50000"/>
              </a:spcBef>
            </a:pPr>
            <a:r>
              <a:rPr lang="es-ES" sz="1600" b="0" dirty="0">
                <a:solidFill>
                  <a:srgbClr val="000066"/>
                </a:solidFill>
                <a:effectLst/>
              </a:rPr>
              <a:t>Ánodo (+):</a:t>
            </a:r>
          </a:p>
        </p:txBody>
      </p:sp>
      <p:graphicFrame>
        <p:nvGraphicFramePr>
          <p:cNvPr id="247814" name="Object 6"/>
          <p:cNvGraphicFramePr>
            <a:graphicFrameLocks noChangeAspect="1"/>
          </p:cNvGraphicFramePr>
          <p:nvPr>
            <p:extLst>
              <p:ext uri="{D42A27DB-BD31-4B8C-83A1-F6EECF244321}">
                <p14:modId xmlns:p14="http://schemas.microsoft.com/office/powerpoint/2010/main" val="2045596996"/>
              </p:ext>
            </p:extLst>
          </p:nvPr>
        </p:nvGraphicFramePr>
        <p:xfrm>
          <a:off x="2927350" y="4345806"/>
          <a:ext cx="4311650" cy="438150"/>
        </p:xfrm>
        <a:graphic>
          <a:graphicData uri="http://schemas.openxmlformats.org/presentationml/2006/ole">
            <mc:AlternateContent xmlns:mc="http://schemas.openxmlformats.org/markup-compatibility/2006">
              <mc:Choice xmlns:v="urn:schemas-microsoft-com:vml" Requires="v">
                <p:oleObj spid="_x0000_s248158" name="Ecuación" r:id="rId7" imgW="1981080" imgH="203040" progId="Equation.3">
                  <p:embed/>
                </p:oleObj>
              </mc:Choice>
              <mc:Fallback>
                <p:oleObj name="Ecuación" r:id="rId7" imgW="1981080" imgH="20304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7350" y="4345806"/>
                        <a:ext cx="4311650"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7815" name="Object 7"/>
          <p:cNvGraphicFramePr>
            <a:graphicFrameLocks noChangeAspect="1"/>
          </p:cNvGraphicFramePr>
          <p:nvPr>
            <p:extLst>
              <p:ext uri="{D42A27DB-BD31-4B8C-83A1-F6EECF244321}">
                <p14:modId xmlns:p14="http://schemas.microsoft.com/office/powerpoint/2010/main" val="4106981755"/>
              </p:ext>
            </p:extLst>
          </p:nvPr>
        </p:nvGraphicFramePr>
        <p:xfrm>
          <a:off x="2971800" y="4809356"/>
          <a:ext cx="4076700" cy="498475"/>
        </p:xfrm>
        <a:graphic>
          <a:graphicData uri="http://schemas.openxmlformats.org/presentationml/2006/ole">
            <mc:AlternateContent xmlns:mc="http://schemas.openxmlformats.org/markup-compatibility/2006">
              <mc:Choice xmlns:v="urn:schemas-microsoft-com:vml" Requires="v">
                <p:oleObj spid="_x0000_s248159" name="Ecuación" r:id="rId9" imgW="1854000" imgH="228600" progId="Equation.3">
                  <p:embed/>
                </p:oleObj>
              </mc:Choice>
              <mc:Fallback>
                <p:oleObj name="Ecuación" r:id="rId9" imgW="1854000" imgH="22860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71800" y="4809356"/>
                        <a:ext cx="4076700"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7816" name="Line 8"/>
          <p:cNvSpPr>
            <a:spLocks noChangeShapeType="1"/>
          </p:cNvSpPr>
          <p:nvPr/>
        </p:nvSpPr>
        <p:spPr bwMode="auto">
          <a:xfrm>
            <a:off x="1485900" y="2737892"/>
            <a:ext cx="6013450" cy="0"/>
          </a:xfrm>
          <a:prstGeom prst="line">
            <a:avLst/>
          </a:prstGeom>
          <a:noFill/>
          <a:ln w="9525">
            <a:solidFill>
              <a:schemeClr val="tx1"/>
            </a:solidFill>
            <a:round/>
            <a:headEnd/>
            <a:tailEnd/>
          </a:ln>
          <a:effectLst/>
        </p:spPr>
        <p:txBody>
          <a:bodyPr/>
          <a:lstStyle/>
          <a:p>
            <a:endParaRPr lang="es-MX">
              <a:solidFill>
                <a:srgbClr val="000066"/>
              </a:solidFill>
            </a:endParaRPr>
          </a:p>
        </p:txBody>
      </p:sp>
      <p:graphicFrame>
        <p:nvGraphicFramePr>
          <p:cNvPr id="247817" name="Object 9"/>
          <p:cNvGraphicFramePr>
            <a:graphicFrameLocks noChangeAspect="1"/>
          </p:cNvGraphicFramePr>
          <p:nvPr>
            <p:extLst>
              <p:ext uri="{D42A27DB-BD31-4B8C-83A1-F6EECF244321}">
                <p14:modId xmlns:p14="http://schemas.microsoft.com/office/powerpoint/2010/main" val="59167146"/>
              </p:ext>
            </p:extLst>
          </p:nvPr>
        </p:nvGraphicFramePr>
        <p:xfrm>
          <a:off x="1604963" y="2758530"/>
          <a:ext cx="5932487" cy="474662"/>
        </p:xfrm>
        <a:graphic>
          <a:graphicData uri="http://schemas.openxmlformats.org/presentationml/2006/ole">
            <mc:AlternateContent xmlns:mc="http://schemas.openxmlformats.org/markup-compatibility/2006">
              <mc:Choice xmlns:v="urn:schemas-microsoft-com:vml" Requires="v">
                <p:oleObj spid="_x0000_s248160" name="Ecuación" r:id="rId11" imgW="2501640" imgH="203040" progId="Equation.3">
                  <p:embed/>
                </p:oleObj>
              </mc:Choice>
              <mc:Fallback>
                <p:oleObj name="Ecuación" r:id="rId11" imgW="2501640" imgH="20304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04963" y="2758530"/>
                        <a:ext cx="5932487" cy="474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7818" name="Line 10"/>
          <p:cNvSpPr>
            <a:spLocks noChangeShapeType="1"/>
          </p:cNvSpPr>
          <p:nvPr/>
        </p:nvSpPr>
        <p:spPr bwMode="auto">
          <a:xfrm>
            <a:off x="1633538" y="5318944"/>
            <a:ext cx="6013450" cy="0"/>
          </a:xfrm>
          <a:prstGeom prst="line">
            <a:avLst/>
          </a:prstGeom>
          <a:noFill/>
          <a:ln w="9525">
            <a:solidFill>
              <a:schemeClr val="tx1"/>
            </a:solidFill>
            <a:round/>
            <a:headEnd/>
            <a:tailEnd/>
          </a:ln>
          <a:effectLst/>
        </p:spPr>
        <p:txBody>
          <a:bodyPr/>
          <a:lstStyle/>
          <a:p>
            <a:endParaRPr lang="es-MX">
              <a:solidFill>
                <a:srgbClr val="000066"/>
              </a:solidFill>
            </a:endParaRPr>
          </a:p>
        </p:txBody>
      </p:sp>
      <p:graphicFrame>
        <p:nvGraphicFramePr>
          <p:cNvPr id="247819" name="Object 11"/>
          <p:cNvGraphicFramePr>
            <a:graphicFrameLocks noChangeAspect="1"/>
          </p:cNvGraphicFramePr>
          <p:nvPr>
            <p:extLst>
              <p:ext uri="{D42A27DB-BD31-4B8C-83A1-F6EECF244321}">
                <p14:modId xmlns:p14="http://schemas.microsoft.com/office/powerpoint/2010/main" val="3453155159"/>
              </p:ext>
            </p:extLst>
          </p:nvPr>
        </p:nvGraphicFramePr>
        <p:xfrm>
          <a:off x="2414588" y="5311006"/>
          <a:ext cx="4608512" cy="533400"/>
        </p:xfrm>
        <a:graphic>
          <a:graphicData uri="http://schemas.openxmlformats.org/presentationml/2006/ole">
            <mc:AlternateContent xmlns:mc="http://schemas.openxmlformats.org/markup-compatibility/2006">
              <mc:Choice xmlns:v="urn:schemas-microsoft-com:vml" Requires="v">
                <p:oleObj spid="_x0000_s248161" name="Ecuación" r:id="rId13" imgW="1942920" imgH="228600" progId="Equation.3">
                  <p:embed/>
                </p:oleObj>
              </mc:Choice>
              <mc:Fallback>
                <p:oleObj name="Ecuación" r:id="rId13" imgW="1942920" imgH="228600" progId="Equation.3">
                  <p:embed/>
                  <p:pic>
                    <p:nvPicPr>
                      <p:cNvPr id="0"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14588" y="5311006"/>
                        <a:ext cx="4608512"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 Box 4"/>
          <p:cNvSpPr txBox="1">
            <a:spLocks noChangeArrowheads="1"/>
          </p:cNvSpPr>
          <p:nvPr/>
        </p:nvSpPr>
        <p:spPr bwMode="auto">
          <a:xfrm>
            <a:off x="3241346" y="673532"/>
            <a:ext cx="2661306"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Electrólisis del agua</a:t>
            </a:r>
            <a:endParaRPr lang="es-ES" sz="2000" dirty="0">
              <a:solidFill>
                <a:srgbClr val="000066"/>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78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478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478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78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478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2478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247816"/>
                                        </p:tgtEl>
                                        <p:attrNameLst>
                                          <p:attrName>style.visibility</p:attrName>
                                        </p:attrNameLst>
                                      </p:cBhvr>
                                      <p:to>
                                        <p:strVal val="visible"/>
                                      </p:to>
                                    </p:set>
                                    <p:animEffect transition="in" filter="strips(downRight)">
                                      <p:cBhvr>
                                        <p:cTn id="31" dur="500"/>
                                        <p:tgtEl>
                                          <p:spTgt spid="247816"/>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nodeType="clickEffect">
                                  <p:stCondLst>
                                    <p:cond delay="0"/>
                                  </p:stCondLst>
                                  <p:childTnLst>
                                    <p:set>
                                      <p:cBhvr>
                                        <p:cTn id="35" dur="1" fill="hold">
                                          <p:stCondLst>
                                            <p:cond delay="0"/>
                                          </p:stCondLst>
                                        </p:cTn>
                                        <p:tgtEl>
                                          <p:spTgt spid="247817"/>
                                        </p:tgtEl>
                                        <p:attrNameLst>
                                          <p:attrName>style.visibility</p:attrName>
                                        </p:attrNameLst>
                                      </p:cBhvr>
                                      <p:to>
                                        <p:strVal val="visible"/>
                                      </p:to>
                                    </p:set>
                                    <p:animEffect transition="in" filter="strips(downRight)">
                                      <p:cBhvr>
                                        <p:cTn id="36" dur="500"/>
                                        <p:tgtEl>
                                          <p:spTgt spid="247817"/>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247818"/>
                                        </p:tgtEl>
                                        <p:attrNameLst>
                                          <p:attrName>style.visibility</p:attrName>
                                        </p:attrNameLst>
                                      </p:cBhvr>
                                      <p:to>
                                        <p:strVal val="visible"/>
                                      </p:to>
                                    </p:set>
                                    <p:animEffect transition="in" filter="strips(downRight)">
                                      <p:cBhvr>
                                        <p:cTn id="41" dur="500"/>
                                        <p:tgtEl>
                                          <p:spTgt spid="247818"/>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6" fill="hold" nodeType="clickEffect">
                                  <p:stCondLst>
                                    <p:cond delay="0"/>
                                  </p:stCondLst>
                                  <p:childTnLst>
                                    <p:set>
                                      <p:cBhvr>
                                        <p:cTn id="45" dur="1" fill="hold">
                                          <p:stCondLst>
                                            <p:cond delay="0"/>
                                          </p:stCondLst>
                                        </p:cTn>
                                        <p:tgtEl>
                                          <p:spTgt spid="247819"/>
                                        </p:tgtEl>
                                        <p:attrNameLst>
                                          <p:attrName>style.visibility</p:attrName>
                                        </p:attrNameLst>
                                      </p:cBhvr>
                                      <p:to>
                                        <p:strVal val="visible"/>
                                      </p:to>
                                    </p:set>
                                    <p:animEffect transition="in" filter="strips(downRight)">
                                      <p:cBhvr>
                                        <p:cTn id="46" dur="500"/>
                                        <p:tgtEl>
                                          <p:spTgt spid="247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autoUpdateAnimBg="0"/>
      <p:bldP spid="247813" grpId="0" autoUpdateAnimBg="0"/>
      <p:bldP spid="247816" grpId="0" animBg="1"/>
      <p:bldP spid="2478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34" name="Text Box 10"/>
          <p:cNvSpPr txBox="1">
            <a:spLocks noChangeArrowheads="1"/>
          </p:cNvSpPr>
          <p:nvPr/>
        </p:nvSpPr>
        <p:spPr bwMode="auto">
          <a:xfrm>
            <a:off x="179512" y="1938486"/>
            <a:ext cx="1219200" cy="336550"/>
          </a:xfrm>
          <a:prstGeom prst="rect">
            <a:avLst/>
          </a:prstGeom>
          <a:noFill/>
          <a:ln w="9525">
            <a:noFill/>
            <a:miter lim="800000"/>
            <a:headEnd/>
            <a:tailEnd/>
          </a:ln>
          <a:effectLst/>
        </p:spPr>
        <p:txBody>
          <a:bodyPr>
            <a:spAutoFit/>
          </a:bodyPr>
          <a:lstStyle/>
          <a:p>
            <a:pPr>
              <a:spcBef>
                <a:spcPct val="50000"/>
              </a:spcBef>
            </a:pPr>
            <a:r>
              <a:rPr lang="es-ES" sz="1600" b="0" dirty="0">
                <a:solidFill>
                  <a:srgbClr val="000066"/>
                </a:solidFill>
                <a:effectLst/>
              </a:rPr>
              <a:t>Cátodo (-):</a:t>
            </a:r>
          </a:p>
        </p:txBody>
      </p:sp>
      <p:graphicFrame>
        <p:nvGraphicFramePr>
          <p:cNvPr id="231441" name="Object 17"/>
          <p:cNvGraphicFramePr>
            <a:graphicFrameLocks noChangeAspect="1"/>
          </p:cNvGraphicFramePr>
          <p:nvPr>
            <p:extLst>
              <p:ext uri="{D42A27DB-BD31-4B8C-83A1-F6EECF244321}">
                <p14:modId xmlns:p14="http://schemas.microsoft.com/office/powerpoint/2010/main" val="1963979004"/>
              </p:ext>
            </p:extLst>
          </p:nvPr>
        </p:nvGraphicFramePr>
        <p:xfrm>
          <a:off x="1604963" y="1844824"/>
          <a:ext cx="5932487" cy="474662"/>
        </p:xfrm>
        <a:graphic>
          <a:graphicData uri="http://schemas.openxmlformats.org/presentationml/2006/ole">
            <mc:AlternateContent xmlns:mc="http://schemas.openxmlformats.org/markup-compatibility/2006">
              <mc:Choice xmlns:v="urn:schemas-microsoft-com:vml" Requires="v">
                <p:oleObj spid="_x0000_s231556" name="Ecuación" r:id="rId3" imgW="2501640" imgH="203040" progId="Equation.3">
                  <p:embed/>
                </p:oleObj>
              </mc:Choice>
              <mc:Fallback>
                <p:oleObj name="Ecuación" r:id="rId3" imgW="2501640" imgH="203040" progId="Equation.3">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4963" y="1844824"/>
                        <a:ext cx="5932487" cy="474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1437" name="Text Box 13"/>
          <p:cNvSpPr txBox="1">
            <a:spLocks noChangeArrowheads="1"/>
          </p:cNvSpPr>
          <p:nvPr/>
        </p:nvSpPr>
        <p:spPr bwMode="auto">
          <a:xfrm>
            <a:off x="204912" y="2446486"/>
            <a:ext cx="1219200" cy="336550"/>
          </a:xfrm>
          <a:prstGeom prst="rect">
            <a:avLst/>
          </a:prstGeom>
          <a:noFill/>
          <a:ln w="9525">
            <a:noFill/>
            <a:miter lim="800000"/>
            <a:headEnd/>
            <a:tailEnd/>
          </a:ln>
          <a:effectLst/>
        </p:spPr>
        <p:txBody>
          <a:bodyPr>
            <a:spAutoFit/>
          </a:bodyPr>
          <a:lstStyle/>
          <a:p>
            <a:pPr>
              <a:spcBef>
                <a:spcPct val="50000"/>
              </a:spcBef>
            </a:pPr>
            <a:r>
              <a:rPr lang="es-ES" sz="1600" b="0" dirty="0">
                <a:solidFill>
                  <a:srgbClr val="000066"/>
                </a:solidFill>
                <a:effectLst/>
              </a:rPr>
              <a:t>Ánodo (+):</a:t>
            </a:r>
          </a:p>
        </p:txBody>
      </p:sp>
      <p:graphicFrame>
        <p:nvGraphicFramePr>
          <p:cNvPr id="231443" name="Object 19"/>
          <p:cNvGraphicFramePr>
            <a:graphicFrameLocks noChangeAspect="1"/>
          </p:cNvGraphicFramePr>
          <p:nvPr>
            <p:extLst>
              <p:ext uri="{D42A27DB-BD31-4B8C-83A1-F6EECF244321}">
                <p14:modId xmlns:p14="http://schemas.microsoft.com/office/powerpoint/2010/main" val="3813302426"/>
              </p:ext>
            </p:extLst>
          </p:nvPr>
        </p:nvGraphicFramePr>
        <p:xfrm>
          <a:off x="3925888" y="2319486"/>
          <a:ext cx="4608512" cy="533400"/>
        </p:xfrm>
        <a:graphic>
          <a:graphicData uri="http://schemas.openxmlformats.org/presentationml/2006/ole">
            <mc:AlternateContent xmlns:mc="http://schemas.openxmlformats.org/markup-compatibility/2006">
              <mc:Choice xmlns:v="urn:schemas-microsoft-com:vml" Requires="v">
                <p:oleObj spid="_x0000_s231557" name="Ecuación" r:id="rId5" imgW="1942920" imgH="228600" progId="Equation.3">
                  <p:embed/>
                </p:oleObj>
              </mc:Choice>
              <mc:Fallback>
                <p:oleObj name="Ecuación" r:id="rId5" imgW="1942920" imgH="228600" progId="Equation.3">
                  <p:embed/>
                  <p:pic>
                    <p:nvPicPr>
                      <p:cNvPr id="0"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5888" y="2319486"/>
                        <a:ext cx="4608512"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 Box 4"/>
          <p:cNvSpPr txBox="1">
            <a:spLocks noChangeArrowheads="1"/>
          </p:cNvSpPr>
          <p:nvPr/>
        </p:nvSpPr>
        <p:spPr bwMode="auto">
          <a:xfrm>
            <a:off x="3241346" y="673532"/>
            <a:ext cx="2661306"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Electrólisis del agua</a:t>
            </a:r>
            <a:endParaRPr lang="es-ES" sz="2000" dirty="0">
              <a:solidFill>
                <a:srgbClr val="000066"/>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31434"/>
                                        </p:tgtEl>
                                        <p:attrNameLst>
                                          <p:attrName>style.visibility</p:attrName>
                                        </p:attrNameLst>
                                      </p:cBhvr>
                                      <p:to>
                                        <p:strVal val="visible"/>
                                      </p:to>
                                    </p:set>
                                  </p:childTnLst>
                                </p:cTn>
                              </p:par>
                            </p:childTnLst>
                          </p:cTn>
                        </p:par>
                        <p:par>
                          <p:cTn id="7" fill="hold">
                            <p:stCondLst>
                              <p:cond delay="500"/>
                            </p:stCondLst>
                            <p:childTnLst>
                              <p:par>
                                <p:cTn id="8" presetID="18" presetClass="entr" presetSubtype="6" fill="hold" nodeType="afterEffect">
                                  <p:stCondLst>
                                    <p:cond delay="0"/>
                                  </p:stCondLst>
                                  <p:childTnLst>
                                    <p:set>
                                      <p:cBhvr>
                                        <p:cTn id="9" dur="1" fill="hold">
                                          <p:stCondLst>
                                            <p:cond delay="0"/>
                                          </p:stCondLst>
                                        </p:cTn>
                                        <p:tgtEl>
                                          <p:spTgt spid="231441"/>
                                        </p:tgtEl>
                                        <p:attrNameLst>
                                          <p:attrName>style.visibility</p:attrName>
                                        </p:attrNameLst>
                                      </p:cBhvr>
                                      <p:to>
                                        <p:strVal val="visible"/>
                                      </p:to>
                                    </p:set>
                                    <p:animEffect transition="in" filter="strips(downRight)">
                                      <p:cBhvr>
                                        <p:cTn id="10" dur="500"/>
                                        <p:tgtEl>
                                          <p:spTgt spid="231441"/>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31437"/>
                                        </p:tgtEl>
                                        <p:attrNameLst>
                                          <p:attrName>style.visibility</p:attrName>
                                        </p:attrNameLst>
                                      </p:cBhvr>
                                      <p:to>
                                        <p:strVal val="visible"/>
                                      </p:to>
                                    </p:set>
                                  </p:childTnLst>
                                </p:cTn>
                              </p:par>
                            </p:childTnLst>
                          </p:cTn>
                        </p:par>
                        <p:par>
                          <p:cTn id="14" fill="hold">
                            <p:stCondLst>
                              <p:cond delay="1500"/>
                            </p:stCondLst>
                            <p:childTnLst>
                              <p:par>
                                <p:cTn id="15" presetID="18" presetClass="entr" presetSubtype="6" fill="hold" nodeType="afterEffect">
                                  <p:stCondLst>
                                    <p:cond delay="0"/>
                                  </p:stCondLst>
                                  <p:childTnLst>
                                    <p:set>
                                      <p:cBhvr>
                                        <p:cTn id="16" dur="1" fill="hold">
                                          <p:stCondLst>
                                            <p:cond delay="0"/>
                                          </p:stCondLst>
                                        </p:cTn>
                                        <p:tgtEl>
                                          <p:spTgt spid="231443"/>
                                        </p:tgtEl>
                                        <p:attrNameLst>
                                          <p:attrName>style.visibility</p:attrName>
                                        </p:attrNameLst>
                                      </p:cBhvr>
                                      <p:to>
                                        <p:strVal val="visible"/>
                                      </p:to>
                                    </p:set>
                                    <p:animEffect transition="in" filter="strips(downRight)">
                                      <p:cBhvr>
                                        <p:cTn id="17" dur="500"/>
                                        <p:tgtEl>
                                          <p:spTgt spid="231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34" grpId="0" autoUpdateAnimBg="0"/>
      <p:bldP spid="23143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9865" name="Group 9"/>
          <p:cNvGrpSpPr>
            <a:grpSpLocks/>
          </p:cNvGrpSpPr>
          <p:nvPr/>
        </p:nvGrpSpPr>
        <p:grpSpPr bwMode="auto">
          <a:xfrm>
            <a:off x="179388" y="1844824"/>
            <a:ext cx="8201026" cy="1008062"/>
            <a:chOff x="113" y="1333"/>
            <a:chExt cx="5166" cy="635"/>
          </a:xfrm>
        </p:grpSpPr>
        <p:sp>
          <p:nvSpPr>
            <p:cNvPr id="249858" name="Text Box 2"/>
            <p:cNvSpPr txBox="1">
              <a:spLocks noChangeArrowheads="1"/>
            </p:cNvSpPr>
            <p:nvPr/>
          </p:nvSpPr>
          <p:spPr bwMode="auto">
            <a:xfrm>
              <a:off x="113" y="1392"/>
              <a:ext cx="768" cy="212"/>
            </a:xfrm>
            <a:prstGeom prst="rect">
              <a:avLst/>
            </a:prstGeom>
            <a:noFill/>
            <a:ln w="9525">
              <a:noFill/>
              <a:miter lim="800000"/>
              <a:headEnd/>
              <a:tailEnd/>
            </a:ln>
            <a:effectLst/>
          </p:spPr>
          <p:txBody>
            <a:bodyPr>
              <a:spAutoFit/>
            </a:bodyPr>
            <a:lstStyle/>
            <a:p>
              <a:pPr>
                <a:spcBef>
                  <a:spcPct val="50000"/>
                </a:spcBef>
              </a:pPr>
              <a:r>
                <a:rPr lang="es-ES" sz="1600" b="0" dirty="0">
                  <a:solidFill>
                    <a:srgbClr val="000066"/>
                  </a:solidFill>
                  <a:effectLst/>
                </a:rPr>
                <a:t>Cátodo (-):</a:t>
              </a:r>
            </a:p>
          </p:txBody>
        </p:sp>
        <p:sp>
          <p:nvSpPr>
            <p:cNvPr id="249860" name="Text Box 4"/>
            <p:cNvSpPr txBox="1">
              <a:spLocks noChangeArrowheads="1"/>
            </p:cNvSpPr>
            <p:nvPr/>
          </p:nvSpPr>
          <p:spPr bwMode="auto">
            <a:xfrm>
              <a:off x="129" y="1712"/>
              <a:ext cx="768" cy="212"/>
            </a:xfrm>
            <a:prstGeom prst="rect">
              <a:avLst/>
            </a:prstGeom>
            <a:noFill/>
            <a:ln w="9525">
              <a:noFill/>
              <a:miter lim="800000"/>
              <a:headEnd/>
              <a:tailEnd/>
            </a:ln>
            <a:effectLst/>
          </p:spPr>
          <p:txBody>
            <a:bodyPr>
              <a:spAutoFit/>
            </a:bodyPr>
            <a:lstStyle/>
            <a:p>
              <a:pPr>
                <a:spcBef>
                  <a:spcPct val="50000"/>
                </a:spcBef>
              </a:pPr>
              <a:r>
                <a:rPr lang="es-ES" sz="1600" b="0" dirty="0">
                  <a:solidFill>
                    <a:srgbClr val="000066"/>
                  </a:solidFill>
                  <a:effectLst/>
                </a:rPr>
                <a:t>Ánodo (+):</a:t>
              </a:r>
            </a:p>
          </p:txBody>
        </p:sp>
        <p:grpSp>
          <p:nvGrpSpPr>
            <p:cNvPr id="249864" name="Group 8"/>
            <p:cNvGrpSpPr>
              <a:grpSpLocks/>
            </p:cNvGrpSpPr>
            <p:nvPr/>
          </p:nvGrpSpPr>
          <p:grpSpPr bwMode="auto">
            <a:xfrm>
              <a:off x="1011" y="1333"/>
              <a:ext cx="4268" cy="635"/>
              <a:chOff x="1011" y="1333"/>
              <a:chExt cx="4268" cy="635"/>
            </a:xfrm>
          </p:grpSpPr>
          <p:graphicFrame>
            <p:nvGraphicFramePr>
              <p:cNvPr id="249859" name="Object 3"/>
              <p:cNvGraphicFramePr>
                <a:graphicFrameLocks noChangeAspect="1"/>
              </p:cNvGraphicFramePr>
              <p:nvPr/>
            </p:nvGraphicFramePr>
            <p:xfrm>
              <a:off x="1011" y="1333"/>
              <a:ext cx="3737" cy="299"/>
            </p:xfrm>
            <a:graphic>
              <a:graphicData uri="http://schemas.openxmlformats.org/presentationml/2006/ole">
                <mc:AlternateContent xmlns:mc="http://schemas.openxmlformats.org/markup-compatibility/2006">
                  <mc:Choice xmlns:v="urn:schemas-microsoft-com:vml" Requires="v">
                    <p:oleObj spid="_x0000_s250032" name="Ecuación" r:id="rId3" imgW="2501640" imgH="203040" progId="Equation.3">
                      <p:embed/>
                    </p:oleObj>
                  </mc:Choice>
                  <mc:Fallback>
                    <p:oleObj name="Ecuación" r:id="rId3" imgW="2501640" imgH="2030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1" y="1333"/>
                            <a:ext cx="3737" cy="2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9861" name="Object 5"/>
              <p:cNvGraphicFramePr>
                <a:graphicFrameLocks noChangeAspect="1"/>
              </p:cNvGraphicFramePr>
              <p:nvPr/>
            </p:nvGraphicFramePr>
            <p:xfrm>
              <a:off x="2490" y="1632"/>
              <a:ext cx="2789" cy="336"/>
            </p:xfrm>
            <a:graphic>
              <a:graphicData uri="http://schemas.openxmlformats.org/presentationml/2006/ole">
                <mc:AlternateContent xmlns:mc="http://schemas.openxmlformats.org/markup-compatibility/2006">
                  <mc:Choice xmlns:v="urn:schemas-microsoft-com:vml" Requires="v">
                    <p:oleObj spid="_x0000_s250033" name="Ecuación" r:id="rId5" imgW="1866600" imgH="228600" progId="Equation.3">
                      <p:embed/>
                    </p:oleObj>
                  </mc:Choice>
                  <mc:Fallback>
                    <p:oleObj name="Ecuación" r:id="rId5" imgW="1866600" imgH="2286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90" y="1632"/>
                            <a:ext cx="2789" cy="3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graphicFrame>
        <p:nvGraphicFramePr>
          <p:cNvPr id="249863" name="Object 7"/>
          <p:cNvGraphicFramePr>
            <a:graphicFrameLocks noChangeAspect="1"/>
          </p:cNvGraphicFramePr>
          <p:nvPr>
            <p:extLst>
              <p:ext uri="{D42A27DB-BD31-4B8C-83A1-F6EECF244321}">
                <p14:modId xmlns:p14="http://schemas.microsoft.com/office/powerpoint/2010/main" val="1206904012"/>
              </p:ext>
            </p:extLst>
          </p:nvPr>
        </p:nvGraphicFramePr>
        <p:xfrm>
          <a:off x="3790950" y="2929086"/>
          <a:ext cx="3371850" cy="474663"/>
        </p:xfrm>
        <a:graphic>
          <a:graphicData uri="http://schemas.openxmlformats.org/presentationml/2006/ole">
            <mc:AlternateContent xmlns:mc="http://schemas.openxmlformats.org/markup-compatibility/2006">
              <mc:Choice xmlns:v="urn:schemas-microsoft-com:vml" Requires="v">
                <p:oleObj spid="_x0000_s250034" name="Ecuación" r:id="rId7" imgW="1422360" imgH="203040" progId="Equation.3">
                  <p:embed/>
                </p:oleObj>
              </mc:Choice>
              <mc:Fallback>
                <p:oleObj name="Ecuación" r:id="rId7" imgW="1422360" imgH="20304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90950" y="2929086"/>
                        <a:ext cx="3371850"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4"/>
          <p:cNvSpPr txBox="1">
            <a:spLocks noChangeArrowheads="1"/>
          </p:cNvSpPr>
          <p:nvPr/>
        </p:nvSpPr>
        <p:spPr bwMode="auto">
          <a:xfrm>
            <a:off x="3241346" y="673532"/>
            <a:ext cx="2661306"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Electrólisis del agua</a:t>
            </a:r>
            <a:endParaRPr lang="es-ES" sz="2000" dirty="0">
              <a:solidFill>
                <a:srgbClr val="000066"/>
              </a:solidFill>
              <a:effectLst/>
            </a:endParaRPr>
          </a:p>
        </p:txBody>
      </p:sp>
      <p:sp>
        <p:nvSpPr>
          <p:cNvPr id="12" name="Line 18"/>
          <p:cNvSpPr>
            <a:spLocks noChangeShapeType="1"/>
          </p:cNvSpPr>
          <p:nvPr/>
        </p:nvSpPr>
        <p:spPr bwMode="auto">
          <a:xfrm>
            <a:off x="1447800" y="2941786"/>
            <a:ext cx="7129463" cy="0"/>
          </a:xfrm>
          <a:prstGeom prst="line">
            <a:avLst/>
          </a:prstGeom>
          <a:noFill/>
          <a:ln w="9525">
            <a:solidFill>
              <a:schemeClr val="tx1"/>
            </a:solidFill>
            <a:round/>
            <a:headEnd/>
            <a:tailEnd/>
          </a:ln>
          <a:effectLst/>
        </p:spPr>
        <p:txBody>
          <a:bodyPr/>
          <a:lstStyle/>
          <a:p>
            <a:endParaRPr lang="es-MX">
              <a:solidFill>
                <a:srgbClr val="0000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Right)">
                                      <p:cBhvr>
                                        <p:cTn id="7" dur="500"/>
                                        <p:tgtEl>
                                          <p:spTgt spid="1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49863"/>
                                        </p:tgtEl>
                                        <p:attrNameLst>
                                          <p:attrName>style.visibility</p:attrName>
                                        </p:attrNameLst>
                                      </p:cBhvr>
                                      <p:to>
                                        <p:strVal val="visible"/>
                                      </p:to>
                                    </p:set>
                                    <p:animEffect transition="in" filter="dissolve">
                                      <p:cBhvr>
                                        <p:cTn id="11" dur="500"/>
                                        <p:tgtEl>
                                          <p:spTgt spid="2498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59" name="Text Box 19"/>
          <p:cNvSpPr txBox="1">
            <a:spLocks noChangeArrowheads="1"/>
          </p:cNvSpPr>
          <p:nvPr/>
        </p:nvSpPr>
        <p:spPr bwMode="auto">
          <a:xfrm>
            <a:off x="3652517" y="1450614"/>
            <a:ext cx="1838965" cy="394210"/>
          </a:xfrm>
          <a:prstGeom prst="rect">
            <a:avLst/>
          </a:prstGeom>
          <a:noFill/>
          <a:ln w="9525">
            <a:noFill/>
            <a:miter lim="800000"/>
            <a:headEnd/>
            <a:tailEnd/>
          </a:ln>
          <a:effectLst/>
        </p:spPr>
        <p:txBody>
          <a:bodyPr wrap="none">
            <a:spAutoFit/>
          </a:bodyPr>
          <a:lstStyle/>
          <a:p>
            <a:pPr eaLnBrk="1" hangingPunct="1">
              <a:lnSpc>
                <a:spcPct val="120000"/>
              </a:lnSpc>
            </a:pPr>
            <a:r>
              <a:rPr lang="es-ES" sz="1800" b="0" dirty="0">
                <a:solidFill>
                  <a:srgbClr val="000066"/>
                </a:solidFill>
                <a:effectLst/>
                <a:cs typeface="Times New Roman" pitchFamily="18" charset="0"/>
              </a:rPr>
              <a:t>En medio ácido:</a:t>
            </a:r>
            <a:endParaRPr lang="es-ES" sz="1800" b="0" u="sng" dirty="0">
              <a:solidFill>
                <a:srgbClr val="000066"/>
              </a:solidFill>
              <a:effectLst/>
            </a:endParaRPr>
          </a:p>
        </p:txBody>
      </p:sp>
      <p:sp>
        <p:nvSpPr>
          <p:cNvPr id="240649" name="Text Box 9"/>
          <p:cNvSpPr txBox="1">
            <a:spLocks noChangeArrowheads="1"/>
          </p:cNvSpPr>
          <p:nvPr/>
        </p:nvSpPr>
        <p:spPr bwMode="auto">
          <a:xfrm>
            <a:off x="1295400" y="1993032"/>
            <a:ext cx="1219200" cy="336550"/>
          </a:xfrm>
          <a:prstGeom prst="rect">
            <a:avLst/>
          </a:prstGeom>
          <a:noFill/>
          <a:ln w="9525">
            <a:noFill/>
            <a:miter lim="800000"/>
            <a:headEnd/>
            <a:tailEnd/>
          </a:ln>
          <a:effectLst/>
        </p:spPr>
        <p:txBody>
          <a:bodyPr>
            <a:spAutoFit/>
          </a:bodyPr>
          <a:lstStyle/>
          <a:p>
            <a:pPr algn="r">
              <a:spcBef>
                <a:spcPct val="50000"/>
              </a:spcBef>
            </a:pPr>
            <a:r>
              <a:rPr lang="es-ES" sz="1600" b="0" dirty="0">
                <a:solidFill>
                  <a:srgbClr val="000066"/>
                </a:solidFill>
                <a:effectLst/>
              </a:rPr>
              <a:t>Cátodo (-):</a:t>
            </a:r>
          </a:p>
        </p:txBody>
      </p:sp>
      <p:graphicFrame>
        <p:nvGraphicFramePr>
          <p:cNvPr id="240650" name="Object 10"/>
          <p:cNvGraphicFramePr>
            <a:graphicFrameLocks noChangeAspect="1"/>
          </p:cNvGraphicFramePr>
          <p:nvPr>
            <p:extLst>
              <p:ext uri="{D42A27DB-BD31-4B8C-83A1-F6EECF244321}">
                <p14:modId xmlns:p14="http://schemas.microsoft.com/office/powerpoint/2010/main" val="987479306"/>
              </p:ext>
            </p:extLst>
          </p:nvPr>
        </p:nvGraphicFramePr>
        <p:xfrm>
          <a:off x="2805113" y="1916832"/>
          <a:ext cx="2770187" cy="442912"/>
        </p:xfrm>
        <a:graphic>
          <a:graphicData uri="http://schemas.openxmlformats.org/presentationml/2006/ole">
            <mc:AlternateContent xmlns:mc="http://schemas.openxmlformats.org/markup-compatibility/2006">
              <mc:Choice xmlns:v="urn:schemas-microsoft-com:vml" Requires="v">
                <p:oleObj spid="_x0000_s241010" name="Ecuación" r:id="rId3" imgW="1257120" imgH="203040" progId="Equation.3">
                  <p:embed/>
                </p:oleObj>
              </mc:Choice>
              <mc:Fallback>
                <p:oleObj name="Ecuación" r:id="rId3" imgW="1257120" imgH="203040"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5113" y="1916832"/>
                        <a:ext cx="2770187"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0652" name="Text Box 12"/>
          <p:cNvSpPr txBox="1">
            <a:spLocks noChangeArrowheads="1"/>
          </p:cNvSpPr>
          <p:nvPr/>
        </p:nvSpPr>
        <p:spPr bwMode="auto">
          <a:xfrm>
            <a:off x="1320800" y="2348632"/>
            <a:ext cx="1219200" cy="336550"/>
          </a:xfrm>
          <a:prstGeom prst="rect">
            <a:avLst/>
          </a:prstGeom>
          <a:noFill/>
          <a:ln w="9525">
            <a:noFill/>
            <a:miter lim="800000"/>
            <a:headEnd/>
            <a:tailEnd/>
          </a:ln>
          <a:effectLst/>
        </p:spPr>
        <p:txBody>
          <a:bodyPr>
            <a:spAutoFit/>
          </a:bodyPr>
          <a:lstStyle/>
          <a:p>
            <a:pPr algn="r">
              <a:spcBef>
                <a:spcPct val="50000"/>
              </a:spcBef>
            </a:pPr>
            <a:r>
              <a:rPr lang="es-ES" sz="1600" b="0" dirty="0">
                <a:solidFill>
                  <a:srgbClr val="000066"/>
                </a:solidFill>
                <a:effectLst/>
              </a:rPr>
              <a:t>Ánodo (+):</a:t>
            </a:r>
          </a:p>
        </p:txBody>
      </p:sp>
      <p:graphicFrame>
        <p:nvGraphicFramePr>
          <p:cNvPr id="240654" name="Object 14"/>
          <p:cNvGraphicFramePr>
            <a:graphicFrameLocks noChangeAspect="1"/>
          </p:cNvGraphicFramePr>
          <p:nvPr>
            <p:extLst>
              <p:ext uri="{D42A27DB-BD31-4B8C-83A1-F6EECF244321}">
                <p14:modId xmlns:p14="http://schemas.microsoft.com/office/powerpoint/2010/main" val="3889725614"/>
              </p:ext>
            </p:extLst>
          </p:nvPr>
        </p:nvGraphicFramePr>
        <p:xfrm>
          <a:off x="3779912" y="2331369"/>
          <a:ext cx="3154288" cy="449559"/>
        </p:xfrm>
        <a:graphic>
          <a:graphicData uri="http://schemas.openxmlformats.org/presentationml/2006/ole">
            <mc:AlternateContent xmlns:mc="http://schemas.openxmlformats.org/markup-compatibility/2006">
              <mc:Choice xmlns:v="urn:schemas-microsoft-com:vml" Requires="v">
                <p:oleObj spid="_x0000_s241011" name="Ecuación" r:id="rId5" imgW="1854000" imgH="266400" progId="Equation.3">
                  <p:embed/>
                </p:oleObj>
              </mc:Choice>
              <mc:Fallback>
                <p:oleObj name="Ecuación" r:id="rId5" imgW="1854000" imgH="266400" progId="Equation.3">
                  <p:embed/>
                  <p:pic>
                    <p:nvPicPr>
                      <p:cNvPr id="0" name="Picture 14"/>
                      <p:cNvPicPr>
                        <a:picLocks noChangeAspect="1" noChangeArrowheads="1"/>
                      </p:cNvPicPr>
                      <p:nvPr/>
                    </p:nvPicPr>
                    <p:blipFill>
                      <a:blip r:embed="rId6"/>
                      <a:srcRect/>
                      <a:stretch>
                        <a:fillRect/>
                      </a:stretch>
                    </p:blipFill>
                    <p:spPr bwMode="auto">
                      <a:xfrm>
                        <a:off x="3779912" y="2331369"/>
                        <a:ext cx="3154288" cy="449559"/>
                      </a:xfrm>
                      <a:prstGeom prst="rect">
                        <a:avLst/>
                      </a:prstGeom>
                      <a:noFill/>
                      <a:extLst/>
                    </p:spPr>
                  </p:pic>
                </p:oleObj>
              </mc:Fallback>
            </mc:AlternateContent>
          </a:graphicData>
        </a:graphic>
      </p:graphicFrame>
      <p:sp>
        <p:nvSpPr>
          <p:cNvPr id="240657" name="Line 17"/>
          <p:cNvSpPr>
            <a:spLocks noChangeShapeType="1"/>
          </p:cNvSpPr>
          <p:nvPr/>
        </p:nvSpPr>
        <p:spPr bwMode="auto">
          <a:xfrm>
            <a:off x="2690813" y="2805832"/>
            <a:ext cx="5005387" cy="0"/>
          </a:xfrm>
          <a:prstGeom prst="line">
            <a:avLst/>
          </a:prstGeom>
          <a:noFill/>
          <a:ln w="9525">
            <a:solidFill>
              <a:schemeClr val="tx1"/>
            </a:solidFill>
            <a:round/>
            <a:headEnd/>
            <a:tailEnd/>
          </a:ln>
          <a:effectLst/>
        </p:spPr>
        <p:txBody>
          <a:bodyPr/>
          <a:lstStyle/>
          <a:p>
            <a:endParaRPr lang="es-MX">
              <a:solidFill>
                <a:srgbClr val="000066"/>
              </a:solidFill>
            </a:endParaRPr>
          </a:p>
        </p:txBody>
      </p:sp>
      <p:graphicFrame>
        <p:nvGraphicFramePr>
          <p:cNvPr id="240660" name="Object 20"/>
          <p:cNvGraphicFramePr>
            <a:graphicFrameLocks noChangeAspect="1"/>
          </p:cNvGraphicFramePr>
          <p:nvPr>
            <p:extLst>
              <p:ext uri="{D42A27DB-BD31-4B8C-83A1-F6EECF244321}">
                <p14:modId xmlns:p14="http://schemas.microsoft.com/office/powerpoint/2010/main" val="3858082308"/>
              </p:ext>
            </p:extLst>
          </p:nvPr>
        </p:nvGraphicFramePr>
        <p:xfrm>
          <a:off x="3398838" y="2788369"/>
          <a:ext cx="3167062" cy="446088"/>
        </p:xfrm>
        <a:graphic>
          <a:graphicData uri="http://schemas.openxmlformats.org/presentationml/2006/ole">
            <mc:AlternateContent xmlns:mc="http://schemas.openxmlformats.org/markup-compatibility/2006">
              <mc:Choice xmlns:v="urn:schemas-microsoft-com:vml" Requires="v">
                <p:oleObj spid="_x0000_s241012" name="Ecuación" r:id="rId7" imgW="1422360" imgH="203040" progId="Equation.3">
                  <p:embed/>
                </p:oleObj>
              </mc:Choice>
              <mc:Fallback>
                <p:oleObj name="Ecuación" r:id="rId7" imgW="1422360" imgH="203040" progId="Equation.3">
                  <p:embed/>
                  <p:pic>
                    <p:nvPicPr>
                      <p:cNvPr id="0"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98838" y="2788369"/>
                        <a:ext cx="3167062" cy="446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0666" name="Text Box 26"/>
          <p:cNvSpPr txBox="1">
            <a:spLocks noChangeArrowheads="1"/>
          </p:cNvSpPr>
          <p:nvPr/>
        </p:nvSpPr>
        <p:spPr bwMode="auto">
          <a:xfrm>
            <a:off x="3594807" y="3933056"/>
            <a:ext cx="1954381" cy="394210"/>
          </a:xfrm>
          <a:prstGeom prst="rect">
            <a:avLst/>
          </a:prstGeom>
          <a:noFill/>
          <a:ln w="9525">
            <a:noFill/>
            <a:miter lim="800000"/>
            <a:headEnd/>
            <a:tailEnd/>
          </a:ln>
          <a:effectLst/>
        </p:spPr>
        <p:txBody>
          <a:bodyPr wrap="none">
            <a:spAutoFit/>
          </a:bodyPr>
          <a:lstStyle/>
          <a:p>
            <a:pPr eaLnBrk="1" hangingPunct="1">
              <a:lnSpc>
                <a:spcPct val="120000"/>
              </a:lnSpc>
            </a:pPr>
            <a:r>
              <a:rPr lang="es-ES" sz="1800" b="0" dirty="0">
                <a:solidFill>
                  <a:srgbClr val="000066"/>
                </a:solidFill>
                <a:effectLst/>
                <a:cs typeface="Times New Roman" pitchFamily="18" charset="0"/>
              </a:rPr>
              <a:t>En medio básico:</a:t>
            </a:r>
            <a:endParaRPr lang="es-ES" sz="1800" b="0" u="sng" dirty="0">
              <a:solidFill>
                <a:srgbClr val="000066"/>
              </a:solidFill>
              <a:effectLst/>
            </a:endParaRPr>
          </a:p>
        </p:txBody>
      </p:sp>
      <p:sp>
        <p:nvSpPr>
          <p:cNvPr id="240661" name="Text Box 21"/>
          <p:cNvSpPr txBox="1">
            <a:spLocks noChangeArrowheads="1"/>
          </p:cNvSpPr>
          <p:nvPr/>
        </p:nvSpPr>
        <p:spPr bwMode="auto">
          <a:xfrm>
            <a:off x="1168400" y="4457551"/>
            <a:ext cx="1219200" cy="336550"/>
          </a:xfrm>
          <a:prstGeom prst="rect">
            <a:avLst/>
          </a:prstGeom>
          <a:noFill/>
          <a:ln w="9525">
            <a:noFill/>
            <a:miter lim="800000"/>
            <a:headEnd/>
            <a:tailEnd/>
          </a:ln>
          <a:effectLst/>
        </p:spPr>
        <p:txBody>
          <a:bodyPr>
            <a:spAutoFit/>
          </a:bodyPr>
          <a:lstStyle/>
          <a:p>
            <a:pPr algn="r">
              <a:spcBef>
                <a:spcPct val="50000"/>
              </a:spcBef>
            </a:pPr>
            <a:r>
              <a:rPr lang="es-ES" sz="1600" b="0" dirty="0">
                <a:solidFill>
                  <a:srgbClr val="000066"/>
                </a:solidFill>
                <a:effectLst/>
              </a:rPr>
              <a:t>Cátodo (-):</a:t>
            </a:r>
          </a:p>
        </p:txBody>
      </p:sp>
      <p:graphicFrame>
        <p:nvGraphicFramePr>
          <p:cNvPr id="240669" name="Object 29"/>
          <p:cNvGraphicFramePr>
            <a:graphicFrameLocks noChangeAspect="1"/>
          </p:cNvGraphicFramePr>
          <p:nvPr>
            <p:extLst>
              <p:ext uri="{D42A27DB-BD31-4B8C-83A1-F6EECF244321}">
                <p14:modId xmlns:p14="http://schemas.microsoft.com/office/powerpoint/2010/main" val="3852880151"/>
              </p:ext>
            </p:extLst>
          </p:nvPr>
        </p:nvGraphicFramePr>
        <p:xfrm>
          <a:off x="2466975" y="4392463"/>
          <a:ext cx="4467225" cy="438150"/>
        </p:xfrm>
        <a:graphic>
          <a:graphicData uri="http://schemas.openxmlformats.org/presentationml/2006/ole">
            <mc:AlternateContent xmlns:mc="http://schemas.openxmlformats.org/markup-compatibility/2006">
              <mc:Choice xmlns:v="urn:schemas-microsoft-com:vml" Requires="v">
                <p:oleObj spid="_x0000_s241013" name="Ecuación" r:id="rId9" imgW="2044440" imgH="203040" progId="Equation.3">
                  <p:embed/>
                </p:oleObj>
              </mc:Choice>
              <mc:Fallback>
                <p:oleObj name="Ecuación" r:id="rId9" imgW="2044440" imgH="203040" progId="Equation.3">
                  <p:embed/>
                  <p:pic>
                    <p:nvPicPr>
                      <p:cNvPr id="0" name="Picture 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66975" y="4392463"/>
                        <a:ext cx="4467225"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0663" name="Text Box 23"/>
          <p:cNvSpPr txBox="1">
            <a:spLocks noChangeArrowheads="1"/>
          </p:cNvSpPr>
          <p:nvPr/>
        </p:nvSpPr>
        <p:spPr bwMode="auto">
          <a:xfrm>
            <a:off x="1193800" y="4813151"/>
            <a:ext cx="1219200" cy="336550"/>
          </a:xfrm>
          <a:prstGeom prst="rect">
            <a:avLst/>
          </a:prstGeom>
          <a:noFill/>
          <a:ln w="9525">
            <a:noFill/>
            <a:miter lim="800000"/>
            <a:headEnd/>
            <a:tailEnd/>
          </a:ln>
          <a:effectLst/>
        </p:spPr>
        <p:txBody>
          <a:bodyPr>
            <a:spAutoFit/>
          </a:bodyPr>
          <a:lstStyle/>
          <a:p>
            <a:pPr algn="r">
              <a:spcBef>
                <a:spcPct val="50000"/>
              </a:spcBef>
            </a:pPr>
            <a:r>
              <a:rPr lang="es-ES" sz="1600" b="0" dirty="0">
                <a:solidFill>
                  <a:srgbClr val="000066"/>
                </a:solidFill>
                <a:effectLst/>
              </a:rPr>
              <a:t>Ánodo (+):</a:t>
            </a:r>
          </a:p>
        </p:txBody>
      </p:sp>
      <p:graphicFrame>
        <p:nvGraphicFramePr>
          <p:cNvPr id="240670" name="Object 30"/>
          <p:cNvGraphicFramePr>
            <a:graphicFrameLocks noChangeAspect="1"/>
          </p:cNvGraphicFramePr>
          <p:nvPr>
            <p:extLst>
              <p:ext uri="{D42A27DB-BD31-4B8C-83A1-F6EECF244321}">
                <p14:modId xmlns:p14="http://schemas.microsoft.com/office/powerpoint/2010/main" val="531457224"/>
              </p:ext>
            </p:extLst>
          </p:nvPr>
        </p:nvGraphicFramePr>
        <p:xfrm>
          <a:off x="3657302" y="4762351"/>
          <a:ext cx="4083050" cy="414920"/>
        </p:xfrm>
        <a:graphic>
          <a:graphicData uri="http://schemas.openxmlformats.org/presentationml/2006/ole">
            <mc:AlternateContent xmlns:mc="http://schemas.openxmlformats.org/markup-compatibility/2006">
              <mc:Choice xmlns:v="urn:schemas-microsoft-com:vml" Requires="v">
                <p:oleObj spid="_x0000_s241014" name="Ecuación" r:id="rId11" imgW="1981080" imgH="203040" progId="Equation.3">
                  <p:embed/>
                </p:oleObj>
              </mc:Choice>
              <mc:Fallback>
                <p:oleObj name="Ecuación" r:id="rId11" imgW="1981080" imgH="203040" progId="Equation.3">
                  <p:embed/>
                  <p:pic>
                    <p:nvPicPr>
                      <p:cNvPr id="0" name="Picture 3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57302" y="4762351"/>
                        <a:ext cx="4083050" cy="414920"/>
                      </a:xfrm>
                      <a:prstGeom prst="rect">
                        <a:avLst/>
                      </a:prstGeom>
                      <a:noFill/>
                      <a:extLst/>
                    </p:spPr>
                  </p:pic>
                </p:oleObj>
              </mc:Fallback>
            </mc:AlternateContent>
          </a:graphicData>
        </a:graphic>
      </p:graphicFrame>
      <p:sp>
        <p:nvSpPr>
          <p:cNvPr id="240665" name="Line 25"/>
          <p:cNvSpPr>
            <a:spLocks noChangeShapeType="1"/>
          </p:cNvSpPr>
          <p:nvPr/>
        </p:nvSpPr>
        <p:spPr bwMode="auto">
          <a:xfrm>
            <a:off x="2690813" y="5270351"/>
            <a:ext cx="5005387" cy="0"/>
          </a:xfrm>
          <a:prstGeom prst="line">
            <a:avLst/>
          </a:prstGeom>
          <a:noFill/>
          <a:ln w="9525">
            <a:solidFill>
              <a:schemeClr val="tx1"/>
            </a:solidFill>
            <a:round/>
            <a:headEnd/>
            <a:tailEnd/>
          </a:ln>
          <a:effectLst/>
        </p:spPr>
        <p:txBody>
          <a:bodyPr/>
          <a:lstStyle/>
          <a:p>
            <a:endParaRPr lang="es-MX">
              <a:solidFill>
                <a:srgbClr val="000066"/>
              </a:solidFill>
            </a:endParaRPr>
          </a:p>
        </p:txBody>
      </p:sp>
      <p:graphicFrame>
        <p:nvGraphicFramePr>
          <p:cNvPr id="240667" name="Object 27"/>
          <p:cNvGraphicFramePr>
            <a:graphicFrameLocks noChangeAspect="1"/>
          </p:cNvGraphicFramePr>
          <p:nvPr>
            <p:extLst>
              <p:ext uri="{D42A27DB-BD31-4B8C-83A1-F6EECF244321}">
                <p14:modId xmlns:p14="http://schemas.microsoft.com/office/powerpoint/2010/main" val="1536626133"/>
              </p:ext>
            </p:extLst>
          </p:nvPr>
        </p:nvGraphicFramePr>
        <p:xfrm>
          <a:off x="3384550" y="5252888"/>
          <a:ext cx="3295650" cy="463550"/>
        </p:xfrm>
        <a:graphic>
          <a:graphicData uri="http://schemas.openxmlformats.org/presentationml/2006/ole">
            <mc:AlternateContent xmlns:mc="http://schemas.openxmlformats.org/markup-compatibility/2006">
              <mc:Choice xmlns:v="urn:schemas-microsoft-com:vml" Requires="v">
                <p:oleObj spid="_x0000_s241015" name="Ecuación" r:id="rId13" imgW="1422360" imgH="203040" progId="Equation.3">
                  <p:embed/>
                </p:oleObj>
              </mc:Choice>
              <mc:Fallback>
                <p:oleObj name="Ecuación" r:id="rId13" imgW="1422360" imgH="203040" progId="Equation.3">
                  <p:embed/>
                  <p:pic>
                    <p:nvPicPr>
                      <p:cNvPr id="0" name="Picture 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84550" y="5252888"/>
                        <a:ext cx="3295650"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 Box 4"/>
          <p:cNvSpPr txBox="1">
            <a:spLocks noChangeArrowheads="1"/>
          </p:cNvSpPr>
          <p:nvPr/>
        </p:nvSpPr>
        <p:spPr bwMode="auto">
          <a:xfrm>
            <a:off x="3241346" y="673532"/>
            <a:ext cx="2661306"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Electrólisis del agua</a:t>
            </a:r>
            <a:endParaRPr lang="es-ES" sz="2000" dirty="0">
              <a:solidFill>
                <a:srgbClr val="000066"/>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0649"/>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24065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240652"/>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499"/>
                                          </p:stCondLst>
                                        </p:cTn>
                                        <p:tgtEl>
                                          <p:spTgt spid="24065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240657"/>
                                        </p:tgtEl>
                                        <p:attrNameLst>
                                          <p:attrName>style.visibility</p:attrName>
                                        </p:attrNameLst>
                                      </p:cBhvr>
                                      <p:to>
                                        <p:strVal val="visible"/>
                                      </p:to>
                                    </p:set>
                                    <p:animEffect transition="in" filter="strips(downRight)">
                                      <p:cBhvr>
                                        <p:cTn id="21" dur="500"/>
                                        <p:tgtEl>
                                          <p:spTgt spid="240657"/>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240660"/>
                                        </p:tgtEl>
                                        <p:attrNameLst>
                                          <p:attrName>style.visibility</p:attrName>
                                        </p:attrNameLst>
                                      </p:cBhvr>
                                      <p:to>
                                        <p:strVal val="visible"/>
                                      </p:to>
                                    </p:set>
                                    <p:animEffect transition="in" filter="dissolve">
                                      <p:cBhvr>
                                        <p:cTn id="25" dur="500"/>
                                        <p:tgtEl>
                                          <p:spTgt spid="24066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240666"/>
                                        </p:tgtEl>
                                        <p:attrNameLst>
                                          <p:attrName>style.visibility</p:attrName>
                                        </p:attrNameLst>
                                      </p:cBhvr>
                                      <p:to>
                                        <p:strVal val="visible"/>
                                      </p:to>
                                    </p:se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499"/>
                                          </p:stCondLst>
                                        </p:cTn>
                                        <p:tgtEl>
                                          <p:spTgt spid="240661"/>
                                        </p:tgtEl>
                                        <p:attrNameLst>
                                          <p:attrName>style.visibility</p:attrName>
                                        </p:attrNameLst>
                                      </p:cBhvr>
                                      <p:to>
                                        <p:strVal val="visible"/>
                                      </p:to>
                                    </p:set>
                                  </p:childTnLst>
                                </p:cTn>
                              </p:par>
                            </p:childTnLst>
                          </p:cTn>
                        </p:par>
                        <p:par>
                          <p:cTn id="33" fill="hold">
                            <p:stCondLst>
                              <p:cond delay="1000"/>
                            </p:stCondLst>
                            <p:childTnLst>
                              <p:par>
                                <p:cTn id="34" presetID="1" presetClass="entr" presetSubtype="0" fill="hold" nodeType="afterEffect">
                                  <p:stCondLst>
                                    <p:cond delay="0"/>
                                  </p:stCondLst>
                                  <p:childTnLst>
                                    <p:set>
                                      <p:cBhvr>
                                        <p:cTn id="35" dur="1" fill="hold">
                                          <p:stCondLst>
                                            <p:cond delay="499"/>
                                          </p:stCondLst>
                                        </p:cTn>
                                        <p:tgtEl>
                                          <p:spTgt spid="24066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240663"/>
                                        </p:tgtEl>
                                        <p:attrNameLst>
                                          <p:attrName>style.visibility</p:attrName>
                                        </p:attrNameLst>
                                      </p:cBhvr>
                                      <p:to>
                                        <p:strVal val="visible"/>
                                      </p:to>
                                    </p:set>
                                  </p:childTnLst>
                                </p:cTn>
                              </p:par>
                            </p:childTnLst>
                          </p:cTn>
                        </p:par>
                        <p:par>
                          <p:cTn id="40" fill="hold">
                            <p:stCondLst>
                              <p:cond delay="500"/>
                            </p:stCondLst>
                            <p:childTnLst>
                              <p:par>
                                <p:cTn id="41" presetID="1" presetClass="entr" presetSubtype="0" fill="hold" nodeType="afterEffect">
                                  <p:stCondLst>
                                    <p:cond delay="0"/>
                                  </p:stCondLst>
                                  <p:childTnLst>
                                    <p:set>
                                      <p:cBhvr>
                                        <p:cTn id="42" dur="1" fill="hold">
                                          <p:stCondLst>
                                            <p:cond delay="499"/>
                                          </p:stCondLst>
                                        </p:cTn>
                                        <p:tgtEl>
                                          <p:spTgt spid="24067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240665"/>
                                        </p:tgtEl>
                                        <p:attrNameLst>
                                          <p:attrName>style.visibility</p:attrName>
                                        </p:attrNameLst>
                                      </p:cBhvr>
                                      <p:to>
                                        <p:strVal val="visible"/>
                                      </p:to>
                                    </p:set>
                                    <p:animEffect transition="in" filter="strips(downRight)">
                                      <p:cBhvr>
                                        <p:cTn id="47" dur="500"/>
                                        <p:tgtEl>
                                          <p:spTgt spid="240665"/>
                                        </p:tgtEl>
                                      </p:cBhvr>
                                    </p:animEffect>
                                  </p:childTnLst>
                                </p:cTn>
                              </p:par>
                            </p:childTnLst>
                          </p:cTn>
                        </p:par>
                        <p:par>
                          <p:cTn id="48" fill="hold">
                            <p:stCondLst>
                              <p:cond delay="500"/>
                            </p:stCondLst>
                            <p:childTnLst>
                              <p:par>
                                <p:cTn id="49" presetID="9" presetClass="entr" presetSubtype="0" fill="hold" nodeType="afterEffect">
                                  <p:stCondLst>
                                    <p:cond delay="0"/>
                                  </p:stCondLst>
                                  <p:childTnLst>
                                    <p:set>
                                      <p:cBhvr>
                                        <p:cTn id="50" dur="1" fill="hold">
                                          <p:stCondLst>
                                            <p:cond delay="0"/>
                                          </p:stCondLst>
                                        </p:cTn>
                                        <p:tgtEl>
                                          <p:spTgt spid="240667"/>
                                        </p:tgtEl>
                                        <p:attrNameLst>
                                          <p:attrName>style.visibility</p:attrName>
                                        </p:attrNameLst>
                                      </p:cBhvr>
                                      <p:to>
                                        <p:strVal val="visible"/>
                                      </p:to>
                                    </p:set>
                                    <p:animEffect transition="in" filter="dissolve">
                                      <p:cBhvr>
                                        <p:cTn id="51" dur="500"/>
                                        <p:tgtEl>
                                          <p:spTgt spid="240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9" grpId="0" autoUpdateAnimBg="0"/>
      <p:bldP spid="240652" grpId="0" autoUpdateAnimBg="0"/>
      <p:bldP spid="240657" grpId="0" animBg="1"/>
      <p:bldP spid="240666" grpId="0" autoUpdateAnimBg="0"/>
      <p:bldP spid="240661" grpId="0" autoUpdateAnimBg="0"/>
      <p:bldP spid="240663" grpId="0" autoUpdateAnimBg="0"/>
      <p:bldP spid="240665" grpId="0" animBg="1"/>
    </p:bldLst>
  </p:timing>
</p:sld>
</file>

<file path=ppt/theme/theme1.xml><?xml version="1.0" encoding="utf-8"?>
<a:theme xmlns:a="http://schemas.openxmlformats.org/drawingml/2006/main" name="1_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1_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1_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6247</TotalTime>
  <Words>1382</Words>
  <Application>Microsoft Office PowerPoint</Application>
  <PresentationFormat>Presentación en pantalla (4:3)</PresentationFormat>
  <Paragraphs>150</Paragraphs>
  <Slides>24</Slides>
  <Notes>2</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24</vt:i4>
      </vt:variant>
    </vt:vector>
  </HeadingPairs>
  <TitlesOfParts>
    <vt:vector size="29" baseType="lpstr">
      <vt:lpstr>Arial</vt:lpstr>
      <vt:lpstr>Cambria Math</vt:lpstr>
      <vt:lpstr>Times New Roman</vt:lpstr>
      <vt:lpstr>1_Ingeniería3</vt:lpstr>
      <vt:lpstr>Ecuación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cp:lastModifiedBy>
  <cp:revision>244</cp:revision>
  <cp:lastPrinted>2013-10-18T01:00:02Z</cp:lastPrinted>
  <dcterms:created xsi:type="dcterms:W3CDTF">2005-07-23T04:28:49Z</dcterms:created>
  <dcterms:modified xsi:type="dcterms:W3CDTF">2018-02-04T08:50:40Z</dcterms:modified>
</cp:coreProperties>
</file>