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331" r:id="rId4"/>
    <p:sldId id="358" r:id="rId5"/>
    <p:sldId id="361" r:id="rId6"/>
    <p:sldId id="359" r:id="rId7"/>
    <p:sldId id="365" r:id="rId8"/>
    <p:sldId id="360" r:id="rId9"/>
    <p:sldId id="362" r:id="rId10"/>
    <p:sldId id="363" r:id="rId11"/>
    <p:sldId id="364" r:id="rId12"/>
    <p:sldId id="366" r:id="rId13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LAZE+CQIx5ewguXUcjedw==" hashData="IbNFTDZGQ4/LxyO40Tfj3GhbfN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8F841"/>
    <a:srgbClr val="808080"/>
    <a:srgbClr val="969696"/>
    <a:srgbClr val="0033CC"/>
    <a:srgbClr val="FF0000"/>
    <a:srgbClr val="FFFF00"/>
    <a:srgbClr val="0000FF"/>
    <a:srgbClr val="FA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3" autoAdjust="0"/>
    <p:restoredTop sz="92374" autoAdjust="0"/>
  </p:normalViewPr>
  <p:slideViewPr>
    <p:cSldViewPr showGuides="1">
      <p:cViewPr>
        <p:scale>
          <a:sx n="70" d="100"/>
          <a:sy n="70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5A0720D8-24F1-4F17-BF6D-B3BCB656A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19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6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6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endParaRPr lang="es-MX" sz="2400" b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2062" name="Text Box 14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endParaRPr lang="es-MX" sz="2400" b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2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701040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800" dirty="0" smtClean="0"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rPr>
              <a:t>TERMOQUÍMICA</a:t>
            </a:r>
            <a:endParaRPr lang="es-ES" sz="4800" dirty="0"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  <a:endParaRPr kumimoji="0" lang="es-MX" sz="1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119950" y="1773391"/>
            <a:ext cx="4897730" cy="391518"/>
            <a:chOff x="2119950" y="980728"/>
            <a:chExt cx="4897730" cy="391518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119950" y="980728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A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534509" y="1002914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B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5285060" y="1002914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C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6722159" y="1002914"/>
              <a:ext cx="2955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D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cxnSp>
          <p:nvCxnSpPr>
            <p:cNvPr id="12" name="11 Conector recto de flecha"/>
            <p:cNvCxnSpPr/>
            <p:nvPr/>
          </p:nvCxnSpPr>
          <p:spPr bwMode="auto">
            <a:xfrm>
              <a:off x="4276283" y="1225328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2837603" y="980728"/>
              <a:ext cx="2522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  <a:endParaRPr lang="es-ES" sz="2400" baseline="-25000" dirty="0">
                <a:solidFill>
                  <a:srgbClr val="28F841"/>
                </a:solidFill>
                <a:effectLst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6025250" y="980728"/>
              <a:ext cx="2522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+</a:t>
              </a:r>
              <a:endParaRPr lang="es-ES" sz="2400" baseline="-25000" dirty="0">
                <a:solidFill>
                  <a:srgbClr val="28F841"/>
                </a:solidFill>
                <a:effectLst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035124" y="2781394"/>
            <a:ext cx="5000660" cy="503590"/>
            <a:chOff x="2285984" y="3286124"/>
            <a:chExt cx="5000660" cy="503590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2285984" y="3286124"/>
              <a:ext cx="5000660" cy="50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MX" sz="2000" b="0" dirty="0" err="1" smtClean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000" b="0" dirty="0" err="1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000" b="0" baseline="-25000" dirty="0" err="1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r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=  (∑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es-MX" sz="2000" b="0" dirty="0" err="1" smtClean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000" b="0" dirty="0" err="1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000" b="0" baseline="-25000" dirty="0" err="1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f</a:t>
              </a:r>
              <a:r>
                <a:rPr lang="es-MX" sz="2000" b="0" baseline="-250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)</a:t>
              </a:r>
              <a:r>
                <a:rPr lang="es-MX" sz="2000" b="0" baseline="-250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Productos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─ (∑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es-MX" sz="2000" b="0" dirty="0" err="1" smtClean="0">
                  <a:solidFill>
                    <a:srgbClr val="000099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000" b="0" dirty="0" err="1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000" b="0" baseline="-25000" dirty="0" err="1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f</a:t>
              </a:r>
              <a:r>
                <a:rPr lang="es-MX" sz="2000" b="0" baseline="-250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)</a:t>
              </a:r>
              <a:r>
                <a:rPr lang="es-MX" sz="2000" b="0" baseline="-2500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Reactivos</a:t>
              </a:r>
              <a:r>
                <a:rPr lang="es-MX" sz="20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</a:t>
              </a:r>
              <a:endParaRPr lang="es-ES" sz="2000" b="0" baseline="-25000" dirty="0">
                <a:solidFill>
                  <a:srgbClr val="28F841"/>
                </a:solidFill>
                <a:effectLst/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2907660" y="3296757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 smtClean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013345" y="3287232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 smtClean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5939624" y="3296757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 smtClean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717631" y="4677061"/>
            <a:ext cx="7707232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Las entalpías de formación de cada compuesto se consultan en tablas.</a:t>
            </a:r>
          </a:p>
        </p:txBody>
      </p:sp>
      <p:grpSp>
        <p:nvGrpSpPr>
          <p:cNvPr id="38" name="37 Grupo"/>
          <p:cNvGrpSpPr/>
          <p:nvPr/>
        </p:nvGrpSpPr>
        <p:grpSpPr>
          <a:xfrm>
            <a:off x="1867989" y="3765237"/>
            <a:ext cx="5429288" cy="527859"/>
            <a:chOff x="1867989" y="3289117"/>
            <a:chExt cx="5429288" cy="527859"/>
          </a:xfrm>
        </p:grpSpPr>
        <p:grpSp>
          <p:nvGrpSpPr>
            <p:cNvPr id="35" name="34 Grupo"/>
            <p:cNvGrpSpPr/>
            <p:nvPr/>
          </p:nvGrpSpPr>
          <p:grpSpPr>
            <a:xfrm>
              <a:off x="1867989" y="3289117"/>
              <a:ext cx="5429288" cy="527859"/>
              <a:chOff x="1357290" y="4714884"/>
              <a:chExt cx="5429288" cy="527859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239333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 smtClean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1357290" y="4714884"/>
                <a:ext cx="5429288" cy="503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eaLnBrk="1" hangingPunct="1">
                  <a:lnSpc>
                    <a:spcPct val="140000"/>
                  </a:lnSpc>
                  <a:spcAft>
                    <a:spcPct val="40000"/>
                  </a:spcAft>
                </a:pP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r</a:t>
                </a:r>
                <a:r>
                  <a:rPr lang="es-MX" sz="2000" b="0" dirty="0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=  (</a:t>
                </a:r>
                <a:r>
                  <a:rPr lang="es-MX" sz="2000" b="0" dirty="0" err="1" smtClean="0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 +  </a:t>
                </a:r>
                <a:r>
                  <a:rPr lang="es-MX" sz="2000" b="0" dirty="0" err="1" smtClean="0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) ─ (</a:t>
                </a:r>
                <a:r>
                  <a:rPr lang="es-MX" sz="2000" b="0" dirty="0" err="1" smtClean="0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 +  </a:t>
                </a:r>
                <a:r>
                  <a:rPr lang="es-MX" sz="2000" b="0" dirty="0" err="1" smtClean="0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000" b="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000" b="0" baseline="-250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000" b="0" dirty="0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   )</a:t>
                </a:r>
                <a:endParaRPr lang="es-ES" sz="2000" b="0" baseline="-25000" dirty="0">
                  <a:solidFill>
                    <a:srgbClr val="28F841"/>
                  </a:solidFill>
                  <a:effectLst/>
                </a:endParaRPr>
              </a:p>
            </p:txBody>
          </p:sp>
          <p:sp>
            <p:nvSpPr>
              <p:cNvPr id="28" name="Text Box 3"/>
              <p:cNvSpPr txBox="1">
                <a:spLocks noChangeArrowheads="1"/>
              </p:cNvSpPr>
              <p:nvPr/>
            </p:nvSpPr>
            <p:spPr bwMode="auto">
              <a:xfrm>
                <a:off x="2805100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 smtClean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3891735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 smtClean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5122238" y="4714884"/>
                <a:ext cx="285752" cy="437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1600" b="0" dirty="0" smtClean="0">
                    <a:solidFill>
                      <a:schemeClr val="accent2">
                        <a:lumMod val="75000"/>
                      </a:schemeClr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5187202" y="4958104"/>
                <a:ext cx="37266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aseline="-25000" dirty="0" err="1" smtClean="0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w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32" name="31 Rectángulo"/>
              <p:cNvSpPr/>
              <p:nvPr/>
            </p:nvSpPr>
            <p:spPr>
              <a:xfrm>
                <a:off x="6295743" y="4965744"/>
                <a:ext cx="35298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aseline="-25000" dirty="0" err="1" smtClean="0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3967409" y="4961097"/>
                <a:ext cx="3465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aseline="-25000" dirty="0" err="1" smtClean="0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z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34" name="33 Rectángulo"/>
              <p:cNvSpPr/>
              <p:nvPr/>
            </p:nvSpPr>
            <p:spPr>
              <a:xfrm>
                <a:off x="2854282" y="4959217"/>
                <a:ext cx="35298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200" dirty="0" err="1" smtClean="0">
                    <a:solidFill>
                      <a:srgbClr val="000099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aseline="-25000" dirty="0" err="1" smtClean="0">
                    <a:solidFill>
                      <a:srgbClr val="009900"/>
                    </a:solidFill>
                    <a:effectLst/>
                    <a:cs typeface="Times New Roman" pitchFamily="18" charset="0"/>
                  </a:rPr>
                  <a:t>y</a:t>
                </a:r>
                <a:endParaRPr lang="es-ES" sz="1200" dirty="0">
                  <a:solidFill>
                    <a:srgbClr val="009900"/>
                  </a:solidFill>
                </a:endParaRPr>
              </a:p>
            </p:txBody>
          </p:sp>
        </p:grp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2257078" y="3296757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b="0" dirty="0" smtClean="0">
                  <a:solidFill>
                    <a:schemeClr val="accent2">
                      <a:lumMod val="75000"/>
                    </a:schemeClr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1935463" y="1769199"/>
            <a:ext cx="4854450" cy="391518"/>
            <a:chOff x="2145013" y="1518414"/>
            <a:chExt cx="4854450" cy="391518"/>
          </a:xfrm>
        </p:grpSpPr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2145013" y="1518414"/>
              <a:ext cx="2442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a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3551558" y="1540600"/>
              <a:ext cx="2602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b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5310123" y="1540600"/>
              <a:ext cx="2442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c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6739208" y="1540600"/>
              <a:ext cx="2602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240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d</a:t>
              </a:r>
              <a:endParaRPr lang="es-ES" sz="2400" baseline="-25000" dirty="0">
                <a:solidFill>
                  <a:srgbClr val="009900"/>
                </a:solidFill>
                <a:effectLst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2393199" y="1936457"/>
            <a:ext cx="4714605" cy="268407"/>
            <a:chOff x="2215399" y="2096966"/>
            <a:chExt cx="4714605" cy="268407"/>
          </a:xfrm>
        </p:grpSpPr>
        <p:sp>
          <p:nvSpPr>
            <p:cNvPr id="46" name="Text Box 2"/>
            <p:cNvSpPr txBox="1">
              <a:spLocks noChangeArrowheads="1"/>
            </p:cNvSpPr>
            <p:nvPr/>
          </p:nvSpPr>
          <p:spPr bwMode="auto">
            <a:xfrm>
              <a:off x="2215399" y="2096966"/>
              <a:ext cx="1603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 smtClean="0">
                  <a:solidFill>
                    <a:srgbClr val="009900"/>
                  </a:solidFill>
                  <a:effectLst/>
                  <a:cs typeface="Times New Roman" pitchFamily="18" charset="0"/>
                </a:rPr>
                <a:t>w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7" name="Text Box 2"/>
            <p:cNvSpPr txBox="1">
              <a:spLocks noChangeArrowheads="1"/>
            </p:cNvSpPr>
            <p:nvPr/>
          </p:nvSpPr>
          <p:spPr bwMode="auto">
            <a:xfrm>
              <a:off x="3634151" y="211915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 smtClean="0">
                  <a:solidFill>
                    <a:srgbClr val="009900"/>
                  </a:solidFill>
                  <a:effectLst/>
                  <a:cs typeface="Times New Roman" pitchFamily="18" charset="0"/>
                </a:rPr>
                <a:t>x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5384702" y="211915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 smtClean="0">
                  <a:solidFill>
                    <a:srgbClr val="009900"/>
                  </a:solidFill>
                  <a:effectLst/>
                  <a:cs typeface="Times New Roman" pitchFamily="18" charset="0"/>
                </a:rPr>
                <a:t>y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6827412" y="2119152"/>
              <a:ext cx="1025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 smtClean="0">
                  <a:solidFill>
                    <a:srgbClr val="009900"/>
                  </a:solidFill>
                  <a:effectLst/>
                  <a:cs typeface="Times New Roman" pitchFamily="18" charset="0"/>
                </a:rPr>
                <a:t>z</a:t>
              </a:r>
              <a:endParaRPr lang="es-ES" sz="1600" dirty="0">
                <a:solidFill>
                  <a:srgbClr val="009900"/>
                </a:solidFill>
                <a:effectLst/>
              </a:endParaRPr>
            </a:p>
          </p:txBody>
        </p:sp>
      </p:grp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2851022" y="765175"/>
            <a:ext cx="3441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 de reacción (tablas)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60963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800" dirty="0" smtClean="0">
                <a:solidFill>
                  <a:srgbClr val="000099"/>
                </a:solidFill>
                <a:effectLst/>
              </a:rPr>
              <a:t>Presentación revisada por: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Q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. Adriana Ramírez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González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Q. Antonia del Carmen Pérez León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Ayesha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Sagrario Román García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M. A. Claudia  Elisa Sánchez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Navarro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I. Q. Hermelinda Concepción Sánchez </a:t>
            </a:r>
            <a:r>
              <a:rPr lang="es-ES" sz="1400" b="0" dirty="0" err="1" smtClean="0">
                <a:solidFill>
                  <a:srgbClr val="000099"/>
                </a:solidFill>
                <a:effectLst/>
              </a:rPr>
              <a:t>Tlaxqueño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Ing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Jacquelyn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Martínez </a:t>
            </a:r>
            <a:r>
              <a:rPr lang="es-ES" sz="1400" b="0" dirty="0" err="1" smtClean="0">
                <a:solidFill>
                  <a:srgbClr val="000099"/>
                </a:solidFill>
                <a:effectLst/>
              </a:rPr>
              <a:t>Alavez</a:t>
            </a: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I. Q. Luis Javier Acosta Bernal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Ramiro Maravilla </a:t>
            </a:r>
            <a:r>
              <a:rPr lang="es-ES" sz="1400" b="0" dirty="0" smtClean="0">
                <a:solidFill>
                  <a:srgbClr val="000099"/>
                </a:solidFill>
                <a:effectLst/>
              </a:rPr>
              <a:t>Galván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 smtClean="0">
                <a:solidFill>
                  <a:srgbClr val="000099"/>
                </a:solidFill>
                <a:effectLst/>
              </a:rPr>
              <a:t>Dr. Rogelio Soto Ayala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 smtClean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0" i="1" dirty="0" smtClean="0">
                <a:solidFill>
                  <a:srgbClr val="000099"/>
                </a:solidFill>
                <a:effectLst/>
              </a:rPr>
              <a:t>Profesores de la Facultad de Ingeniería, UNAM</a:t>
            </a:r>
            <a:endParaRPr lang="es-ES" sz="1800" b="0" i="1" dirty="0">
              <a:solidFill>
                <a:srgbClr val="0000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85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928662" y="2819400"/>
            <a:ext cx="7286676" cy="158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“Es un área de la Fisicoquímica que se encarga de estudiar la cantidad de calor involucrado en las reacciones químicas”</a:t>
            </a:r>
            <a:endParaRPr lang="es-ES" sz="2400" dirty="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42925" y="1700808"/>
            <a:ext cx="7681938" cy="40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Cuando se lleva a cabo una reacción química, se rompen y/o forman enlaces químicos.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ruptura y/o formación de enlaces químicos implica la absorción o emisión de cierta cantidad de energía.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energía involucrada en una reacción, se puede presentar en forma de energía radiante, energía eléctrica, energía calorífica, etc. 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24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Cuando la energía involucrada en una reacción se presenta en forma de calor, se le llama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calor de reacción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y se denota con la letra </a:t>
            </a:r>
            <a:r>
              <a:rPr lang="es-MX" sz="1800" b="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511456" y="765175"/>
            <a:ext cx="212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Calor de reacción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25533" y="3704893"/>
            <a:ext cx="7709236" cy="82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Cuando una reacción desprende o libera calor, se dice que la reacción es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exotérmica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15627" y="1714488"/>
            <a:ext cx="7709236" cy="82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Cuando una reacción absorbe o requiere calor, se dice que la reacción es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endotérmica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65368" y="2564904"/>
            <a:ext cx="6834262" cy="47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2000" b="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  <a:r>
              <a:rPr lang="es-MX" sz="20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       +        A—B        →        A        +        B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60672" y="4581128"/>
            <a:ext cx="6834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20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A        +        B        →        A—B        +        </a:t>
            </a:r>
            <a:r>
              <a:rPr lang="es-MX" sz="2000" b="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  <a:endParaRPr lang="es-MX" sz="2000" b="0" dirty="0" smtClean="0">
              <a:solidFill>
                <a:srgbClr val="000099"/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254708" y="765175"/>
            <a:ext cx="4634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Reacciones endotérmicas y exotérmicas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695351" y="1700808"/>
            <a:ext cx="7729512" cy="349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Cuando una reacción se lleva a cabo a presión constante, a la energía involucrada en forma de calor ya no se le llama calor de reacción, sino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entalpía de reacción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reacción se considera una función de estado, ya que solo depende de las condiciones iniciales y finales.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reacción se puede denotar de diferentes formas:</a:t>
            </a:r>
          </a:p>
          <a:p>
            <a:pPr marL="177800" indent="-177800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Rx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   ;   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reac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   ;    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r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    ;    </a:t>
            </a:r>
            <a:r>
              <a:rPr lang="es-MX" sz="1800" b="0" dirty="0" smtClean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357569" y="765175"/>
            <a:ext cx="2428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695351" y="1643050"/>
            <a:ext cx="7729512" cy="353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Cuando en una reacción se obtiene 1 [mol] de un producto único a partir de sus elementos en su forma más estable, la energía involucrada en forma de calor no se le llama entalpía de reacción, sino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entalpía de formación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Generalmente la entalpía de reacción esta dada en </a:t>
            </a:r>
            <a:r>
              <a:rPr lang="es-MX" sz="1800" b="0" dirty="0" err="1" smtClean="0">
                <a:solidFill>
                  <a:srgbClr val="000099"/>
                </a:solidFill>
                <a:effectLst/>
                <a:cs typeface="Times New Roman" pitchFamily="18" charset="0"/>
              </a:rPr>
              <a:t>Joules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[J]; sin embargo, la entalpía de formación tiene por unidades [J/mol].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formación se denota con 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b="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="0" baseline="-2500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f</a:t>
            </a:r>
            <a:endParaRPr lang="es-MX" sz="1800" b="0" baseline="-25000" dirty="0" smtClean="0"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274212" y="765175"/>
            <a:ext cx="2595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Entalpía de formación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42925" y="1856608"/>
            <a:ext cx="7681938" cy="120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En termoquímica, las condiciones estándar son de 1 [atm] y 25 [ºC].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entalpía de reacción a condiciones estándar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 se denota con: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2566008" y="3027437"/>
            <a:ext cx="3988198" cy="493985"/>
            <a:chOff x="2786050" y="2870196"/>
            <a:chExt cx="3548114" cy="493985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786050" y="2928934"/>
              <a:ext cx="3548114" cy="435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err="1" smtClean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Rx</a:t>
              </a:r>
              <a:r>
                <a:rPr lang="es-MX" sz="18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  ;   </a:t>
              </a:r>
              <a:r>
                <a:rPr lang="es-MX" sz="1800" b="0" dirty="0" err="1" smtClean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reac</a:t>
              </a:r>
              <a:r>
                <a:rPr lang="es-MX" sz="18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  ;    </a:t>
              </a:r>
              <a:r>
                <a:rPr lang="es-MX" sz="1800" b="0" dirty="0" err="1" smtClean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r</a:t>
              </a: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1800" b="0" dirty="0" smtClean="0">
                  <a:solidFill>
                    <a:srgbClr val="000099"/>
                  </a:solidFill>
                  <a:effectLst/>
                  <a:cs typeface="Times New Roman" pitchFamily="18" charset="0"/>
                </a:rPr>
                <a:t>    ;    </a:t>
              </a:r>
              <a:r>
                <a:rPr lang="es-MX" sz="1800" b="0" dirty="0" smtClean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214700" y="2878134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105830" y="2870196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5147208" y="2878134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040442" y="2870196"/>
              <a:ext cx="285752" cy="43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43261" y="4063525"/>
            <a:ext cx="7681938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</a:t>
            </a:r>
            <a:r>
              <a:rPr lang="es-MX" sz="1800" b="0" i="1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entalpía de formación a condiciones estándar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 se denota con: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4224885" y="4495573"/>
            <a:ext cx="700128" cy="517603"/>
            <a:chOff x="4262462" y="4637506"/>
            <a:chExt cx="622871" cy="517603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4262462" y="4674978"/>
              <a:ext cx="595290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err="1" smtClean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800" b="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800" b="0" baseline="-25000" dirty="0" err="1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f</a:t>
              </a:r>
              <a:endParaRPr lang="es-MX" sz="1800" b="0" dirty="0" smtClean="0">
                <a:solidFill>
                  <a:srgbClr val="FF0000"/>
                </a:solidFill>
                <a:effectLst/>
                <a:cs typeface="Times New Roman" pitchFamily="18" charset="0"/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599582" y="4637506"/>
              <a:ext cx="285751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800" b="0" dirty="0" smtClean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2517600" y="765175"/>
            <a:ext cx="41088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Entalpías en condiciones estándar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42925" y="1643050"/>
            <a:ext cx="7681938" cy="35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3000"/>
              </a:spcAft>
            </a:pP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La entalpía de una reacción se puede determinar de forma experimental o teórica: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u="sng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Experimentalmente.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Se lleva a cabo la reacción en una bomba calorimétrica y se cuantifica el cambio de temperatura, para determinar la cantidad de calor involucrado.</a:t>
            </a:r>
          </a:p>
          <a:p>
            <a:pPr marL="273050" indent="-273050" algn="just" eaLnBrk="1" hangingPunct="1">
              <a:lnSpc>
                <a:spcPct val="140000"/>
              </a:lnSpc>
              <a:spcAft>
                <a:spcPts val="3000"/>
              </a:spcAft>
              <a:buFont typeface="Wingdings" pitchFamily="2" charset="2"/>
              <a:buChar char="Ø"/>
            </a:pPr>
            <a:r>
              <a:rPr lang="es-MX" sz="1800" b="0" u="sng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Teóricamente.</a:t>
            </a:r>
            <a:r>
              <a:rPr lang="es-MX" sz="1800" b="0" dirty="0" smtClean="0">
                <a:solidFill>
                  <a:srgbClr val="000099"/>
                </a:solidFill>
                <a:effectLst/>
                <a:cs typeface="Times New Roman" pitchFamily="18" charset="0"/>
              </a:rPr>
              <a:t> Se puede determinar mediante tablas o mediante la ley de Hess.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357569" y="765175"/>
            <a:ext cx="2428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Entalpía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lorimetr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5422" y="2000240"/>
            <a:ext cx="3564490" cy="2658759"/>
          </a:xfrm>
          <a:prstGeom prst="rect">
            <a:avLst/>
          </a:prstGeom>
        </p:spPr>
      </p:pic>
      <p:pic>
        <p:nvPicPr>
          <p:cNvPr id="5" name="4 Imagen" descr="calorimetro-de-reaccion-adiabatico-arc-41663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43162" y="1340768"/>
            <a:ext cx="2573054" cy="3857652"/>
          </a:xfrm>
          <a:prstGeom prst="rect">
            <a:avLst/>
          </a:prstGeom>
        </p:spPr>
      </p:pic>
      <p:pic>
        <p:nvPicPr>
          <p:cNvPr id="6" name="5 Imagen" descr="calorimetroVasos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1844824"/>
            <a:ext cx="2369104" cy="2428892"/>
          </a:xfrm>
          <a:prstGeom prst="rect">
            <a:avLst/>
          </a:prstGeom>
        </p:spPr>
      </p:pic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472716" y="765175"/>
            <a:ext cx="41985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 smtClean="0">
                <a:solidFill>
                  <a:srgbClr val="000099"/>
                </a:solidFill>
                <a:effectLst/>
              </a:rPr>
              <a:t>Entalpía de reacción (experimental)</a:t>
            </a:r>
            <a:endParaRPr kumimoji="0" lang="es-ES" sz="180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geniería1">
  <a:themeElements>
    <a:clrScheme name="Ingeniería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geniería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6842</TotalTime>
  <Words>589</Words>
  <Application>Microsoft Office PowerPoint</Application>
  <PresentationFormat>Presentación en pantalla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Ingeniería3</vt:lpstr>
      <vt:lpstr>Ingeniería1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PROFESOR</cp:lastModifiedBy>
  <cp:revision>294</cp:revision>
  <dcterms:created xsi:type="dcterms:W3CDTF">2005-07-23T04:28:49Z</dcterms:created>
  <dcterms:modified xsi:type="dcterms:W3CDTF">2014-02-21T23:55:47Z</dcterms:modified>
</cp:coreProperties>
</file>