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4"/>
  </p:notesMasterIdLst>
  <p:sldIdLst>
    <p:sldId id="329" r:id="rId2"/>
    <p:sldId id="330" r:id="rId3"/>
    <p:sldId id="337" r:id="rId4"/>
    <p:sldId id="338" r:id="rId5"/>
    <p:sldId id="340" r:id="rId6"/>
    <p:sldId id="339" r:id="rId7"/>
    <p:sldId id="342" r:id="rId8"/>
    <p:sldId id="334" r:id="rId9"/>
    <p:sldId id="344" r:id="rId10"/>
    <p:sldId id="345" r:id="rId11"/>
    <p:sldId id="343" r:id="rId12"/>
    <p:sldId id="346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C3cg7PFzRt5rbHqcAfmOg==" hashData="AQFdOJn8MVl9h8daF00qryfCq1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DDDDDD"/>
    <a:srgbClr val="66FF99"/>
    <a:srgbClr val="000099"/>
    <a:srgbClr val="F8F6AC"/>
    <a:srgbClr val="FFFFBD"/>
    <a:srgbClr val="FF3300"/>
    <a:srgbClr val="FAF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0" autoAdjust="0"/>
    <p:restoredTop sz="96858" autoAdjust="0"/>
  </p:normalViewPr>
  <p:slideViewPr>
    <p:cSldViewPr showGuides="1">
      <p:cViewPr>
        <p:scale>
          <a:sx n="70" d="100"/>
          <a:sy n="70" d="100"/>
        </p:scale>
        <p:origin x="-1554" y="-96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EE3D8B-E79F-4DE3-9334-024717AE1D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278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2061" name="Text Box 13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800" b="1" i="1">
                <a:solidFill>
                  <a:srgbClr val="000099"/>
                </a:solidFill>
              </a:rPr>
              <a:t>U   N   A   M</a:t>
            </a:r>
          </a:p>
        </p:txBody>
      </p:sp>
      <p:sp>
        <p:nvSpPr>
          <p:cNvPr id="2062" name="Text Box 14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1400" b="1">
                <a:solidFill>
                  <a:srgbClr val="000099"/>
                </a:solidFill>
              </a:rPr>
              <a:t>Facultad de Ingeniería</a:t>
            </a:r>
          </a:p>
        </p:txBody>
      </p:sp>
      <p:sp>
        <p:nvSpPr>
          <p:cNvPr id="2064" name="Rectangle 16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2065" name="Text Box 17"/>
          <p:cNvSpPr txBox="1">
            <a:spLocks noChangeArrowheads="1"/>
          </p:cNvSpPr>
          <p:nvPr userDrawn="1"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 eaLnBrk="0" hangingPunct="0"/>
            <a:r>
              <a:rPr lang="es-ES" sz="16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AVM</a:t>
            </a:r>
          </a:p>
        </p:txBody>
      </p:sp>
      <p:pic>
        <p:nvPicPr>
          <p:cNvPr id="9" name="Picture 12" descr="escudo[1]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3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1371036" y="2636912"/>
            <a:ext cx="640034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TEORÍA DEL </a:t>
            </a:r>
          </a:p>
          <a:p>
            <a:pPr algn="ctr"/>
            <a:r>
              <a:rPr lang="es-ES" sz="4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ORBITAL MOLECULAR</a:t>
            </a:r>
          </a:p>
        </p:txBody>
      </p:sp>
      <p:sp>
        <p:nvSpPr>
          <p:cNvPr id="3" name="1 CuadroTexto"/>
          <p:cNvSpPr txBox="1"/>
          <p:nvPr/>
        </p:nvSpPr>
        <p:spPr>
          <a:xfrm>
            <a:off x="3059832" y="549748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M. C. Q.  Alfredo Velásquez Márquez</a:t>
            </a:r>
            <a:endParaRPr kumimoji="0" lang="es-MX" sz="14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3048000" y="1828800"/>
            <a:ext cx="3162300" cy="4419600"/>
            <a:chOff x="1920" y="1152"/>
            <a:chExt cx="1992" cy="2784"/>
          </a:xfrm>
        </p:grpSpPr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 flipV="1">
              <a:off x="2132" y="1152"/>
              <a:ext cx="0" cy="2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s-MX"/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 rot="-5400000">
              <a:off x="1733" y="2491"/>
              <a:ext cx="5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sz="1600" b="1">
                  <a:latin typeface="Arial" charset="0"/>
                </a:rPr>
                <a:t>Energía</a:t>
              </a:r>
              <a:endParaRPr lang="es-ES" sz="1600" b="1">
                <a:latin typeface="Arial" charset="0"/>
              </a:endParaRPr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>
              <a:off x="2136" y="3936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grpSp>
        <p:nvGrpSpPr>
          <p:cNvPr id="47112" name="Group 8"/>
          <p:cNvGrpSpPr>
            <a:grpSpLocks/>
          </p:cNvGrpSpPr>
          <p:nvPr/>
        </p:nvGrpSpPr>
        <p:grpSpPr bwMode="auto">
          <a:xfrm>
            <a:off x="4381500" y="5272086"/>
            <a:ext cx="381000" cy="752474"/>
            <a:chOff x="1176" y="2321"/>
            <a:chExt cx="240" cy="474"/>
          </a:xfrm>
        </p:grpSpPr>
        <p:sp>
          <p:nvSpPr>
            <p:cNvPr id="2" name="Text Box 9"/>
            <p:cNvSpPr txBox="1">
              <a:spLocks noChangeArrowheads="1"/>
            </p:cNvSpPr>
            <p:nvPr/>
          </p:nvSpPr>
          <p:spPr bwMode="auto">
            <a:xfrm>
              <a:off x="1214" y="2329"/>
              <a:ext cx="15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1s</a:t>
              </a:r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>
              <a:off x="1176" y="2336"/>
              <a:ext cx="240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3" name="Text Box 11"/>
            <p:cNvSpPr txBox="1">
              <a:spLocks noChangeArrowheads="1"/>
            </p:cNvSpPr>
            <p:nvPr/>
          </p:nvSpPr>
          <p:spPr bwMode="auto">
            <a:xfrm>
              <a:off x="1218" y="2613"/>
              <a:ext cx="15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1s</a:t>
              </a:r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>
              <a:off x="1176" y="2624"/>
              <a:ext cx="240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4" name="Text Box 13"/>
            <p:cNvSpPr txBox="1">
              <a:spLocks noChangeArrowheads="1"/>
            </p:cNvSpPr>
            <p:nvPr/>
          </p:nvSpPr>
          <p:spPr bwMode="auto">
            <a:xfrm>
              <a:off x="1316" y="2321"/>
              <a:ext cx="5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>
                  <a:solidFill>
                    <a:srgbClr val="000099"/>
                  </a:solidFill>
                  <a:latin typeface="Arial" charset="0"/>
                </a:rPr>
                <a:t>*</a:t>
              </a:r>
            </a:p>
          </p:txBody>
        </p:sp>
      </p:grpSp>
      <p:grpSp>
        <p:nvGrpSpPr>
          <p:cNvPr id="47118" name="Group 14"/>
          <p:cNvGrpSpPr>
            <a:grpSpLocks/>
          </p:cNvGrpSpPr>
          <p:nvPr/>
        </p:nvGrpSpPr>
        <p:grpSpPr bwMode="auto">
          <a:xfrm>
            <a:off x="4381500" y="3976686"/>
            <a:ext cx="381000" cy="752474"/>
            <a:chOff x="1176" y="2321"/>
            <a:chExt cx="240" cy="474"/>
          </a:xfrm>
        </p:grpSpPr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1214" y="2329"/>
              <a:ext cx="15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2s</a:t>
              </a:r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>
              <a:off x="1176" y="2336"/>
              <a:ext cx="240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218" y="2613"/>
              <a:ext cx="15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2s</a:t>
              </a:r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>
              <a:off x="1176" y="2624"/>
              <a:ext cx="240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1316" y="2321"/>
              <a:ext cx="5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>
                  <a:solidFill>
                    <a:srgbClr val="000099"/>
                  </a:solidFill>
                  <a:latin typeface="Arial" charset="0"/>
                </a:rPr>
                <a:t>*</a:t>
              </a:r>
            </a:p>
          </p:txBody>
        </p:sp>
      </p:grpSp>
      <p:grpSp>
        <p:nvGrpSpPr>
          <p:cNvPr id="47145" name="Group 41"/>
          <p:cNvGrpSpPr>
            <a:grpSpLocks/>
          </p:cNvGrpSpPr>
          <p:nvPr/>
        </p:nvGrpSpPr>
        <p:grpSpPr bwMode="auto">
          <a:xfrm>
            <a:off x="4038600" y="1804987"/>
            <a:ext cx="1066800" cy="1609724"/>
            <a:chOff x="2544" y="1137"/>
            <a:chExt cx="672" cy="1014"/>
          </a:xfrm>
        </p:grpSpPr>
        <p:grpSp>
          <p:nvGrpSpPr>
            <p:cNvPr id="47125" name="Group 21"/>
            <p:cNvGrpSpPr>
              <a:grpSpLocks/>
            </p:cNvGrpSpPr>
            <p:nvPr/>
          </p:nvGrpSpPr>
          <p:grpSpPr bwMode="auto">
            <a:xfrm>
              <a:off x="2760" y="1728"/>
              <a:ext cx="240" cy="182"/>
              <a:chOff x="1176" y="1776"/>
              <a:chExt cx="240" cy="182"/>
            </a:xfrm>
          </p:grpSpPr>
          <p:sp>
            <p:nvSpPr>
              <p:cNvPr id="8" name="Text Box 22"/>
              <p:cNvSpPr txBox="1">
                <a:spLocks noChangeArrowheads="1"/>
              </p:cNvSpPr>
              <p:nvPr/>
            </p:nvSpPr>
            <p:spPr bwMode="auto">
              <a:xfrm>
                <a:off x="1199" y="1776"/>
                <a:ext cx="19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400">
                    <a:solidFill>
                      <a:srgbClr val="000099"/>
                    </a:solidFill>
                    <a:latin typeface="Symbol" pitchFamily="18" charset="2"/>
                  </a:rPr>
                  <a:t>s</a:t>
                </a:r>
                <a:r>
                  <a:rPr lang="es-MX" sz="1400" baseline="-25000">
                    <a:solidFill>
                      <a:srgbClr val="000099"/>
                    </a:solidFill>
                    <a:latin typeface="Arial" charset="0"/>
                  </a:rPr>
                  <a:t>2px</a:t>
                </a:r>
              </a:p>
            </p:txBody>
          </p:sp>
          <p:sp>
            <p:nvSpPr>
              <p:cNvPr id="47127" name="Line 23"/>
              <p:cNvSpPr>
                <a:spLocks noChangeShapeType="1"/>
              </p:cNvSpPr>
              <p:nvPr/>
            </p:nvSpPr>
            <p:spPr bwMode="auto">
              <a:xfrm>
                <a:off x="1176" y="1795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  <p:grpSp>
          <p:nvGrpSpPr>
            <p:cNvPr id="47128" name="Group 24"/>
            <p:cNvGrpSpPr>
              <a:grpSpLocks/>
            </p:cNvGrpSpPr>
            <p:nvPr/>
          </p:nvGrpSpPr>
          <p:grpSpPr bwMode="auto">
            <a:xfrm>
              <a:off x="2760" y="1137"/>
              <a:ext cx="240" cy="207"/>
              <a:chOff x="1176" y="993"/>
              <a:chExt cx="240" cy="207"/>
            </a:xfrm>
          </p:grpSpPr>
          <p:sp>
            <p:nvSpPr>
              <p:cNvPr id="47129" name="Line 25"/>
              <p:cNvSpPr>
                <a:spLocks noChangeShapeType="1"/>
              </p:cNvSpPr>
              <p:nvPr/>
            </p:nvSpPr>
            <p:spPr bwMode="auto">
              <a:xfrm flipV="1">
                <a:off x="1176" y="1009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9" name="Text Box 26"/>
              <p:cNvSpPr txBox="1">
                <a:spLocks noChangeArrowheads="1"/>
              </p:cNvSpPr>
              <p:nvPr/>
            </p:nvSpPr>
            <p:spPr bwMode="auto">
              <a:xfrm>
                <a:off x="1202" y="993"/>
                <a:ext cx="19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400">
                    <a:solidFill>
                      <a:srgbClr val="000099"/>
                    </a:solidFill>
                    <a:latin typeface="Symbol" pitchFamily="18" charset="2"/>
                  </a:rPr>
                  <a:t>s</a:t>
                </a:r>
                <a:r>
                  <a:rPr lang="es-MX" sz="1400" baseline="-25000">
                    <a:solidFill>
                      <a:srgbClr val="000099"/>
                    </a:solidFill>
                    <a:latin typeface="Arial" charset="0"/>
                  </a:rPr>
                  <a:t>2px</a:t>
                </a:r>
              </a:p>
            </p:txBody>
          </p:sp>
          <p:sp>
            <p:nvSpPr>
              <p:cNvPr id="10" name="Text Box 27"/>
              <p:cNvSpPr txBox="1">
                <a:spLocks noChangeArrowheads="1"/>
              </p:cNvSpPr>
              <p:nvPr/>
            </p:nvSpPr>
            <p:spPr bwMode="auto">
              <a:xfrm>
                <a:off x="1312" y="1001"/>
                <a:ext cx="50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*</a:t>
                </a:r>
              </a:p>
            </p:txBody>
          </p:sp>
        </p:grpSp>
        <p:grpSp>
          <p:nvGrpSpPr>
            <p:cNvPr id="47132" name="Group 28"/>
            <p:cNvGrpSpPr>
              <a:grpSpLocks/>
            </p:cNvGrpSpPr>
            <p:nvPr/>
          </p:nvGrpSpPr>
          <p:grpSpPr bwMode="auto">
            <a:xfrm>
              <a:off x="2544" y="1967"/>
              <a:ext cx="672" cy="184"/>
              <a:chOff x="960" y="1536"/>
              <a:chExt cx="672" cy="184"/>
            </a:xfrm>
          </p:grpSpPr>
          <p:sp>
            <p:nvSpPr>
              <p:cNvPr id="47133" name="Line 29"/>
              <p:cNvSpPr>
                <a:spLocks noChangeShapeType="1"/>
              </p:cNvSpPr>
              <p:nvPr/>
            </p:nvSpPr>
            <p:spPr bwMode="auto">
              <a:xfrm>
                <a:off x="960" y="1569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7134" name="Line 30"/>
              <p:cNvSpPr>
                <a:spLocks noChangeShapeType="1"/>
              </p:cNvSpPr>
              <p:nvPr/>
            </p:nvSpPr>
            <p:spPr bwMode="auto">
              <a:xfrm>
                <a:off x="1392" y="1569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11" name="Text Box 31"/>
              <p:cNvSpPr txBox="1">
                <a:spLocks noChangeArrowheads="1"/>
              </p:cNvSpPr>
              <p:nvPr/>
            </p:nvSpPr>
            <p:spPr bwMode="auto">
              <a:xfrm>
                <a:off x="989" y="1538"/>
                <a:ext cx="18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400">
                    <a:solidFill>
                      <a:srgbClr val="000099"/>
                    </a:solidFill>
                    <a:latin typeface="Symbol" pitchFamily="18" charset="2"/>
                  </a:rPr>
                  <a:t>p</a:t>
                </a:r>
                <a:r>
                  <a:rPr lang="es-MX" sz="1400" baseline="-25000">
                    <a:solidFill>
                      <a:srgbClr val="000099"/>
                    </a:solidFill>
                    <a:latin typeface="Arial" charset="0"/>
                  </a:rPr>
                  <a:t>2py</a:t>
                </a:r>
              </a:p>
            </p:txBody>
          </p:sp>
          <p:sp>
            <p:nvSpPr>
              <p:cNvPr id="12" name="Text Box 32"/>
              <p:cNvSpPr txBox="1">
                <a:spLocks noChangeArrowheads="1"/>
              </p:cNvSpPr>
              <p:nvPr/>
            </p:nvSpPr>
            <p:spPr bwMode="auto">
              <a:xfrm>
                <a:off x="1414" y="1536"/>
                <a:ext cx="189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400">
                    <a:solidFill>
                      <a:srgbClr val="000099"/>
                    </a:solidFill>
                    <a:latin typeface="Symbol" pitchFamily="18" charset="2"/>
                  </a:rPr>
                  <a:t>p</a:t>
                </a:r>
                <a:r>
                  <a:rPr lang="es-MX" sz="1400" baseline="-25000">
                    <a:solidFill>
                      <a:srgbClr val="000099"/>
                    </a:solidFill>
                    <a:latin typeface="Arial" charset="0"/>
                  </a:rPr>
                  <a:t>2pz</a:t>
                </a:r>
              </a:p>
            </p:txBody>
          </p:sp>
        </p:grpSp>
        <p:grpSp>
          <p:nvGrpSpPr>
            <p:cNvPr id="47137" name="Group 33"/>
            <p:cNvGrpSpPr>
              <a:grpSpLocks/>
            </p:cNvGrpSpPr>
            <p:nvPr/>
          </p:nvGrpSpPr>
          <p:grpSpPr bwMode="auto">
            <a:xfrm>
              <a:off x="2544" y="1429"/>
              <a:ext cx="672" cy="200"/>
              <a:chOff x="960" y="1251"/>
              <a:chExt cx="672" cy="200"/>
            </a:xfrm>
          </p:grpSpPr>
          <p:sp>
            <p:nvSpPr>
              <p:cNvPr id="47138" name="Line 34"/>
              <p:cNvSpPr>
                <a:spLocks noChangeShapeType="1"/>
              </p:cNvSpPr>
              <p:nvPr/>
            </p:nvSpPr>
            <p:spPr bwMode="auto">
              <a:xfrm flipV="1">
                <a:off x="960" y="12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7139" name="Line 35"/>
              <p:cNvSpPr>
                <a:spLocks noChangeShapeType="1"/>
              </p:cNvSpPr>
              <p:nvPr/>
            </p:nvSpPr>
            <p:spPr bwMode="auto">
              <a:xfrm flipV="1">
                <a:off x="1392" y="12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13" name="Text Box 36"/>
              <p:cNvSpPr txBox="1">
                <a:spLocks noChangeArrowheads="1"/>
              </p:cNvSpPr>
              <p:nvPr/>
            </p:nvSpPr>
            <p:spPr bwMode="auto">
              <a:xfrm>
                <a:off x="991" y="1259"/>
                <a:ext cx="18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400">
                    <a:solidFill>
                      <a:srgbClr val="000099"/>
                    </a:solidFill>
                    <a:latin typeface="Symbol" pitchFamily="18" charset="2"/>
                  </a:rPr>
                  <a:t>p</a:t>
                </a:r>
                <a:r>
                  <a:rPr lang="es-MX" sz="1400" baseline="-25000">
                    <a:solidFill>
                      <a:srgbClr val="000099"/>
                    </a:solidFill>
                    <a:latin typeface="Arial" charset="0"/>
                  </a:rPr>
                  <a:t>2py</a:t>
                </a:r>
              </a:p>
            </p:txBody>
          </p:sp>
          <p:sp>
            <p:nvSpPr>
              <p:cNvPr id="14" name="Text Box 37"/>
              <p:cNvSpPr txBox="1">
                <a:spLocks noChangeArrowheads="1"/>
              </p:cNvSpPr>
              <p:nvPr/>
            </p:nvSpPr>
            <p:spPr bwMode="auto">
              <a:xfrm>
                <a:off x="1416" y="1259"/>
                <a:ext cx="189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400">
                    <a:solidFill>
                      <a:srgbClr val="000099"/>
                    </a:solidFill>
                    <a:latin typeface="Symbol" pitchFamily="18" charset="2"/>
                  </a:rPr>
                  <a:t>p</a:t>
                </a:r>
                <a:r>
                  <a:rPr lang="es-MX" sz="1400" baseline="-25000">
                    <a:solidFill>
                      <a:srgbClr val="000099"/>
                    </a:solidFill>
                    <a:latin typeface="Arial" charset="0"/>
                  </a:rPr>
                  <a:t>2pz</a:t>
                </a:r>
              </a:p>
            </p:txBody>
          </p:sp>
          <p:sp>
            <p:nvSpPr>
              <p:cNvPr id="15" name="Text Box 38"/>
              <p:cNvSpPr txBox="1">
                <a:spLocks noChangeArrowheads="1"/>
              </p:cNvSpPr>
              <p:nvPr/>
            </p:nvSpPr>
            <p:spPr bwMode="auto">
              <a:xfrm>
                <a:off x="1519" y="1251"/>
                <a:ext cx="50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*</a:t>
                </a:r>
              </a:p>
            </p:txBody>
          </p:sp>
          <p:sp>
            <p:nvSpPr>
              <p:cNvPr id="16" name="Text Box 39"/>
              <p:cNvSpPr txBox="1">
                <a:spLocks noChangeArrowheads="1"/>
              </p:cNvSpPr>
              <p:nvPr/>
            </p:nvSpPr>
            <p:spPr bwMode="auto">
              <a:xfrm>
                <a:off x="1089" y="1252"/>
                <a:ext cx="50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*</a:t>
                </a:r>
              </a:p>
            </p:txBody>
          </p:sp>
        </p:grpSp>
      </p:grpSp>
      <p:sp>
        <p:nvSpPr>
          <p:cNvPr id="39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Contenido energético de los 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Text Box 1045"/>
          <p:cNvSpPr txBox="1">
            <a:spLocks noChangeArrowheads="1"/>
          </p:cNvSpPr>
          <p:nvPr/>
        </p:nvSpPr>
        <p:spPr bwMode="auto">
          <a:xfrm>
            <a:off x="6732588" y="3225800"/>
            <a:ext cx="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72000">
            <a:spAutoFit/>
          </a:bodyPr>
          <a:lstStyle/>
          <a:p>
            <a:pPr algn="just" eaLnBrk="0" hangingPunct="0"/>
            <a:endParaRPr lang="es-MX" sz="1600" b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45125" name="Group 1093"/>
          <p:cNvGrpSpPr>
            <a:grpSpLocks/>
          </p:cNvGrpSpPr>
          <p:nvPr/>
        </p:nvGrpSpPr>
        <p:grpSpPr bwMode="auto">
          <a:xfrm>
            <a:off x="1066800" y="1423988"/>
            <a:ext cx="2898776" cy="4629149"/>
            <a:chOff x="672" y="897"/>
            <a:chExt cx="1826" cy="2916"/>
          </a:xfrm>
        </p:grpSpPr>
        <p:grpSp>
          <p:nvGrpSpPr>
            <p:cNvPr id="45121" name="Group 1089"/>
            <p:cNvGrpSpPr>
              <a:grpSpLocks/>
            </p:cNvGrpSpPr>
            <p:nvPr/>
          </p:nvGrpSpPr>
          <p:grpSpPr bwMode="auto">
            <a:xfrm>
              <a:off x="1248" y="897"/>
              <a:ext cx="672" cy="2658"/>
              <a:chOff x="1248" y="1185"/>
              <a:chExt cx="672" cy="2658"/>
            </a:xfrm>
          </p:grpSpPr>
          <p:grpSp>
            <p:nvGrpSpPr>
              <p:cNvPr id="45090" name="Group 1058"/>
              <p:cNvGrpSpPr>
                <a:grpSpLocks/>
              </p:cNvGrpSpPr>
              <p:nvPr/>
            </p:nvGrpSpPr>
            <p:grpSpPr bwMode="auto">
              <a:xfrm>
                <a:off x="1464" y="1777"/>
                <a:ext cx="240" cy="182"/>
                <a:chOff x="1176" y="1776"/>
                <a:chExt cx="240" cy="182"/>
              </a:xfrm>
            </p:grpSpPr>
            <p:sp>
              <p:nvSpPr>
                <p:cNvPr id="2" name="Text Box 1059"/>
                <p:cNvSpPr txBox="1">
                  <a:spLocks noChangeArrowheads="1"/>
                </p:cNvSpPr>
                <p:nvPr/>
              </p:nvSpPr>
              <p:spPr bwMode="auto">
                <a:xfrm>
                  <a:off x="1199" y="1776"/>
                  <a:ext cx="191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s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2px</a:t>
                  </a:r>
                </a:p>
              </p:txBody>
            </p:sp>
            <p:sp>
              <p:nvSpPr>
                <p:cNvPr id="45092" name="Line 1060"/>
                <p:cNvSpPr>
                  <a:spLocks noChangeShapeType="1"/>
                </p:cNvSpPr>
                <p:nvPr/>
              </p:nvSpPr>
              <p:spPr bwMode="auto">
                <a:xfrm>
                  <a:off x="1176" y="1795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</p:grpSp>
          <p:grpSp>
            <p:nvGrpSpPr>
              <p:cNvPr id="45093" name="Group 1061"/>
              <p:cNvGrpSpPr>
                <a:grpSpLocks/>
              </p:cNvGrpSpPr>
              <p:nvPr/>
            </p:nvGrpSpPr>
            <p:grpSpPr bwMode="auto">
              <a:xfrm>
                <a:off x="1464" y="1185"/>
                <a:ext cx="240" cy="207"/>
                <a:chOff x="1176" y="993"/>
                <a:chExt cx="240" cy="207"/>
              </a:xfrm>
            </p:grpSpPr>
            <p:sp>
              <p:nvSpPr>
                <p:cNvPr id="45094" name="Line 1062"/>
                <p:cNvSpPr>
                  <a:spLocks noChangeShapeType="1"/>
                </p:cNvSpPr>
                <p:nvPr/>
              </p:nvSpPr>
              <p:spPr bwMode="auto">
                <a:xfrm flipV="1">
                  <a:off x="1176" y="1009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3" name="Text Box 1063"/>
                <p:cNvSpPr txBox="1">
                  <a:spLocks noChangeArrowheads="1"/>
                </p:cNvSpPr>
                <p:nvPr/>
              </p:nvSpPr>
              <p:spPr bwMode="auto">
                <a:xfrm>
                  <a:off x="1202" y="993"/>
                  <a:ext cx="191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s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2px</a:t>
                  </a:r>
                </a:p>
              </p:txBody>
            </p:sp>
            <p:sp>
              <p:nvSpPr>
                <p:cNvPr id="4" name="Text Box 1064"/>
                <p:cNvSpPr txBox="1">
                  <a:spLocks noChangeArrowheads="1"/>
                </p:cNvSpPr>
                <p:nvPr/>
              </p:nvSpPr>
              <p:spPr bwMode="auto">
                <a:xfrm>
                  <a:off x="1312" y="1001"/>
                  <a:ext cx="50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600">
                      <a:solidFill>
                        <a:srgbClr val="000099"/>
                      </a:solidFill>
                      <a:latin typeface="Arial" charset="0"/>
                    </a:rPr>
                    <a:t>*</a:t>
                  </a:r>
                </a:p>
              </p:txBody>
            </p:sp>
          </p:grpSp>
          <p:grpSp>
            <p:nvGrpSpPr>
              <p:cNvPr id="45097" name="Group 1065"/>
              <p:cNvGrpSpPr>
                <a:grpSpLocks/>
              </p:cNvGrpSpPr>
              <p:nvPr/>
            </p:nvGrpSpPr>
            <p:grpSpPr bwMode="auto">
              <a:xfrm>
                <a:off x="1248" y="2016"/>
                <a:ext cx="672" cy="184"/>
                <a:chOff x="960" y="1536"/>
                <a:chExt cx="672" cy="184"/>
              </a:xfrm>
            </p:grpSpPr>
            <p:sp>
              <p:nvSpPr>
                <p:cNvPr id="45098" name="Line 1066"/>
                <p:cNvSpPr>
                  <a:spLocks noChangeShapeType="1"/>
                </p:cNvSpPr>
                <p:nvPr/>
              </p:nvSpPr>
              <p:spPr bwMode="auto">
                <a:xfrm>
                  <a:off x="960" y="1569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45099" name="Line 1067"/>
                <p:cNvSpPr>
                  <a:spLocks noChangeShapeType="1"/>
                </p:cNvSpPr>
                <p:nvPr/>
              </p:nvSpPr>
              <p:spPr bwMode="auto">
                <a:xfrm>
                  <a:off x="1392" y="1569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5" name="Text Box 1068"/>
                <p:cNvSpPr txBox="1">
                  <a:spLocks noChangeArrowheads="1"/>
                </p:cNvSpPr>
                <p:nvPr/>
              </p:nvSpPr>
              <p:spPr bwMode="auto">
                <a:xfrm>
                  <a:off x="989" y="1538"/>
                  <a:ext cx="184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p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2py</a:t>
                  </a:r>
                </a:p>
              </p:txBody>
            </p:sp>
            <p:sp>
              <p:nvSpPr>
                <p:cNvPr id="6" name="Text Box 1069"/>
                <p:cNvSpPr txBox="1">
                  <a:spLocks noChangeArrowheads="1"/>
                </p:cNvSpPr>
                <p:nvPr/>
              </p:nvSpPr>
              <p:spPr bwMode="auto">
                <a:xfrm>
                  <a:off x="1414" y="1536"/>
                  <a:ext cx="189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p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2pz</a:t>
                  </a:r>
                </a:p>
              </p:txBody>
            </p:sp>
          </p:grpSp>
          <p:grpSp>
            <p:nvGrpSpPr>
              <p:cNvPr id="45102" name="Group 1070"/>
              <p:cNvGrpSpPr>
                <a:grpSpLocks/>
              </p:cNvGrpSpPr>
              <p:nvPr/>
            </p:nvGrpSpPr>
            <p:grpSpPr bwMode="auto">
              <a:xfrm>
                <a:off x="1248" y="1477"/>
                <a:ext cx="672" cy="200"/>
                <a:chOff x="960" y="1251"/>
                <a:chExt cx="672" cy="200"/>
              </a:xfrm>
            </p:grpSpPr>
            <p:sp>
              <p:nvSpPr>
                <p:cNvPr id="45103" name="Line 1071"/>
                <p:cNvSpPr>
                  <a:spLocks noChangeShapeType="1"/>
                </p:cNvSpPr>
                <p:nvPr/>
              </p:nvSpPr>
              <p:spPr bwMode="auto">
                <a:xfrm flipV="1">
                  <a:off x="960" y="126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45104" name="Line 1072"/>
                <p:cNvSpPr>
                  <a:spLocks noChangeShapeType="1"/>
                </p:cNvSpPr>
                <p:nvPr/>
              </p:nvSpPr>
              <p:spPr bwMode="auto">
                <a:xfrm flipV="1">
                  <a:off x="1392" y="126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7" name="Text Box 1073"/>
                <p:cNvSpPr txBox="1">
                  <a:spLocks noChangeArrowheads="1"/>
                </p:cNvSpPr>
                <p:nvPr/>
              </p:nvSpPr>
              <p:spPr bwMode="auto">
                <a:xfrm>
                  <a:off x="991" y="1259"/>
                  <a:ext cx="184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p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2py</a:t>
                  </a:r>
                </a:p>
              </p:txBody>
            </p:sp>
            <p:sp>
              <p:nvSpPr>
                <p:cNvPr id="8" name="Text Box 1074"/>
                <p:cNvSpPr txBox="1">
                  <a:spLocks noChangeArrowheads="1"/>
                </p:cNvSpPr>
                <p:nvPr/>
              </p:nvSpPr>
              <p:spPr bwMode="auto">
                <a:xfrm>
                  <a:off x="1416" y="1259"/>
                  <a:ext cx="189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p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2pz</a:t>
                  </a:r>
                </a:p>
              </p:txBody>
            </p:sp>
            <p:sp>
              <p:nvSpPr>
                <p:cNvPr id="9" name="Text Box 1075"/>
                <p:cNvSpPr txBox="1">
                  <a:spLocks noChangeArrowheads="1"/>
                </p:cNvSpPr>
                <p:nvPr/>
              </p:nvSpPr>
              <p:spPr bwMode="auto">
                <a:xfrm>
                  <a:off x="1519" y="1251"/>
                  <a:ext cx="50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600">
                      <a:solidFill>
                        <a:srgbClr val="000099"/>
                      </a:solidFill>
                      <a:latin typeface="Arial" charset="0"/>
                    </a:rPr>
                    <a:t>*</a:t>
                  </a:r>
                </a:p>
              </p:txBody>
            </p:sp>
            <p:sp>
              <p:nvSpPr>
                <p:cNvPr id="10" name="Text Box 1076"/>
                <p:cNvSpPr txBox="1">
                  <a:spLocks noChangeArrowheads="1"/>
                </p:cNvSpPr>
                <p:nvPr/>
              </p:nvSpPr>
              <p:spPr bwMode="auto">
                <a:xfrm>
                  <a:off x="1089" y="1252"/>
                  <a:ext cx="50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600">
                      <a:solidFill>
                        <a:srgbClr val="000099"/>
                      </a:solidFill>
                      <a:latin typeface="Arial" charset="0"/>
                    </a:rPr>
                    <a:t>*</a:t>
                  </a:r>
                </a:p>
              </p:txBody>
            </p:sp>
          </p:grpSp>
          <p:grpSp>
            <p:nvGrpSpPr>
              <p:cNvPr id="45109" name="Group 1077"/>
              <p:cNvGrpSpPr>
                <a:grpSpLocks/>
              </p:cNvGrpSpPr>
              <p:nvPr/>
            </p:nvGrpSpPr>
            <p:grpSpPr bwMode="auto">
              <a:xfrm>
                <a:off x="1464" y="2553"/>
                <a:ext cx="240" cy="474"/>
                <a:chOff x="1176" y="2321"/>
                <a:chExt cx="240" cy="474"/>
              </a:xfrm>
            </p:grpSpPr>
            <p:sp>
              <p:nvSpPr>
                <p:cNvPr id="11" name="Text Box 1078"/>
                <p:cNvSpPr txBox="1">
                  <a:spLocks noChangeArrowheads="1"/>
                </p:cNvSpPr>
                <p:nvPr/>
              </p:nvSpPr>
              <p:spPr bwMode="auto">
                <a:xfrm>
                  <a:off x="1214" y="2329"/>
                  <a:ext cx="153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s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2s</a:t>
                  </a:r>
                </a:p>
              </p:txBody>
            </p:sp>
            <p:sp>
              <p:nvSpPr>
                <p:cNvPr id="45111" name="Line 1079"/>
                <p:cNvSpPr>
                  <a:spLocks noChangeShapeType="1"/>
                </p:cNvSpPr>
                <p:nvPr/>
              </p:nvSpPr>
              <p:spPr bwMode="auto">
                <a:xfrm>
                  <a:off x="1176" y="2336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12" name="Text Box 1080"/>
                <p:cNvSpPr txBox="1">
                  <a:spLocks noChangeArrowheads="1"/>
                </p:cNvSpPr>
                <p:nvPr/>
              </p:nvSpPr>
              <p:spPr bwMode="auto">
                <a:xfrm>
                  <a:off x="1218" y="2613"/>
                  <a:ext cx="153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s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2s</a:t>
                  </a:r>
                </a:p>
              </p:txBody>
            </p:sp>
            <p:sp>
              <p:nvSpPr>
                <p:cNvPr id="45113" name="Line 1081"/>
                <p:cNvSpPr>
                  <a:spLocks noChangeShapeType="1"/>
                </p:cNvSpPr>
                <p:nvPr/>
              </p:nvSpPr>
              <p:spPr bwMode="auto">
                <a:xfrm>
                  <a:off x="1176" y="262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13" name="Text Box 1082"/>
                <p:cNvSpPr txBox="1">
                  <a:spLocks noChangeArrowheads="1"/>
                </p:cNvSpPr>
                <p:nvPr/>
              </p:nvSpPr>
              <p:spPr bwMode="auto">
                <a:xfrm>
                  <a:off x="1316" y="2321"/>
                  <a:ext cx="50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600">
                      <a:solidFill>
                        <a:srgbClr val="000099"/>
                      </a:solidFill>
                      <a:latin typeface="Arial" charset="0"/>
                    </a:rPr>
                    <a:t>*</a:t>
                  </a:r>
                </a:p>
              </p:txBody>
            </p:sp>
          </p:grpSp>
          <p:grpSp>
            <p:nvGrpSpPr>
              <p:cNvPr id="45115" name="Group 1083"/>
              <p:cNvGrpSpPr>
                <a:grpSpLocks/>
              </p:cNvGrpSpPr>
              <p:nvPr/>
            </p:nvGrpSpPr>
            <p:grpSpPr bwMode="auto">
              <a:xfrm>
                <a:off x="1464" y="3369"/>
                <a:ext cx="240" cy="474"/>
                <a:chOff x="1176" y="2321"/>
                <a:chExt cx="240" cy="474"/>
              </a:xfrm>
            </p:grpSpPr>
            <p:sp>
              <p:nvSpPr>
                <p:cNvPr id="14" name="Text Box 1084"/>
                <p:cNvSpPr txBox="1">
                  <a:spLocks noChangeArrowheads="1"/>
                </p:cNvSpPr>
                <p:nvPr/>
              </p:nvSpPr>
              <p:spPr bwMode="auto">
                <a:xfrm>
                  <a:off x="1214" y="2329"/>
                  <a:ext cx="153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s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1s</a:t>
                  </a:r>
                </a:p>
              </p:txBody>
            </p:sp>
            <p:sp>
              <p:nvSpPr>
                <p:cNvPr id="45117" name="Line 1085"/>
                <p:cNvSpPr>
                  <a:spLocks noChangeShapeType="1"/>
                </p:cNvSpPr>
                <p:nvPr/>
              </p:nvSpPr>
              <p:spPr bwMode="auto">
                <a:xfrm>
                  <a:off x="1176" y="2336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15" name="Text Box 1086"/>
                <p:cNvSpPr txBox="1">
                  <a:spLocks noChangeArrowheads="1"/>
                </p:cNvSpPr>
                <p:nvPr/>
              </p:nvSpPr>
              <p:spPr bwMode="auto">
                <a:xfrm>
                  <a:off x="1218" y="2613"/>
                  <a:ext cx="153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s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1s</a:t>
                  </a:r>
                </a:p>
              </p:txBody>
            </p:sp>
            <p:sp>
              <p:nvSpPr>
                <p:cNvPr id="45119" name="Line 1087"/>
                <p:cNvSpPr>
                  <a:spLocks noChangeShapeType="1"/>
                </p:cNvSpPr>
                <p:nvPr/>
              </p:nvSpPr>
              <p:spPr bwMode="auto">
                <a:xfrm>
                  <a:off x="1176" y="262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16" name="Text Box 1088"/>
                <p:cNvSpPr txBox="1">
                  <a:spLocks noChangeArrowheads="1"/>
                </p:cNvSpPr>
                <p:nvPr/>
              </p:nvSpPr>
              <p:spPr bwMode="auto">
                <a:xfrm>
                  <a:off x="1316" y="2321"/>
                  <a:ext cx="50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600">
                      <a:solidFill>
                        <a:srgbClr val="000099"/>
                      </a:solidFill>
                      <a:latin typeface="Arial" charset="0"/>
                    </a:rPr>
                    <a:t>*</a:t>
                  </a:r>
                </a:p>
              </p:txBody>
            </p:sp>
          </p:grpSp>
        </p:grpSp>
        <p:sp>
          <p:nvSpPr>
            <p:cNvPr id="45123" name="Text Box 1091"/>
            <p:cNvSpPr txBox="1">
              <a:spLocks noChangeArrowheads="1"/>
            </p:cNvSpPr>
            <p:nvPr/>
          </p:nvSpPr>
          <p:spPr bwMode="auto">
            <a:xfrm>
              <a:off x="672" y="3600"/>
              <a:ext cx="18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 b="1" dirty="0">
                  <a:solidFill>
                    <a:srgbClr val="FF3300"/>
                  </a:solidFill>
                  <a:latin typeface="Arial" charset="0"/>
                </a:rPr>
                <a:t>Para 14 o menos electrones</a:t>
              </a:r>
            </a:p>
          </p:txBody>
        </p:sp>
      </p:grpSp>
      <p:grpSp>
        <p:nvGrpSpPr>
          <p:cNvPr id="45126" name="Group 1094"/>
          <p:cNvGrpSpPr>
            <a:grpSpLocks/>
          </p:cNvGrpSpPr>
          <p:nvPr/>
        </p:nvGrpSpPr>
        <p:grpSpPr bwMode="auto">
          <a:xfrm>
            <a:off x="5264150" y="1423988"/>
            <a:ext cx="2736850" cy="4627562"/>
            <a:chOff x="3316" y="897"/>
            <a:chExt cx="1724" cy="2915"/>
          </a:xfrm>
        </p:grpSpPr>
        <p:grpSp>
          <p:nvGrpSpPr>
            <p:cNvPr id="45122" name="Group 1090"/>
            <p:cNvGrpSpPr>
              <a:grpSpLocks/>
            </p:cNvGrpSpPr>
            <p:nvPr/>
          </p:nvGrpSpPr>
          <p:grpSpPr bwMode="auto">
            <a:xfrm>
              <a:off x="3840" y="897"/>
              <a:ext cx="672" cy="2658"/>
              <a:chOff x="3840" y="1185"/>
              <a:chExt cx="672" cy="2658"/>
            </a:xfrm>
          </p:grpSpPr>
          <p:grpSp>
            <p:nvGrpSpPr>
              <p:cNvPr id="45058" name="Group 1026"/>
              <p:cNvGrpSpPr>
                <a:grpSpLocks/>
              </p:cNvGrpSpPr>
              <p:nvPr/>
            </p:nvGrpSpPr>
            <p:grpSpPr bwMode="auto">
              <a:xfrm>
                <a:off x="4056" y="2029"/>
                <a:ext cx="240" cy="182"/>
                <a:chOff x="1176" y="1776"/>
                <a:chExt cx="240" cy="182"/>
              </a:xfrm>
            </p:grpSpPr>
            <p:sp>
              <p:nvSpPr>
                <p:cNvPr id="17" name="Text Box 1027"/>
                <p:cNvSpPr txBox="1">
                  <a:spLocks noChangeArrowheads="1"/>
                </p:cNvSpPr>
                <p:nvPr/>
              </p:nvSpPr>
              <p:spPr bwMode="auto">
                <a:xfrm>
                  <a:off x="1199" y="1776"/>
                  <a:ext cx="191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s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2px</a:t>
                  </a:r>
                </a:p>
              </p:txBody>
            </p:sp>
            <p:sp>
              <p:nvSpPr>
                <p:cNvPr id="45060" name="Line 1028"/>
                <p:cNvSpPr>
                  <a:spLocks noChangeShapeType="1"/>
                </p:cNvSpPr>
                <p:nvPr/>
              </p:nvSpPr>
              <p:spPr bwMode="auto">
                <a:xfrm>
                  <a:off x="1176" y="1795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</p:grpSp>
          <p:grpSp>
            <p:nvGrpSpPr>
              <p:cNvPr id="45061" name="Group 1029"/>
              <p:cNvGrpSpPr>
                <a:grpSpLocks/>
              </p:cNvGrpSpPr>
              <p:nvPr/>
            </p:nvGrpSpPr>
            <p:grpSpPr bwMode="auto">
              <a:xfrm>
                <a:off x="4056" y="1185"/>
                <a:ext cx="240" cy="207"/>
                <a:chOff x="1176" y="993"/>
                <a:chExt cx="240" cy="207"/>
              </a:xfrm>
            </p:grpSpPr>
            <p:sp>
              <p:nvSpPr>
                <p:cNvPr id="45062" name="Line 1030"/>
                <p:cNvSpPr>
                  <a:spLocks noChangeShapeType="1"/>
                </p:cNvSpPr>
                <p:nvPr/>
              </p:nvSpPr>
              <p:spPr bwMode="auto">
                <a:xfrm flipV="1">
                  <a:off x="1176" y="1009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18" name="Text Box 1031"/>
                <p:cNvSpPr txBox="1">
                  <a:spLocks noChangeArrowheads="1"/>
                </p:cNvSpPr>
                <p:nvPr/>
              </p:nvSpPr>
              <p:spPr bwMode="auto">
                <a:xfrm>
                  <a:off x="1202" y="993"/>
                  <a:ext cx="191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s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2px</a:t>
                  </a:r>
                </a:p>
              </p:txBody>
            </p:sp>
            <p:sp>
              <p:nvSpPr>
                <p:cNvPr id="19" name="Text Box 1032"/>
                <p:cNvSpPr txBox="1">
                  <a:spLocks noChangeArrowheads="1"/>
                </p:cNvSpPr>
                <p:nvPr/>
              </p:nvSpPr>
              <p:spPr bwMode="auto">
                <a:xfrm>
                  <a:off x="1312" y="1001"/>
                  <a:ext cx="50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600">
                      <a:solidFill>
                        <a:srgbClr val="000099"/>
                      </a:solidFill>
                      <a:latin typeface="Arial" charset="0"/>
                    </a:rPr>
                    <a:t>*</a:t>
                  </a:r>
                </a:p>
              </p:txBody>
            </p:sp>
          </p:grpSp>
          <p:grpSp>
            <p:nvGrpSpPr>
              <p:cNvPr id="45065" name="Group 1033"/>
              <p:cNvGrpSpPr>
                <a:grpSpLocks/>
              </p:cNvGrpSpPr>
              <p:nvPr/>
            </p:nvGrpSpPr>
            <p:grpSpPr bwMode="auto">
              <a:xfrm>
                <a:off x="3840" y="1762"/>
                <a:ext cx="672" cy="184"/>
                <a:chOff x="960" y="1536"/>
                <a:chExt cx="672" cy="184"/>
              </a:xfrm>
            </p:grpSpPr>
            <p:sp>
              <p:nvSpPr>
                <p:cNvPr id="45066" name="Line 1034"/>
                <p:cNvSpPr>
                  <a:spLocks noChangeShapeType="1"/>
                </p:cNvSpPr>
                <p:nvPr/>
              </p:nvSpPr>
              <p:spPr bwMode="auto">
                <a:xfrm>
                  <a:off x="960" y="1569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45067" name="Line 1035"/>
                <p:cNvSpPr>
                  <a:spLocks noChangeShapeType="1"/>
                </p:cNvSpPr>
                <p:nvPr/>
              </p:nvSpPr>
              <p:spPr bwMode="auto">
                <a:xfrm>
                  <a:off x="1392" y="1569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20" name="Text Box 1036"/>
                <p:cNvSpPr txBox="1">
                  <a:spLocks noChangeArrowheads="1"/>
                </p:cNvSpPr>
                <p:nvPr/>
              </p:nvSpPr>
              <p:spPr bwMode="auto">
                <a:xfrm>
                  <a:off x="989" y="1538"/>
                  <a:ext cx="184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p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2py</a:t>
                  </a:r>
                </a:p>
              </p:txBody>
            </p:sp>
            <p:sp>
              <p:nvSpPr>
                <p:cNvPr id="21" name="Text Box 1037"/>
                <p:cNvSpPr txBox="1">
                  <a:spLocks noChangeArrowheads="1"/>
                </p:cNvSpPr>
                <p:nvPr/>
              </p:nvSpPr>
              <p:spPr bwMode="auto">
                <a:xfrm>
                  <a:off x="1414" y="1536"/>
                  <a:ext cx="189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p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2pz</a:t>
                  </a:r>
                </a:p>
              </p:txBody>
            </p:sp>
          </p:grpSp>
          <p:grpSp>
            <p:nvGrpSpPr>
              <p:cNvPr id="45070" name="Group 1038"/>
              <p:cNvGrpSpPr>
                <a:grpSpLocks/>
              </p:cNvGrpSpPr>
              <p:nvPr/>
            </p:nvGrpSpPr>
            <p:grpSpPr bwMode="auto">
              <a:xfrm>
                <a:off x="3840" y="1477"/>
                <a:ext cx="672" cy="200"/>
                <a:chOff x="960" y="1251"/>
                <a:chExt cx="672" cy="200"/>
              </a:xfrm>
            </p:grpSpPr>
            <p:sp>
              <p:nvSpPr>
                <p:cNvPr id="45071" name="Line 1039"/>
                <p:cNvSpPr>
                  <a:spLocks noChangeShapeType="1"/>
                </p:cNvSpPr>
                <p:nvPr/>
              </p:nvSpPr>
              <p:spPr bwMode="auto">
                <a:xfrm flipV="1">
                  <a:off x="960" y="126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45072" name="Line 1040"/>
                <p:cNvSpPr>
                  <a:spLocks noChangeShapeType="1"/>
                </p:cNvSpPr>
                <p:nvPr/>
              </p:nvSpPr>
              <p:spPr bwMode="auto">
                <a:xfrm flipV="1">
                  <a:off x="1392" y="126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22" name="Text Box 1041"/>
                <p:cNvSpPr txBox="1">
                  <a:spLocks noChangeArrowheads="1"/>
                </p:cNvSpPr>
                <p:nvPr/>
              </p:nvSpPr>
              <p:spPr bwMode="auto">
                <a:xfrm>
                  <a:off x="991" y="1259"/>
                  <a:ext cx="184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p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2py</a:t>
                  </a:r>
                </a:p>
              </p:txBody>
            </p:sp>
            <p:sp>
              <p:nvSpPr>
                <p:cNvPr id="23" name="Text Box 1042"/>
                <p:cNvSpPr txBox="1">
                  <a:spLocks noChangeArrowheads="1"/>
                </p:cNvSpPr>
                <p:nvPr/>
              </p:nvSpPr>
              <p:spPr bwMode="auto">
                <a:xfrm>
                  <a:off x="1416" y="1259"/>
                  <a:ext cx="189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p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2pz</a:t>
                  </a:r>
                </a:p>
              </p:txBody>
            </p:sp>
            <p:sp>
              <p:nvSpPr>
                <p:cNvPr id="24" name="Text Box 1043"/>
                <p:cNvSpPr txBox="1">
                  <a:spLocks noChangeArrowheads="1"/>
                </p:cNvSpPr>
                <p:nvPr/>
              </p:nvSpPr>
              <p:spPr bwMode="auto">
                <a:xfrm>
                  <a:off x="1519" y="1251"/>
                  <a:ext cx="50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600">
                      <a:solidFill>
                        <a:srgbClr val="000099"/>
                      </a:solidFill>
                      <a:latin typeface="Arial" charset="0"/>
                    </a:rPr>
                    <a:t>*</a:t>
                  </a:r>
                </a:p>
              </p:txBody>
            </p:sp>
            <p:sp>
              <p:nvSpPr>
                <p:cNvPr id="25" name="Text Box 1044"/>
                <p:cNvSpPr txBox="1">
                  <a:spLocks noChangeArrowheads="1"/>
                </p:cNvSpPr>
                <p:nvPr/>
              </p:nvSpPr>
              <p:spPr bwMode="auto">
                <a:xfrm>
                  <a:off x="1089" y="1252"/>
                  <a:ext cx="50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600">
                      <a:solidFill>
                        <a:srgbClr val="000099"/>
                      </a:solidFill>
                      <a:latin typeface="Arial" charset="0"/>
                    </a:rPr>
                    <a:t>*</a:t>
                  </a:r>
                </a:p>
              </p:txBody>
            </p:sp>
          </p:grpSp>
          <p:grpSp>
            <p:nvGrpSpPr>
              <p:cNvPr id="45078" name="Group 1046"/>
              <p:cNvGrpSpPr>
                <a:grpSpLocks/>
              </p:cNvGrpSpPr>
              <p:nvPr/>
            </p:nvGrpSpPr>
            <p:grpSpPr bwMode="auto">
              <a:xfrm>
                <a:off x="4056" y="2553"/>
                <a:ext cx="240" cy="474"/>
                <a:chOff x="1176" y="2321"/>
                <a:chExt cx="240" cy="474"/>
              </a:xfrm>
            </p:grpSpPr>
            <p:sp>
              <p:nvSpPr>
                <p:cNvPr id="26" name="Text Box 1047"/>
                <p:cNvSpPr txBox="1">
                  <a:spLocks noChangeArrowheads="1"/>
                </p:cNvSpPr>
                <p:nvPr/>
              </p:nvSpPr>
              <p:spPr bwMode="auto">
                <a:xfrm>
                  <a:off x="1214" y="2329"/>
                  <a:ext cx="153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s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2s</a:t>
                  </a:r>
                </a:p>
              </p:txBody>
            </p:sp>
            <p:sp>
              <p:nvSpPr>
                <p:cNvPr id="45080" name="Line 1048"/>
                <p:cNvSpPr>
                  <a:spLocks noChangeShapeType="1"/>
                </p:cNvSpPr>
                <p:nvPr/>
              </p:nvSpPr>
              <p:spPr bwMode="auto">
                <a:xfrm>
                  <a:off x="1176" y="2336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27" name="Text Box 1049"/>
                <p:cNvSpPr txBox="1">
                  <a:spLocks noChangeArrowheads="1"/>
                </p:cNvSpPr>
                <p:nvPr/>
              </p:nvSpPr>
              <p:spPr bwMode="auto">
                <a:xfrm>
                  <a:off x="1218" y="2613"/>
                  <a:ext cx="153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s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2s</a:t>
                  </a:r>
                </a:p>
              </p:txBody>
            </p:sp>
            <p:sp>
              <p:nvSpPr>
                <p:cNvPr id="45082" name="Line 1050"/>
                <p:cNvSpPr>
                  <a:spLocks noChangeShapeType="1"/>
                </p:cNvSpPr>
                <p:nvPr/>
              </p:nvSpPr>
              <p:spPr bwMode="auto">
                <a:xfrm>
                  <a:off x="1176" y="262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28" name="Text Box 1051"/>
                <p:cNvSpPr txBox="1">
                  <a:spLocks noChangeArrowheads="1"/>
                </p:cNvSpPr>
                <p:nvPr/>
              </p:nvSpPr>
              <p:spPr bwMode="auto">
                <a:xfrm>
                  <a:off x="1316" y="2321"/>
                  <a:ext cx="50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600">
                      <a:solidFill>
                        <a:srgbClr val="000099"/>
                      </a:solidFill>
                      <a:latin typeface="Arial" charset="0"/>
                    </a:rPr>
                    <a:t>*</a:t>
                  </a:r>
                </a:p>
              </p:txBody>
            </p:sp>
          </p:grpSp>
          <p:grpSp>
            <p:nvGrpSpPr>
              <p:cNvPr id="45084" name="Group 1052"/>
              <p:cNvGrpSpPr>
                <a:grpSpLocks/>
              </p:cNvGrpSpPr>
              <p:nvPr/>
            </p:nvGrpSpPr>
            <p:grpSpPr bwMode="auto">
              <a:xfrm>
                <a:off x="4056" y="3369"/>
                <a:ext cx="240" cy="474"/>
                <a:chOff x="1176" y="2321"/>
                <a:chExt cx="240" cy="474"/>
              </a:xfrm>
            </p:grpSpPr>
            <p:sp>
              <p:nvSpPr>
                <p:cNvPr id="29" name="Text Box 1053"/>
                <p:cNvSpPr txBox="1">
                  <a:spLocks noChangeArrowheads="1"/>
                </p:cNvSpPr>
                <p:nvPr/>
              </p:nvSpPr>
              <p:spPr bwMode="auto">
                <a:xfrm>
                  <a:off x="1214" y="2329"/>
                  <a:ext cx="153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s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1s</a:t>
                  </a:r>
                </a:p>
              </p:txBody>
            </p:sp>
            <p:sp>
              <p:nvSpPr>
                <p:cNvPr id="45086" name="Line 1054"/>
                <p:cNvSpPr>
                  <a:spLocks noChangeShapeType="1"/>
                </p:cNvSpPr>
                <p:nvPr/>
              </p:nvSpPr>
              <p:spPr bwMode="auto">
                <a:xfrm>
                  <a:off x="1176" y="2336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30" name="Text Box 1055"/>
                <p:cNvSpPr txBox="1">
                  <a:spLocks noChangeArrowheads="1"/>
                </p:cNvSpPr>
                <p:nvPr/>
              </p:nvSpPr>
              <p:spPr bwMode="auto">
                <a:xfrm>
                  <a:off x="1218" y="2613"/>
                  <a:ext cx="153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400">
                      <a:solidFill>
                        <a:srgbClr val="000099"/>
                      </a:solidFill>
                      <a:latin typeface="Symbol" pitchFamily="18" charset="2"/>
                    </a:rPr>
                    <a:t>s</a:t>
                  </a:r>
                  <a:r>
                    <a:rPr lang="es-MX" sz="1400" baseline="-25000">
                      <a:solidFill>
                        <a:srgbClr val="000099"/>
                      </a:solidFill>
                      <a:latin typeface="Arial" charset="0"/>
                    </a:rPr>
                    <a:t>1s</a:t>
                  </a:r>
                </a:p>
              </p:txBody>
            </p:sp>
            <p:sp>
              <p:nvSpPr>
                <p:cNvPr id="45088" name="Line 1056"/>
                <p:cNvSpPr>
                  <a:spLocks noChangeShapeType="1"/>
                </p:cNvSpPr>
                <p:nvPr/>
              </p:nvSpPr>
              <p:spPr bwMode="auto">
                <a:xfrm>
                  <a:off x="1176" y="262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bIns="72000"/>
                <a:lstStyle/>
                <a:p>
                  <a:endParaRPr lang="es-MX"/>
                </a:p>
              </p:txBody>
            </p:sp>
            <p:sp>
              <p:nvSpPr>
                <p:cNvPr id="31" name="Text Box 1057"/>
                <p:cNvSpPr txBox="1">
                  <a:spLocks noChangeArrowheads="1"/>
                </p:cNvSpPr>
                <p:nvPr/>
              </p:nvSpPr>
              <p:spPr bwMode="auto">
                <a:xfrm>
                  <a:off x="1316" y="2321"/>
                  <a:ext cx="50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72000">
                  <a:spAutoFit/>
                </a:bodyPr>
                <a:lstStyle/>
                <a:p>
                  <a:pPr algn="just">
                    <a:spcAft>
                      <a:spcPct val="70000"/>
                    </a:spcAft>
                  </a:pPr>
                  <a:r>
                    <a:rPr lang="es-MX" sz="1600">
                      <a:solidFill>
                        <a:srgbClr val="000099"/>
                      </a:solidFill>
                      <a:latin typeface="Arial" charset="0"/>
                    </a:rPr>
                    <a:t>*</a:t>
                  </a:r>
                </a:p>
              </p:txBody>
            </p:sp>
          </p:grpSp>
        </p:grpSp>
        <p:sp>
          <p:nvSpPr>
            <p:cNvPr id="45124" name="Text Box 1092"/>
            <p:cNvSpPr txBox="1">
              <a:spLocks noChangeArrowheads="1"/>
            </p:cNvSpPr>
            <p:nvPr/>
          </p:nvSpPr>
          <p:spPr bwMode="auto">
            <a:xfrm>
              <a:off x="3316" y="3600"/>
              <a:ext cx="17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 b="1" dirty="0">
                  <a:solidFill>
                    <a:srgbClr val="FF3300"/>
                  </a:solidFill>
                  <a:latin typeface="Arial" charset="0"/>
                </a:rPr>
                <a:t>Para más de 14 electrones</a:t>
              </a:r>
            </a:p>
          </p:txBody>
        </p:sp>
      </p:grpSp>
      <p:sp>
        <p:nvSpPr>
          <p:cNvPr id="71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Distribución de los 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4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1763688" y="1700808"/>
            <a:ext cx="5616624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Presentación revisada por:</a:t>
            </a:r>
          </a:p>
          <a:p>
            <a:pPr algn="ctr">
              <a:spcBef>
                <a:spcPct val="50000"/>
              </a:spcBef>
            </a:pPr>
            <a:endParaRPr lang="es-ES" sz="1400" dirty="0" smtClean="0">
              <a:solidFill>
                <a:srgbClr val="000099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Q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. Adriana Ramírez González</a:t>
            </a:r>
          </a:p>
          <a:p>
            <a:pPr algn="ctr"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Ayesha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Sagrario Román García</a:t>
            </a:r>
          </a:p>
          <a:p>
            <a:pPr algn="ctr"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M. A. Claudia  Elisa Sánchez Navarro</a:t>
            </a:r>
          </a:p>
          <a:p>
            <a:pPr algn="ctr"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Q. Esther Flores Cruz</a:t>
            </a:r>
          </a:p>
          <a:p>
            <a:pPr algn="ctr"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Ing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Jacquelyn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Martínez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Alavez</a:t>
            </a: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Ramiro Maravilla </a:t>
            </a: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Galván</a:t>
            </a:r>
          </a:p>
          <a:p>
            <a:pPr algn="ctr">
              <a:spcBef>
                <a:spcPct val="50000"/>
              </a:spcBef>
            </a:pPr>
            <a:endParaRPr lang="es-ES" sz="1400" dirty="0" smtClean="0">
              <a:solidFill>
                <a:srgbClr val="000099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i="1" dirty="0" smtClean="0">
                <a:solidFill>
                  <a:srgbClr val="000099"/>
                </a:solidFill>
                <a:latin typeface="Arial" charset="0"/>
              </a:rPr>
              <a:t>Profesores de la Facultad de Ingeniería, UNAM</a:t>
            </a:r>
            <a:endParaRPr lang="es-ES" sz="1800" i="1" dirty="0">
              <a:solidFill>
                <a:srgbClr val="00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24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996156" y="1988840"/>
            <a:ext cx="7151687" cy="263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La teoría del enlace-valencia explica muchas propiedades de las sustancias; sin embargo, el diamagnetismo, el paramagnetismo y la estabilidad en las moléculas son propiedades que se explican mejor con otra teoría conocida como “Teoría del Orbital Molecular” (TOM). Esta teoría surge de la mecánica cuántica y en ella se considera que los orbitales </a:t>
            </a: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atómicos puros 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de un </a:t>
            </a: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átomo, 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se </a:t>
            </a: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enlazan 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a los orbitales </a:t>
            </a: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atómicos puros 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de otro átomo, generando orbitales moleculares, los cuales pertenecen a </a:t>
            </a: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la 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molécula en conjunto. 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Teoría del orbital molecular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5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1002804" y="1217613"/>
            <a:ext cx="2564805" cy="41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Teoría del enlace-valencia</a:t>
            </a:r>
          </a:p>
        </p:txBody>
      </p:sp>
      <p:sp>
        <p:nvSpPr>
          <p:cNvPr id="2" name="Text Box 57"/>
          <p:cNvSpPr txBox="1">
            <a:spLocks noChangeArrowheads="1"/>
          </p:cNvSpPr>
          <p:nvPr/>
        </p:nvSpPr>
        <p:spPr bwMode="auto">
          <a:xfrm>
            <a:off x="1358900" y="1674813"/>
            <a:ext cx="3302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ct val="70000"/>
              </a:spcAft>
            </a:pPr>
            <a:r>
              <a:rPr lang="es-MX" sz="1600" b="1">
                <a:solidFill>
                  <a:srgbClr val="000099"/>
                </a:solidFill>
                <a:latin typeface="Arial" charset="0"/>
              </a:rPr>
              <a:t>H</a:t>
            </a:r>
          </a:p>
        </p:txBody>
      </p:sp>
      <p:grpSp>
        <p:nvGrpSpPr>
          <p:cNvPr id="5164" name="Group 44"/>
          <p:cNvGrpSpPr>
            <a:grpSpLocks/>
          </p:cNvGrpSpPr>
          <p:nvPr/>
        </p:nvGrpSpPr>
        <p:grpSpPr bwMode="auto">
          <a:xfrm>
            <a:off x="1168400" y="2135188"/>
            <a:ext cx="706438" cy="685800"/>
            <a:chOff x="720" y="1536"/>
            <a:chExt cx="445" cy="432"/>
          </a:xfrm>
        </p:grpSpPr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912" y="1728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800"/>
                <a:t>+</a:t>
              </a:r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720" y="1536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1140" y="1719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3" name="Text Box 58"/>
          <p:cNvSpPr txBox="1">
            <a:spLocks noChangeArrowheads="1"/>
          </p:cNvSpPr>
          <p:nvPr/>
        </p:nvSpPr>
        <p:spPr bwMode="auto">
          <a:xfrm>
            <a:off x="2882900" y="1674813"/>
            <a:ext cx="3302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ct val="70000"/>
              </a:spcAft>
            </a:pPr>
            <a:r>
              <a:rPr lang="es-MX" sz="1600" b="1">
                <a:solidFill>
                  <a:srgbClr val="000099"/>
                </a:solidFill>
                <a:latin typeface="Arial" charset="0"/>
              </a:rPr>
              <a:t>H</a:t>
            </a:r>
          </a:p>
        </p:txBody>
      </p:sp>
      <p:grpSp>
        <p:nvGrpSpPr>
          <p:cNvPr id="5165" name="Group 45"/>
          <p:cNvGrpSpPr>
            <a:grpSpLocks/>
          </p:cNvGrpSpPr>
          <p:nvPr/>
        </p:nvGrpSpPr>
        <p:grpSpPr bwMode="auto">
          <a:xfrm>
            <a:off x="2701925" y="2135188"/>
            <a:ext cx="701675" cy="685800"/>
            <a:chOff x="1718" y="1536"/>
            <a:chExt cx="442" cy="432"/>
          </a:xfrm>
        </p:grpSpPr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 flipH="1" flipV="1">
              <a:off x="1920" y="1728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800"/>
                <a:t>+</a:t>
              </a:r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 flipH="1" flipV="1">
              <a:off x="1728" y="1536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160" name="Oval 40"/>
            <p:cNvSpPr>
              <a:spLocks noChangeArrowheads="1"/>
            </p:cNvSpPr>
            <p:nvPr/>
          </p:nvSpPr>
          <p:spPr bwMode="auto">
            <a:xfrm flipH="1" flipV="1">
              <a:off x="1718" y="1760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5174" name="Group 54"/>
          <p:cNvGrpSpPr>
            <a:grpSpLocks/>
          </p:cNvGrpSpPr>
          <p:nvPr/>
        </p:nvGrpSpPr>
        <p:grpSpPr bwMode="auto">
          <a:xfrm>
            <a:off x="1600200" y="3579813"/>
            <a:ext cx="1371600" cy="685800"/>
            <a:chOff x="1008" y="2088"/>
            <a:chExt cx="864" cy="432"/>
          </a:xfrm>
        </p:grpSpPr>
        <p:grpSp>
          <p:nvGrpSpPr>
            <p:cNvPr id="5166" name="Group 46"/>
            <p:cNvGrpSpPr>
              <a:grpSpLocks/>
            </p:cNvGrpSpPr>
            <p:nvPr/>
          </p:nvGrpSpPr>
          <p:grpSpPr bwMode="auto">
            <a:xfrm>
              <a:off x="1008" y="2088"/>
              <a:ext cx="445" cy="432"/>
              <a:chOff x="720" y="1536"/>
              <a:chExt cx="445" cy="432"/>
            </a:xfrm>
          </p:grpSpPr>
          <p:sp>
            <p:nvSpPr>
              <p:cNvPr id="5167" name="Oval 47"/>
              <p:cNvSpPr>
                <a:spLocks noChangeArrowheads="1"/>
              </p:cNvSpPr>
              <p:nvPr/>
            </p:nvSpPr>
            <p:spPr bwMode="auto">
              <a:xfrm>
                <a:off x="912" y="1728"/>
                <a:ext cx="48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auto">
              <a:xfrm>
                <a:off x="720" y="1536"/>
                <a:ext cx="432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auto">
              <a:xfrm>
                <a:off x="1140" y="1719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5170" name="Group 50"/>
            <p:cNvGrpSpPr>
              <a:grpSpLocks/>
            </p:cNvGrpSpPr>
            <p:nvPr/>
          </p:nvGrpSpPr>
          <p:grpSpPr bwMode="auto">
            <a:xfrm>
              <a:off x="1430" y="2088"/>
              <a:ext cx="442" cy="432"/>
              <a:chOff x="1718" y="1536"/>
              <a:chExt cx="442" cy="432"/>
            </a:xfrm>
          </p:grpSpPr>
          <p:sp>
            <p:nvSpPr>
              <p:cNvPr id="5171" name="Oval 51"/>
              <p:cNvSpPr>
                <a:spLocks noChangeArrowheads="1"/>
              </p:cNvSpPr>
              <p:nvPr/>
            </p:nvSpPr>
            <p:spPr bwMode="auto">
              <a:xfrm flipH="1" flipV="1">
                <a:off x="1920" y="1728"/>
                <a:ext cx="48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auto">
              <a:xfrm flipH="1" flipV="1">
                <a:off x="1728" y="1536"/>
                <a:ext cx="432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5173" name="Oval 53"/>
              <p:cNvSpPr>
                <a:spLocks noChangeArrowheads="1"/>
              </p:cNvSpPr>
              <p:nvPr/>
            </p:nvSpPr>
            <p:spPr bwMode="auto">
              <a:xfrm flipH="1" flipV="1">
                <a:off x="1718" y="1760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</p:grpSp>
      <p:sp>
        <p:nvSpPr>
          <p:cNvPr id="4" name="Text Box 59"/>
          <p:cNvSpPr txBox="1">
            <a:spLocks noChangeArrowheads="1"/>
          </p:cNvSpPr>
          <p:nvPr/>
        </p:nvSpPr>
        <p:spPr bwMode="auto">
          <a:xfrm>
            <a:off x="1930400" y="3121025"/>
            <a:ext cx="7032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ct val="70000"/>
              </a:spcAft>
            </a:pPr>
            <a:r>
              <a:rPr lang="es-MX" sz="1600" b="1">
                <a:solidFill>
                  <a:srgbClr val="000099"/>
                </a:solidFill>
                <a:latin typeface="Arial" charset="0"/>
              </a:rPr>
              <a:t>H </a:t>
            </a:r>
            <a:r>
              <a:rPr lang="es-MX" sz="1600" b="1">
                <a:solidFill>
                  <a:srgbClr val="000099"/>
                </a:solidFill>
                <a:latin typeface="Arial" charset="0"/>
                <a:cs typeface="Arial" charset="0"/>
              </a:rPr>
              <a:t>– H</a:t>
            </a:r>
            <a:endParaRPr lang="es-MX" sz="16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" name="Text Box 60"/>
          <p:cNvSpPr txBox="1">
            <a:spLocks noChangeArrowheads="1"/>
          </p:cNvSpPr>
          <p:nvPr/>
        </p:nvSpPr>
        <p:spPr bwMode="auto">
          <a:xfrm>
            <a:off x="2085975" y="4189413"/>
            <a:ext cx="40798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ct val="70000"/>
              </a:spcAft>
            </a:pPr>
            <a:r>
              <a:rPr lang="es-MX" sz="1600" b="1">
                <a:solidFill>
                  <a:srgbClr val="000099"/>
                </a:solidFill>
                <a:latin typeface="Arial" charset="0"/>
              </a:rPr>
              <a:t>H</a:t>
            </a:r>
            <a:r>
              <a:rPr lang="es-MX" sz="1600" b="1" baseline="-25000">
                <a:solidFill>
                  <a:srgbClr val="000099"/>
                </a:solidFill>
                <a:latin typeface="Arial" charset="0"/>
              </a:rPr>
              <a:t>2</a:t>
            </a:r>
            <a:endParaRPr lang="es-MX" sz="16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>
            <a:off x="4572000" y="12192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" name="Text Box 56"/>
          <p:cNvSpPr txBox="1">
            <a:spLocks noChangeArrowheads="1"/>
          </p:cNvSpPr>
          <p:nvPr/>
        </p:nvSpPr>
        <p:spPr bwMode="auto">
          <a:xfrm>
            <a:off x="5510684" y="1219200"/>
            <a:ext cx="2693045" cy="41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Teoría del Orbital Molecular</a:t>
            </a:r>
          </a:p>
        </p:txBody>
      </p:sp>
      <p:sp>
        <p:nvSpPr>
          <p:cNvPr id="7" name="Text Box 69"/>
          <p:cNvSpPr txBox="1">
            <a:spLocks noChangeArrowheads="1"/>
          </p:cNvSpPr>
          <p:nvPr/>
        </p:nvSpPr>
        <p:spPr bwMode="auto">
          <a:xfrm>
            <a:off x="5537200" y="1676400"/>
            <a:ext cx="3302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ct val="70000"/>
              </a:spcAft>
            </a:pPr>
            <a:r>
              <a:rPr lang="es-MX" sz="1600" b="1">
                <a:solidFill>
                  <a:srgbClr val="000099"/>
                </a:solidFill>
                <a:latin typeface="Arial" charset="0"/>
              </a:rPr>
              <a:t>H</a:t>
            </a:r>
          </a:p>
        </p:txBody>
      </p:sp>
      <p:grpSp>
        <p:nvGrpSpPr>
          <p:cNvPr id="5190" name="Group 70"/>
          <p:cNvGrpSpPr>
            <a:grpSpLocks/>
          </p:cNvGrpSpPr>
          <p:nvPr/>
        </p:nvGrpSpPr>
        <p:grpSpPr bwMode="auto">
          <a:xfrm>
            <a:off x="5376863" y="2133600"/>
            <a:ext cx="706437" cy="685800"/>
            <a:chOff x="3456" y="1488"/>
            <a:chExt cx="445" cy="432"/>
          </a:xfrm>
        </p:grpSpPr>
        <p:sp>
          <p:nvSpPr>
            <p:cNvPr id="5182" name="Oval 62"/>
            <p:cNvSpPr>
              <a:spLocks noChangeArrowheads="1"/>
            </p:cNvSpPr>
            <p:nvPr/>
          </p:nvSpPr>
          <p:spPr bwMode="auto">
            <a:xfrm>
              <a:off x="3648" y="1680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800"/>
                <a:t>+</a:t>
              </a:r>
            </a:p>
          </p:txBody>
        </p:sp>
        <p:sp>
          <p:nvSpPr>
            <p:cNvPr id="5183" name="Oval 63"/>
            <p:cNvSpPr>
              <a:spLocks noChangeArrowheads="1"/>
            </p:cNvSpPr>
            <p:nvPr/>
          </p:nvSpPr>
          <p:spPr bwMode="auto">
            <a:xfrm>
              <a:off x="3456" y="1488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184" name="Oval 64"/>
            <p:cNvSpPr>
              <a:spLocks noChangeArrowheads="1"/>
            </p:cNvSpPr>
            <p:nvPr/>
          </p:nvSpPr>
          <p:spPr bwMode="auto">
            <a:xfrm>
              <a:off x="3876" y="1671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5188" name="Group 68"/>
          <p:cNvGrpSpPr>
            <a:grpSpLocks/>
          </p:cNvGrpSpPr>
          <p:nvPr/>
        </p:nvGrpSpPr>
        <p:grpSpPr bwMode="auto">
          <a:xfrm>
            <a:off x="5372100" y="2133600"/>
            <a:ext cx="685800" cy="685800"/>
            <a:chOff x="3456" y="2088"/>
            <a:chExt cx="432" cy="432"/>
          </a:xfrm>
        </p:grpSpPr>
        <p:sp>
          <p:nvSpPr>
            <p:cNvPr id="5185" name="Oval 65"/>
            <p:cNvSpPr>
              <a:spLocks noChangeArrowheads="1"/>
            </p:cNvSpPr>
            <p:nvPr/>
          </p:nvSpPr>
          <p:spPr bwMode="auto">
            <a:xfrm>
              <a:off x="3456" y="208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186" name="Oval 66"/>
            <p:cNvSpPr>
              <a:spLocks noChangeArrowheads="1"/>
            </p:cNvSpPr>
            <p:nvPr/>
          </p:nvSpPr>
          <p:spPr bwMode="auto">
            <a:xfrm>
              <a:off x="3648" y="2280"/>
              <a:ext cx="48" cy="48"/>
            </a:xfrm>
            <a:prstGeom prst="ellipse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rgbClr val="FF3300">
                  <a:alpha val="5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800"/>
                <a:t>+</a:t>
              </a:r>
            </a:p>
          </p:txBody>
        </p:sp>
      </p:grpSp>
      <p:sp>
        <p:nvSpPr>
          <p:cNvPr id="8" name="Text Box 111"/>
          <p:cNvSpPr txBox="1">
            <a:spLocks noChangeArrowheads="1"/>
          </p:cNvSpPr>
          <p:nvPr/>
        </p:nvSpPr>
        <p:spPr bwMode="auto">
          <a:xfrm>
            <a:off x="5613400" y="2819400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Aft>
                <a:spcPct val="70000"/>
              </a:spcAft>
            </a:pPr>
            <a:r>
              <a:rPr lang="es-MX" sz="1600" b="1">
                <a:solidFill>
                  <a:srgbClr val="000099"/>
                </a:solidFill>
                <a:latin typeface="Arial" charset="0"/>
              </a:rPr>
              <a:t>1s</a:t>
            </a:r>
          </a:p>
        </p:txBody>
      </p:sp>
      <p:grpSp>
        <p:nvGrpSpPr>
          <p:cNvPr id="5238" name="Group 118"/>
          <p:cNvGrpSpPr>
            <a:grpSpLocks/>
          </p:cNvGrpSpPr>
          <p:nvPr/>
        </p:nvGrpSpPr>
        <p:grpSpPr bwMode="auto">
          <a:xfrm>
            <a:off x="7658100" y="1676400"/>
            <a:ext cx="685800" cy="1387475"/>
            <a:chOff x="4824" y="1056"/>
            <a:chExt cx="432" cy="874"/>
          </a:xfrm>
        </p:grpSpPr>
        <p:grpSp>
          <p:nvGrpSpPr>
            <p:cNvPr id="5191" name="Group 71"/>
            <p:cNvGrpSpPr>
              <a:grpSpLocks/>
            </p:cNvGrpSpPr>
            <p:nvPr/>
          </p:nvGrpSpPr>
          <p:grpSpPr bwMode="auto">
            <a:xfrm>
              <a:off x="4824" y="1344"/>
              <a:ext cx="432" cy="432"/>
              <a:chOff x="3456" y="2088"/>
              <a:chExt cx="432" cy="432"/>
            </a:xfrm>
          </p:grpSpPr>
          <p:sp>
            <p:nvSpPr>
              <p:cNvPr id="5192" name="Oval 72"/>
              <p:cNvSpPr>
                <a:spLocks noChangeArrowheads="1"/>
              </p:cNvSpPr>
              <p:nvPr/>
            </p:nvSpPr>
            <p:spPr bwMode="auto">
              <a:xfrm>
                <a:off x="3456" y="208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5193" name="Oval 73"/>
              <p:cNvSpPr>
                <a:spLocks noChangeArrowheads="1"/>
              </p:cNvSpPr>
              <p:nvPr/>
            </p:nvSpPr>
            <p:spPr bwMode="auto">
              <a:xfrm>
                <a:off x="3648" y="2280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>
                    <a:alpha val="5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</p:grpSp>
        <p:sp>
          <p:nvSpPr>
            <p:cNvPr id="9" name="Text Box 110"/>
            <p:cNvSpPr txBox="1">
              <a:spLocks noChangeArrowheads="1"/>
            </p:cNvSpPr>
            <p:nvPr/>
          </p:nvSpPr>
          <p:spPr bwMode="auto">
            <a:xfrm>
              <a:off x="4978" y="177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 b="1">
                  <a:solidFill>
                    <a:srgbClr val="000099"/>
                  </a:solidFill>
                  <a:latin typeface="Arial" charset="0"/>
                </a:rPr>
                <a:t>1s</a:t>
              </a:r>
            </a:p>
          </p:txBody>
        </p:sp>
        <p:sp>
          <p:nvSpPr>
            <p:cNvPr id="10" name="Text Box 74"/>
            <p:cNvSpPr txBox="1">
              <a:spLocks noChangeArrowheads="1"/>
            </p:cNvSpPr>
            <p:nvPr/>
          </p:nvSpPr>
          <p:spPr bwMode="auto">
            <a:xfrm>
              <a:off x="4936" y="1056"/>
              <a:ext cx="20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ct val="70000"/>
                </a:spcAft>
              </a:pPr>
              <a:r>
                <a:rPr lang="es-MX" sz="1600" b="1">
                  <a:solidFill>
                    <a:srgbClr val="000099"/>
                  </a:solidFill>
                  <a:latin typeface="Arial" charset="0"/>
                </a:rPr>
                <a:t>H</a:t>
              </a:r>
            </a:p>
          </p:txBody>
        </p:sp>
      </p:grpSp>
      <p:grpSp>
        <p:nvGrpSpPr>
          <p:cNvPr id="5239" name="Group 119"/>
          <p:cNvGrpSpPr>
            <a:grpSpLocks/>
          </p:cNvGrpSpPr>
          <p:nvPr/>
        </p:nvGrpSpPr>
        <p:grpSpPr bwMode="auto">
          <a:xfrm>
            <a:off x="5727700" y="4533900"/>
            <a:ext cx="2260600" cy="685800"/>
            <a:chOff x="3608" y="2856"/>
            <a:chExt cx="1424" cy="432"/>
          </a:xfrm>
        </p:grpSpPr>
        <p:grpSp>
          <p:nvGrpSpPr>
            <p:cNvPr id="5195" name="Group 75"/>
            <p:cNvGrpSpPr>
              <a:grpSpLocks/>
            </p:cNvGrpSpPr>
            <p:nvPr/>
          </p:nvGrpSpPr>
          <p:grpSpPr bwMode="auto">
            <a:xfrm>
              <a:off x="3608" y="2856"/>
              <a:ext cx="432" cy="432"/>
              <a:chOff x="3456" y="2088"/>
              <a:chExt cx="432" cy="432"/>
            </a:xfrm>
          </p:grpSpPr>
          <p:sp>
            <p:nvSpPr>
              <p:cNvPr id="5196" name="Oval 76"/>
              <p:cNvSpPr>
                <a:spLocks noChangeArrowheads="1"/>
              </p:cNvSpPr>
              <p:nvPr/>
            </p:nvSpPr>
            <p:spPr bwMode="auto">
              <a:xfrm>
                <a:off x="3456" y="208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5197" name="Oval 77"/>
              <p:cNvSpPr>
                <a:spLocks noChangeArrowheads="1"/>
              </p:cNvSpPr>
              <p:nvPr/>
            </p:nvSpPr>
            <p:spPr bwMode="auto">
              <a:xfrm>
                <a:off x="3648" y="2280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>
                    <a:alpha val="5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</p:grpSp>
        <p:grpSp>
          <p:nvGrpSpPr>
            <p:cNvPr id="5218" name="Group 98"/>
            <p:cNvGrpSpPr>
              <a:grpSpLocks/>
            </p:cNvGrpSpPr>
            <p:nvPr/>
          </p:nvGrpSpPr>
          <p:grpSpPr bwMode="auto">
            <a:xfrm>
              <a:off x="4600" y="2856"/>
              <a:ext cx="432" cy="432"/>
              <a:chOff x="4512" y="2568"/>
              <a:chExt cx="432" cy="432"/>
            </a:xfrm>
          </p:grpSpPr>
          <p:sp>
            <p:nvSpPr>
              <p:cNvPr id="5199" name="Oval 79"/>
              <p:cNvSpPr>
                <a:spLocks noChangeArrowheads="1"/>
              </p:cNvSpPr>
              <p:nvPr/>
            </p:nvSpPr>
            <p:spPr bwMode="auto">
              <a:xfrm>
                <a:off x="4512" y="256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5200" name="Oval 80"/>
              <p:cNvSpPr>
                <a:spLocks noChangeArrowheads="1"/>
              </p:cNvSpPr>
              <p:nvPr/>
            </p:nvSpPr>
            <p:spPr bwMode="auto">
              <a:xfrm>
                <a:off x="4704" y="2760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>
                    <a:alpha val="5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</p:grpSp>
      </p:grpSp>
      <p:grpSp>
        <p:nvGrpSpPr>
          <p:cNvPr id="5222" name="Group 102"/>
          <p:cNvGrpSpPr>
            <a:grpSpLocks/>
          </p:cNvGrpSpPr>
          <p:nvPr/>
        </p:nvGrpSpPr>
        <p:grpSpPr bwMode="auto">
          <a:xfrm>
            <a:off x="6229350" y="5486400"/>
            <a:ext cx="1257300" cy="533400"/>
            <a:chOff x="3960" y="3216"/>
            <a:chExt cx="720" cy="336"/>
          </a:xfrm>
        </p:grpSpPr>
        <p:sp>
          <p:nvSpPr>
            <p:cNvPr id="5210" name="Freeform 90"/>
            <p:cNvSpPr>
              <a:spLocks/>
            </p:cNvSpPr>
            <p:nvPr/>
          </p:nvSpPr>
          <p:spPr bwMode="auto">
            <a:xfrm>
              <a:off x="3960" y="3216"/>
              <a:ext cx="720" cy="336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0" y="0"/>
                </a:cxn>
                <a:cxn ang="0">
                  <a:pos x="720" y="144"/>
                </a:cxn>
                <a:cxn ang="0">
                  <a:pos x="362" y="289"/>
                </a:cxn>
                <a:cxn ang="0">
                  <a:pos x="0" y="145"/>
                </a:cxn>
              </a:cxnLst>
              <a:rect l="0" t="0" r="r" b="b"/>
              <a:pathLst>
                <a:path w="720" h="289">
                  <a:moveTo>
                    <a:pt x="0" y="145"/>
                  </a:moveTo>
                  <a:cubicBezTo>
                    <a:pt x="0" y="97"/>
                    <a:pt x="240" y="0"/>
                    <a:pt x="360" y="0"/>
                  </a:cubicBezTo>
                  <a:cubicBezTo>
                    <a:pt x="480" y="0"/>
                    <a:pt x="720" y="96"/>
                    <a:pt x="720" y="144"/>
                  </a:cubicBezTo>
                  <a:cubicBezTo>
                    <a:pt x="720" y="192"/>
                    <a:pt x="481" y="289"/>
                    <a:pt x="362" y="289"/>
                  </a:cubicBezTo>
                  <a:cubicBezTo>
                    <a:pt x="243" y="289"/>
                    <a:pt x="0" y="193"/>
                    <a:pt x="0" y="145"/>
                  </a:cubicBezTo>
                  <a:close/>
                </a:path>
              </a:pathLst>
            </a:custGeom>
            <a:gradFill rotWithShape="0">
              <a:gsLst>
                <a:gs pos="0">
                  <a:srgbClr val="C0C0C0">
                    <a:gamma/>
                    <a:tint val="12941"/>
                    <a:invGamma/>
                  </a:srgbClr>
                </a:gs>
                <a:gs pos="100000">
                  <a:srgbClr val="C0C0C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s-MX"/>
            </a:p>
          </p:txBody>
        </p:sp>
        <p:sp>
          <p:nvSpPr>
            <p:cNvPr id="5211" name="Oval 91"/>
            <p:cNvSpPr>
              <a:spLocks noChangeArrowheads="1"/>
            </p:cNvSpPr>
            <p:nvPr/>
          </p:nvSpPr>
          <p:spPr bwMode="auto">
            <a:xfrm>
              <a:off x="4080" y="3360"/>
              <a:ext cx="48" cy="48"/>
            </a:xfrm>
            <a:prstGeom prst="ellipse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rgbClr val="FF3300">
                  <a:alpha val="5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800"/>
                <a:t>+</a:t>
              </a:r>
            </a:p>
          </p:txBody>
        </p:sp>
        <p:sp>
          <p:nvSpPr>
            <p:cNvPr id="5212" name="Oval 92"/>
            <p:cNvSpPr>
              <a:spLocks noChangeArrowheads="1"/>
            </p:cNvSpPr>
            <p:nvPr/>
          </p:nvSpPr>
          <p:spPr bwMode="auto">
            <a:xfrm>
              <a:off x="4512" y="3360"/>
              <a:ext cx="48" cy="48"/>
            </a:xfrm>
            <a:prstGeom prst="ellipse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rgbClr val="FF3300">
                  <a:alpha val="5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800"/>
                <a:t>+</a:t>
              </a:r>
            </a:p>
          </p:txBody>
        </p:sp>
      </p:grpSp>
      <p:grpSp>
        <p:nvGrpSpPr>
          <p:cNvPr id="5229" name="Group 109"/>
          <p:cNvGrpSpPr>
            <a:grpSpLocks/>
          </p:cNvGrpSpPr>
          <p:nvPr/>
        </p:nvGrpSpPr>
        <p:grpSpPr bwMode="auto">
          <a:xfrm>
            <a:off x="6121400" y="3619500"/>
            <a:ext cx="1476375" cy="685800"/>
            <a:chOff x="3856" y="2040"/>
            <a:chExt cx="930" cy="432"/>
          </a:xfrm>
        </p:grpSpPr>
        <p:grpSp>
          <p:nvGrpSpPr>
            <p:cNvPr id="5227" name="Group 107"/>
            <p:cNvGrpSpPr>
              <a:grpSpLocks/>
            </p:cNvGrpSpPr>
            <p:nvPr/>
          </p:nvGrpSpPr>
          <p:grpSpPr bwMode="auto">
            <a:xfrm>
              <a:off x="4340" y="2040"/>
              <a:ext cx="446" cy="432"/>
              <a:chOff x="4384" y="2040"/>
              <a:chExt cx="446" cy="432"/>
            </a:xfrm>
          </p:grpSpPr>
          <p:sp>
            <p:nvSpPr>
              <p:cNvPr id="5215" name="Freeform 95"/>
              <p:cNvSpPr>
                <a:spLocks/>
              </p:cNvSpPr>
              <p:nvPr/>
            </p:nvSpPr>
            <p:spPr bwMode="auto">
              <a:xfrm rot="-5400000">
                <a:off x="4391" y="2033"/>
                <a:ext cx="432" cy="446"/>
              </a:xfrm>
              <a:custGeom>
                <a:avLst/>
                <a:gdLst/>
                <a:ahLst/>
                <a:cxnLst>
                  <a:cxn ang="0">
                    <a:pos x="40" y="528"/>
                  </a:cxn>
                  <a:cxn ang="0">
                    <a:pos x="280" y="0"/>
                  </a:cxn>
                  <a:cxn ang="0">
                    <a:pos x="520" y="528"/>
                  </a:cxn>
                  <a:cxn ang="0">
                    <a:pos x="40" y="528"/>
                  </a:cxn>
                </a:cxnLst>
                <a:rect l="0" t="0" r="r" b="b"/>
                <a:pathLst>
                  <a:path w="560" h="616">
                    <a:moveTo>
                      <a:pt x="40" y="528"/>
                    </a:moveTo>
                    <a:cubicBezTo>
                      <a:pt x="0" y="440"/>
                      <a:pt x="200" y="0"/>
                      <a:pt x="280" y="0"/>
                    </a:cubicBezTo>
                    <a:cubicBezTo>
                      <a:pt x="360" y="0"/>
                      <a:pt x="560" y="440"/>
                      <a:pt x="520" y="528"/>
                    </a:cubicBezTo>
                    <a:cubicBezTo>
                      <a:pt x="480" y="616"/>
                      <a:pt x="80" y="616"/>
                      <a:pt x="40" y="52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0C0C0">
                      <a:gamma/>
                      <a:tint val="25882"/>
                      <a:invGamma/>
                    </a:srgbClr>
                  </a:gs>
                  <a:gs pos="100000">
                    <a:srgbClr val="C0C0C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5217" name="Oval 97"/>
              <p:cNvSpPr>
                <a:spLocks noChangeArrowheads="1"/>
              </p:cNvSpPr>
              <p:nvPr/>
            </p:nvSpPr>
            <p:spPr bwMode="auto">
              <a:xfrm>
                <a:off x="4584" y="2230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>
                    <a:alpha val="5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</p:grpSp>
        <p:grpSp>
          <p:nvGrpSpPr>
            <p:cNvPr id="5228" name="Group 108"/>
            <p:cNvGrpSpPr>
              <a:grpSpLocks/>
            </p:cNvGrpSpPr>
            <p:nvPr/>
          </p:nvGrpSpPr>
          <p:grpSpPr bwMode="auto">
            <a:xfrm>
              <a:off x="3856" y="2040"/>
              <a:ext cx="446" cy="432"/>
              <a:chOff x="3808" y="2040"/>
              <a:chExt cx="446" cy="432"/>
            </a:xfrm>
          </p:grpSpPr>
          <p:sp>
            <p:nvSpPr>
              <p:cNvPr id="5216" name="Freeform 96"/>
              <p:cNvSpPr>
                <a:spLocks/>
              </p:cNvSpPr>
              <p:nvPr/>
            </p:nvSpPr>
            <p:spPr bwMode="auto">
              <a:xfrm rot="5400000" flipH="1">
                <a:off x="3815" y="2033"/>
                <a:ext cx="432" cy="446"/>
              </a:xfrm>
              <a:custGeom>
                <a:avLst/>
                <a:gdLst/>
                <a:ahLst/>
                <a:cxnLst>
                  <a:cxn ang="0">
                    <a:pos x="40" y="528"/>
                  </a:cxn>
                  <a:cxn ang="0">
                    <a:pos x="280" y="0"/>
                  </a:cxn>
                  <a:cxn ang="0">
                    <a:pos x="520" y="528"/>
                  </a:cxn>
                  <a:cxn ang="0">
                    <a:pos x="40" y="528"/>
                  </a:cxn>
                </a:cxnLst>
                <a:rect l="0" t="0" r="r" b="b"/>
                <a:pathLst>
                  <a:path w="560" h="616">
                    <a:moveTo>
                      <a:pt x="40" y="528"/>
                    </a:moveTo>
                    <a:cubicBezTo>
                      <a:pt x="0" y="440"/>
                      <a:pt x="200" y="0"/>
                      <a:pt x="280" y="0"/>
                    </a:cubicBezTo>
                    <a:cubicBezTo>
                      <a:pt x="360" y="0"/>
                      <a:pt x="560" y="440"/>
                      <a:pt x="520" y="528"/>
                    </a:cubicBezTo>
                    <a:cubicBezTo>
                      <a:pt x="480" y="616"/>
                      <a:pt x="80" y="616"/>
                      <a:pt x="40" y="52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0C0C0">
                      <a:gamma/>
                      <a:tint val="25882"/>
                      <a:invGamma/>
                    </a:srgbClr>
                  </a:gs>
                  <a:gs pos="100000">
                    <a:srgbClr val="C0C0C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5219" name="Oval 99"/>
              <p:cNvSpPr>
                <a:spLocks noChangeArrowheads="1"/>
              </p:cNvSpPr>
              <p:nvPr/>
            </p:nvSpPr>
            <p:spPr bwMode="auto">
              <a:xfrm>
                <a:off x="4008" y="2230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>
                    <a:alpha val="5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</p:grpSp>
      </p:grpSp>
      <p:sp>
        <p:nvSpPr>
          <p:cNvPr id="11" name="Text Box 112"/>
          <p:cNvSpPr txBox="1">
            <a:spLocks noChangeArrowheads="1"/>
          </p:cNvSpPr>
          <p:nvPr/>
        </p:nvSpPr>
        <p:spPr bwMode="auto">
          <a:xfrm>
            <a:off x="6718300" y="5994400"/>
            <a:ext cx="277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Symbol" pitchFamily="18" charset="2"/>
              </a:rPr>
              <a:t>s</a:t>
            </a:r>
            <a:r>
              <a:rPr lang="es-MX" sz="1600" baseline="-25000" dirty="0">
                <a:solidFill>
                  <a:srgbClr val="000099"/>
                </a:solidFill>
                <a:latin typeface="Arial" charset="0"/>
              </a:rPr>
              <a:t>1s</a:t>
            </a:r>
          </a:p>
        </p:txBody>
      </p:sp>
      <p:grpSp>
        <p:nvGrpSpPr>
          <p:cNvPr id="5235" name="Group 115"/>
          <p:cNvGrpSpPr>
            <a:grpSpLocks/>
          </p:cNvGrpSpPr>
          <p:nvPr/>
        </p:nvGrpSpPr>
        <p:grpSpPr bwMode="auto">
          <a:xfrm>
            <a:off x="6719888" y="4086225"/>
            <a:ext cx="277812" cy="257175"/>
            <a:chOff x="3264" y="2976"/>
            <a:chExt cx="175" cy="162"/>
          </a:xfrm>
        </p:grpSpPr>
        <p:sp>
          <p:nvSpPr>
            <p:cNvPr id="12" name="Text Box 113"/>
            <p:cNvSpPr txBox="1">
              <a:spLocks noChangeArrowheads="1"/>
            </p:cNvSpPr>
            <p:nvPr/>
          </p:nvSpPr>
          <p:spPr bwMode="auto">
            <a:xfrm>
              <a:off x="3264" y="2976"/>
              <a:ext cx="1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 dirty="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600" baseline="-25000" dirty="0">
                  <a:solidFill>
                    <a:srgbClr val="000099"/>
                  </a:solidFill>
                  <a:latin typeface="Arial" charset="0"/>
                </a:rPr>
                <a:t>1s</a:t>
              </a:r>
            </a:p>
          </p:txBody>
        </p:sp>
        <p:sp>
          <p:nvSpPr>
            <p:cNvPr id="13" name="Text Box 114"/>
            <p:cNvSpPr txBox="1">
              <a:spLocks noChangeArrowheads="1"/>
            </p:cNvSpPr>
            <p:nvPr/>
          </p:nvSpPr>
          <p:spPr bwMode="auto">
            <a:xfrm>
              <a:off x="3384" y="2984"/>
              <a:ext cx="5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>
                  <a:solidFill>
                    <a:srgbClr val="000099"/>
                  </a:solidFill>
                  <a:latin typeface="Arial" charset="0"/>
                </a:rPr>
                <a:t>*</a:t>
              </a:r>
            </a:p>
          </p:txBody>
        </p:sp>
      </p:grpSp>
      <p:sp>
        <p:nvSpPr>
          <p:cNvPr id="64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Teoría del orbital molecular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  <p:bldP spid="2" grpId="0" autoUpdateAnimBg="0"/>
      <p:bldP spid="3" grpId="0" autoUpdateAnimBg="0"/>
      <p:bldP spid="4" grpId="0" autoUpdateAnimBg="0"/>
      <p:bldP spid="5" grpId="0" autoUpdateAnimBg="0"/>
      <p:bldP spid="5175" grpId="0" animBg="1"/>
      <p:bldP spid="6" grpId="0" autoUpdateAnimBg="0"/>
      <p:bldP spid="7" grpId="0" autoUpdateAnimBg="0"/>
      <p:bldP spid="8" grpId="0" autoUpdateAnimBg="0"/>
      <p:bldP spid="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1646238" y="1530052"/>
            <a:ext cx="1279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O</a:t>
            </a: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rbitales 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1s</a:t>
            </a:r>
          </a:p>
        </p:txBody>
      </p:sp>
      <p:grpSp>
        <p:nvGrpSpPr>
          <p:cNvPr id="40047" name="Group 1135"/>
          <p:cNvGrpSpPr>
            <a:grpSpLocks/>
          </p:cNvGrpSpPr>
          <p:nvPr/>
        </p:nvGrpSpPr>
        <p:grpSpPr bwMode="auto">
          <a:xfrm>
            <a:off x="533400" y="3581400"/>
            <a:ext cx="3505200" cy="344488"/>
            <a:chOff x="336" y="2256"/>
            <a:chExt cx="2208" cy="217"/>
          </a:xfrm>
        </p:grpSpPr>
        <p:grpSp>
          <p:nvGrpSpPr>
            <p:cNvPr id="40007" name="Group 1095"/>
            <p:cNvGrpSpPr>
              <a:grpSpLocks/>
            </p:cNvGrpSpPr>
            <p:nvPr/>
          </p:nvGrpSpPr>
          <p:grpSpPr bwMode="auto">
            <a:xfrm>
              <a:off x="2256" y="2256"/>
              <a:ext cx="288" cy="217"/>
              <a:chOff x="2256" y="2256"/>
              <a:chExt cx="288" cy="217"/>
            </a:xfrm>
          </p:grpSpPr>
          <p:sp>
            <p:nvSpPr>
              <p:cNvPr id="2" name="Text Box 1091"/>
              <p:cNvSpPr txBox="1">
                <a:spLocks noChangeArrowheads="1"/>
              </p:cNvSpPr>
              <p:nvPr/>
            </p:nvSpPr>
            <p:spPr bwMode="auto">
              <a:xfrm>
                <a:off x="2324" y="2272"/>
                <a:ext cx="136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1s</a:t>
                </a:r>
              </a:p>
            </p:txBody>
          </p:sp>
          <p:sp>
            <p:nvSpPr>
              <p:cNvPr id="40004" name="Line 1092"/>
              <p:cNvSpPr>
                <a:spLocks noChangeShapeType="1"/>
              </p:cNvSpPr>
              <p:nvPr/>
            </p:nvSpPr>
            <p:spPr bwMode="auto">
              <a:xfrm>
                <a:off x="2256" y="225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  <p:grpSp>
          <p:nvGrpSpPr>
            <p:cNvPr id="40006" name="Group 1094"/>
            <p:cNvGrpSpPr>
              <a:grpSpLocks/>
            </p:cNvGrpSpPr>
            <p:nvPr/>
          </p:nvGrpSpPr>
          <p:grpSpPr bwMode="auto">
            <a:xfrm>
              <a:off x="336" y="2256"/>
              <a:ext cx="288" cy="217"/>
              <a:chOff x="336" y="2256"/>
              <a:chExt cx="288" cy="217"/>
            </a:xfrm>
          </p:grpSpPr>
          <p:sp>
            <p:nvSpPr>
              <p:cNvPr id="3" name="Text Box 1059"/>
              <p:cNvSpPr txBox="1">
                <a:spLocks noChangeArrowheads="1"/>
              </p:cNvSpPr>
              <p:nvPr/>
            </p:nvSpPr>
            <p:spPr bwMode="auto">
              <a:xfrm>
                <a:off x="404" y="2272"/>
                <a:ext cx="136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1s</a:t>
                </a:r>
              </a:p>
            </p:txBody>
          </p:sp>
          <p:sp>
            <p:nvSpPr>
              <p:cNvPr id="40000" name="Line 1088"/>
              <p:cNvSpPr>
                <a:spLocks noChangeShapeType="1"/>
              </p:cNvSpPr>
              <p:nvPr/>
            </p:nvSpPr>
            <p:spPr bwMode="auto">
              <a:xfrm>
                <a:off x="336" y="225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</p:grpSp>
      <p:sp>
        <p:nvSpPr>
          <p:cNvPr id="40008" name="Line 1096"/>
          <p:cNvSpPr>
            <a:spLocks noChangeShapeType="1"/>
          </p:cNvSpPr>
          <p:nvPr/>
        </p:nvSpPr>
        <p:spPr bwMode="auto">
          <a:xfrm>
            <a:off x="1000125" y="3581400"/>
            <a:ext cx="2590800" cy="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miter lim="800000"/>
            <a:headEnd/>
            <a:tailEnd/>
          </a:ln>
          <a:effectLst/>
        </p:spPr>
        <p:txBody>
          <a:bodyPr wrap="none" bIns="72000"/>
          <a:lstStyle/>
          <a:p>
            <a:endParaRPr lang="es-MX"/>
          </a:p>
        </p:txBody>
      </p:sp>
      <p:grpSp>
        <p:nvGrpSpPr>
          <p:cNvPr id="40023" name="Group 1111"/>
          <p:cNvGrpSpPr>
            <a:grpSpLocks/>
          </p:cNvGrpSpPr>
          <p:nvPr/>
        </p:nvGrpSpPr>
        <p:grpSpPr bwMode="auto">
          <a:xfrm>
            <a:off x="920750" y="3168650"/>
            <a:ext cx="2724150" cy="1084263"/>
            <a:chOff x="580" y="2448"/>
            <a:chExt cx="1716" cy="683"/>
          </a:xfrm>
        </p:grpSpPr>
        <p:grpSp>
          <p:nvGrpSpPr>
            <p:cNvPr id="39997" name="Group 1085"/>
            <p:cNvGrpSpPr>
              <a:grpSpLocks/>
            </p:cNvGrpSpPr>
            <p:nvPr/>
          </p:nvGrpSpPr>
          <p:grpSpPr bwMode="auto">
            <a:xfrm>
              <a:off x="1352" y="2448"/>
              <a:ext cx="175" cy="207"/>
              <a:chOff x="3264" y="2976"/>
              <a:chExt cx="175" cy="207"/>
            </a:xfrm>
          </p:grpSpPr>
          <p:sp>
            <p:nvSpPr>
              <p:cNvPr id="4" name="Text Box 1086"/>
              <p:cNvSpPr txBox="1">
                <a:spLocks noChangeArrowheads="1"/>
              </p:cNvSpPr>
              <p:nvPr/>
            </p:nvSpPr>
            <p:spPr bwMode="auto">
              <a:xfrm>
                <a:off x="3264" y="2976"/>
                <a:ext cx="175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Symbol" pitchFamily="18" charset="2"/>
                  </a:rPr>
                  <a:t>s</a:t>
                </a:r>
                <a:r>
                  <a:rPr lang="es-MX" sz="1600" baseline="-25000">
                    <a:solidFill>
                      <a:srgbClr val="000099"/>
                    </a:solidFill>
                    <a:latin typeface="Arial" charset="0"/>
                  </a:rPr>
                  <a:t>1s</a:t>
                </a:r>
              </a:p>
            </p:txBody>
          </p:sp>
          <p:sp>
            <p:nvSpPr>
              <p:cNvPr id="5" name="Text Box 1087"/>
              <p:cNvSpPr txBox="1">
                <a:spLocks noChangeArrowheads="1"/>
              </p:cNvSpPr>
              <p:nvPr/>
            </p:nvSpPr>
            <p:spPr bwMode="auto">
              <a:xfrm>
                <a:off x="3384" y="2984"/>
                <a:ext cx="50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*</a:t>
                </a:r>
              </a:p>
            </p:txBody>
          </p:sp>
        </p:grpSp>
        <p:sp>
          <p:nvSpPr>
            <p:cNvPr id="6" name="Text Box 1098"/>
            <p:cNvSpPr txBox="1">
              <a:spLocks noChangeArrowheads="1"/>
            </p:cNvSpPr>
            <p:nvPr/>
          </p:nvSpPr>
          <p:spPr bwMode="auto">
            <a:xfrm>
              <a:off x="1361" y="2932"/>
              <a:ext cx="175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600" baseline="-25000">
                  <a:solidFill>
                    <a:srgbClr val="000099"/>
                  </a:solidFill>
                  <a:latin typeface="Arial" charset="0"/>
                </a:rPr>
                <a:t>1s</a:t>
              </a:r>
            </a:p>
          </p:txBody>
        </p:sp>
        <p:sp>
          <p:nvSpPr>
            <p:cNvPr id="40011" name="Line 1099"/>
            <p:cNvSpPr>
              <a:spLocks noChangeShapeType="1"/>
            </p:cNvSpPr>
            <p:nvPr/>
          </p:nvSpPr>
          <p:spPr bwMode="auto">
            <a:xfrm>
              <a:off x="1296" y="2948"/>
              <a:ext cx="288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grpSp>
          <p:nvGrpSpPr>
            <p:cNvPr id="40012" name="Group 1100"/>
            <p:cNvGrpSpPr>
              <a:grpSpLocks/>
            </p:cNvGrpSpPr>
            <p:nvPr/>
          </p:nvGrpSpPr>
          <p:grpSpPr bwMode="auto">
            <a:xfrm>
              <a:off x="1296" y="2468"/>
              <a:ext cx="288" cy="217"/>
              <a:chOff x="2256" y="2256"/>
              <a:chExt cx="288" cy="217"/>
            </a:xfrm>
          </p:grpSpPr>
          <p:sp>
            <p:nvSpPr>
              <p:cNvPr id="7" name="Text Box 1101"/>
              <p:cNvSpPr txBox="1">
                <a:spLocks noChangeArrowheads="1"/>
              </p:cNvSpPr>
              <p:nvPr/>
            </p:nvSpPr>
            <p:spPr bwMode="auto">
              <a:xfrm>
                <a:off x="2321" y="2272"/>
                <a:ext cx="0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endParaRPr lang="es-MX" sz="16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40014" name="Line 1102"/>
              <p:cNvSpPr>
                <a:spLocks noChangeShapeType="1"/>
              </p:cNvSpPr>
              <p:nvPr/>
            </p:nvSpPr>
            <p:spPr bwMode="auto">
              <a:xfrm>
                <a:off x="2256" y="225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  <p:sp>
          <p:nvSpPr>
            <p:cNvPr id="40017" name="Line 1105"/>
            <p:cNvSpPr>
              <a:spLocks noChangeShapeType="1"/>
            </p:cNvSpPr>
            <p:nvPr/>
          </p:nvSpPr>
          <p:spPr bwMode="auto">
            <a:xfrm>
              <a:off x="1580" y="2468"/>
              <a:ext cx="240" cy="24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40018" name="Line 1106"/>
            <p:cNvSpPr>
              <a:spLocks noChangeShapeType="1"/>
            </p:cNvSpPr>
            <p:nvPr/>
          </p:nvSpPr>
          <p:spPr bwMode="auto">
            <a:xfrm rot="-5400000">
              <a:off x="1056" y="2468"/>
              <a:ext cx="240" cy="24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40019" name="Line 1107"/>
            <p:cNvSpPr>
              <a:spLocks noChangeShapeType="1"/>
            </p:cNvSpPr>
            <p:nvPr/>
          </p:nvSpPr>
          <p:spPr bwMode="auto">
            <a:xfrm rot="-10800000">
              <a:off x="1056" y="2708"/>
              <a:ext cx="240" cy="24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40020" name="Line 1108"/>
            <p:cNvSpPr>
              <a:spLocks noChangeShapeType="1"/>
            </p:cNvSpPr>
            <p:nvPr/>
          </p:nvSpPr>
          <p:spPr bwMode="auto">
            <a:xfrm rot="-16200000">
              <a:off x="1576" y="2708"/>
              <a:ext cx="240" cy="24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40021" name="Line 1109"/>
            <p:cNvSpPr>
              <a:spLocks noChangeShapeType="1"/>
            </p:cNvSpPr>
            <p:nvPr/>
          </p:nvSpPr>
          <p:spPr bwMode="auto">
            <a:xfrm>
              <a:off x="1816" y="2708"/>
              <a:ext cx="480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40022" name="Line 1110"/>
            <p:cNvSpPr>
              <a:spLocks noChangeShapeType="1"/>
            </p:cNvSpPr>
            <p:nvPr/>
          </p:nvSpPr>
          <p:spPr bwMode="auto">
            <a:xfrm>
              <a:off x="580" y="2708"/>
              <a:ext cx="480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</p:grpSp>
      <p:sp>
        <p:nvSpPr>
          <p:cNvPr id="39961" name="Line 1049"/>
          <p:cNvSpPr>
            <a:spLocks noChangeShapeType="1"/>
          </p:cNvSpPr>
          <p:nvPr/>
        </p:nvSpPr>
        <p:spPr bwMode="auto">
          <a:xfrm>
            <a:off x="4572000" y="12192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8" name="Text Box 1112"/>
          <p:cNvSpPr txBox="1">
            <a:spLocks noChangeArrowheads="1"/>
          </p:cNvSpPr>
          <p:nvPr/>
        </p:nvSpPr>
        <p:spPr bwMode="auto">
          <a:xfrm>
            <a:off x="6218238" y="1530052"/>
            <a:ext cx="1279517" cy="41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O</a:t>
            </a: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rbitales 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2s</a:t>
            </a:r>
          </a:p>
        </p:txBody>
      </p:sp>
      <p:grpSp>
        <p:nvGrpSpPr>
          <p:cNvPr id="40048" name="Group 1136"/>
          <p:cNvGrpSpPr>
            <a:grpSpLocks/>
          </p:cNvGrpSpPr>
          <p:nvPr/>
        </p:nvGrpSpPr>
        <p:grpSpPr bwMode="auto">
          <a:xfrm>
            <a:off x="5105400" y="3581400"/>
            <a:ext cx="3505200" cy="344488"/>
            <a:chOff x="3216" y="2256"/>
            <a:chExt cx="2208" cy="217"/>
          </a:xfrm>
        </p:grpSpPr>
        <p:grpSp>
          <p:nvGrpSpPr>
            <p:cNvPr id="40025" name="Group 1113"/>
            <p:cNvGrpSpPr>
              <a:grpSpLocks/>
            </p:cNvGrpSpPr>
            <p:nvPr/>
          </p:nvGrpSpPr>
          <p:grpSpPr bwMode="auto">
            <a:xfrm>
              <a:off x="3216" y="2256"/>
              <a:ext cx="288" cy="217"/>
              <a:chOff x="336" y="2256"/>
              <a:chExt cx="288" cy="217"/>
            </a:xfrm>
          </p:grpSpPr>
          <p:sp>
            <p:nvSpPr>
              <p:cNvPr id="9" name="Text Box 1114"/>
              <p:cNvSpPr txBox="1">
                <a:spLocks noChangeArrowheads="1"/>
              </p:cNvSpPr>
              <p:nvPr/>
            </p:nvSpPr>
            <p:spPr bwMode="auto">
              <a:xfrm>
                <a:off x="404" y="2272"/>
                <a:ext cx="136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2s</a:t>
                </a:r>
              </a:p>
            </p:txBody>
          </p:sp>
          <p:sp>
            <p:nvSpPr>
              <p:cNvPr id="40027" name="Line 1115"/>
              <p:cNvSpPr>
                <a:spLocks noChangeShapeType="1"/>
              </p:cNvSpPr>
              <p:nvPr/>
            </p:nvSpPr>
            <p:spPr bwMode="auto">
              <a:xfrm>
                <a:off x="336" y="225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  <p:grpSp>
          <p:nvGrpSpPr>
            <p:cNvPr id="40028" name="Group 1116"/>
            <p:cNvGrpSpPr>
              <a:grpSpLocks/>
            </p:cNvGrpSpPr>
            <p:nvPr/>
          </p:nvGrpSpPr>
          <p:grpSpPr bwMode="auto">
            <a:xfrm>
              <a:off x="5136" y="2256"/>
              <a:ext cx="288" cy="217"/>
              <a:chOff x="2256" y="2256"/>
              <a:chExt cx="288" cy="217"/>
            </a:xfrm>
          </p:grpSpPr>
          <p:sp>
            <p:nvSpPr>
              <p:cNvPr id="10" name="Text Box 1117"/>
              <p:cNvSpPr txBox="1">
                <a:spLocks noChangeArrowheads="1"/>
              </p:cNvSpPr>
              <p:nvPr/>
            </p:nvSpPr>
            <p:spPr bwMode="auto">
              <a:xfrm>
                <a:off x="2324" y="2272"/>
                <a:ext cx="136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2s</a:t>
                </a:r>
              </a:p>
            </p:txBody>
          </p:sp>
          <p:sp>
            <p:nvSpPr>
              <p:cNvPr id="40030" name="Line 1118"/>
              <p:cNvSpPr>
                <a:spLocks noChangeShapeType="1"/>
              </p:cNvSpPr>
              <p:nvPr/>
            </p:nvSpPr>
            <p:spPr bwMode="auto">
              <a:xfrm>
                <a:off x="2256" y="225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</p:grpSp>
      <p:sp>
        <p:nvSpPr>
          <p:cNvPr id="40031" name="Line 1119"/>
          <p:cNvSpPr>
            <a:spLocks noChangeShapeType="1"/>
          </p:cNvSpPr>
          <p:nvPr/>
        </p:nvSpPr>
        <p:spPr bwMode="auto">
          <a:xfrm>
            <a:off x="5572125" y="3581400"/>
            <a:ext cx="2590800" cy="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miter lim="800000"/>
            <a:headEnd/>
            <a:tailEnd/>
          </a:ln>
          <a:effectLst/>
        </p:spPr>
        <p:txBody>
          <a:bodyPr wrap="none" bIns="72000"/>
          <a:lstStyle/>
          <a:p>
            <a:endParaRPr lang="es-MX"/>
          </a:p>
        </p:txBody>
      </p:sp>
      <p:grpSp>
        <p:nvGrpSpPr>
          <p:cNvPr id="40032" name="Group 1120"/>
          <p:cNvGrpSpPr>
            <a:grpSpLocks/>
          </p:cNvGrpSpPr>
          <p:nvPr/>
        </p:nvGrpSpPr>
        <p:grpSpPr bwMode="auto">
          <a:xfrm>
            <a:off x="5492750" y="3168650"/>
            <a:ext cx="2724150" cy="1084263"/>
            <a:chOff x="580" y="2448"/>
            <a:chExt cx="1716" cy="683"/>
          </a:xfrm>
        </p:grpSpPr>
        <p:grpSp>
          <p:nvGrpSpPr>
            <p:cNvPr id="40033" name="Group 1121"/>
            <p:cNvGrpSpPr>
              <a:grpSpLocks/>
            </p:cNvGrpSpPr>
            <p:nvPr/>
          </p:nvGrpSpPr>
          <p:grpSpPr bwMode="auto">
            <a:xfrm>
              <a:off x="1352" y="2448"/>
              <a:ext cx="175" cy="207"/>
              <a:chOff x="3264" y="2976"/>
              <a:chExt cx="175" cy="207"/>
            </a:xfrm>
          </p:grpSpPr>
          <p:sp>
            <p:nvSpPr>
              <p:cNvPr id="11" name="Text Box 1122"/>
              <p:cNvSpPr txBox="1">
                <a:spLocks noChangeArrowheads="1"/>
              </p:cNvSpPr>
              <p:nvPr/>
            </p:nvSpPr>
            <p:spPr bwMode="auto">
              <a:xfrm>
                <a:off x="3264" y="2976"/>
                <a:ext cx="175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Symbol" pitchFamily="18" charset="2"/>
                  </a:rPr>
                  <a:t>s</a:t>
                </a:r>
                <a:r>
                  <a:rPr lang="es-MX" sz="1600" baseline="-25000">
                    <a:solidFill>
                      <a:srgbClr val="000099"/>
                    </a:solidFill>
                    <a:latin typeface="Arial" charset="0"/>
                  </a:rPr>
                  <a:t>2s</a:t>
                </a:r>
              </a:p>
            </p:txBody>
          </p:sp>
          <p:sp>
            <p:nvSpPr>
              <p:cNvPr id="12" name="Text Box 1123"/>
              <p:cNvSpPr txBox="1">
                <a:spLocks noChangeArrowheads="1"/>
              </p:cNvSpPr>
              <p:nvPr/>
            </p:nvSpPr>
            <p:spPr bwMode="auto">
              <a:xfrm>
                <a:off x="3384" y="2984"/>
                <a:ext cx="50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*</a:t>
                </a:r>
              </a:p>
            </p:txBody>
          </p:sp>
        </p:grpSp>
        <p:sp>
          <p:nvSpPr>
            <p:cNvPr id="13" name="Text Box 1124"/>
            <p:cNvSpPr txBox="1">
              <a:spLocks noChangeArrowheads="1"/>
            </p:cNvSpPr>
            <p:nvPr/>
          </p:nvSpPr>
          <p:spPr bwMode="auto">
            <a:xfrm>
              <a:off x="1361" y="2932"/>
              <a:ext cx="175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600" baseline="-25000">
                  <a:solidFill>
                    <a:srgbClr val="000099"/>
                  </a:solidFill>
                  <a:latin typeface="Arial" charset="0"/>
                </a:rPr>
                <a:t>2s</a:t>
              </a:r>
            </a:p>
          </p:txBody>
        </p:sp>
        <p:sp>
          <p:nvSpPr>
            <p:cNvPr id="40037" name="Line 1125"/>
            <p:cNvSpPr>
              <a:spLocks noChangeShapeType="1"/>
            </p:cNvSpPr>
            <p:nvPr/>
          </p:nvSpPr>
          <p:spPr bwMode="auto">
            <a:xfrm>
              <a:off x="1296" y="2948"/>
              <a:ext cx="288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grpSp>
          <p:nvGrpSpPr>
            <p:cNvPr id="40038" name="Group 1126"/>
            <p:cNvGrpSpPr>
              <a:grpSpLocks/>
            </p:cNvGrpSpPr>
            <p:nvPr/>
          </p:nvGrpSpPr>
          <p:grpSpPr bwMode="auto">
            <a:xfrm>
              <a:off x="1296" y="2468"/>
              <a:ext cx="288" cy="217"/>
              <a:chOff x="2256" y="2256"/>
              <a:chExt cx="288" cy="217"/>
            </a:xfrm>
          </p:grpSpPr>
          <p:sp>
            <p:nvSpPr>
              <p:cNvPr id="14" name="Text Box 1127"/>
              <p:cNvSpPr txBox="1">
                <a:spLocks noChangeArrowheads="1"/>
              </p:cNvSpPr>
              <p:nvPr/>
            </p:nvSpPr>
            <p:spPr bwMode="auto">
              <a:xfrm>
                <a:off x="2321" y="2272"/>
                <a:ext cx="0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endParaRPr lang="es-MX" sz="16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40040" name="Line 1128"/>
              <p:cNvSpPr>
                <a:spLocks noChangeShapeType="1"/>
              </p:cNvSpPr>
              <p:nvPr/>
            </p:nvSpPr>
            <p:spPr bwMode="auto">
              <a:xfrm>
                <a:off x="2256" y="225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  <p:sp>
          <p:nvSpPr>
            <p:cNvPr id="40041" name="Line 1129"/>
            <p:cNvSpPr>
              <a:spLocks noChangeShapeType="1"/>
            </p:cNvSpPr>
            <p:nvPr/>
          </p:nvSpPr>
          <p:spPr bwMode="auto">
            <a:xfrm>
              <a:off x="1580" y="2468"/>
              <a:ext cx="240" cy="24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40042" name="Line 1130"/>
            <p:cNvSpPr>
              <a:spLocks noChangeShapeType="1"/>
            </p:cNvSpPr>
            <p:nvPr/>
          </p:nvSpPr>
          <p:spPr bwMode="auto">
            <a:xfrm rot="-5400000">
              <a:off x="1056" y="2468"/>
              <a:ext cx="240" cy="24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40043" name="Line 1131"/>
            <p:cNvSpPr>
              <a:spLocks noChangeShapeType="1"/>
            </p:cNvSpPr>
            <p:nvPr/>
          </p:nvSpPr>
          <p:spPr bwMode="auto">
            <a:xfrm rot="-10800000">
              <a:off x="1056" y="2708"/>
              <a:ext cx="240" cy="24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40044" name="Line 1132"/>
            <p:cNvSpPr>
              <a:spLocks noChangeShapeType="1"/>
            </p:cNvSpPr>
            <p:nvPr/>
          </p:nvSpPr>
          <p:spPr bwMode="auto">
            <a:xfrm rot="-16200000">
              <a:off x="1576" y="2708"/>
              <a:ext cx="240" cy="24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40045" name="Line 1133"/>
            <p:cNvSpPr>
              <a:spLocks noChangeShapeType="1"/>
            </p:cNvSpPr>
            <p:nvPr/>
          </p:nvSpPr>
          <p:spPr bwMode="auto">
            <a:xfrm>
              <a:off x="1816" y="2708"/>
              <a:ext cx="480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40046" name="Line 1134"/>
            <p:cNvSpPr>
              <a:spLocks noChangeShapeType="1"/>
            </p:cNvSpPr>
            <p:nvPr/>
          </p:nvSpPr>
          <p:spPr bwMode="auto">
            <a:xfrm>
              <a:off x="580" y="2708"/>
              <a:ext cx="480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</p:grpSp>
      <p:sp>
        <p:nvSpPr>
          <p:cNvPr id="52" name="Text Box 72"/>
          <p:cNvSpPr txBox="1">
            <a:spLocks noChangeArrowheads="1"/>
          </p:cNvSpPr>
          <p:nvPr/>
        </p:nvSpPr>
        <p:spPr bwMode="auto">
          <a:xfrm>
            <a:off x="2286794" y="765175"/>
            <a:ext cx="4570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Combinación de orbitales tipo 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  <p:bldP spid="40008" grpId="0" animBg="1"/>
      <p:bldP spid="39961" grpId="0" animBg="1"/>
      <p:bldP spid="8" grpId="0" autoUpdateAnimBg="0"/>
      <p:bldP spid="400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76" name="Group 1216"/>
          <p:cNvGrpSpPr>
            <a:grpSpLocks/>
          </p:cNvGrpSpPr>
          <p:nvPr/>
        </p:nvGrpSpPr>
        <p:grpSpPr bwMode="auto">
          <a:xfrm>
            <a:off x="152400" y="3721100"/>
            <a:ext cx="1219200" cy="612775"/>
            <a:chOff x="96" y="2344"/>
            <a:chExt cx="768" cy="386"/>
          </a:xfrm>
        </p:grpSpPr>
        <p:grpSp>
          <p:nvGrpSpPr>
            <p:cNvPr id="42141" name="Group 1181"/>
            <p:cNvGrpSpPr>
              <a:grpSpLocks/>
            </p:cNvGrpSpPr>
            <p:nvPr/>
          </p:nvGrpSpPr>
          <p:grpSpPr bwMode="auto">
            <a:xfrm rot="-5400000">
              <a:off x="384" y="2056"/>
              <a:ext cx="192" cy="768"/>
              <a:chOff x="384" y="2208"/>
              <a:chExt cx="192" cy="768"/>
            </a:xfrm>
          </p:grpSpPr>
          <p:grpSp>
            <p:nvGrpSpPr>
              <p:cNvPr id="42142" name="Group 1182"/>
              <p:cNvGrpSpPr>
                <a:grpSpLocks/>
              </p:cNvGrpSpPr>
              <p:nvPr/>
            </p:nvGrpSpPr>
            <p:grpSpPr bwMode="auto">
              <a:xfrm>
                <a:off x="384" y="2208"/>
                <a:ext cx="192" cy="768"/>
                <a:chOff x="672" y="1776"/>
                <a:chExt cx="208" cy="584"/>
              </a:xfrm>
            </p:grpSpPr>
            <p:sp>
              <p:nvSpPr>
                <p:cNvPr id="42143" name="Freeform 1183"/>
                <p:cNvSpPr>
                  <a:spLocks/>
                </p:cNvSpPr>
                <p:nvPr/>
              </p:nvSpPr>
              <p:spPr bwMode="auto">
                <a:xfrm>
                  <a:off x="672" y="2064"/>
                  <a:ext cx="208" cy="296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208" y="336"/>
                    </a:cxn>
                    <a:cxn ang="0">
                      <a:pos x="16" y="33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224" h="392">
                      <a:moveTo>
                        <a:pt x="112" y="0"/>
                      </a:moveTo>
                      <a:cubicBezTo>
                        <a:pt x="112" y="0"/>
                        <a:pt x="224" y="280"/>
                        <a:pt x="208" y="336"/>
                      </a:cubicBezTo>
                      <a:cubicBezTo>
                        <a:pt x="192" y="392"/>
                        <a:pt x="32" y="392"/>
                        <a:pt x="16" y="336"/>
                      </a:cubicBezTo>
                      <a:cubicBezTo>
                        <a:pt x="0" y="280"/>
                        <a:pt x="92" y="70"/>
                        <a:pt x="112" y="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DDDDDD"/>
                    </a:gs>
                    <a:gs pos="100000">
                      <a:srgbClr val="DDDDDD">
                        <a:gamma/>
                        <a:shade val="7725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s-MX"/>
                </a:p>
              </p:txBody>
            </p:sp>
            <p:sp>
              <p:nvSpPr>
                <p:cNvPr id="42144" name="Freeform 1184"/>
                <p:cNvSpPr>
                  <a:spLocks/>
                </p:cNvSpPr>
                <p:nvPr/>
              </p:nvSpPr>
              <p:spPr bwMode="auto">
                <a:xfrm flipV="1">
                  <a:off x="672" y="1776"/>
                  <a:ext cx="208" cy="296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208" y="336"/>
                    </a:cxn>
                    <a:cxn ang="0">
                      <a:pos x="16" y="33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224" h="392">
                      <a:moveTo>
                        <a:pt x="112" y="0"/>
                      </a:moveTo>
                      <a:cubicBezTo>
                        <a:pt x="112" y="0"/>
                        <a:pt x="224" y="280"/>
                        <a:pt x="208" y="336"/>
                      </a:cubicBezTo>
                      <a:cubicBezTo>
                        <a:pt x="192" y="392"/>
                        <a:pt x="32" y="392"/>
                        <a:pt x="16" y="336"/>
                      </a:cubicBezTo>
                      <a:cubicBezTo>
                        <a:pt x="0" y="280"/>
                        <a:pt x="92" y="70"/>
                        <a:pt x="112" y="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DDDDDD"/>
                    </a:gs>
                    <a:gs pos="100000">
                      <a:srgbClr val="DDDDDD">
                        <a:gamma/>
                        <a:shade val="7725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s-MX"/>
                </a:p>
              </p:txBody>
            </p:sp>
          </p:grpSp>
          <p:sp>
            <p:nvSpPr>
              <p:cNvPr id="42145" name="Oval 1185"/>
              <p:cNvSpPr>
                <a:spLocks noChangeArrowheads="1"/>
              </p:cNvSpPr>
              <p:nvPr/>
            </p:nvSpPr>
            <p:spPr bwMode="auto">
              <a:xfrm>
                <a:off x="456" y="2568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</p:grpSp>
        <p:sp>
          <p:nvSpPr>
            <p:cNvPr id="2" name="Text Box 1208"/>
            <p:cNvSpPr txBox="1">
              <a:spLocks noChangeArrowheads="1"/>
            </p:cNvSpPr>
            <p:nvPr/>
          </p:nvSpPr>
          <p:spPr bwMode="auto">
            <a:xfrm>
              <a:off x="428" y="2568"/>
              <a:ext cx="10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200" dirty="0">
                  <a:solidFill>
                    <a:srgbClr val="000099"/>
                  </a:solidFill>
                  <a:latin typeface="Arial" charset="0"/>
                </a:rPr>
                <a:t>2p</a:t>
              </a:r>
            </a:p>
          </p:txBody>
        </p:sp>
      </p:grpSp>
      <p:grpSp>
        <p:nvGrpSpPr>
          <p:cNvPr id="42177" name="Group 1217"/>
          <p:cNvGrpSpPr>
            <a:grpSpLocks/>
          </p:cNvGrpSpPr>
          <p:nvPr/>
        </p:nvGrpSpPr>
        <p:grpSpPr bwMode="auto">
          <a:xfrm>
            <a:off x="3124200" y="3721100"/>
            <a:ext cx="1219200" cy="619125"/>
            <a:chOff x="1968" y="2344"/>
            <a:chExt cx="768" cy="390"/>
          </a:xfrm>
        </p:grpSpPr>
        <p:grpSp>
          <p:nvGrpSpPr>
            <p:cNvPr id="42146" name="Group 1186"/>
            <p:cNvGrpSpPr>
              <a:grpSpLocks/>
            </p:cNvGrpSpPr>
            <p:nvPr/>
          </p:nvGrpSpPr>
          <p:grpSpPr bwMode="auto">
            <a:xfrm rot="-5400000">
              <a:off x="2256" y="2056"/>
              <a:ext cx="192" cy="768"/>
              <a:chOff x="2256" y="2208"/>
              <a:chExt cx="192" cy="768"/>
            </a:xfrm>
          </p:grpSpPr>
          <p:grpSp>
            <p:nvGrpSpPr>
              <p:cNvPr id="42147" name="Group 1187"/>
              <p:cNvGrpSpPr>
                <a:grpSpLocks/>
              </p:cNvGrpSpPr>
              <p:nvPr/>
            </p:nvGrpSpPr>
            <p:grpSpPr bwMode="auto">
              <a:xfrm>
                <a:off x="2256" y="2208"/>
                <a:ext cx="192" cy="768"/>
                <a:chOff x="672" y="1776"/>
                <a:chExt cx="208" cy="584"/>
              </a:xfrm>
            </p:grpSpPr>
            <p:sp>
              <p:nvSpPr>
                <p:cNvPr id="42148" name="Freeform 1188"/>
                <p:cNvSpPr>
                  <a:spLocks/>
                </p:cNvSpPr>
                <p:nvPr/>
              </p:nvSpPr>
              <p:spPr bwMode="auto">
                <a:xfrm>
                  <a:off x="672" y="2064"/>
                  <a:ext cx="208" cy="296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208" y="336"/>
                    </a:cxn>
                    <a:cxn ang="0">
                      <a:pos x="16" y="33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224" h="392">
                      <a:moveTo>
                        <a:pt x="112" y="0"/>
                      </a:moveTo>
                      <a:cubicBezTo>
                        <a:pt x="112" y="0"/>
                        <a:pt x="224" y="280"/>
                        <a:pt x="208" y="336"/>
                      </a:cubicBezTo>
                      <a:cubicBezTo>
                        <a:pt x="192" y="392"/>
                        <a:pt x="32" y="392"/>
                        <a:pt x="16" y="336"/>
                      </a:cubicBezTo>
                      <a:cubicBezTo>
                        <a:pt x="0" y="280"/>
                        <a:pt x="92" y="70"/>
                        <a:pt x="112" y="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DDDDDD"/>
                    </a:gs>
                    <a:gs pos="100000">
                      <a:srgbClr val="DDDDDD">
                        <a:gamma/>
                        <a:shade val="7725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s-MX"/>
                </a:p>
              </p:txBody>
            </p:sp>
            <p:sp>
              <p:nvSpPr>
                <p:cNvPr id="42149" name="Freeform 1189"/>
                <p:cNvSpPr>
                  <a:spLocks/>
                </p:cNvSpPr>
                <p:nvPr/>
              </p:nvSpPr>
              <p:spPr bwMode="auto">
                <a:xfrm flipV="1">
                  <a:off x="672" y="1776"/>
                  <a:ext cx="208" cy="296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208" y="336"/>
                    </a:cxn>
                    <a:cxn ang="0">
                      <a:pos x="16" y="33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224" h="392">
                      <a:moveTo>
                        <a:pt x="112" y="0"/>
                      </a:moveTo>
                      <a:cubicBezTo>
                        <a:pt x="112" y="0"/>
                        <a:pt x="224" y="280"/>
                        <a:pt x="208" y="336"/>
                      </a:cubicBezTo>
                      <a:cubicBezTo>
                        <a:pt x="192" y="392"/>
                        <a:pt x="32" y="392"/>
                        <a:pt x="16" y="336"/>
                      </a:cubicBezTo>
                      <a:cubicBezTo>
                        <a:pt x="0" y="280"/>
                        <a:pt x="92" y="70"/>
                        <a:pt x="112" y="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DDDDDD"/>
                    </a:gs>
                    <a:gs pos="100000">
                      <a:srgbClr val="DDDDDD">
                        <a:gamma/>
                        <a:shade val="7725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s-MX"/>
                </a:p>
              </p:txBody>
            </p:sp>
          </p:grpSp>
          <p:sp>
            <p:nvSpPr>
              <p:cNvPr id="42150" name="Oval 1190"/>
              <p:cNvSpPr>
                <a:spLocks noChangeArrowheads="1"/>
              </p:cNvSpPr>
              <p:nvPr/>
            </p:nvSpPr>
            <p:spPr bwMode="auto">
              <a:xfrm>
                <a:off x="2328" y="2568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</p:grpSp>
        <p:sp>
          <p:nvSpPr>
            <p:cNvPr id="3" name="Text Box 1209"/>
            <p:cNvSpPr txBox="1">
              <a:spLocks noChangeArrowheads="1"/>
            </p:cNvSpPr>
            <p:nvPr/>
          </p:nvSpPr>
          <p:spPr bwMode="auto">
            <a:xfrm>
              <a:off x="2306" y="2572"/>
              <a:ext cx="10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200" dirty="0">
                  <a:solidFill>
                    <a:srgbClr val="000099"/>
                  </a:solidFill>
                  <a:latin typeface="Arial" charset="0"/>
                </a:rPr>
                <a:t>2p</a:t>
              </a:r>
            </a:p>
          </p:txBody>
        </p:sp>
      </p:grpSp>
      <p:grpSp>
        <p:nvGrpSpPr>
          <p:cNvPr id="42178" name="Group 1218"/>
          <p:cNvGrpSpPr>
            <a:grpSpLocks/>
          </p:cNvGrpSpPr>
          <p:nvPr/>
        </p:nvGrpSpPr>
        <p:grpSpPr bwMode="auto">
          <a:xfrm>
            <a:off x="1219200" y="4940300"/>
            <a:ext cx="2133600" cy="698500"/>
            <a:chOff x="768" y="3016"/>
            <a:chExt cx="1344" cy="440"/>
          </a:xfrm>
        </p:grpSpPr>
        <p:sp>
          <p:nvSpPr>
            <p:cNvPr id="4" name="Text Box 1157"/>
            <p:cNvSpPr txBox="1">
              <a:spLocks noChangeArrowheads="1"/>
            </p:cNvSpPr>
            <p:nvPr/>
          </p:nvSpPr>
          <p:spPr bwMode="auto">
            <a:xfrm>
              <a:off x="1352" y="3256"/>
              <a:ext cx="18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 dirty="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600" baseline="-25000" dirty="0">
                  <a:solidFill>
                    <a:srgbClr val="000099"/>
                  </a:solidFill>
                  <a:latin typeface="Arial" charset="0"/>
                </a:rPr>
                <a:t>2p</a:t>
              </a:r>
            </a:p>
          </p:txBody>
        </p:sp>
        <p:grpSp>
          <p:nvGrpSpPr>
            <p:cNvPr id="42156" name="Group 1196"/>
            <p:cNvGrpSpPr>
              <a:grpSpLocks/>
            </p:cNvGrpSpPr>
            <p:nvPr/>
          </p:nvGrpSpPr>
          <p:grpSpPr bwMode="auto">
            <a:xfrm>
              <a:off x="768" y="3016"/>
              <a:ext cx="1344" cy="240"/>
              <a:chOff x="768" y="3072"/>
              <a:chExt cx="1344" cy="192"/>
            </a:xfrm>
          </p:grpSpPr>
          <p:sp>
            <p:nvSpPr>
              <p:cNvPr id="42138" name="Freeform 1178"/>
              <p:cNvSpPr>
                <a:spLocks/>
              </p:cNvSpPr>
              <p:nvPr/>
            </p:nvSpPr>
            <p:spPr bwMode="auto">
              <a:xfrm rot="-5400000">
                <a:off x="1934" y="3039"/>
                <a:ext cx="97" cy="258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208" y="336"/>
                  </a:cxn>
                  <a:cxn ang="0">
                    <a:pos x="16" y="336"/>
                  </a:cxn>
                  <a:cxn ang="0">
                    <a:pos x="112" y="0"/>
                  </a:cxn>
                </a:cxnLst>
                <a:rect l="0" t="0" r="r" b="b"/>
                <a:pathLst>
                  <a:path w="224" h="392">
                    <a:moveTo>
                      <a:pt x="112" y="0"/>
                    </a:moveTo>
                    <a:cubicBezTo>
                      <a:pt x="112" y="0"/>
                      <a:pt x="224" y="280"/>
                      <a:pt x="208" y="336"/>
                    </a:cubicBezTo>
                    <a:cubicBezTo>
                      <a:pt x="192" y="392"/>
                      <a:pt x="32" y="392"/>
                      <a:pt x="16" y="336"/>
                    </a:cubicBezTo>
                    <a:cubicBezTo>
                      <a:pt x="0" y="280"/>
                      <a:pt x="92" y="70"/>
                      <a:pt x="11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725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42140" name="Oval 1180"/>
              <p:cNvSpPr>
                <a:spLocks noChangeArrowheads="1"/>
              </p:cNvSpPr>
              <p:nvPr/>
            </p:nvSpPr>
            <p:spPr bwMode="auto">
              <a:xfrm rot="-5400000">
                <a:off x="1836" y="3144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  <p:sp>
            <p:nvSpPr>
              <p:cNvPr id="42152" name="Freeform 1192"/>
              <p:cNvSpPr>
                <a:spLocks/>
              </p:cNvSpPr>
              <p:nvPr/>
            </p:nvSpPr>
            <p:spPr bwMode="auto">
              <a:xfrm>
                <a:off x="1044" y="3072"/>
                <a:ext cx="792" cy="192"/>
              </a:xfrm>
              <a:custGeom>
                <a:avLst/>
                <a:gdLst/>
                <a:ahLst/>
                <a:cxnLst>
                  <a:cxn ang="0">
                    <a:pos x="0" y="145"/>
                  </a:cxn>
                  <a:cxn ang="0">
                    <a:pos x="360" y="0"/>
                  </a:cxn>
                  <a:cxn ang="0">
                    <a:pos x="720" y="144"/>
                  </a:cxn>
                  <a:cxn ang="0">
                    <a:pos x="362" y="289"/>
                  </a:cxn>
                  <a:cxn ang="0">
                    <a:pos x="0" y="145"/>
                  </a:cxn>
                </a:cxnLst>
                <a:rect l="0" t="0" r="r" b="b"/>
                <a:pathLst>
                  <a:path w="720" h="289">
                    <a:moveTo>
                      <a:pt x="0" y="145"/>
                    </a:moveTo>
                    <a:cubicBezTo>
                      <a:pt x="0" y="97"/>
                      <a:pt x="240" y="0"/>
                      <a:pt x="360" y="0"/>
                    </a:cubicBezTo>
                    <a:cubicBezTo>
                      <a:pt x="480" y="0"/>
                      <a:pt x="720" y="96"/>
                      <a:pt x="720" y="144"/>
                    </a:cubicBezTo>
                    <a:cubicBezTo>
                      <a:pt x="720" y="192"/>
                      <a:pt x="481" y="289"/>
                      <a:pt x="362" y="289"/>
                    </a:cubicBezTo>
                    <a:cubicBezTo>
                      <a:pt x="243" y="289"/>
                      <a:pt x="0" y="193"/>
                      <a:pt x="0" y="14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0C0C0">
                      <a:gamma/>
                      <a:tint val="12941"/>
                      <a:invGamma/>
                    </a:srgbClr>
                  </a:gs>
                  <a:gs pos="100000">
                    <a:srgbClr val="C0C0C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42155" name="Freeform 1195"/>
              <p:cNvSpPr>
                <a:spLocks/>
              </p:cNvSpPr>
              <p:nvPr/>
            </p:nvSpPr>
            <p:spPr bwMode="auto">
              <a:xfrm rot="5400000" flipH="1">
                <a:off x="848" y="3040"/>
                <a:ext cx="97" cy="258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208" y="336"/>
                  </a:cxn>
                  <a:cxn ang="0">
                    <a:pos x="16" y="336"/>
                  </a:cxn>
                  <a:cxn ang="0">
                    <a:pos x="112" y="0"/>
                  </a:cxn>
                </a:cxnLst>
                <a:rect l="0" t="0" r="r" b="b"/>
                <a:pathLst>
                  <a:path w="224" h="392">
                    <a:moveTo>
                      <a:pt x="112" y="0"/>
                    </a:moveTo>
                    <a:cubicBezTo>
                      <a:pt x="112" y="0"/>
                      <a:pt x="224" y="280"/>
                      <a:pt x="208" y="336"/>
                    </a:cubicBezTo>
                    <a:cubicBezTo>
                      <a:pt x="192" y="392"/>
                      <a:pt x="32" y="392"/>
                      <a:pt x="16" y="336"/>
                    </a:cubicBezTo>
                    <a:cubicBezTo>
                      <a:pt x="0" y="280"/>
                      <a:pt x="92" y="70"/>
                      <a:pt x="11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725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42135" name="Oval 1175"/>
              <p:cNvSpPr>
                <a:spLocks noChangeArrowheads="1"/>
              </p:cNvSpPr>
              <p:nvPr/>
            </p:nvSpPr>
            <p:spPr bwMode="auto">
              <a:xfrm rot="-5400000">
                <a:off x="990" y="3144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</p:grpSp>
      </p:grpSp>
      <p:grpSp>
        <p:nvGrpSpPr>
          <p:cNvPr id="42179" name="Group 1219"/>
          <p:cNvGrpSpPr>
            <a:grpSpLocks/>
          </p:cNvGrpSpPr>
          <p:nvPr/>
        </p:nvGrpSpPr>
        <p:grpSpPr bwMode="auto">
          <a:xfrm>
            <a:off x="762000" y="2362200"/>
            <a:ext cx="3048000" cy="681038"/>
            <a:chOff x="480" y="1576"/>
            <a:chExt cx="1920" cy="429"/>
          </a:xfrm>
        </p:grpSpPr>
        <p:grpSp>
          <p:nvGrpSpPr>
            <p:cNvPr id="42118" name="Group 1158"/>
            <p:cNvGrpSpPr>
              <a:grpSpLocks/>
            </p:cNvGrpSpPr>
            <p:nvPr/>
          </p:nvGrpSpPr>
          <p:grpSpPr bwMode="auto">
            <a:xfrm>
              <a:off x="1356" y="1798"/>
              <a:ext cx="173" cy="207"/>
              <a:chOff x="3268" y="2976"/>
              <a:chExt cx="173" cy="207"/>
            </a:xfrm>
          </p:grpSpPr>
          <p:sp>
            <p:nvSpPr>
              <p:cNvPr id="5" name="Text Box 1159"/>
              <p:cNvSpPr txBox="1">
                <a:spLocks noChangeArrowheads="1"/>
              </p:cNvSpPr>
              <p:nvPr/>
            </p:nvSpPr>
            <p:spPr bwMode="auto">
              <a:xfrm>
                <a:off x="3268" y="2976"/>
                <a:ext cx="173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 dirty="0">
                    <a:solidFill>
                      <a:srgbClr val="000099"/>
                    </a:solidFill>
                    <a:latin typeface="Symbol" pitchFamily="18" charset="2"/>
                  </a:rPr>
                  <a:t>s</a:t>
                </a:r>
                <a:r>
                  <a:rPr lang="es-MX" sz="1600" baseline="-25000" dirty="0">
                    <a:solidFill>
                      <a:srgbClr val="000099"/>
                    </a:solidFill>
                    <a:latin typeface="Arial" charset="0"/>
                  </a:rPr>
                  <a:t>2p</a:t>
                </a:r>
              </a:p>
            </p:txBody>
          </p:sp>
          <p:sp>
            <p:nvSpPr>
              <p:cNvPr id="6" name="Text Box 1160"/>
              <p:cNvSpPr txBox="1">
                <a:spLocks noChangeArrowheads="1"/>
              </p:cNvSpPr>
              <p:nvPr/>
            </p:nvSpPr>
            <p:spPr bwMode="auto">
              <a:xfrm>
                <a:off x="3384" y="2984"/>
                <a:ext cx="50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 b="1" dirty="0">
                    <a:solidFill>
                      <a:srgbClr val="000099"/>
                    </a:solidFill>
                    <a:latin typeface="Arial" charset="0"/>
                  </a:rPr>
                  <a:t>*</a:t>
                </a:r>
              </a:p>
            </p:txBody>
          </p:sp>
        </p:grpSp>
        <p:grpSp>
          <p:nvGrpSpPr>
            <p:cNvPr id="42163" name="Group 1203"/>
            <p:cNvGrpSpPr>
              <a:grpSpLocks/>
            </p:cNvGrpSpPr>
            <p:nvPr/>
          </p:nvGrpSpPr>
          <p:grpSpPr bwMode="auto">
            <a:xfrm>
              <a:off x="480" y="1576"/>
              <a:ext cx="786" cy="240"/>
              <a:chOff x="336" y="1728"/>
              <a:chExt cx="786" cy="240"/>
            </a:xfrm>
          </p:grpSpPr>
          <p:sp>
            <p:nvSpPr>
              <p:cNvPr id="42124" name="Freeform 1164"/>
              <p:cNvSpPr>
                <a:spLocks/>
              </p:cNvSpPr>
              <p:nvPr/>
            </p:nvSpPr>
            <p:spPr bwMode="auto">
              <a:xfrm rot="16200000" flipV="1">
                <a:off x="482" y="1582"/>
                <a:ext cx="240" cy="532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208" y="336"/>
                  </a:cxn>
                  <a:cxn ang="0">
                    <a:pos x="16" y="336"/>
                  </a:cxn>
                  <a:cxn ang="0">
                    <a:pos x="112" y="0"/>
                  </a:cxn>
                </a:cxnLst>
                <a:rect l="0" t="0" r="r" b="b"/>
                <a:pathLst>
                  <a:path w="224" h="392">
                    <a:moveTo>
                      <a:pt x="112" y="0"/>
                    </a:moveTo>
                    <a:cubicBezTo>
                      <a:pt x="112" y="0"/>
                      <a:pt x="224" y="280"/>
                      <a:pt x="208" y="336"/>
                    </a:cubicBezTo>
                    <a:cubicBezTo>
                      <a:pt x="192" y="392"/>
                      <a:pt x="32" y="392"/>
                      <a:pt x="16" y="336"/>
                    </a:cubicBezTo>
                    <a:cubicBezTo>
                      <a:pt x="0" y="280"/>
                      <a:pt x="92" y="70"/>
                      <a:pt x="11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725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42158" name="Freeform 1198"/>
              <p:cNvSpPr>
                <a:spLocks/>
              </p:cNvSpPr>
              <p:nvPr/>
            </p:nvSpPr>
            <p:spPr bwMode="auto">
              <a:xfrm rot="-5400000">
                <a:off x="932" y="1720"/>
                <a:ext cx="121" cy="258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208" y="336"/>
                  </a:cxn>
                  <a:cxn ang="0">
                    <a:pos x="16" y="336"/>
                  </a:cxn>
                  <a:cxn ang="0">
                    <a:pos x="112" y="0"/>
                  </a:cxn>
                </a:cxnLst>
                <a:rect l="0" t="0" r="r" b="b"/>
                <a:pathLst>
                  <a:path w="224" h="392">
                    <a:moveTo>
                      <a:pt x="112" y="0"/>
                    </a:moveTo>
                    <a:cubicBezTo>
                      <a:pt x="112" y="0"/>
                      <a:pt x="224" y="280"/>
                      <a:pt x="208" y="336"/>
                    </a:cubicBezTo>
                    <a:cubicBezTo>
                      <a:pt x="192" y="392"/>
                      <a:pt x="32" y="392"/>
                      <a:pt x="16" y="336"/>
                    </a:cubicBezTo>
                    <a:cubicBezTo>
                      <a:pt x="0" y="280"/>
                      <a:pt x="92" y="70"/>
                      <a:pt x="11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725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42125" name="Oval 1165"/>
              <p:cNvSpPr>
                <a:spLocks noChangeArrowheads="1"/>
              </p:cNvSpPr>
              <p:nvPr/>
            </p:nvSpPr>
            <p:spPr bwMode="auto">
              <a:xfrm rot="-5400000">
                <a:off x="840" y="1824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</p:grpSp>
        <p:grpSp>
          <p:nvGrpSpPr>
            <p:cNvPr id="42164" name="Group 1204"/>
            <p:cNvGrpSpPr>
              <a:grpSpLocks/>
            </p:cNvGrpSpPr>
            <p:nvPr/>
          </p:nvGrpSpPr>
          <p:grpSpPr bwMode="auto">
            <a:xfrm flipH="1">
              <a:off x="1614" y="1576"/>
              <a:ext cx="786" cy="240"/>
              <a:chOff x="336" y="1728"/>
              <a:chExt cx="786" cy="240"/>
            </a:xfrm>
          </p:grpSpPr>
          <p:sp>
            <p:nvSpPr>
              <p:cNvPr id="42165" name="Freeform 1205"/>
              <p:cNvSpPr>
                <a:spLocks/>
              </p:cNvSpPr>
              <p:nvPr/>
            </p:nvSpPr>
            <p:spPr bwMode="auto">
              <a:xfrm rot="16200000" flipV="1">
                <a:off x="482" y="1582"/>
                <a:ext cx="240" cy="532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208" y="336"/>
                  </a:cxn>
                  <a:cxn ang="0">
                    <a:pos x="16" y="336"/>
                  </a:cxn>
                  <a:cxn ang="0">
                    <a:pos x="112" y="0"/>
                  </a:cxn>
                </a:cxnLst>
                <a:rect l="0" t="0" r="r" b="b"/>
                <a:pathLst>
                  <a:path w="224" h="392">
                    <a:moveTo>
                      <a:pt x="112" y="0"/>
                    </a:moveTo>
                    <a:cubicBezTo>
                      <a:pt x="112" y="0"/>
                      <a:pt x="224" y="280"/>
                      <a:pt x="208" y="336"/>
                    </a:cubicBezTo>
                    <a:cubicBezTo>
                      <a:pt x="192" y="392"/>
                      <a:pt x="32" y="392"/>
                      <a:pt x="16" y="336"/>
                    </a:cubicBezTo>
                    <a:cubicBezTo>
                      <a:pt x="0" y="280"/>
                      <a:pt x="92" y="70"/>
                      <a:pt x="11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725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42166" name="Freeform 1206"/>
              <p:cNvSpPr>
                <a:spLocks/>
              </p:cNvSpPr>
              <p:nvPr/>
            </p:nvSpPr>
            <p:spPr bwMode="auto">
              <a:xfrm rot="-5400000">
                <a:off x="932" y="1720"/>
                <a:ext cx="121" cy="258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208" y="336"/>
                  </a:cxn>
                  <a:cxn ang="0">
                    <a:pos x="16" y="336"/>
                  </a:cxn>
                  <a:cxn ang="0">
                    <a:pos x="112" y="0"/>
                  </a:cxn>
                </a:cxnLst>
                <a:rect l="0" t="0" r="r" b="b"/>
                <a:pathLst>
                  <a:path w="224" h="392">
                    <a:moveTo>
                      <a:pt x="112" y="0"/>
                    </a:moveTo>
                    <a:cubicBezTo>
                      <a:pt x="112" y="0"/>
                      <a:pt x="224" y="280"/>
                      <a:pt x="208" y="336"/>
                    </a:cubicBezTo>
                    <a:cubicBezTo>
                      <a:pt x="192" y="392"/>
                      <a:pt x="32" y="392"/>
                      <a:pt x="16" y="336"/>
                    </a:cubicBezTo>
                    <a:cubicBezTo>
                      <a:pt x="0" y="280"/>
                      <a:pt x="92" y="70"/>
                      <a:pt x="11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725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42167" name="Oval 1207"/>
              <p:cNvSpPr>
                <a:spLocks noChangeArrowheads="1"/>
              </p:cNvSpPr>
              <p:nvPr/>
            </p:nvSpPr>
            <p:spPr bwMode="auto">
              <a:xfrm rot="-5400000">
                <a:off x="840" y="1824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</p:grpSp>
      </p:grpSp>
      <p:sp>
        <p:nvSpPr>
          <p:cNvPr id="42067" name="Line 1107"/>
          <p:cNvSpPr>
            <a:spLocks noChangeShapeType="1"/>
          </p:cNvSpPr>
          <p:nvPr/>
        </p:nvSpPr>
        <p:spPr bwMode="auto">
          <a:xfrm>
            <a:off x="4572000" y="18288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42180" name="Group 1220"/>
          <p:cNvGrpSpPr>
            <a:grpSpLocks/>
          </p:cNvGrpSpPr>
          <p:nvPr/>
        </p:nvGrpSpPr>
        <p:grpSpPr bwMode="auto">
          <a:xfrm>
            <a:off x="5257800" y="3276600"/>
            <a:ext cx="304800" cy="1520825"/>
            <a:chOff x="3312" y="2064"/>
            <a:chExt cx="192" cy="958"/>
          </a:xfrm>
        </p:grpSpPr>
        <p:grpSp>
          <p:nvGrpSpPr>
            <p:cNvPr id="42080" name="Group 1120"/>
            <p:cNvGrpSpPr>
              <a:grpSpLocks/>
            </p:cNvGrpSpPr>
            <p:nvPr/>
          </p:nvGrpSpPr>
          <p:grpSpPr bwMode="auto">
            <a:xfrm>
              <a:off x="3312" y="2064"/>
              <a:ext cx="192" cy="768"/>
              <a:chOff x="384" y="2208"/>
              <a:chExt cx="192" cy="768"/>
            </a:xfrm>
          </p:grpSpPr>
          <p:grpSp>
            <p:nvGrpSpPr>
              <p:cNvPr id="42052" name="Group 1092"/>
              <p:cNvGrpSpPr>
                <a:grpSpLocks/>
              </p:cNvGrpSpPr>
              <p:nvPr/>
            </p:nvGrpSpPr>
            <p:grpSpPr bwMode="auto">
              <a:xfrm>
                <a:off x="384" y="2208"/>
                <a:ext cx="192" cy="768"/>
                <a:chOff x="672" y="1776"/>
                <a:chExt cx="208" cy="584"/>
              </a:xfrm>
            </p:grpSpPr>
            <p:sp>
              <p:nvSpPr>
                <p:cNvPr id="42050" name="Freeform 1090"/>
                <p:cNvSpPr>
                  <a:spLocks/>
                </p:cNvSpPr>
                <p:nvPr/>
              </p:nvSpPr>
              <p:spPr bwMode="auto">
                <a:xfrm>
                  <a:off x="672" y="2064"/>
                  <a:ext cx="208" cy="296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208" y="336"/>
                    </a:cxn>
                    <a:cxn ang="0">
                      <a:pos x="16" y="33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224" h="392">
                      <a:moveTo>
                        <a:pt x="112" y="0"/>
                      </a:moveTo>
                      <a:cubicBezTo>
                        <a:pt x="112" y="0"/>
                        <a:pt x="224" y="280"/>
                        <a:pt x="208" y="336"/>
                      </a:cubicBezTo>
                      <a:cubicBezTo>
                        <a:pt x="192" y="392"/>
                        <a:pt x="32" y="392"/>
                        <a:pt x="16" y="336"/>
                      </a:cubicBezTo>
                      <a:cubicBezTo>
                        <a:pt x="0" y="280"/>
                        <a:pt x="92" y="70"/>
                        <a:pt x="112" y="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DDDDDD"/>
                    </a:gs>
                    <a:gs pos="100000">
                      <a:srgbClr val="DDDDDD">
                        <a:gamma/>
                        <a:shade val="7725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s-MX"/>
                </a:p>
              </p:txBody>
            </p:sp>
            <p:sp>
              <p:nvSpPr>
                <p:cNvPr id="42051" name="Freeform 1091"/>
                <p:cNvSpPr>
                  <a:spLocks/>
                </p:cNvSpPr>
                <p:nvPr/>
              </p:nvSpPr>
              <p:spPr bwMode="auto">
                <a:xfrm flipV="1">
                  <a:off x="672" y="1776"/>
                  <a:ext cx="208" cy="296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208" y="336"/>
                    </a:cxn>
                    <a:cxn ang="0">
                      <a:pos x="16" y="33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224" h="392">
                      <a:moveTo>
                        <a:pt x="112" y="0"/>
                      </a:moveTo>
                      <a:cubicBezTo>
                        <a:pt x="112" y="0"/>
                        <a:pt x="224" y="280"/>
                        <a:pt x="208" y="336"/>
                      </a:cubicBezTo>
                      <a:cubicBezTo>
                        <a:pt x="192" y="392"/>
                        <a:pt x="32" y="392"/>
                        <a:pt x="16" y="336"/>
                      </a:cubicBezTo>
                      <a:cubicBezTo>
                        <a:pt x="0" y="280"/>
                        <a:pt x="92" y="70"/>
                        <a:pt x="112" y="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DDDDDD"/>
                    </a:gs>
                    <a:gs pos="100000">
                      <a:srgbClr val="DDDDDD">
                        <a:gamma/>
                        <a:shade val="7725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s-MX"/>
                </a:p>
              </p:txBody>
            </p:sp>
          </p:grpSp>
          <p:sp>
            <p:nvSpPr>
              <p:cNvPr id="42070" name="Oval 1110"/>
              <p:cNvSpPr>
                <a:spLocks noChangeArrowheads="1"/>
              </p:cNvSpPr>
              <p:nvPr/>
            </p:nvSpPr>
            <p:spPr bwMode="auto">
              <a:xfrm>
                <a:off x="456" y="2568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</p:grpSp>
        <p:sp>
          <p:nvSpPr>
            <p:cNvPr id="7" name="Text Box 1210"/>
            <p:cNvSpPr txBox="1">
              <a:spLocks noChangeArrowheads="1"/>
            </p:cNvSpPr>
            <p:nvPr/>
          </p:nvSpPr>
          <p:spPr bwMode="auto">
            <a:xfrm>
              <a:off x="3370" y="2860"/>
              <a:ext cx="10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200" dirty="0">
                  <a:solidFill>
                    <a:srgbClr val="000099"/>
                  </a:solidFill>
                  <a:latin typeface="Arial" charset="0"/>
                </a:rPr>
                <a:t>2p</a:t>
              </a:r>
            </a:p>
          </p:txBody>
        </p:sp>
      </p:grpSp>
      <p:grpSp>
        <p:nvGrpSpPr>
          <p:cNvPr id="42181" name="Group 1221"/>
          <p:cNvGrpSpPr>
            <a:grpSpLocks/>
          </p:cNvGrpSpPr>
          <p:nvPr/>
        </p:nvGrpSpPr>
        <p:grpSpPr bwMode="auto">
          <a:xfrm>
            <a:off x="8229600" y="3276600"/>
            <a:ext cx="304800" cy="1527175"/>
            <a:chOff x="5184" y="2064"/>
            <a:chExt cx="192" cy="962"/>
          </a:xfrm>
        </p:grpSpPr>
        <p:grpSp>
          <p:nvGrpSpPr>
            <p:cNvPr id="42081" name="Group 1121"/>
            <p:cNvGrpSpPr>
              <a:grpSpLocks/>
            </p:cNvGrpSpPr>
            <p:nvPr/>
          </p:nvGrpSpPr>
          <p:grpSpPr bwMode="auto">
            <a:xfrm>
              <a:off x="5184" y="2064"/>
              <a:ext cx="192" cy="768"/>
              <a:chOff x="2256" y="2208"/>
              <a:chExt cx="192" cy="768"/>
            </a:xfrm>
          </p:grpSpPr>
          <p:grpSp>
            <p:nvGrpSpPr>
              <p:cNvPr id="42053" name="Group 1093"/>
              <p:cNvGrpSpPr>
                <a:grpSpLocks/>
              </p:cNvGrpSpPr>
              <p:nvPr/>
            </p:nvGrpSpPr>
            <p:grpSpPr bwMode="auto">
              <a:xfrm>
                <a:off x="2256" y="2208"/>
                <a:ext cx="192" cy="768"/>
                <a:chOff x="672" y="1776"/>
                <a:chExt cx="208" cy="584"/>
              </a:xfrm>
            </p:grpSpPr>
            <p:sp>
              <p:nvSpPr>
                <p:cNvPr id="42054" name="Freeform 1094"/>
                <p:cNvSpPr>
                  <a:spLocks/>
                </p:cNvSpPr>
                <p:nvPr/>
              </p:nvSpPr>
              <p:spPr bwMode="auto">
                <a:xfrm>
                  <a:off x="672" y="2064"/>
                  <a:ext cx="208" cy="296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208" y="336"/>
                    </a:cxn>
                    <a:cxn ang="0">
                      <a:pos x="16" y="33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224" h="392">
                      <a:moveTo>
                        <a:pt x="112" y="0"/>
                      </a:moveTo>
                      <a:cubicBezTo>
                        <a:pt x="112" y="0"/>
                        <a:pt x="224" y="280"/>
                        <a:pt x="208" y="336"/>
                      </a:cubicBezTo>
                      <a:cubicBezTo>
                        <a:pt x="192" y="392"/>
                        <a:pt x="32" y="392"/>
                        <a:pt x="16" y="336"/>
                      </a:cubicBezTo>
                      <a:cubicBezTo>
                        <a:pt x="0" y="280"/>
                        <a:pt x="92" y="70"/>
                        <a:pt x="112" y="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DDDDDD"/>
                    </a:gs>
                    <a:gs pos="100000">
                      <a:srgbClr val="DDDDDD">
                        <a:gamma/>
                        <a:shade val="7725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s-MX"/>
                </a:p>
              </p:txBody>
            </p:sp>
            <p:sp>
              <p:nvSpPr>
                <p:cNvPr id="42055" name="Freeform 1095"/>
                <p:cNvSpPr>
                  <a:spLocks/>
                </p:cNvSpPr>
                <p:nvPr/>
              </p:nvSpPr>
              <p:spPr bwMode="auto">
                <a:xfrm flipV="1">
                  <a:off x="672" y="1776"/>
                  <a:ext cx="208" cy="296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208" y="336"/>
                    </a:cxn>
                    <a:cxn ang="0">
                      <a:pos x="16" y="33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224" h="392">
                      <a:moveTo>
                        <a:pt x="112" y="0"/>
                      </a:moveTo>
                      <a:cubicBezTo>
                        <a:pt x="112" y="0"/>
                        <a:pt x="224" y="280"/>
                        <a:pt x="208" y="336"/>
                      </a:cubicBezTo>
                      <a:cubicBezTo>
                        <a:pt x="192" y="392"/>
                        <a:pt x="32" y="392"/>
                        <a:pt x="16" y="336"/>
                      </a:cubicBezTo>
                      <a:cubicBezTo>
                        <a:pt x="0" y="280"/>
                        <a:pt x="92" y="70"/>
                        <a:pt x="112" y="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DDDDDD"/>
                    </a:gs>
                    <a:gs pos="100000">
                      <a:srgbClr val="DDDDDD">
                        <a:gamma/>
                        <a:shade val="7725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s-MX"/>
                </a:p>
              </p:txBody>
            </p:sp>
          </p:grpSp>
          <p:sp>
            <p:nvSpPr>
              <p:cNvPr id="42071" name="Oval 1111"/>
              <p:cNvSpPr>
                <a:spLocks noChangeArrowheads="1"/>
              </p:cNvSpPr>
              <p:nvPr/>
            </p:nvSpPr>
            <p:spPr bwMode="auto">
              <a:xfrm>
                <a:off x="2328" y="2568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</p:grpSp>
        <p:sp>
          <p:nvSpPr>
            <p:cNvPr id="8" name="Text Box 1211"/>
            <p:cNvSpPr txBox="1">
              <a:spLocks noChangeArrowheads="1"/>
            </p:cNvSpPr>
            <p:nvPr/>
          </p:nvSpPr>
          <p:spPr bwMode="auto">
            <a:xfrm>
              <a:off x="5248" y="2864"/>
              <a:ext cx="10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200" dirty="0">
                  <a:solidFill>
                    <a:srgbClr val="000099"/>
                  </a:solidFill>
                  <a:latin typeface="Arial" charset="0"/>
                </a:rPr>
                <a:t>2p</a:t>
              </a:r>
            </a:p>
          </p:txBody>
        </p:sp>
      </p:grpSp>
      <p:grpSp>
        <p:nvGrpSpPr>
          <p:cNvPr id="42182" name="Group 1222"/>
          <p:cNvGrpSpPr>
            <a:grpSpLocks/>
          </p:cNvGrpSpPr>
          <p:nvPr/>
        </p:nvGrpSpPr>
        <p:grpSpPr bwMode="auto">
          <a:xfrm>
            <a:off x="6319838" y="4840288"/>
            <a:ext cx="1028700" cy="1254125"/>
            <a:chOff x="3981" y="3049"/>
            <a:chExt cx="648" cy="790"/>
          </a:xfrm>
        </p:grpSpPr>
        <p:grpSp>
          <p:nvGrpSpPr>
            <p:cNvPr id="42086" name="Group 1126"/>
            <p:cNvGrpSpPr>
              <a:grpSpLocks/>
            </p:cNvGrpSpPr>
            <p:nvPr/>
          </p:nvGrpSpPr>
          <p:grpSpPr bwMode="auto">
            <a:xfrm>
              <a:off x="3981" y="3049"/>
              <a:ext cx="648" cy="558"/>
              <a:chOff x="1101" y="3193"/>
              <a:chExt cx="648" cy="558"/>
            </a:xfrm>
          </p:grpSpPr>
          <p:sp>
            <p:nvSpPr>
              <p:cNvPr id="42083" name="Freeform 1123"/>
              <p:cNvSpPr>
                <a:spLocks/>
              </p:cNvSpPr>
              <p:nvPr/>
            </p:nvSpPr>
            <p:spPr bwMode="auto">
              <a:xfrm>
                <a:off x="1119" y="3193"/>
                <a:ext cx="616" cy="268"/>
              </a:xfrm>
              <a:custGeom>
                <a:avLst/>
                <a:gdLst/>
                <a:ahLst/>
                <a:cxnLst>
                  <a:cxn ang="0">
                    <a:pos x="0" y="245"/>
                  </a:cxn>
                  <a:cxn ang="0">
                    <a:pos x="325" y="0"/>
                  </a:cxn>
                  <a:cxn ang="0">
                    <a:pos x="616" y="246"/>
                  </a:cxn>
                  <a:cxn ang="0">
                    <a:pos x="322" y="133"/>
                  </a:cxn>
                  <a:cxn ang="0">
                    <a:pos x="0" y="245"/>
                  </a:cxn>
                </a:cxnLst>
                <a:rect l="0" t="0" r="r" b="b"/>
                <a:pathLst>
                  <a:path w="616" h="268">
                    <a:moveTo>
                      <a:pt x="0" y="245"/>
                    </a:moveTo>
                    <a:cubicBezTo>
                      <a:pt x="0" y="223"/>
                      <a:pt x="222" y="0"/>
                      <a:pt x="325" y="0"/>
                    </a:cubicBezTo>
                    <a:cubicBezTo>
                      <a:pt x="434" y="0"/>
                      <a:pt x="616" y="225"/>
                      <a:pt x="616" y="246"/>
                    </a:cubicBezTo>
                    <a:cubicBezTo>
                      <a:pt x="616" y="268"/>
                      <a:pt x="425" y="133"/>
                      <a:pt x="322" y="133"/>
                    </a:cubicBezTo>
                    <a:cubicBezTo>
                      <a:pt x="212" y="133"/>
                      <a:pt x="0" y="267"/>
                      <a:pt x="0" y="24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4118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42084" name="Freeform 1124"/>
              <p:cNvSpPr>
                <a:spLocks/>
              </p:cNvSpPr>
              <p:nvPr/>
            </p:nvSpPr>
            <p:spPr bwMode="auto">
              <a:xfrm>
                <a:off x="1123" y="3483"/>
                <a:ext cx="608" cy="268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373" y="248"/>
                  </a:cxn>
                  <a:cxn ang="0">
                    <a:pos x="709" y="20"/>
                  </a:cxn>
                  <a:cxn ang="0">
                    <a:pos x="370" y="125"/>
                  </a:cxn>
                  <a:cxn ang="0">
                    <a:pos x="0" y="20"/>
                  </a:cxn>
                </a:cxnLst>
                <a:rect l="0" t="0" r="r" b="b"/>
                <a:pathLst>
                  <a:path w="709" h="248">
                    <a:moveTo>
                      <a:pt x="0" y="20"/>
                    </a:moveTo>
                    <a:cubicBezTo>
                      <a:pt x="0" y="40"/>
                      <a:pt x="255" y="248"/>
                      <a:pt x="373" y="248"/>
                    </a:cubicBezTo>
                    <a:cubicBezTo>
                      <a:pt x="501" y="248"/>
                      <a:pt x="709" y="40"/>
                      <a:pt x="709" y="20"/>
                    </a:cubicBezTo>
                    <a:cubicBezTo>
                      <a:pt x="709" y="0"/>
                      <a:pt x="488" y="125"/>
                      <a:pt x="370" y="125"/>
                    </a:cubicBezTo>
                    <a:cubicBezTo>
                      <a:pt x="242" y="125"/>
                      <a:pt x="0" y="0"/>
                      <a:pt x="0" y="2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4118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42078" name="Oval 1118"/>
              <p:cNvSpPr>
                <a:spLocks noChangeArrowheads="1"/>
              </p:cNvSpPr>
              <p:nvPr/>
            </p:nvSpPr>
            <p:spPr bwMode="auto">
              <a:xfrm>
                <a:off x="1101" y="3447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  <p:sp>
            <p:nvSpPr>
              <p:cNvPr id="42079" name="Oval 1119"/>
              <p:cNvSpPr>
                <a:spLocks noChangeArrowheads="1"/>
              </p:cNvSpPr>
              <p:nvPr/>
            </p:nvSpPr>
            <p:spPr bwMode="auto">
              <a:xfrm>
                <a:off x="1701" y="3447"/>
                <a:ext cx="48" cy="48"/>
              </a:xfrm>
              <a:prstGeom prst="ellipse">
                <a:avLst/>
              </a:prstGeom>
              <a:solidFill>
                <a:srgbClr val="FF3300">
                  <a:alpha val="50000"/>
                </a:srgbClr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800"/>
                  <a:t>+</a:t>
                </a:r>
              </a:p>
            </p:txBody>
          </p:sp>
        </p:grpSp>
        <p:sp>
          <p:nvSpPr>
            <p:cNvPr id="9" name="Text Box 1212"/>
            <p:cNvSpPr txBox="1">
              <a:spLocks noChangeArrowheads="1"/>
            </p:cNvSpPr>
            <p:nvPr/>
          </p:nvSpPr>
          <p:spPr bwMode="auto">
            <a:xfrm>
              <a:off x="4236" y="3640"/>
              <a:ext cx="18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 dirty="0">
                  <a:solidFill>
                    <a:srgbClr val="000099"/>
                  </a:solidFill>
                  <a:latin typeface="Symbol" pitchFamily="18" charset="2"/>
                </a:rPr>
                <a:t>p</a:t>
              </a:r>
              <a:r>
                <a:rPr lang="es-MX" sz="1600" baseline="-25000" dirty="0">
                  <a:solidFill>
                    <a:srgbClr val="000099"/>
                  </a:solidFill>
                  <a:latin typeface="Arial" charset="0"/>
                </a:rPr>
                <a:t>2p</a:t>
              </a:r>
            </a:p>
          </p:txBody>
        </p:sp>
      </p:grpSp>
      <p:grpSp>
        <p:nvGrpSpPr>
          <p:cNvPr id="42183" name="Group 1223"/>
          <p:cNvGrpSpPr>
            <a:grpSpLocks/>
          </p:cNvGrpSpPr>
          <p:nvPr/>
        </p:nvGrpSpPr>
        <p:grpSpPr bwMode="auto">
          <a:xfrm>
            <a:off x="6096000" y="1905000"/>
            <a:ext cx="1524000" cy="1374775"/>
            <a:chOff x="3840" y="1200"/>
            <a:chExt cx="960" cy="866"/>
          </a:xfrm>
        </p:grpSpPr>
        <p:grpSp>
          <p:nvGrpSpPr>
            <p:cNvPr id="42066" name="Group 1106"/>
            <p:cNvGrpSpPr>
              <a:grpSpLocks/>
            </p:cNvGrpSpPr>
            <p:nvPr/>
          </p:nvGrpSpPr>
          <p:grpSpPr bwMode="auto">
            <a:xfrm>
              <a:off x="3840" y="1200"/>
              <a:ext cx="192" cy="708"/>
              <a:chOff x="1104" y="1344"/>
              <a:chExt cx="192" cy="708"/>
            </a:xfrm>
          </p:grpSpPr>
          <p:sp>
            <p:nvSpPr>
              <p:cNvPr id="42060" name="Freeform 1100"/>
              <p:cNvSpPr>
                <a:spLocks/>
              </p:cNvSpPr>
              <p:nvPr/>
            </p:nvSpPr>
            <p:spPr bwMode="auto">
              <a:xfrm rot="2192342">
                <a:off x="1104" y="1663"/>
                <a:ext cx="192" cy="389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208" y="336"/>
                  </a:cxn>
                  <a:cxn ang="0">
                    <a:pos x="16" y="336"/>
                  </a:cxn>
                  <a:cxn ang="0">
                    <a:pos x="112" y="0"/>
                  </a:cxn>
                </a:cxnLst>
                <a:rect l="0" t="0" r="r" b="b"/>
                <a:pathLst>
                  <a:path w="224" h="392">
                    <a:moveTo>
                      <a:pt x="112" y="0"/>
                    </a:moveTo>
                    <a:cubicBezTo>
                      <a:pt x="112" y="0"/>
                      <a:pt x="224" y="280"/>
                      <a:pt x="208" y="336"/>
                    </a:cubicBezTo>
                    <a:cubicBezTo>
                      <a:pt x="192" y="392"/>
                      <a:pt x="32" y="392"/>
                      <a:pt x="16" y="336"/>
                    </a:cubicBezTo>
                    <a:cubicBezTo>
                      <a:pt x="0" y="280"/>
                      <a:pt x="92" y="70"/>
                      <a:pt x="11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725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42062" name="Freeform 1102"/>
              <p:cNvSpPr>
                <a:spLocks/>
              </p:cNvSpPr>
              <p:nvPr/>
            </p:nvSpPr>
            <p:spPr bwMode="auto">
              <a:xfrm rot="19407658" flipV="1">
                <a:off x="1104" y="1344"/>
                <a:ext cx="192" cy="389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208" y="336"/>
                  </a:cxn>
                  <a:cxn ang="0">
                    <a:pos x="16" y="336"/>
                  </a:cxn>
                  <a:cxn ang="0">
                    <a:pos x="112" y="0"/>
                  </a:cxn>
                </a:cxnLst>
                <a:rect l="0" t="0" r="r" b="b"/>
                <a:pathLst>
                  <a:path w="224" h="392">
                    <a:moveTo>
                      <a:pt x="112" y="0"/>
                    </a:moveTo>
                    <a:cubicBezTo>
                      <a:pt x="112" y="0"/>
                      <a:pt x="224" y="280"/>
                      <a:pt x="208" y="336"/>
                    </a:cubicBezTo>
                    <a:cubicBezTo>
                      <a:pt x="192" y="392"/>
                      <a:pt x="32" y="392"/>
                      <a:pt x="16" y="336"/>
                    </a:cubicBezTo>
                    <a:cubicBezTo>
                      <a:pt x="0" y="280"/>
                      <a:pt x="92" y="70"/>
                      <a:pt x="11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725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</p:grpSp>
        <p:grpSp>
          <p:nvGrpSpPr>
            <p:cNvPr id="42065" name="Group 1105"/>
            <p:cNvGrpSpPr>
              <a:grpSpLocks/>
            </p:cNvGrpSpPr>
            <p:nvPr/>
          </p:nvGrpSpPr>
          <p:grpSpPr bwMode="auto">
            <a:xfrm>
              <a:off x="4608" y="1200"/>
              <a:ext cx="192" cy="708"/>
              <a:chOff x="1776" y="1296"/>
              <a:chExt cx="192" cy="708"/>
            </a:xfrm>
          </p:grpSpPr>
          <p:sp>
            <p:nvSpPr>
              <p:cNvPr id="42063" name="Freeform 1103"/>
              <p:cNvSpPr>
                <a:spLocks/>
              </p:cNvSpPr>
              <p:nvPr/>
            </p:nvSpPr>
            <p:spPr bwMode="auto">
              <a:xfrm rot="19407658" flipH="1">
                <a:off x="1776" y="1615"/>
                <a:ext cx="192" cy="389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208" y="336"/>
                  </a:cxn>
                  <a:cxn ang="0">
                    <a:pos x="16" y="336"/>
                  </a:cxn>
                  <a:cxn ang="0">
                    <a:pos x="112" y="0"/>
                  </a:cxn>
                </a:cxnLst>
                <a:rect l="0" t="0" r="r" b="b"/>
                <a:pathLst>
                  <a:path w="224" h="392">
                    <a:moveTo>
                      <a:pt x="112" y="0"/>
                    </a:moveTo>
                    <a:cubicBezTo>
                      <a:pt x="112" y="0"/>
                      <a:pt x="224" y="280"/>
                      <a:pt x="208" y="336"/>
                    </a:cubicBezTo>
                    <a:cubicBezTo>
                      <a:pt x="192" y="392"/>
                      <a:pt x="32" y="392"/>
                      <a:pt x="16" y="336"/>
                    </a:cubicBezTo>
                    <a:cubicBezTo>
                      <a:pt x="0" y="280"/>
                      <a:pt x="92" y="70"/>
                      <a:pt x="11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725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42064" name="Freeform 1104"/>
              <p:cNvSpPr>
                <a:spLocks/>
              </p:cNvSpPr>
              <p:nvPr/>
            </p:nvSpPr>
            <p:spPr bwMode="auto">
              <a:xfrm rot="2192342" flipH="1" flipV="1">
                <a:off x="1776" y="1296"/>
                <a:ext cx="192" cy="389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208" y="336"/>
                  </a:cxn>
                  <a:cxn ang="0">
                    <a:pos x="16" y="336"/>
                  </a:cxn>
                  <a:cxn ang="0">
                    <a:pos x="112" y="0"/>
                  </a:cxn>
                </a:cxnLst>
                <a:rect l="0" t="0" r="r" b="b"/>
                <a:pathLst>
                  <a:path w="224" h="392">
                    <a:moveTo>
                      <a:pt x="112" y="0"/>
                    </a:moveTo>
                    <a:cubicBezTo>
                      <a:pt x="112" y="0"/>
                      <a:pt x="224" y="280"/>
                      <a:pt x="208" y="336"/>
                    </a:cubicBezTo>
                    <a:cubicBezTo>
                      <a:pt x="192" y="392"/>
                      <a:pt x="32" y="392"/>
                      <a:pt x="16" y="336"/>
                    </a:cubicBezTo>
                    <a:cubicBezTo>
                      <a:pt x="0" y="280"/>
                      <a:pt x="92" y="70"/>
                      <a:pt x="11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725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</p:grpSp>
        <p:sp>
          <p:nvSpPr>
            <p:cNvPr id="42013" name="Oval 1053"/>
            <p:cNvSpPr>
              <a:spLocks noChangeArrowheads="1"/>
            </p:cNvSpPr>
            <p:nvPr/>
          </p:nvSpPr>
          <p:spPr bwMode="auto">
            <a:xfrm>
              <a:off x="4020" y="1536"/>
              <a:ext cx="48" cy="48"/>
            </a:xfrm>
            <a:prstGeom prst="ellipse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800"/>
                <a:t>+</a:t>
              </a:r>
            </a:p>
          </p:txBody>
        </p:sp>
        <p:sp>
          <p:nvSpPr>
            <p:cNvPr id="42069" name="Oval 1109"/>
            <p:cNvSpPr>
              <a:spLocks noChangeArrowheads="1"/>
            </p:cNvSpPr>
            <p:nvPr/>
          </p:nvSpPr>
          <p:spPr bwMode="auto">
            <a:xfrm>
              <a:off x="4566" y="1536"/>
              <a:ext cx="48" cy="48"/>
            </a:xfrm>
            <a:prstGeom prst="ellipse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800"/>
                <a:t>+</a:t>
              </a:r>
            </a:p>
          </p:txBody>
        </p:sp>
        <p:grpSp>
          <p:nvGrpSpPr>
            <p:cNvPr id="42173" name="Group 1213"/>
            <p:cNvGrpSpPr>
              <a:grpSpLocks/>
            </p:cNvGrpSpPr>
            <p:nvPr/>
          </p:nvGrpSpPr>
          <p:grpSpPr bwMode="auto">
            <a:xfrm>
              <a:off x="4240" y="1857"/>
              <a:ext cx="166" cy="209"/>
              <a:chOff x="3268" y="2976"/>
              <a:chExt cx="166" cy="170"/>
            </a:xfrm>
          </p:grpSpPr>
          <p:sp>
            <p:nvSpPr>
              <p:cNvPr id="10" name="Text Box 1214"/>
              <p:cNvSpPr txBox="1">
                <a:spLocks noChangeArrowheads="1"/>
              </p:cNvSpPr>
              <p:nvPr/>
            </p:nvSpPr>
            <p:spPr bwMode="auto">
              <a:xfrm>
                <a:off x="3268" y="2976"/>
                <a:ext cx="166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 dirty="0">
                    <a:solidFill>
                      <a:srgbClr val="000099"/>
                    </a:solidFill>
                    <a:latin typeface="Symbol" pitchFamily="18" charset="2"/>
                  </a:rPr>
                  <a:t>p</a:t>
                </a:r>
                <a:r>
                  <a:rPr lang="es-MX" sz="1600" baseline="-25000" dirty="0">
                    <a:solidFill>
                      <a:srgbClr val="000099"/>
                    </a:solidFill>
                    <a:latin typeface="Arial" charset="0"/>
                  </a:rPr>
                  <a:t>2p</a:t>
                </a:r>
              </a:p>
            </p:txBody>
          </p:sp>
          <p:sp>
            <p:nvSpPr>
              <p:cNvPr id="11" name="Text Box 1215"/>
              <p:cNvSpPr txBox="1">
                <a:spLocks noChangeArrowheads="1"/>
              </p:cNvSpPr>
              <p:nvPr/>
            </p:nvSpPr>
            <p:spPr bwMode="auto">
              <a:xfrm>
                <a:off x="3384" y="2984"/>
                <a:ext cx="50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 b="1">
                    <a:solidFill>
                      <a:srgbClr val="000099"/>
                    </a:solidFill>
                    <a:latin typeface="Arial" charset="0"/>
                  </a:rPr>
                  <a:t>*</a:t>
                </a:r>
              </a:p>
            </p:txBody>
          </p:sp>
        </p:grpSp>
      </p:grpSp>
      <p:sp>
        <p:nvSpPr>
          <p:cNvPr id="71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Combinación de orbitales tipo 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81187" y="1484784"/>
            <a:ext cx="777686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Los orbitales sigma (</a:t>
            </a:r>
            <a:r>
              <a:rPr lang="es-MX" sz="1600" dirty="0">
                <a:solidFill>
                  <a:srgbClr val="000099"/>
                </a:solidFill>
                <a:latin typeface="Symbol" pitchFamily="18" charset="2"/>
              </a:rPr>
              <a:t>s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) son menos energéticos que los orbitales pi (</a:t>
            </a:r>
            <a:r>
              <a:rPr lang="es-MX" sz="1600" dirty="0">
                <a:solidFill>
                  <a:srgbClr val="000099"/>
                </a:solidFill>
                <a:latin typeface="Symbol" pitchFamily="18" charset="2"/>
              </a:rPr>
              <a:t>p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), pero en el caso de los orbitales de </a:t>
            </a:r>
            <a:r>
              <a:rPr lang="es-MX" sz="1600" dirty="0" err="1">
                <a:solidFill>
                  <a:srgbClr val="000099"/>
                </a:solidFill>
                <a:latin typeface="Arial" charset="0"/>
              </a:rPr>
              <a:t>antienlace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sucede lo contrario; es decir, los orbitales sigma de </a:t>
            </a:r>
            <a:r>
              <a:rPr lang="es-MX" sz="1600" dirty="0" err="1">
                <a:solidFill>
                  <a:srgbClr val="000099"/>
                </a:solidFill>
                <a:latin typeface="Arial" charset="0"/>
              </a:rPr>
              <a:t>antienlace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 (</a:t>
            </a:r>
            <a:r>
              <a:rPr lang="es-MX" sz="1600" dirty="0" smtClean="0">
                <a:solidFill>
                  <a:srgbClr val="000099"/>
                </a:solidFill>
                <a:latin typeface="Symbol" pitchFamily="18" charset="2"/>
              </a:rPr>
              <a:t>s</a:t>
            </a:r>
            <a:r>
              <a:rPr lang="es-MX" sz="1600" baseline="30000" dirty="0" smtClean="0">
                <a:solidFill>
                  <a:srgbClr val="000099"/>
                </a:solidFill>
                <a:latin typeface="Symbol" pitchFamily="18" charset="2"/>
              </a:rPr>
              <a:t>*</a:t>
            </a: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) 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son más energéticos que los orbitales pi de </a:t>
            </a:r>
            <a:r>
              <a:rPr lang="es-MX" sz="1600" dirty="0" err="1">
                <a:solidFill>
                  <a:srgbClr val="000099"/>
                </a:solidFill>
                <a:latin typeface="Arial" charset="0"/>
              </a:rPr>
              <a:t>antienlace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 (</a:t>
            </a:r>
            <a:r>
              <a:rPr lang="es-MX" sz="1600" dirty="0" smtClean="0">
                <a:solidFill>
                  <a:srgbClr val="000099"/>
                </a:solidFill>
                <a:latin typeface="Symbol" pitchFamily="18" charset="2"/>
              </a:rPr>
              <a:t>p</a:t>
            </a:r>
            <a:r>
              <a:rPr lang="es-MX" sz="1600" baseline="30000" dirty="0" smtClean="0">
                <a:solidFill>
                  <a:srgbClr val="000099"/>
                </a:solidFill>
                <a:latin typeface="Symbol" pitchFamily="18" charset="2"/>
              </a:rPr>
              <a:t>*</a:t>
            </a: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).</a:t>
            </a:r>
            <a:endParaRPr lang="es-MX" sz="1600" dirty="0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41062" name="Group 1126"/>
          <p:cNvGrpSpPr>
            <a:grpSpLocks/>
          </p:cNvGrpSpPr>
          <p:nvPr/>
        </p:nvGrpSpPr>
        <p:grpSpPr bwMode="auto">
          <a:xfrm>
            <a:off x="927100" y="4148583"/>
            <a:ext cx="7289800" cy="346075"/>
            <a:chOff x="584" y="2400"/>
            <a:chExt cx="4592" cy="218"/>
          </a:xfrm>
        </p:grpSpPr>
        <p:grpSp>
          <p:nvGrpSpPr>
            <p:cNvPr id="41048" name="Group 1112"/>
            <p:cNvGrpSpPr>
              <a:grpSpLocks/>
            </p:cNvGrpSpPr>
            <p:nvPr/>
          </p:nvGrpSpPr>
          <p:grpSpPr bwMode="auto">
            <a:xfrm>
              <a:off x="584" y="2401"/>
              <a:ext cx="270" cy="217"/>
              <a:chOff x="1255" y="3145"/>
              <a:chExt cx="270" cy="217"/>
            </a:xfrm>
          </p:grpSpPr>
          <p:sp>
            <p:nvSpPr>
              <p:cNvPr id="5" name="Text Box 1055"/>
              <p:cNvSpPr txBox="1">
                <a:spLocks noChangeArrowheads="1"/>
              </p:cNvSpPr>
              <p:nvPr/>
            </p:nvSpPr>
            <p:spPr bwMode="auto">
              <a:xfrm>
                <a:off x="1302" y="3161"/>
                <a:ext cx="18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2p</a:t>
                </a:r>
                <a:r>
                  <a:rPr lang="es-MX" sz="1600" baseline="-25000">
                    <a:solidFill>
                      <a:srgbClr val="000099"/>
                    </a:solidFill>
                    <a:latin typeface="Arial" charset="0"/>
                  </a:rPr>
                  <a:t>x</a:t>
                </a:r>
                <a:endParaRPr lang="es-MX" sz="16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40992" name="Line 1056"/>
              <p:cNvSpPr>
                <a:spLocks noChangeShapeType="1"/>
              </p:cNvSpPr>
              <p:nvPr/>
            </p:nvSpPr>
            <p:spPr bwMode="auto">
              <a:xfrm>
                <a:off x="1255" y="3145"/>
                <a:ext cx="27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  <p:grpSp>
          <p:nvGrpSpPr>
            <p:cNvPr id="41047" name="Group 1111"/>
            <p:cNvGrpSpPr>
              <a:grpSpLocks/>
            </p:cNvGrpSpPr>
            <p:nvPr/>
          </p:nvGrpSpPr>
          <p:grpSpPr bwMode="auto">
            <a:xfrm>
              <a:off x="925" y="2401"/>
              <a:ext cx="270" cy="217"/>
              <a:chOff x="1584" y="3145"/>
              <a:chExt cx="270" cy="217"/>
            </a:xfrm>
          </p:grpSpPr>
          <p:sp>
            <p:nvSpPr>
              <p:cNvPr id="6" name="Text Box 1058"/>
              <p:cNvSpPr txBox="1">
                <a:spLocks noChangeArrowheads="1"/>
              </p:cNvSpPr>
              <p:nvPr/>
            </p:nvSpPr>
            <p:spPr bwMode="auto">
              <a:xfrm>
                <a:off x="1634" y="3161"/>
                <a:ext cx="18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2p</a:t>
                </a:r>
                <a:r>
                  <a:rPr lang="es-MX" sz="1600" baseline="-25000">
                    <a:solidFill>
                      <a:srgbClr val="000099"/>
                    </a:solidFill>
                    <a:latin typeface="Arial" charset="0"/>
                  </a:rPr>
                  <a:t>y</a:t>
                </a:r>
                <a:endParaRPr lang="es-MX" sz="16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40995" name="Line 1059"/>
              <p:cNvSpPr>
                <a:spLocks noChangeShapeType="1"/>
              </p:cNvSpPr>
              <p:nvPr/>
            </p:nvSpPr>
            <p:spPr bwMode="auto">
              <a:xfrm>
                <a:off x="1584" y="3145"/>
                <a:ext cx="27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  <p:grpSp>
          <p:nvGrpSpPr>
            <p:cNvPr id="41046" name="Group 1110"/>
            <p:cNvGrpSpPr>
              <a:grpSpLocks/>
            </p:cNvGrpSpPr>
            <p:nvPr/>
          </p:nvGrpSpPr>
          <p:grpSpPr bwMode="auto">
            <a:xfrm>
              <a:off x="1267" y="2400"/>
              <a:ext cx="270" cy="217"/>
              <a:chOff x="1938" y="3144"/>
              <a:chExt cx="270" cy="217"/>
            </a:xfrm>
          </p:grpSpPr>
          <p:sp>
            <p:nvSpPr>
              <p:cNvPr id="7" name="Text Box 1108"/>
              <p:cNvSpPr txBox="1">
                <a:spLocks noChangeArrowheads="1"/>
              </p:cNvSpPr>
              <p:nvPr/>
            </p:nvSpPr>
            <p:spPr bwMode="auto">
              <a:xfrm>
                <a:off x="1984" y="3160"/>
                <a:ext cx="19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2p</a:t>
                </a:r>
                <a:r>
                  <a:rPr lang="es-MX" sz="1600" baseline="-25000">
                    <a:solidFill>
                      <a:srgbClr val="000099"/>
                    </a:solidFill>
                    <a:latin typeface="Arial" charset="0"/>
                  </a:rPr>
                  <a:t>z</a:t>
                </a:r>
                <a:endParaRPr lang="es-MX" sz="16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41045" name="Line 1109"/>
              <p:cNvSpPr>
                <a:spLocks noChangeShapeType="1"/>
              </p:cNvSpPr>
              <p:nvPr/>
            </p:nvSpPr>
            <p:spPr bwMode="auto">
              <a:xfrm>
                <a:off x="1938" y="3144"/>
                <a:ext cx="27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  <p:grpSp>
          <p:nvGrpSpPr>
            <p:cNvPr id="41053" name="Group 1117"/>
            <p:cNvGrpSpPr>
              <a:grpSpLocks/>
            </p:cNvGrpSpPr>
            <p:nvPr/>
          </p:nvGrpSpPr>
          <p:grpSpPr bwMode="auto">
            <a:xfrm>
              <a:off x="4223" y="2401"/>
              <a:ext cx="270" cy="217"/>
              <a:chOff x="1255" y="3145"/>
              <a:chExt cx="270" cy="217"/>
            </a:xfrm>
          </p:grpSpPr>
          <p:sp>
            <p:nvSpPr>
              <p:cNvPr id="8" name="Text Box 1118"/>
              <p:cNvSpPr txBox="1">
                <a:spLocks noChangeArrowheads="1"/>
              </p:cNvSpPr>
              <p:nvPr/>
            </p:nvSpPr>
            <p:spPr bwMode="auto">
              <a:xfrm>
                <a:off x="1302" y="3161"/>
                <a:ext cx="18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2p</a:t>
                </a:r>
                <a:r>
                  <a:rPr lang="es-MX" sz="1600" baseline="-25000">
                    <a:solidFill>
                      <a:srgbClr val="000099"/>
                    </a:solidFill>
                    <a:latin typeface="Arial" charset="0"/>
                  </a:rPr>
                  <a:t>x</a:t>
                </a:r>
                <a:endParaRPr lang="es-MX" sz="16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41055" name="Line 1119"/>
              <p:cNvSpPr>
                <a:spLocks noChangeShapeType="1"/>
              </p:cNvSpPr>
              <p:nvPr/>
            </p:nvSpPr>
            <p:spPr bwMode="auto">
              <a:xfrm>
                <a:off x="1255" y="3145"/>
                <a:ext cx="27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  <p:grpSp>
          <p:nvGrpSpPr>
            <p:cNvPr id="41056" name="Group 1120"/>
            <p:cNvGrpSpPr>
              <a:grpSpLocks/>
            </p:cNvGrpSpPr>
            <p:nvPr/>
          </p:nvGrpSpPr>
          <p:grpSpPr bwMode="auto">
            <a:xfrm>
              <a:off x="4564" y="2401"/>
              <a:ext cx="270" cy="217"/>
              <a:chOff x="1584" y="3145"/>
              <a:chExt cx="270" cy="217"/>
            </a:xfrm>
          </p:grpSpPr>
          <p:sp>
            <p:nvSpPr>
              <p:cNvPr id="9" name="Text Box 1121"/>
              <p:cNvSpPr txBox="1">
                <a:spLocks noChangeArrowheads="1"/>
              </p:cNvSpPr>
              <p:nvPr/>
            </p:nvSpPr>
            <p:spPr bwMode="auto">
              <a:xfrm>
                <a:off x="1634" y="3161"/>
                <a:ext cx="18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2p</a:t>
                </a:r>
                <a:r>
                  <a:rPr lang="es-MX" sz="1600" baseline="-25000">
                    <a:solidFill>
                      <a:srgbClr val="000099"/>
                    </a:solidFill>
                    <a:latin typeface="Arial" charset="0"/>
                  </a:rPr>
                  <a:t>y</a:t>
                </a:r>
                <a:endParaRPr lang="es-MX" sz="16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41058" name="Line 1122"/>
              <p:cNvSpPr>
                <a:spLocks noChangeShapeType="1"/>
              </p:cNvSpPr>
              <p:nvPr/>
            </p:nvSpPr>
            <p:spPr bwMode="auto">
              <a:xfrm>
                <a:off x="1584" y="3145"/>
                <a:ext cx="27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  <p:grpSp>
          <p:nvGrpSpPr>
            <p:cNvPr id="41059" name="Group 1123"/>
            <p:cNvGrpSpPr>
              <a:grpSpLocks/>
            </p:cNvGrpSpPr>
            <p:nvPr/>
          </p:nvGrpSpPr>
          <p:grpSpPr bwMode="auto">
            <a:xfrm>
              <a:off x="4906" y="2400"/>
              <a:ext cx="270" cy="217"/>
              <a:chOff x="1938" y="3144"/>
              <a:chExt cx="270" cy="217"/>
            </a:xfrm>
          </p:grpSpPr>
          <p:sp>
            <p:nvSpPr>
              <p:cNvPr id="10" name="Text Box 1124"/>
              <p:cNvSpPr txBox="1">
                <a:spLocks noChangeArrowheads="1"/>
              </p:cNvSpPr>
              <p:nvPr/>
            </p:nvSpPr>
            <p:spPr bwMode="auto">
              <a:xfrm>
                <a:off x="1984" y="3160"/>
                <a:ext cx="19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2p</a:t>
                </a:r>
                <a:r>
                  <a:rPr lang="es-MX" sz="1600" baseline="-25000">
                    <a:solidFill>
                      <a:srgbClr val="000099"/>
                    </a:solidFill>
                    <a:latin typeface="Arial" charset="0"/>
                  </a:rPr>
                  <a:t>z</a:t>
                </a:r>
                <a:endParaRPr lang="es-MX" sz="16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41061" name="Line 1125"/>
              <p:cNvSpPr>
                <a:spLocks noChangeShapeType="1"/>
              </p:cNvSpPr>
              <p:nvPr/>
            </p:nvSpPr>
            <p:spPr bwMode="auto">
              <a:xfrm>
                <a:off x="1938" y="3144"/>
                <a:ext cx="27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</p:grpSp>
      <p:sp>
        <p:nvSpPr>
          <p:cNvPr id="40996" name="Line 1060"/>
          <p:cNvSpPr>
            <a:spLocks noChangeShapeType="1"/>
          </p:cNvSpPr>
          <p:nvPr/>
        </p:nvSpPr>
        <p:spPr bwMode="auto">
          <a:xfrm flipV="1">
            <a:off x="2443163" y="4148583"/>
            <a:ext cx="4257675" cy="1588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miter lim="800000"/>
            <a:headEnd/>
            <a:tailEnd/>
          </a:ln>
          <a:effectLst/>
        </p:spPr>
        <p:txBody>
          <a:bodyPr wrap="none" bIns="72000"/>
          <a:lstStyle/>
          <a:p>
            <a:endParaRPr lang="es-MX"/>
          </a:p>
        </p:txBody>
      </p:sp>
      <p:grpSp>
        <p:nvGrpSpPr>
          <p:cNvPr id="41038" name="Group 1102"/>
          <p:cNvGrpSpPr>
            <a:grpSpLocks/>
          </p:cNvGrpSpPr>
          <p:nvPr/>
        </p:nvGrpSpPr>
        <p:grpSpPr bwMode="auto">
          <a:xfrm>
            <a:off x="2438400" y="3284984"/>
            <a:ext cx="4267200" cy="1960563"/>
            <a:chOff x="1536" y="1856"/>
            <a:chExt cx="2688" cy="1235"/>
          </a:xfrm>
        </p:grpSpPr>
        <p:sp>
          <p:nvSpPr>
            <p:cNvPr id="11" name="Text Box 1065"/>
            <p:cNvSpPr txBox="1">
              <a:spLocks noChangeArrowheads="1"/>
            </p:cNvSpPr>
            <p:nvPr/>
          </p:nvSpPr>
          <p:spPr bwMode="auto">
            <a:xfrm>
              <a:off x="2783" y="2909"/>
              <a:ext cx="19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2px</a:t>
              </a:r>
            </a:p>
          </p:txBody>
        </p:sp>
        <p:grpSp>
          <p:nvGrpSpPr>
            <p:cNvPr id="41025" name="Group 1089"/>
            <p:cNvGrpSpPr>
              <a:grpSpLocks/>
            </p:cNvGrpSpPr>
            <p:nvPr/>
          </p:nvGrpSpPr>
          <p:grpSpPr bwMode="auto">
            <a:xfrm>
              <a:off x="1536" y="1872"/>
              <a:ext cx="2688" cy="1056"/>
              <a:chOff x="1536" y="1872"/>
              <a:chExt cx="2688" cy="1056"/>
            </a:xfrm>
          </p:grpSpPr>
          <p:sp>
            <p:nvSpPr>
              <p:cNvPr id="41002" name="Line 1066"/>
              <p:cNvSpPr>
                <a:spLocks noChangeShapeType="1"/>
              </p:cNvSpPr>
              <p:nvPr/>
            </p:nvSpPr>
            <p:spPr bwMode="auto">
              <a:xfrm>
                <a:off x="2760" y="292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06" name="Line 1070"/>
              <p:cNvSpPr>
                <a:spLocks noChangeShapeType="1"/>
              </p:cNvSpPr>
              <p:nvPr/>
            </p:nvSpPr>
            <p:spPr bwMode="auto">
              <a:xfrm>
                <a:off x="2976" y="1872"/>
                <a:ext cx="760" cy="528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07" name="Line 1071"/>
              <p:cNvSpPr>
                <a:spLocks noChangeShapeType="1"/>
              </p:cNvSpPr>
              <p:nvPr/>
            </p:nvSpPr>
            <p:spPr bwMode="auto">
              <a:xfrm rot="-5400000">
                <a:off x="3092" y="2284"/>
                <a:ext cx="528" cy="760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08" name="Line 1072"/>
              <p:cNvSpPr>
                <a:spLocks noChangeShapeType="1"/>
              </p:cNvSpPr>
              <p:nvPr/>
            </p:nvSpPr>
            <p:spPr bwMode="auto">
              <a:xfrm rot="-10800000">
                <a:off x="2016" y="2400"/>
                <a:ext cx="720" cy="528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09" name="Line 1073"/>
              <p:cNvSpPr>
                <a:spLocks noChangeShapeType="1"/>
              </p:cNvSpPr>
              <p:nvPr/>
            </p:nvSpPr>
            <p:spPr bwMode="auto">
              <a:xfrm rot="-16200000">
                <a:off x="2136" y="1752"/>
                <a:ext cx="528" cy="768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10" name="Line 1074"/>
              <p:cNvSpPr>
                <a:spLocks noChangeShapeType="1"/>
              </p:cNvSpPr>
              <p:nvPr/>
            </p:nvSpPr>
            <p:spPr bwMode="auto">
              <a:xfrm>
                <a:off x="3748" y="2400"/>
                <a:ext cx="476" cy="0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11" name="Line 1075"/>
              <p:cNvSpPr>
                <a:spLocks noChangeShapeType="1"/>
              </p:cNvSpPr>
              <p:nvPr/>
            </p:nvSpPr>
            <p:spPr bwMode="auto">
              <a:xfrm>
                <a:off x="1536" y="2400"/>
                <a:ext cx="476" cy="0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15" name="Line 1079"/>
              <p:cNvSpPr>
                <a:spLocks noChangeShapeType="1"/>
              </p:cNvSpPr>
              <p:nvPr/>
            </p:nvSpPr>
            <p:spPr bwMode="auto">
              <a:xfrm>
                <a:off x="2544" y="264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16" name="Line 1080"/>
              <p:cNvSpPr>
                <a:spLocks noChangeShapeType="1"/>
              </p:cNvSpPr>
              <p:nvPr/>
            </p:nvSpPr>
            <p:spPr bwMode="auto">
              <a:xfrm>
                <a:off x="2976" y="264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17" name="Line 1081"/>
              <p:cNvSpPr>
                <a:spLocks noChangeShapeType="1"/>
              </p:cNvSpPr>
              <p:nvPr/>
            </p:nvSpPr>
            <p:spPr bwMode="auto">
              <a:xfrm flipV="1">
                <a:off x="2760" y="187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18" name="Line 1082"/>
              <p:cNvSpPr>
                <a:spLocks noChangeShapeType="1"/>
              </p:cNvSpPr>
              <p:nvPr/>
            </p:nvSpPr>
            <p:spPr bwMode="auto">
              <a:xfrm flipV="1">
                <a:off x="2544" y="21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19" name="Line 1083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21" name="Line 1085"/>
              <p:cNvSpPr>
                <a:spLocks noChangeShapeType="1"/>
              </p:cNvSpPr>
              <p:nvPr/>
            </p:nvSpPr>
            <p:spPr bwMode="auto">
              <a:xfrm>
                <a:off x="3216" y="2160"/>
                <a:ext cx="520" cy="240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22" name="Line 1086"/>
              <p:cNvSpPr>
                <a:spLocks noChangeShapeType="1"/>
              </p:cNvSpPr>
              <p:nvPr/>
            </p:nvSpPr>
            <p:spPr bwMode="auto">
              <a:xfrm rot="-10800000">
                <a:off x="2016" y="2400"/>
                <a:ext cx="520" cy="240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23" name="Line 1087"/>
              <p:cNvSpPr>
                <a:spLocks noChangeShapeType="1"/>
              </p:cNvSpPr>
              <p:nvPr/>
            </p:nvSpPr>
            <p:spPr bwMode="auto">
              <a:xfrm rot="10800000" flipH="1">
                <a:off x="2008" y="2160"/>
                <a:ext cx="536" cy="240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41024" name="Line 1088"/>
              <p:cNvSpPr>
                <a:spLocks noChangeShapeType="1"/>
              </p:cNvSpPr>
              <p:nvPr/>
            </p:nvSpPr>
            <p:spPr bwMode="auto">
              <a:xfrm rot="10800000" flipH="1">
                <a:off x="3216" y="2400"/>
                <a:ext cx="536" cy="240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  <p:sp>
          <p:nvSpPr>
            <p:cNvPr id="12" name="Text Box 1090"/>
            <p:cNvSpPr txBox="1">
              <a:spLocks noChangeArrowheads="1"/>
            </p:cNvSpPr>
            <p:nvPr/>
          </p:nvSpPr>
          <p:spPr bwMode="auto">
            <a:xfrm>
              <a:off x="2786" y="1856"/>
              <a:ext cx="19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2px</a:t>
              </a:r>
            </a:p>
          </p:txBody>
        </p:sp>
        <p:sp>
          <p:nvSpPr>
            <p:cNvPr id="13" name="Text Box 1093"/>
            <p:cNvSpPr txBox="1">
              <a:spLocks noChangeArrowheads="1"/>
            </p:cNvSpPr>
            <p:nvPr/>
          </p:nvSpPr>
          <p:spPr bwMode="auto">
            <a:xfrm>
              <a:off x="2896" y="1864"/>
              <a:ext cx="5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>
                  <a:solidFill>
                    <a:srgbClr val="000099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4" name="Text Box 1095"/>
            <p:cNvSpPr txBox="1">
              <a:spLocks noChangeArrowheads="1"/>
            </p:cNvSpPr>
            <p:nvPr/>
          </p:nvSpPr>
          <p:spPr bwMode="auto">
            <a:xfrm>
              <a:off x="2573" y="2609"/>
              <a:ext cx="1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p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2py</a:t>
              </a:r>
            </a:p>
          </p:txBody>
        </p:sp>
        <p:sp>
          <p:nvSpPr>
            <p:cNvPr id="15" name="Text Box 1096"/>
            <p:cNvSpPr txBox="1">
              <a:spLocks noChangeArrowheads="1"/>
            </p:cNvSpPr>
            <p:nvPr/>
          </p:nvSpPr>
          <p:spPr bwMode="auto">
            <a:xfrm>
              <a:off x="2998" y="2607"/>
              <a:ext cx="18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p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2pz</a:t>
              </a:r>
            </a:p>
          </p:txBody>
        </p:sp>
        <p:sp>
          <p:nvSpPr>
            <p:cNvPr id="16" name="Text Box 1098"/>
            <p:cNvSpPr txBox="1">
              <a:spLocks noChangeArrowheads="1"/>
            </p:cNvSpPr>
            <p:nvPr/>
          </p:nvSpPr>
          <p:spPr bwMode="auto">
            <a:xfrm>
              <a:off x="2575" y="2155"/>
              <a:ext cx="1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p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2py</a:t>
              </a:r>
            </a:p>
          </p:txBody>
        </p:sp>
        <p:sp>
          <p:nvSpPr>
            <p:cNvPr id="17" name="Text Box 1099"/>
            <p:cNvSpPr txBox="1">
              <a:spLocks noChangeArrowheads="1"/>
            </p:cNvSpPr>
            <p:nvPr/>
          </p:nvSpPr>
          <p:spPr bwMode="auto">
            <a:xfrm>
              <a:off x="3000" y="2155"/>
              <a:ext cx="18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p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2pz</a:t>
              </a:r>
            </a:p>
          </p:txBody>
        </p:sp>
        <p:sp>
          <p:nvSpPr>
            <p:cNvPr id="18" name="Text Box 1100"/>
            <p:cNvSpPr txBox="1">
              <a:spLocks noChangeArrowheads="1"/>
            </p:cNvSpPr>
            <p:nvPr/>
          </p:nvSpPr>
          <p:spPr bwMode="auto">
            <a:xfrm>
              <a:off x="3103" y="2147"/>
              <a:ext cx="5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>
                  <a:solidFill>
                    <a:srgbClr val="000099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9" name="Text Box 1101"/>
            <p:cNvSpPr txBox="1">
              <a:spLocks noChangeArrowheads="1"/>
            </p:cNvSpPr>
            <p:nvPr/>
          </p:nvSpPr>
          <p:spPr bwMode="auto">
            <a:xfrm>
              <a:off x="2673" y="2148"/>
              <a:ext cx="5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>
                  <a:solidFill>
                    <a:srgbClr val="000099"/>
                  </a:solidFill>
                  <a:latin typeface="Arial" charset="0"/>
                </a:rPr>
                <a:t>*</a:t>
              </a:r>
            </a:p>
          </p:txBody>
        </p:sp>
      </p:grpSp>
      <p:sp>
        <p:nvSpPr>
          <p:cNvPr id="51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Combinación de los orbitales 2p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825997" y="1613406"/>
            <a:ext cx="749042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70000"/>
              </a:spcAft>
            </a:pPr>
            <a:r>
              <a:rPr lang="es-MX" sz="1800" dirty="0">
                <a:solidFill>
                  <a:srgbClr val="000099"/>
                </a:solidFill>
                <a:latin typeface="Arial" charset="0"/>
              </a:rPr>
              <a:t>En los orbitales atómicos puros, los orbitales 1s son los de más bajo contenido energético, le siguen los orbitales 2s, 2p, 3s, 3p, 3d, </a:t>
            </a:r>
            <a:r>
              <a:rPr lang="es-MX" sz="1800" dirty="0" err="1">
                <a:solidFill>
                  <a:srgbClr val="000099"/>
                </a:solidFill>
                <a:latin typeface="Arial" charset="0"/>
              </a:rPr>
              <a:t>etc</a:t>
            </a:r>
            <a:r>
              <a:rPr lang="es-MX" sz="1800" dirty="0">
                <a:solidFill>
                  <a:srgbClr val="000099"/>
                </a:solidFill>
                <a:latin typeface="Arial" charset="0"/>
              </a:rPr>
              <a:t>; es decir, el contenido energético aumenta, al aumentar la órbita y la complejidad de la forma geométrica que describe el electrón. En el caso de los orbitales moleculares, su contenido energético depende del tipo de orbital atómico puro que le </a:t>
            </a:r>
            <a:r>
              <a:rPr lang="es-MX" sz="1800" dirty="0" smtClean="0">
                <a:solidFill>
                  <a:srgbClr val="000099"/>
                </a:solidFill>
                <a:latin typeface="Arial" charset="0"/>
              </a:rPr>
              <a:t>dio </a:t>
            </a:r>
            <a:r>
              <a:rPr lang="es-MX" sz="1800" dirty="0">
                <a:solidFill>
                  <a:srgbClr val="000099"/>
                </a:solidFill>
                <a:latin typeface="Arial" charset="0"/>
              </a:rPr>
              <a:t>origen, del tipo de interacción (frontal o lateral) y del tipo de orbital formado (de enlace o de </a:t>
            </a:r>
            <a:r>
              <a:rPr lang="es-MX" sz="1800" dirty="0" err="1">
                <a:solidFill>
                  <a:srgbClr val="000099"/>
                </a:solidFill>
                <a:latin typeface="Arial" charset="0"/>
              </a:rPr>
              <a:t>antienlace</a:t>
            </a:r>
            <a:r>
              <a:rPr lang="es-MX" sz="1800" dirty="0">
                <a:solidFill>
                  <a:srgbClr val="000099"/>
                </a:solidFill>
                <a:latin typeface="Arial" charset="0"/>
              </a:rPr>
              <a:t>); de tal forma que, acomodando los orbitales moleculares en un diagrama de energía, éstos quedarían de la forma siguiente: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Contenido energético de los 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28" name="Group 104"/>
          <p:cNvGrpSpPr>
            <a:grpSpLocks/>
          </p:cNvGrpSpPr>
          <p:nvPr/>
        </p:nvGrpSpPr>
        <p:grpSpPr bwMode="auto">
          <a:xfrm>
            <a:off x="3048000" y="1828800"/>
            <a:ext cx="3162300" cy="4419600"/>
            <a:chOff x="1920" y="1152"/>
            <a:chExt cx="1992" cy="2784"/>
          </a:xfrm>
        </p:grpSpPr>
        <p:sp>
          <p:nvSpPr>
            <p:cNvPr id="26725" name="Line 101"/>
            <p:cNvSpPr>
              <a:spLocks noChangeShapeType="1"/>
            </p:cNvSpPr>
            <p:nvPr/>
          </p:nvSpPr>
          <p:spPr bwMode="auto">
            <a:xfrm flipV="1">
              <a:off x="2132" y="1152"/>
              <a:ext cx="0" cy="2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s-MX"/>
            </a:p>
          </p:txBody>
        </p:sp>
        <p:sp>
          <p:nvSpPr>
            <p:cNvPr id="26726" name="Text Box 102"/>
            <p:cNvSpPr txBox="1">
              <a:spLocks noChangeArrowheads="1"/>
            </p:cNvSpPr>
            <p:nvPr/>
          </p:nvSpPr>
          <p:spPr bwMode="auto">
            <a:xfrm rot="-5400000">
              <a:off x="1733" y="2491"/>
              <a:ext cx="5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sz="1600" b="1">
                  <a:latin typeface="Arial" charset="0"/>
                </a:rPr>
                <a:t>Energía</a:t>
              </a:r>
              <a:endParaRPr lang="es-ES" sz="1600" b="1">
                <a:latin typeface="Arial" charset="0"/>
              </a:endParaRPr>
            </a:p>
          </p:txBody>
        </p:sp>
        <p:sp>
          <p:nvSpPr>
            <p:cNvPr id="26727" name="Line 103"/>
            <p:cNvSpPr>
              <a:spLocks noChangeShapeType="1"/>
            </p:cNvSpPr>
            <p:nvPr/>
          </p:nvSpPr>
          <p:spPr bwMode="auto">
            <a:xfrm>
              <a:off x="2136" y="3936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grpSp>
        <p:nvGrpSpPr>
          <p:cNvPr id="26684" name="Group 60"/>
          <p:cNvGrpSpPr>
            <a:grpSpLocks/>
          </p:cNvGrpSpPr>
          <p:nvPr/>
        </p:nvGrpSpPr>
        <p:grpSpPr bwMode="auto">
          <a:xfrm>
            <a:off x="4381500" y="5272086"/>
            <a:ext cx="381000" cy="752474"/>
            <a:chOff x="1176" y="2321"/>
            <a:chExt cx="240" cy="474"/>
          </a:xfrm>
        </p:grpSpPr>
        <p:sp>
          <p:nvSpPr>
            <p:cNvPr id="2" name="Text Box 61"/>
            <p:cNvSpPr txBox="1">
              <a:spLocks noChangeArrowheads="1"/>
            </p:cNvSpPr>
            <p:nvPr/>
          </p:nvSpPr>
          <p:spPr bwMode="auto">
            <a:xfrm>
              <a:off x="1214" y="2329"/>
              <a:ext cx="15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1s</a:t>
              </a:r>
            </a:p>
          </p:txBody>
        </p:sp>
        <p:sp>
          <p:nvSpPr>
            <p:cNvPr id="26686" name="Line 62"/>
            <p:cNvSpPr>
              <a:spLocks noChangeShapeType="1"/>
            </p:cNvSpPr>
            <p:nvPr/>
          </p:nvSpPr>
          <p:spPr bwMode="auto">
            <a:xfrm>
              <a:off x="1176" y="2336"/>
              <a:ext cx="240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3" name="Text Box 63"/>
            <p:cNvSpPr txBox="1">
              <a:spLocks noChangeArrowheads="1"/>
            </p:cNvSpPr>
            <p:nvPr/>
          </p:nvSpPr>
          <p:spPr bwMode="auto">
            <a:xfrm>
              <a:off x="1218" y="2613"/>
              <a:ext cx="15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1s</a:t>
              </a:r>
            </a:p>
          </p:txBody>
        </p:sp>
        <p:sp>
          <p:nvSpPr>
            <p:cNvPr id="26688" name="Line 64"/>
            <p:cNvSpPr>
              <a:spLocks noChangeShapeType="1"/>
            </p:cNvSpPr>
            <p:nvPr/>
          </p:nvSpPr>
          <p:spPr bwMode="auto">
            <a:xfrm>
              <a:off x="1176" y="2624"/>
              <a:ext cx="240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4" name="Text Box 65"/>
            <p:cNvSpPr txBox="1">
              <a:spLocks noChangeArrowheads="1"/>
            </p:cNvSpPr>
            <p:nvPr/>
          </p:nvSpPr>
          <p:spPr bwMode="auto">
            <a:xfrm>
              <a:off x="1316" y="2321"/>
              <a:ext cx="5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>
                  <a:solidFill>
                    <a:srgbClr val="000099"/>
                  </a:solidFill>
                  <a:latin typeface="Arial" charset="0"/>
                </a:rPr>
                <a:t>*</a:t>
              </a:r>
            </a:p>
          </p:txBody>
        </p:sp>
      </p:grpSp>
      <p:grpSp>
        <p:nvGrpSpPr>
          <p:cNvPr id="26683" name="Group 59"/>
          <p:cNvGrpSpPr>
            <a:grpSpLocks/>
          </p:cNvGrpSpPr>
          <p:nvPr/>
        </p:nvGrpSpPr>
        <p:grpSpPr bwMode="auto">
          <a:xfrm>
            <a:off x="4381500" y="3976686"/>
            <a:ext cx="381000" cy="752474"/>
            <a:chOff x="1176" y="2321"/>
            <a:chExt cx="240" cy="474"/>
          </a:xfrm>
        </p:grpSpPr>
        <p:sp>
          <p:nvSpPr>
            <p:cNvPr id="5" name="Text Box 50"/>
            <p:cNvSpPr txBox="1">
              <a:spLocks noChangeArrowheads="1"/>
            </p:cNvSpPr>
            <p:nvPr/>
          </p:nvSpPr>
          <p:spPr bwMode="auto">
            <a:xfrm>
              <a:off x="1214" y="2329"/>
              <a:ext cx="15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2s</a:t>
              </a:r>
            </a:p>
          </p:txBody>
        </p:sp>
        <p:sp>
          <p:nvSpPr>
            <p:cNvPr id="26675" name="Line 51"/>
            <p:cNvSpPr>
              <a:spLocks noChangeShapeType="1"/>
            </p:cNvSpPr>
            <p:nvPr/>
          </p:nvSpPr>
          <p:spPr bwMode="auto">
            <a:xfrm>
              <a:off x="1176" y="2336"/>
              <a:ext cx="240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6" name="Text Box 53"/>
            <p:cNvSpPr txBox="1">
              <a:spLocks noChangeArrowheads="1"/>
            </p:cNvSpPr>
            <p:nvPr/>
          </p:nvSpPr>
          <p:spPr bwMode="auto">
            <a:xfrm>
              <a:off x="1218" y="2613"/>
              <a:ext cx="15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400">
                  <a:solidFill>
                    <a:srgbClr val="000099"/>
                  </a:solidFill>
                  <a:latin typeface="Symbol" pitchFamily="18" charset="2"/>
                </a:rPr>
                <a:t>s</a:t>
              </a:r>
              <a:r>
                <a:rPr lang="es-MX" sz="1400" baseline="-25000">
                  <a:solidFill>
                    <a:srgbClr val="000099"/>
                  </a:solidFill>
                  <a:latin typeface="Arial" charset="0"/>
                </a:rPr>
                <a:t>2s</a:t>
              </a:r>
            </a:p>
          </p:txBody>
        </p:sp>
        <p:sp>
          <p:nvSpPr>
            <p:cNvPr id="26678" name="Line 54"/>
            <p:cNvSpPr>
              <a:spLocks noChangeShapeType="1"/>
            </p:cNvSpPr>
            <p:nvPr/>
          </p:nvSpPr>
          <p:spPr bwMode="auto">
            <a:xfrm>
              <a:off x="1176" y="2624"/>
              <a:ext cx="240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bIns="72000"/>
            <a:lstStyle/>
            <a:p>
              <a:endParaRPr lang="es-MX"/>
            </a:p>
          </p:txBody>
        </p:sp>
        <p:sp>
          <p:nvSpPr>
            <p:cNvPr id="7" name="Text Box 58"/>
            <p:cNvSpPr txBox="1">
              <a:spLocks noChangeArrowheads="1"/>
            </p:cNvSpPr>
            <p:nvPr/>
          </p:nvSpPr>
          <p:spPr bwMode="auto">
            <a:xfrm>
              <a:off x="1316" y="2321"/>
              <a:ext cx="5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72000">
              <a:spAutoFit/>
            </a:bodyPr>
            <a:lstStyle/>
            <a:p>
              <a:pPr algn="just">
                <a:spcAft>
                  <a:spcPct val="70000"/>
                </a:spcAft>
              </a:pPr>
              <a:r>
                <a:rPr lang="es-MX" sz="1600">
                  <a:solidFill>
                    <a:srgbClr val="000099"/>
                  </a:solidFill>
                  <a:latin typeface="Arial" charset="0"/>
                </a:rPr>
                <a:t>*</a:t>
              </a:r>
            </a:p>
          </p:txBody>
        </p:sp>
      </p:grpSp>
      <p:grpSp>
        <p:nvGrpSpPr>
          <p:cNvPr id="26729" name="Group 105"/>
          <p:cNvGrpSpPr>
            <a:grpSpLocks/>
          </p:cNvGrpSpPr>
          <p:nvPr/>
        </p:nvGrpSpPr>
        <p:grpSpPr bwMode="auto">
          <a:xfrm>
            <a:off x="4038600" y="1804987"/>
            <a:ext cx="1066800" cy="1628774"/>
            <a:chOff x="2544" y="1137"/>
            <a:chExt cx="672" cy="1026"/>
          </a:xfrm>
        </p:grpSpPr>
        <p:grpSp>
          <p:nvGrpSpPr>
            <p:cNvPr id="26656" name="Group 32"/>
            <p:cNvGrpSpPr>
              <a:grpSpLocks/>
            </p:cNvGrpSpPr>
            <p:nvPr/>
          </p:nvGrpSpPr>
          <p:grpSpPr bwMode="auto">
            <a:xfrm>
              <a:off x="2760" y="1981"/>
              <a:ext cx="240" cy="182"/>
              <a:chOff x="1176" y="1776"/>
              <a:chExt cx="240" cy="182"/>
            </a:xfrm>
          </p:grpSpPr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1199" y="1776"/>
                <a:ext cx="19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400">
                    <a:solidFill>
                      <a:srgbClr val="000099"/>
                    </a:solidFill>
                    <a:latin typeface="Symbol" pitchFamily="18" charset="2"/>
                  </a:rPr>
                  <a:t>s</a:t>
                </a:r>
                <a:r>
                  <a:rPr lang="es-MX" sz="1400" baseline="-25000">
                    <a:solidFill>
                      <a:srgbClr val="000099"/>
                    </a:solidFill>
                    <a:latin typeface="Arial" charset="0"/>
                  </a:rPr>
                  <a:t>2px</a:t>
                </a:r>
              </a:p>
            </p:txBody>
          </p:sp>
          <p:sp>
            <p:nvSpPr>
              <p:cNvPr id="26629" name="Line 5"/>
              <p:cNvSpPr>
                <a:spLocks noChangeShapeType="1"/>
              </p:cNvSpPr>
              <p:nvPr/>
            </p:nvSpPr>
            <p:spPr bwMode="auto">
              <a:xfrm>
                <a:off x="1176" y="1795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</p:grpSp>
        <p:grpSp>
          <p:nvGrpSpPr>
            <p:cNvPr id="26653" name="Group 29"/>
            <p:cNvGrpSpPr>
              <a:grpSpLocks/>
            </p:cNvGrpSpPr>
            <p:nvPr/>
          </p:nvGrpSpPr>
          <p:grpSpPr bwMode="auto">
            <a:xfrm>
              <a:off x="2760" y="1137"/>
              <a:ext cx="240" cy="207"/>
              <a:chOff x="1176" y="993"/>
              <a:chExt cx="240" cy="207"/>
            </a:xfrm>
          </p:grpSpPr>
          <p:sp>
            <p:nvSpPr>
              <p:cNvPr id="26638" name="Line 14"/>
              <p:cNvSpPr>
                <a:spLocks noChangeShapeType="1"/>
              </p:cNvSpPr>
              <p:nvPr/>
            </p:nvSpPr>
            <p:spPr bwMode="auto">
              <a:xfrm flipV="1">
                <a:off x="1176" y="1009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9" name="Text Box 21"/>
              <p:cNvSpPr txBox="1">
                <a:spLocks noChangeArrowheads="1"/>
              </p:cNvSpPr>
              <p:nvPr/>
            </p:nvSpPr>
            <p:spPr bwMode="auto">
              <a:xfrm>
                <a:off x="1202" y="993"/>
                <a:ext cx="19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400" dirty="0">
                    <a:solidFill>
                      <a:srgbClr val="000099"/>
                    </a:solidFill>
                    <a:latin typeface="Symbol" pitchFamily="18" charset="2"/>
                  </a:rPr>
                  <a:t>s</a:t>
                </a:r>
                <a:r>
                  <a:rPr lang="es-MX" sz="1400" baseline="-25000" dirty="0">
                    <a:solidFill>
                      <a:srgbClr val="000099"/>
                    </a:solidFill>
                    <a:latin typeface="Arial" charset="0"/>
                  </a:rPr>
                  <a:t>2px</a:t>
                </a:r>
              </a:p>
            </p:txBody>
          </p:sp>
          <p:sp>
            <p:nvSpPr>
              <p:cNvPr id="10" name="Text Box 22"/>
              <p:cNvSpPr txBox="1">
                <a:spLocks noChangeArrowheads="1"/>
              </p:cNvSpPr>
              <p:nvPr/>
            </p:nvSpPr>
            <p:spPr bwMode="auto">
              <a:xfrm>
                <a:off x="1312" y="1001"/>
                <a:ext cx="50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*</a:t>
                </a:r>
              </a:p>
            </p:txBody>
          </p:sp>
        </p:grpSp>
        <p:grpSp>
          <p:nvGrpSpPr>
            <p:cNvPr id="26655" name="Group 31"/>
            <p:cNvGrpSpPr>
              <a:grpSpLocks/>
            </p:cNvGrpSpPr>
            <p:nvPr/>
          </p:nvGrpSpPr>
          <p:grpSpPr bwMode="auto">
            <a:xfrm>
              <a:off x="2544" y="1714"/>
              <a:ext cx="672" cy="184"/>
              <a:chOff x="960" y="1536"/>
              <a:chExt cx="672" cy="184"/>
            </a:xfrm>
          </p:grpSpPr>
          <p:sp>
            <p:nvSpPr>
              <p:cNvPr id="26636" name="Line 12"/>
              <p:cNvSpPr>
                <a:spLocks noChangeShapeType="1"/>
              </p:cNvSpPr>
              <p:nvPr/>
            </p:nvSpPr>
            <p:spPr bwMode="auto">
              <a:xfrm>
                <a:off x="960" y="1569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26637" name="Line 13"/>
              <p:cNvSpPr>
                <a:spLocks noChangeShapeType="1"/>
              </p:cNvSpPr>
              <p:nvPr/>
            </p:nvSpPr>
            <p:spPr bwMode="auto">
              <a:xfrm>
                <a:off x="1392" y="1569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11" name="Text Box 23"/>
              <p:cNvSpPr txBox="1">
                <a:spLocks noChangeArrowheads="1"/>
              </p:cNvSpPr>
              <p:nvPr/>
            </p:nvSpPr>
            <p:spPr bwMode="auto">
              <a:xfrm>
                <a:off x="989" y="1538"/>
                <a:ext cx="18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400">
                    <a:solidFill>
                      <a:srgbClr val="000099"/>
                    </a:solidFill>
                    <a:latin typeface="Symbol" pitchFamily="18" charset="2"/>
                  </a:rPr>
                  <a:t>p</a:t>
                </a:r>
                <a:r>
                  <a:rPr lang="es-MX" sz="1400" baseline="-25000">
                    <a:solidFill>
                      <a:srgbClr val="000099"/>
                    </a:solidFill>
                    <a:latin typeface="Arial" charset="0"/>
                  </a:rPr>
                  <a:t>2py</a:t>
                </a:r>
              </a:p>
            </p:txBody>
          </p:sp>
          <p:sp>
            <p:nvSpPr>
              <p:cNvPr id="12" name="Text Box 24"/>
              <p:cNvSpPr txBox="1">
                <a:spLocks noChangeArrowheads="1"/>
              </p:cNvSpPr>
              <p:nvPr/>
            </p:nvSpPr>
            <p:spPr bwMode="auto">
              <a:xfrm>
                <a:off x="1414" y="1536"/>
                <a:ext cx="189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400">
                    <a:solidFill>
                      <a:srgbClr val="000099"/>
                    </a:solidFill>
                    <a:latin typeface="Symbol" pitchFamily="18" charset="2"/>
                  </a:rPr>
                  <a:t>p</a:t>
                </a:r>
                <a:r>
                  <a:rPr lang="es-MX" sz="1400" baseline="-25000">
                    <a:solidFill>
                      <a:srgbClr val="000099"/>
                    </a:solidFill>
                    <a:latin typeface="Arial" charset="0"/>
                  </a:rPr>
                  <a:t>2pz</a:t>
                </a:r>
              </a:p>
            </p:txBody>
          </p:sp>
        </p:grpSp>
        <p:grpSp>
          <p:nvGrpSpPr>
            <p:cNvPr id="26654" name="Group 30"/>
            <p:cNvGrpSpPr>
              <a:grpSpLocks/>
            </p:cNvGrpSpPr>
            <p:nvPr/>
          </p:nvGrpSpPr>
          <p:grpSpPr bwMode="auto">
            <a:xfrm>
              <a:off x="2544" y="1429"/>
              <a:ext cx="672" cy="200"/>
              <a:chOff x="960" y="1251"/>
              <a:chExt cx="672" cy="200"/>
            </a:xfrm>
          </p:grpSpPr>
          <p:sp>
            <p:nvSpPr>
              <p:cNvPr id="26639" name="Line 15"/>
              <p:cNvSpPr>
                <a:spLocks noChangeShapeType="1"/>
              </p:cNvSpPr>
              <p:nvPr/>
            </p:nvSpPr>
            <p:spPr bwMode="auto">
              <a:xfrm flipV="1">
                <a:off x="960" y="12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26640" name="Line 16"/>
              <p:cNvSpPr>
                <a:spLocks noChangeShapeType="1"/>
              </p:cNvSpPr>
              <p:nvPr/>
            </p:nvSpPr>
            <p:spPr bwMode="auto">
              <a:xfrm flipV="1">
                <a:off x="1392" y="12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bIns="72000"/>
              <a:lstStyle/>
              <a:p>
                <a:endParaRPr lang="es-MX"/>
              </a:p>
            </p:txBody>
          </p:sp>
          <p:sp>
            <p:nvSpPr>
              <p:cNvPr id="13" name="Text Box 25"/>
              <p:cNvSpPr txBox="1">
                <a:spLocks noChangeArrowheads="1"/>
              </p:cNvSpPr>
              <p:nvPr/>
            </p:nvSpPr>
            <p:spPr bwMode="auto">
              <a:xfrm>
                <a:off x="991" y="1259"/>
                <a:ext cx="18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400">
                    <a:solidFill>
                      <a:srgbClr val="000099"/>
                    </a:solidFill>
                    <a:latin typeface="Symbol" pitchFamily="18" charset="2"/>
                  </a:rPr>
                  <a:t>p</a:t>
                </a:r>
                <a:r>
                  <a:rPr lang="es-MX" sz="1400" baseline="-25000">
                    <a:solidFill>
                      <a:srgbClr val="000099"/>
                    </a:solidFill>
                    <a:latin typeface="Arial" charset="0"/>
                  </a:rPr>
                  <a:t>2py</a:t>
                </a:r>
              </a:p>
            </p:txBody>
          </p:sp>
          <p:sp>
            <p:nvSpPr>
              <p:cNvPr id="14" name="Text Box 26"/>
              <p:cNvSpPr txBox="1">
                <a:spLocks noChangeArrowheads="1"/>
              </p:cNvSpPr>
              <p:nvPr/>
            </p:nvSpPr>
            <p:spPr bwMode="auto">
              <a:xfrm>
                <a:off x="1416" y="1259"/>
                <a:ext cx="189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400">
                    <a:solidFill>
                      <a:srgbClr val="000099"/>
                    </a:solidFill>
                    <a:latin typeface="Symbol" pitchFamily="18" charset="2"/>
                  </a:rPr>
                  <a:t>p</a:t>
                </a:r>
                <a:r>
                  <a:rPr lang="es-MX" sz="1400" baseline="-25000">
                    <a:solidFill>
                      <a:srgbClr val="000099"/>
                    </a:solidFill>
                    <a:latin typeface="Arial" charset="0"/>
                  </a:rPr>
                  <a:t>2pz</a:t>
                </a:r>
              </a:p>
            </p:txBody>
          </p:sp>
          <p:sp>
            <p:nvSpPr>
              <p:cNvPr id="15" name="Text Box 27"/>
              <p:cNvSpPr txBox="1">
                <a:spLocks noChangeArrowheads="1"/>
              </p:cNvSpPr>
              <p:nvPr/>
            </p:nvSpPr>
            <p:spPr bwMode="auto">
              <a:xfrm>
                <a:off x="1519" y="1251"/>
                <a:ext cx="50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*</a:t>
                </a:r>
              </a:p>
            </p:txBody>
          </p:sp>
          <p:sp>
            <p:nvSpPr>
              <p:cNvPr id="16" name="Text Box 28"/>
              <p:cNvSpPr txBox="1">
                <a:spLocks noChangeArrowheads="1"/>
              </p:cNvSpPr>
              <p:nvPr/>
            </p:nvSpPr>
            <p:spPr bwMode="auto">
              <a:xfrm>
                <a:off x="1089" y="1252"/>
                <a:ext cx="50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72000">
                <a:spAutoFit/>
              </a:bodyPr>
              <a:lstStyle/>
              <a:p>
                <a:pPr algn="just">
                  <a:spcAft>
                    <a:spcPct val="70000"/>
                  </a:spcAft>
                </a:pPr>
                <a:r>
                  <a:rPr lang="es-MX" sz="1600">
                    <a:solidFill>
                      <a:srgbClr val="000099"/>
                    </a:solidFill>
                    <a:latin typeface="Arial" charset="0"/>
                  </a:rPr>
                  <a:t>*</a:t>
                </a:r>
              </a:p>
            </p:txBody>
          </p:sp>
        </p:grpSp>
      </p:grpSp>
      <p:sp>
        <p:nvSpPr>
          <p:cNvPr id="39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Contenido energético de los 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6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995363" y="2209800"/>
            <a:ext cx="715168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70000"/>
              </a:spcAft>
            </a:pPr>
            <a:r>
              <a:rPr lang="es-MX" sz="1800" dirty="0">
                <a:solidFill>
                  <a:srgbClr val="000099"/>
                </a:solidFill>
                <a:latin typeface="Arial" charset="0"/>
              </a:rPr>
              <a:t>Además de lo anterior, cuando los átomos que se unen son pequeños, no solo se presentan las interacciones </a:t>
            </a:r>
            <a:r>
              <a:rPr lang="es-MX" sz="1800" b="1" dirty="0" smtClean="0">
                <a:solidFill>
                  <a:srgbClr val="000099"/>
                </a:solidFill>
                <a:latin typeface="Arial" charset="0"/>
              </a:rPr>
              <a:t>s </a:t>
            </a:r>
            <a:r>
              <a:rPr lang="es-MX" sz="18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– </a:t>
            </a:r>
            <a:r>
              <a:rPr lang="es-MX" sz="1800" b="1" dirty="0" smtClean="0">
                <a:solidFill>
                  <a:srgbClr val="000099"/>
                </a:solidFill>
                <a:latin typeface="Arial" charset="0"/>
              </a:rPr>
              <a:t>s</a:t>
            </a:r>
            <a:r>
              <a:rPr lang="es-MX" sz="1800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s-MX" sz="1800" dirty="0">
                <a:solidFill>
                  <a:srgbClr val="000099"/>
                </a:solidFill>
                <a:latin typeface="Arial" charset="0"/>
              </a:rPr>
              <a:t>y </a:t>
            </a:r>
            <a:r>
              <a:rPr lang="es-MX" sz="1800" b="1" dirty="0">
                <a:solidFill>
                  <a:srgbClr val="000099"/>
                </a:solidFill>
                <a:latin typeface="Arial" charset="0"/>
              </a:rPr>
              <a:t>p</a:t>
            </a:r>
            <a:r>
              <a:rPr lang="es-MX" sz="1800" b="1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s-MX" sz="1800" b="1" dirty="0">
                <a:solidFill>
                  <a:srgbClr val="000099"/>
                </a:solidFill>
                <a:latin typeface="Arial" charset="0"/>
                <a:cs typeface="Arial" charset="0"/>
              </a:rPr>
              <a:t>–</a:t>
            </a:r>
            <a:r>
              <a:rPr lang="es-MX" sz="1800" b="1" dirty="0">
                <a:solidFill>
                  <a:srgbClr val="000099"/>
                </a:solidFill>
                <a:latin typeface="Arial" charset="0"/>
              </a:rPr>
              <a:t> p</a:t>
            </a:r>
            <a:r>
              <a:rPr lang="es-MX" sz="1800" dirty="0">
                <a:solidFill>
                  <a:srgbClr val="000099"/>
                </a:solidFill>
                <a:latin typeface="Arial" charset="0"/>
              </a:rPr>
              <a:t>, sino que también se presenta la interacción </a:t>
            </a:r>
            <a:r>
              <a:rPr lang="es-MX" sz="1800" b="1" dirty="0">
                <a:solidFill>
                  <a:srgbClr val="000099"/>
                </a:solidFill>
                <a:latin typeface="Arial" charset="0"/>
              </a:rPr>
              <a:t>s </a:t>
            </a:r>
            <a:r>
              <a:rPr lang="es-MX" sz="1800" b="1" dirty="0">
                <a:solidFill>
                  <a:srgbClr val="000099"/>
                </a:solidFill>
                <a:latin typeface="Arial" charset="0"/>
                <a:cs typeface="Arial" charset="0"/>
              </a:rPr>
              <a:t>–</a:t>
            </a:r>
            <a:r>
              <a:rPr lang="es-MX" sz="1800" b="1" dirty="0">
                <a:solidFill>
                  <a:srgbClr val="000099"/>
                </a:solidFill>
                <a:latin typeface="Arial" charset="0"/>
              </a:rPr>
              <a:t> p</a:t>
            </a:r>
            <a:r>
              <a:rPr lang="es-MX" sz="1800" dirty="0">
                <a:solidFill>
                  <a:srgbClr val="000099"/>
                </a:solidFill>
                <a:latin typeface="Arial" charset="0"/>
              </a:rPr>
              <a:t>, la cual se denomina interacción cruzada; de tal forma que, acomodando los orbitales moleculares en un diagrama de energía, éstos quedarían de la forma siguiente: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Contenido energético de los 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theme/theme1.xml><?xml version="1.0" encoding="utf-8"?>
<a:theme xmlns:a="http://schemas.openxmlformats.org/drawingml/2006/main" name="Ingeniería1">
  <a:themeElements>
    <a:clrScheme name="Ingeniería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ngeniería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geniería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Settings\Alfredo\Datos de programa\Microsoft\Plantillas\Ingeniería1.pot</Template>
  <TotalTime>2838</TotalTime>
  <Words>597</Words>
  <Application>Microsoft Office PowerPoint</Application>
  <PresentationFormat>Presentación en pantalla (4:3)</PresentationFormat>
  <Paragraphs>166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Ingeniería1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Coord</cp:lastModifiedBy>
  <cp:revision>195</cp:revision>
  <dcterms:created xsi:type="dcterms:W3CDTF">2006-08-24T12:20:22Z</dcterms:created>
  <dcterms:modified xsi:type="dcterms:W3CDTF">2014-02-13T03:52:00Z</dcterms:modified>
</cp:coreProperties>
</file>