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0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77" r:id="rId12"/>
    <p:sldId id="366" r:id="rId13"/>
    <p:sldId id="347" r:id="rId14"/>
    <p:sldId id="367" r:id="rId15"/>
    <p:sldId id="378" r:id="rId16"/>
    <p:sldId id="373" r:id="rId17"/>
    <p:sldId id="379" r:id="rId18"/>
    <p:sldId id="381" r:id="rId19"/>
    <p:sldId id="380" r:id="rId20"/>
    <p:sldId id="382" r:id="rId21"/>
    <p:sldId id="383" r:id="rId22"/>
    <p:sldId id="372" r:id="rId23"/>
  </p:sldIdLst>
  <p:sldSz cx="9144000" cy="6858000" type="screen4x3"/>
  <p:notesSz cx="6858000" cy="9144000"/>
  <p:defaultTextStyle>
    <a:defPPr>
      <a:defRPr lang="es-ES"/>
    </a:defPPr>
    <a:lvl1pPr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WDcHv1nlnI1s6o7U9rvFZw==" hashData="dROLVa+pB9+8HzKnAFZ5URruQj6i+mzsH8todAGxZvwwgX6WsQ3GDcIPMlMFNXICQo/aTbgPbGC8yxJdDA0cu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E6"/>
    <a:srgbClr val="000066"/>
    <a:srgbClr val="99CCFF"/>
    <a:srgbClr val="6699FF"/>
    <a:srgbClr val="000099"/>
    <a:srgbClr val="808080"/>
    <a:srgbClr val="969696"/>
    <a:srgbClr val="009900"/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725" autoAdjust="0"/>
    <p:restoredTop sz="92374" autoAdjust="0"/>
  </p:normalViewPr>
  <p:slideViewPr>
    <p:cSldViewPr showGuides="1">
      <p:cViewPr varScale="1">
        <p:scale>
          <a:sx n="71" d="100"/>
          <a:sy n="71" d="100"/>
        </p:scale>
        <p:origin x="179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B2EA1-EF1F-4812-8537-944B8B171E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226779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fld id="{4D72D657-C7AF-4AF4-B143-5B49F2D44CB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298064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2D657-C7AF-4AF4-B143-5B49F2D44CB9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1250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84EE2A-0677-4CA3-B85D-B6966FC9CE8B}" type="slidenum">
              <a:rPr lang="es-ES"/>
              <a:pPr/>
              <a:t>2</a:t>
            </a:fld>
            <a:endParaRPr lang="es-E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sz="1800" b="0" dirty="0">
              <a:solidFill>
                <a:srgbClr val="000066"/>
              </a:solidFill>
              <a:effectLst/>
              <a:latin typeface="Arial" charset="0"/>
              <a:cs typeface="Times New Roman" pitchFamily="18" charset="0"/>
            </a:endParaRPr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012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A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ChangeArrowheads="1"/>
          </p:cNvSpPr>
          <p:nvPr userDrawn="1"/>
        </p:nvSpPr>
        <p:spPr bwMode="auto">
          <a:xfrm>
            <a:off x="0" y="1066800"/>
            <a:ext cx="9144000" cy="252000"/>
          </a:xfrm>
          <a:prstGeom prst="rect">
            <a:avLst/>
          </a:prstGeom>
          <a:gradFill rotWithShape="0">
            <a:gsLst>
              <a:gs pos="0">
                <a:srgbClr val="FAFAE6"/>
              </a:gs>
              <a:gs pos="50000">
                <a:srgbClr val="003399"/>
              </a:gs>
              <a:gs pos="100000">
                <a:srgbClr val="FAFAE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MX"/>
          </a:p>
        </p:txBody>
      </p:sp>
      <p:sp>
        <p:nvSpPr>
          <p:cNvPr id="12" name="Text Box 4"/>
          <p:cNvSpPr txBox="1">
            <a:spLocks noChangeArrowheads="1"/>
          </p:cNvSpPr>
          <p:nvPr userDrawn="1"/>
        </p:nvSpPr>
        <p:spPr bwMode="auto">
          <a:xfrm>
            <a:off x="2781300" y="76200"/>
            <a:ext cx="3581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es-ES" sz="2800" i="1">
                <a:solidFill>
                  <a:srgbClr val="000099"/>
                </a:solidFill>
                <a:effectLst/>
                <a:latin typeface="Times New Roman" pitchFamily="18" charset="0"/>
              </a:rPr>
              <a:t>U   N   A   M</a:t>
            </a:r>
          </a:p>
        </p:txBody>
      </p:sp>
      <p:sp>
        <p:nvSpPr>
          <p:cNvPr id="13" name="Text Box 5"/>
          <p:cNvSpPr txBox="1">
            <a:spLocks noChangeArrowheads="1"/>
          </p:cNvSpPr>
          <p:nvPr userDrawn="1"/>
        </p:nvSpPr>
        <p:spPr bwMode="auto">
          <a:xfrm>
            <a:off x="2933700" y="381000"/>
            <a:ext cx="3276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es-ES" sz="1400">
                <a:solidFill>
                  <a:srgbClr val="000099"/>
                </a:solidFill>
                <a:effectLst/>
                <a:latin typeface="Times New Roman" pitchFamily="18" charset="0"/>
              </a:rPr>
              <a:t>Facultad de Ingeniería</a:t>
            </a:r>
          </a:p>
        </p:txBody>
      </p:sp>
      <p:sp>
        <p:nvSpPr>
          <p:cNvPr id="14" name="Text Box 8"/>
          <p:cNvSpPr txBox="1">
            <a:spLocks noChangeArrowheads="1"/>
          </p:cNvSpPr>
          <p:nvPr userDrawn="1"/>
        </p:nvSpPr>
        <p:spPr bwMode="auto">
          <a:xfrm>
            <a:off x="8509000" y="6620842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600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  <p:pic>
        <p:nvPicPr>
          <p:cNvPr id="15" name="Picture 12" descr="escudo[1]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1260" y="50800"/>
            <a:ext cx="936000" cy="1048000"/>
          </a:xfrm>
          <a:prstGeom prst="rect">
            <a:avLst/>
          </a:prstGeom>
          <a:noFill/>
        </p:spPr>
      </p:pic>
      <p:pic>
        <p:nvPicPr>
          <p:cNvPr id="16" name="9 Image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762" y="36500"/>
            <a:ext cx="936000" cy="1170000"/>
          </a:xfrm>
          <a:prstGeom prst="rect">
            <a:avLst/>
          </a:prstGeom>
        </p:spPr>
      </p:pic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0" y="6633384"/>
            <a:ext cx="9144000" cy="252000"/>
          </a:xfrm>
          <a:prstGeom prst="rect">
            <a:avLst/>
          </a:prstGeom>
          <a:gradFill rotWithShape="0">
            <a:gsLst>
              <a:gs pos="0">
                <a:srgbClr val="FAFAE6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MX"/>
          </a:p>
        </p:txBody>
      </p:sp>
      <p:sp>
        <p:nvSpPr>
          <p:cNvPr id="18" name="Text Box 8"/>
          <p:cNvSpPr txBox="1">
            <a:spLocks noChangeArrowheads="1"/>
          </p:cNvSpPr>
          <p:nvPr userDrawn="1"/>
        </p:nvSpPr>
        <p:spPr bwMode="auto">
          <a:xfrm>
            <a:off x="8509000" y="6597352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/>
            <a:r>
              <a:rPr lang="es-ES" sz="1600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85720" y="2520883"/>
            <a:ext cx="8572560" cy="198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s-ES" sz="4400" dirty="0">
                <a:solidFill>
                  <a:srgbClr val="0000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TERMOQUÍMICA.</a:t>
            </a:r>
          </a:p>
          <a:p>
            <a:pPr eaLnBrk="1" hangingPunct="1">
              <a:lnSpc>
                <a:spcPct val="140000"/>
              </a:lnSpc>
            </a:pPr>
            <a:r>
              <a:rPr lang="es-ES" sz="4400" dirty="0">
                <a:solidFill>
                  <a:srgbClr val="0000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ENTALPÍA DE DISOLUCIÓN</a:t>
            </a:r>
          </a:p>
        </p:txBody>
      </p:sp>
      <p:sp>
        <p:nvSpPr>
          <p:cNvPr id="3" name="Text Box 72">
            <a:extLst>
              <a:ext uri="{FF2B5EF4-FFF2-40B4-BE49-F238E27FC236}">
                <a16:creationId xmlns:a16="http://schemas.microsoft.com/office/drawing/2014/main" xmlns="" id="{F6DE4759-2BDA-4400-9BF9-736B1D67B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620688"/>
            <a:ext cx="518457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s-ES" sz="1400" b="1" dirty="0">
                <a:solidFill>
                  <a:srgbClr val="000099"/>
                </a:solidFill>
                <a:effectLst/>
                <a:latin typeface="Arial" charset="0"/>
              </a:rPr>
              <a:t>DIVISIÓN DE CIENCIAS BÁSICAS</a:t>
            </a:r>
          </a:p>
          <a:p>
            <a:pPr algn="ctr">
              <a:spcBef>
                <a:spcPts val="0"/>
              </a:spcBef>
            </a:pPr>
            <a:r>
              <a:rPr lang="es-ES" sz="1400" b="1" dirty="0">
                <a:solidFill>
                  <a:srgbClr val="000099"/>
                </a:solidFill>
                <a:effectLst/>
                <a:latin typeface="Arial" charset="0"/>
              </a:rPr>
              <a:t>LABORATORIO DE QUÍMICA</a:t>
            </a:r>
          </a:p>
          <a:p>
            <a:pPr algn="ctr">
              <a:spcBef>
                <a:spcPct val="50000"/>
              </a:spcBef>
            </a:pPr>
            <a:endParaRPr lang="es-ES" sz="2000" b="1" dirty="0">
              <a:solidFill>
                <a:srgbClr val="000099"/>
              </a:solidFill>
              <a:effectLst/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effectLst/>
                <a:latin typeface="Arial" charset="0"/>
              </a:rPr>
              <a:t>Práctica: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2212239" y="731251"/>
            <a:ext cx="47179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Entalpía de reacción (experimental)</a:t>
            </a:r>
          </a:p>
        </p:txBody>
      </p:sp>
      <p:sp>
        <p:nvSpPr>
          <p:cNvPr id="3" name="Rectángulo 2"/>
          <p:cNvSpPr/>
          <p:nvPr/>
        </p:nvSpPr>
        <p:spPr>
          <a:xfrm>
            <a:off x="503040" y="6021288"/>
            <a:ext cx="74533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b="0" dirty="0">
                <a:effectLst/>
              </a:rPr>
              <a:t>http://corinto.pucp.edu.pe/quimicageneral/sites/corinto.pucp.edu.pe.quimicageneral/files/images/unidad1/bomba%20calorimetrica%202.gif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2872000" y="1395740"/>
            <a:ext cx="3405164" cy="4409524"/>
            <a:chOff x="2872000" y="1395740"/>
            <a:chExt cx="3405164" cy="4409524"/>
          </a:xfrm>
        </p:grpSpPr>
        <p:pic>
          <p:nvPicPr>
            <p:cNvPr id="21" name="Imagen 2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72000" y="1395740"/>
              <a:ext cx="3400000" cy="4409524"/>
            </a:xfrm>
            <a:prstGeom prst="rect">
              <a:avLst/>
            </a:prstGeom>
          </p:spPr>
        </p:pic>
        <p:grpSp>
          <p:nvGrpSpPr>
            <p:cNvPr id="19" name="Grupo 18"/>
            <p:cNvGrpSpPr/>
            <p:nvPr/>
          </p:nvGrpSpPr>
          <p:grpSpPr>
            <a:xfrm>
              <a:off x="2987824" y="1628800"/>
              <a:ext cx="3289340" cy="3659567"/>
              <a:chOff x="714608" y="1641640"/>
              <a:chExt cx="3289340" cy="3659567"/>
            </a:xfrm>
          </p:grpSpPr>
          <p:sp>
            <p:nvSpPr>
              <p:cNvPr id="9" name="Rectángulo 8"/>
              <p:cNvSpPr/>
              <p:nvPr/>
            </p:nvSpPr>
            <p:spPr bwMode="auto">
              <a:xfrm>
                <a:off x="714608" y="1641640"/>
                <a:ext cx="2592288" cy="504056"/>
              </a:xfrm>
              <a:prstGeom prst="rect">
                <a:avLst/>
              </a:prstGeom>
              <a:solidFill>
                <a:srgbClr val="FAFAE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BOMBA CALORIMÉTRICA</a:t>
                </a:r>
              </a:p>
            </p:txBody>
          </p:sp>
          <p:sp>
            <p:nvSpPr>
              <p:cNvPr id="10" name="Rectángulo 9"/>
              <p:cNvSpPr/>
              <p:nvPr/>
            </p:nvSpPr>
            <p:spPr bwMode="auto">
              <a:xfrm>
                <a:off x="1429635" y="2318625"/>
                <a:ext cx="838109" cy="174271"/>
              </a:xfrm>
              <a:prstGeom prst="rect">
                <a:avLst/>
              </a:prstGeom>
              <a:solidFill>
                <a:srgbClr val="FAFAE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36000" rIns="36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MX" sz="800" dirty="0">
                    <a:effectLst/>
                  </a:rPr>
                  <a:t>Termómetro</a:t>
                </a:r>
                <a:endParaRPr kumimoji="0" lang="es-MX" sz="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" name="Rectángulo 10"/>
              <p:cNvSpPr/>
              <p:nvPr/>
            </p:nvSpPr>
            <p:spPr bwMode="auto">
              <a:xfrm>
                <a:off x="1485140" y="2762798"/>
                <a:ext cx="782604" cy="174271"/>
              </a:xfrm>
              <a:prstGeom prst="rect">
                <a:avLst/>
              </a:prstGeom>
              <a:solidFill>
                <a:srgbClr val="FAFAE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36000" rIns="36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MX" sz="800" dirty="0">
                    <a:effectLst/>
                  </a:rPr>
                  <a:t>Resistencia</a:t>
                </a:r>
                <a:endParaRPr kumimoji="0" lang="es-MX" sz="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" name="Rectángulo 11"/>
              <p:cNvSpPr/>
              <p:nvPr/>
            </p:nvSpPr>
            <p:spPr bwMode="auto">
              <a:xfrm>
                <a:off x="2420382" y="2612342"/>
                <a:ext cx="711458" cy="174271"/>
              </a:xfrm>
              <a:prstGeom prst="rect">
                <a:avLst/>
              </a:prstGeom>
              <a:solidFill>
                <a:srgbClr val="FAFAE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36000" rIns="36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MX" sz="800" dirty="0">
                    <a:effectLst/>
                  </a:rPr>
                  <a:t>Agitador</a:t>
                </a:r>
                <a:endParaRPr kumimoji="0" lang="es-MX" sz="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3" name="Rectángulo 12"/>
              <p:cNvSpPr/>
              <p:nvPr/>
            </p:nvSpPr>
            <p:spPr bwMode="auto">
              <a:xfrm>
                <a:off x="3140462" y="3515484"/>
                <a:ext cx="855474" cy="273556"/>
              </a:xfrm>
              <a:prstGeom prst="rect">
                <a:avLst/>
              </a:prstGeom>
              <a:solidFill>
                <a:srgbClr val="FAFAE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36000" rIns="36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MX" sz="800" dirty="0">
                    <a:effectLst/>
                  </a:rPr>
                  <a:t>Recipiente del calorímetro</a:t>
                </a:r>
                <a:endParaRPr kumimoji="0" lang="es-MX" sz="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4" name="Rectángulo 13"/>
              <p:cNvSpPr/>
              <p:nvPr/>
            </p:nvSpPr>
            <p:spPr bwMode="auto">
              <a:xfrm>
                <a:off x="3140462" y="3894227"/>
                <a:ext cx="855474" cy="182728"/>
              </a:xfrm>
              <a:prstGeom prst="rect">
                <a:avLst/>
              </a:prstGeom>
              <a:solidFill>
                <a:srgbClr val="FAFAE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36000" rIns="36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MX" sz="800" dirty="0">
                    <a:effectLst/>
                  </a:rPr>
                  <a:t>Pared aislante</a:t>
                </a:r>
                <a:endParaRPr kumimoji="0" lang="es-MX" sz="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5" name="Rectángulo 14"/>
              <p:cNvSpPr/>
              <p:nvPr/>
            </p:nvSpPr>
            <p:spPr bwMode="auto">
              <a:xfrm>
                <a:off x="3140462" y="4149079"/>
                <a:ext cx="855474" cy="194123"/>
              </a:xfrm>
              <a:prstGeom prst="rect">
                <a:avLst/>
              </a:prstGeom>
              <a:solidFill>
                <a:srgbClr val="FAFAE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36000" rIns="36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MX" sz="800" dirty="0">
                    <a:effectLst/>
                  </a:rPr>
                  <a:t>Agua</a:t>
                </a:r>
                <a:endParaRPr kumimoji="0" lang="es-MX" sz="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6" name="Rectángulo 15"/>
              <p:cNvSpPr/>
              <p:nvPr/>
            </p:nvSpPr>
            <p:spPr bwMode="auto">
              <a:xfrm>
                <a:off x="3140462" y="4367516"/>
                <a:ext cx="855474" cy="275143"/>
              </a:xfrm>
              <a:prstGeom prst="rect">
                <a:avLst/>
              </a:prstGeom>
              <a:solidFill>
                <a:srgbClr val="FAFAE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36000" rIns="36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MX" sz="800" dirty="0">
                    <a:effectLst/>
                  </a:rPr>
                  <a:t>Entrada de oxígeno</a:t>
                </a:r>
                <a:endParaRPr kumimoji="0" lang="es-MX" sz="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" name="Rectángulo 16"/>
              <p:cNvSpPr/>
              <p:nvPr/>
            </p:nvSpPr>
            <p:spPr bwMode="auto">
              <a:xfrm>
                <a:off x="3148474" y="4666511"/>
                <a:ext cx="855474" cy="154456"/>
              </a:xfrm>
              <a:prstGeom prst="rect">
                <a:avLst/>
              </a:prstGeom>
              <a:solidFill>
                <a:srgbClr val="FAFAE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36000" rIns="36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MX" sz="800" dirty="0">
                    <a:effectLst/>
                  </a:rPr>
                  <a:t>Bomba</a:t>
                </a:r>
                <a:endParaRPr kumimoji="0" lang="es-MX" sz="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" name="Rectángulo 17"/>
              <p:cNvSpPr/>
              <p:nvPr/>
            </p:nvSpPr>
            <p:spPr bwMode="auto">
              <a:xfrm>
                <a:off x="3153569" y="5000202"/>
                <a:ext cx="770359" cy="301005"/>
              </a:xfrm>
              <a:prstGeom prst="rect">
                <a:avLst/>
              </a:prstGeom>
              <a:solidFill>
                <a:srgbClr val="FAFAE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36000" rIns="36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MX" sz="800" dirty="0">
                    <a:effectLst/>
                  </a:rPr>
                  <a:t>Recipiente de la muestra</a:t>
                </a:r>
                <a:endParaRPr kumimoji="0" lang="es-MX" sz="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047402" y="731251"/>
            <a:ext cx="304762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Entalpía de disolución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53416" y="1435686"/>
            <a:ext cx="7635600" cy="177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ts val="1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Estrictamente hablando el proceso de disolución es una reacción química, ya que en éste se rompen y/o forman enlaces químicos, soluto-soluto, soluto-disolvente y disolvente-disolvente; por lo tanto, tiene una cierta cantidad de energía calorífica asociada, a la cual se le denomina entalpía de disolución. Un ejemplo de aplicación, serían las compresas instantáneas frías o calientes.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669646" y="3429000"/>
            <a:ext cx="5854683" cy="2911987"/>
            <a:chOff x="1669646" y="3861048"/>
            <a:chExt cx="5854683" cy="2911987"/>
          </a:xfrm>
        </p:grpSpPr>
        <p:grpSp>
          <p:nvGrpSpPr>
            <p:cNvPr id="4" name="Grupo 3"/>
            <p:cNvGrpSpPr/>
            <p:nvPr/>
          </p:nvGrpSpPr>
          <p:grpSpPr>
            <a:xfrm>
              <a:off x="1669646" y="3861048"/>
              <a:ext cx="5854683" cy="2759124"/>
              <a:chOff x="1669646" y="3861048"/>
              <a:chExt cx="5854683" cy="2759124"/>
            </a:xfrm>
          </p:grpSpPr>
          <p:pic>
            <p:nvPicPr>
              <p:cNvPr id="1026" name="Picture 2" descr="https://static.grainger.com/rp/s/is/image/Grainger/36PV29_AS01?$mdmain$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69646" y="3861048"/>
                <a:ext cx="2759124" cy="27591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0" name="Picture 6" descr="http://mlm-s2-p.mlstatic.com/987221-MLM20743992103_052016-Y.jpg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5205" y="3861048"/>
                <a:ext cx="2759124" cy="27591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" name="Rectángulo 2"/>
            <p:cNvSpPr/>
            <p:nvPr/>
          </p:nvSpPr>
          <p:spPr>
            <a:xfrm>
              <a:off x="2137367" y="6511425"/>
              <a:ext cx="509431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b="0" dirty="0">
                  <a:solidFill>
                    <a:srgbClr val="000066"/>
                  </a:solidFill>
                  <a:effectLst/>
                </a:rPr>
                <a:t>https://static.grainger.com/rp/s/is/image/Grainger/36PV29_AS01?$mdmain$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37477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878622" y="1693707"/>
            <a:ext cx="733104" cy="589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240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a</a:t>
            </a:r>
            <a:r>
              <a:rPr lang="es-MX" sz="2400" dirty="0" err="1">
                <a:solidFill>
                  <a:srgbClr val="000066"/>
                </a:solidFill>
                <a:effectLst/>
                <a:cs typeface="Times New Roman" pitchFamily="18" charset="0"/>
              </a:rPr>
              <a:t>A</a:t>
            </a:r>
            <a:r>
              <a:rPr lang="es-MX" sz="2400" baseline="-25000" dirty="0" err="1">
                <a:solidFill>
                  <a:srgbClr val="000066"/>
                </a:solidFill>
                <a:effectLst/>
                <a:cs typeface="Times New Roman" pitchFamily="18" charset="0"/>
              </a:rPr>
              <a:t>w</a:t>
            </a:r>
            <a:endParaRPr lang="es-ES" sz="2400" baseline="-25000" dirty="0">
              <a:solidFill>
                <a:srgbClr val="000066"/>
              </a:solidFill>
              <a:effectLst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315718" y="1693707"/>
            <a:ext cx="733104" cy="589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240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b</a:t>
            </a:r>
            <a:r>
              <a:rPr lang="es-MX" sz="2400" dirty="0" err="1">
                <a:solidFill>
                  <a:srgbClr val="000066"/>
                </a:solidFill>
                <a:effectLst/>
                <a:cs typeface="Times New Roman" pitchFamily="18" charset="0"/>
              </a:rPr>
              <a:t>B</a:t>
            </a:r>
            <a:r>
              <a:rPr lang="es-MX" sz="2400" baseline="-25000" dirty="0" err="1">
                <a:solidFill>
                  <a:srgbClr val="000066"/>
                </a:solidFill>
                <a:effectLst/>
                <a:cs typeface="Times New Roman" pitchFamily="18" charset="0"/>
              </a:rPr>
              <a:t>x</a:t>
            </a:r>
            <a:endParaRPr lang="es-ES" sz="2400" baseline="-25000" dirty="0">
              <a:solidFill>
                <a:srgbClr val="000066"/>
              </a:solidFill>
              <a:effectLst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066269" y="1693707"/>
            <a:ext cx="733104" cy="589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240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c</a:t>
            </a:r>
            <a:r>
              <a:rPr lang="es-MX" sz="2400" dirty="0" err="1">
                <a:solidFill>
                  <a:srgbClr val="000066"/>
                </a:solidFill>
                <a:effectLst/>
                <a:cs typeface="Times New Roman" pitchFamily="18" charset="0"/>
              </a:rPr>
              <a:t>C</a:t>
            </a:r>
            <a:r>
              <a:rPr lang="es-MX" sz="2400" baseline="-25000" dirty="0" err="1">
                <a:solidFill>
                  <a:srgbClr val="000066"/>
                </a:solidFill>
                <a:effectLst/>
                <a:cs typeface="Times New Roman" pitchFamily="18" charset="0"/>
              </a:rPr>
              <a:t>y</a:t>
            </a:r>
            <a:endParaRPr lang="es-ES" sz="2400" baseline="-25000" dirty="0">
              <a:solidFill>
                <a:srgbClr val="000066"/>
              </a:solidFill>
              <a:effectLst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503368" y="1693707"/>
            <a:ext cx="733104" cy="589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240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d</a:t>
            </a:r>
            <a:r>
              <a:rPr lang="es-MX" sz="2400" dirty="0" err="1">
                <a:solidFill>
                  <a:srgbClr val="000066"/>
                </a:solidFill>
                <a:effectLst/>
                <a:cs typeface="Times New Roman" pitchFamily="18" charset="0"/>
              </a:rPr>
              <a:t>D</a:t>
            </a:r>
            <a:r>
              <a:rPr lang="es-MX" sz="2400" baseline="-25000" dirty="0" err="1">
                <a:solidFill>
                  <a:srgbClr val="000066"/>
                </a:solidFill>
                <a:effectLst/>
                <a:cs typeface="Times New Roman" pitchFamily="18" charset="0"/>
              </a:rPr>
              <a:t>z</a:t>
            </a:r>
            <a:endParaRPr lang="es-ES" sz="2400" baseline="-25000" dirty="0">
              <a:solidFill>
                <a:srgbClr val="000066"/>
              </a:solidFill>
              <a:effectLst/>
            </a:endParaRPr>
          </a:p>
        </p:txBody>
      </p:sp>
      <p:cxnSp>
        <p:nvCxnSpPr>
          <p:cNvPr id="12" name="11 Conector recto de flecha"/>
          <p:cNvCxnSpPr/>
          <p:nvPr/>
        </p:nvCxnSpPr>
        <p:spPr bwMode="auto">
          <a:xfrm>
            <a:off x="4276283" y="1987797"/>
            <a:ext cx="57150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830208" y="1693707"/>
            <a:ext cx="267028" cy="589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2400" dirty="0">
                <a:solidFill>
                  <a:srgbClr val="000066"/>
                </a:solidFill>
                <a:effectLst/>
                <a:cs typeface="Times New Roman" pitchFamily="18" charset="0"/>
              </a:rPr>
              <a:t>+</a:t>
            </a:r>
            <a:endParaRPr lang="es-ES" sz="2400" baseline="-25000" dirty="0">
              <a:solidFill>
                <a:srgbClr val="000066"/>
              </a:solidFill>
              <a:effectLst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6017855" y="1693707"/>
            <a:ext cx="267028" cy="589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2400" dirty="0">
                <a:solidFill>
                  <a:srgbClr val="000066"/>
                </a:solidFill>
                <a:effectLst/>
                <a:cs typeface="Times New Roman" pitchFamily="18" charset="0"/>
              </a:rPr>
              <a:t>+</a:t>
            </a:r>
            <a:endParaRPr lang="es-ES" sz="2400" baseline="-25000" dirty="0">
              <a:solidFill>
                <a:srgbClr val="000066"/>
              </a:solidFill>
              <a:effectLst/>
            </a:endParaRPr>
          </a:p>
        </p:txBody>
      </p:sp>
      <p:grpSp>
        <p:nvGrpSpPr>
          <p:cNvPr id="2" name="21 Grupo"/>
          <p:cNvGrpSpPr/>
          <p:nvPr/>
        </p:nvGrpSpPr>
        <p:grpSpPr>
          <a:xfrm>
            <a:off x="1007614" y="2589839"/>
            <a:ext cx="7428958" cy="623137"/>
            <a:chOff x="2362735" y="3296757"/>
            <a:chExt cx="5000660" cy="950289"/>
          </a:xfrm>
        </p:grpSpPr>
        <p:sp>
          <p:nvSpPr>
            <p:cNvPr id="18" name="Text Box 2"/>
            <p:cNvSpPr txBox="1">
              <a:spLocks noChangeArrowheads="1"/>
            </p:cNvSpPr>
            <p:nvPr/>
          </p:nvSpPr>
          <p:spPr bwMode="auto">
            <a:xfrm>
              <a:off x="2362735" y="3347645"/>
              <a:ext cx="5000660" cy="899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 eaLnBrk="1" hangingPunct="1">
                <a:lnSpc>
                  <a:spcPct val="140000"/>
                </a:lnSpc>
                <a:spcAft>
                  <a:spcPct val="40000"/>
                </a:spcAft>
              </a:pPr>
              <a:r>
                <a:rPr lang="es-MX" sz="2400" b="0" dirty="0" err="1">
                  <a:solidFill>
                    <a:srgbClr val="000066"/>
                  </a:solidFill>
                  <a:effectLst/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s-MX" sz="2400" b="0" dirty="0" err="1">
                  <a:solidFill>
                    <a:srgbClr val="000066"/>
                  </a:solidFill>
                  <a:effectLst/>
                  <a:cs typeface="Times New Roman" pitchFamily="18" charset="0"/>
                </a:rPr>
                <a:t>H</a:t>
              </a:r>
              <a:r>
                <a:rPr lang="es-MX" sz="2400" b="0" baseline="-25000" dirty="0" err="1">
                  <a:solidFill>
                    <a:srgbClr val="000066"/>
                  </a:solidFill>
                  <a:effectLst/>
                  <a:cs typeface="Times New Roman" pitchFamily="18" charset="0"/>
                </a:rPr>
                <a:t>r</a:t>
              </a:r>
              <a:r>
                <a:rPr lang="es-MX" sz="2400" b="0" dirty="0">
                  <a:solidFill>
                    <a:srgbClr val="000066"/>
                  </a:solidFill>
                  <a:effectLst/>
                  <a:cs typeface="Times New Roman" pitchFamily="18" charset="0"/>
                </a:rPr>
                <a:t>  =  (∑</a:t>
              </a:r>
              <a:r>
                <a:rPr lang="es-MX" sz="2400" b="0" dirty="0">
                  <a:solidFill>
                    <a:srgbClr val="000066"/>
                  </a:solidFill>
                  <a:effectLst/>
                  <a:latin typeface="Symbol" pitchFamily="18" charset="2"/>
                  <a:cs typeface="Times New Roman" pitchFamily="18" charset="0"/>
                </a:rPr>
                <a:t> </a:t>
              </a:r>
              <a:r>
                <a:rPr lang="es-MX" sz="2400" b="0" dirty="0" err="1">
                  <a:solidFill>
                    <a:srgbClr val="00006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s-MX" sz="2400" b="0" dirty="0" err="1">
                  <a:solidFill>
                    <a:srgbClr val="000066"/>
                  </a:solidFill>
                  <a:effectLst/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s-MX" sz="2400" b="0" dirty="0" err="1">
                  <a:solidFill>
                    <a:srgbClr val="000066"/>
                  </a:solidFill>
                  <a:effectLst/>
                  <a:cs typeface="Times New Roman" pitchFamily="18" charset="0"/>
                </a:rPr>
                <a:t>H</a:t>
              </a:r>
              <a:r>
                <a:rPr lang="es-MX" sz="2400" b="0" baseline="-25000" dirty="0" err="1">
                  <a:solidFill>
                    <a:srgbClr val="000066"/>
                  </a:solidFill>
                  <a:effectLst/>
                  <a:cs typeface="Times New Roman" pitchFamily="18" charset="0"/>
                </a:rPr>
                <a:t>f</a:t>
              </a:r>
              <a:r>
                <a:rPr lang="es-MX" sz="2400" b="0" baseline="-25000" dirty="0">
                  <a:solidFill>
                    <a:srgbClr val="000066"/>
                  </a:solidFill>
                  <a:effectLst/>
                  <a:cs typeface="Times New Roman" pitchFamily="18" charset="0"/>
                </a:rPr>
                <a:t> </a:t>
              </a:r>
              <a:r>
                <a:rPr lang="es-MX" sz="2400" b="0" dirty="0">
                  <a:solidFill>
                    <a:srgbClr val="000066"/>
                  </a:solidFill>
                  <a:effectLst/>
                  <a:cs typeface="Times New Roman" pitchFamily="18" charset="0"/>
                </a:rPr>
                <a:t>)</a:t>
              </a:r>
              <a:r>
                <a:rPr lang="es-MX" sz="2400" b="0" baseline="-25000" dirty="0">
                  <a:solidFill>
                    <a:srgbClr val="000066"/>
                  </a:solidFill>
                  <a:effectLst/>
                  <a:cs typeface="Times New Roman" pitchFamily="18" charset="0"/>
                </a:rPr>
                <a:t>Productos</a:t>
              </a:r>
              <a:r>
                <a:rPr lang="es-MX" sz="2400" b="0" dirty="0">
                  <a:solidFill>
                    <a:srgbClr val="000066"/>
                  </a:solidFill>
                  <a:effectLst/>
                  <a:cs typeface="Times New Roman" pitchFamily="18" charset="0"/>
                </a:rPr>
                <a:t> ─ (∑</a:t>
              </a:r>
              <a:r>
                <a:rPr lang="es-MX" sz="2400" b="0" dirty="0">
                  <a:solidFill>
                    <a:srgbClr val="000066"/>
                  </a:solidFill>
                  <a:effectLst/>
                  <a:latin typeface="Symbol" pitchFamily="18" charset="2"/>
                  <a:cs typeface="Times New Roman" pitchFamily="18" charset="0"/>
                </a:rPr>
                <a:t> </a:t>
              </a:r>
              <a:r>
                <a:rPr lang="es-MX" sz="2400" b="0" dirty="0" err="1">
                  <a:solidFill>
                    <a:srgbClr val="00006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s-MX" sz="2400" b="0" dirty="0" err="1">
                  <a:solidFill>
                    <a:srgbClr val="000066"/>
                  </a:solidFill>
                  <a:effectLst/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s-MX" sz="2400" b="0" dirty="0" err="1">
                  <a:solidFill>
                    <a:srgbClr val="000066"/>
                  </a:solidFill>
                  <a:effectLst/>
                  <a:cs typeface="Times New Roman" pitchFamily="18" charset="0"/>
                </a:rPr>
                <a:t>H</a:t>
              </a:r>
              <a:r>
                <a:rPr lang="es-MX" sz="2400" b="0" baseline="-25000" dirty="0" err="1">
                  <a:solidFill>
                    <a:srgbClr val="000066"/>
                  </a:solidFill>
                  <a:effectLst/>
                  <a:cs typeface="Times New Roman" pitchFamily="18" charset="0"/>
                </a:rPr>
                <a:t>f</a:t>
              </a:r>
              <a:r>
                <a:rPr lang="es-MX" sz="2400" b="0" baseline="-25000" dirty="0">
                  <a:solidFill>
                    <a:srgbClr val="000066"/>
                  </a:solidFill>
                  <a:effectLst/>
                  <a:cs typeface="Times New Roman" pitchFamily="18" charset="0"/>
                </a:rPr>
                <a:t> </a:t>
              </a:r>
              <a:r>
                <a:rPr lang="es-MX" sz="2400" b="0" dirty="0">
                  <a:solidFill>
                    <a:srgbClr val="000066"/>
                  </a:solidFill>
                  <a:effectLst/>
                  <a:cs typeface="Times New Roman" pitchFamily="18" charset="0"/>
                </a:rPr>
                <a:t>)</a:t>
              </a:r>
              <a:r>
                <a:rPr lang="es-MX" sz="2400" b="0" baseline="-25000" dirty="0">
                  <a:solidFill>
                    <a:srgbClr val="000066"/>
                  </a:solidFill>
                  <a:effectLst/>
                  <a:cs typeface="Times New Roman" pitchFamily="18" charset="0"/>
                </a:rPr>
                <a:t>Reactivos</a:t>
              </a:r>
              <a:r>
                <a:rPr lang="es-MX" sz="2400" b="0" dirty="0">
                  <a:solidFill>
                    <a:srgbClr val="000066"/>
                  </a:solidFill>
                  <a:effectLst/>
                  <a:cs typeface="Times New Roman" pitchFamily="18" charset="0"/>
                </a:rPr>
                <a:t>  </a:t>
              </a:r>
              <a:endParaRPr lang="es-ES" sz="2400" b="0" baseline="-25000" dirty="0">
                <a:solidFill>
                  <a:srgbClr val="000066"/>
                </a:solidFill>
                <a:effectLst/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3211745" y="3296757"/>
              <a:ext cx="285752" cy="609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2400" dirty="0">
                  <a:solidFill>
                    <a:srgbClr val="000066"/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249508" y="3296757"/>
              <a:ext cx="285752" cy="609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2400" dirty="0">
                  <a:solidFill>
                    <a:srgbClr val="000066"/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5932119" y="3296757"/>
              <a:ext cx="285752" cy="609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2400" dirty="0">
                  <a:solidFill>
                    <a:srgbClr val="000066"/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79634" y="-130805"/>
            <a:ext cx="18473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>
              <a:solidFill>
                <a:srgbClr val="000066"/>
              </a:solidFill>
            </a:endParaRP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753416" y="4705918"/>
            <a:ext cx="7635600" cy="74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ts val="1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Las entalpías de formación de cada compuesto, se consultan en tablas de datos termodinámicos de diferentes sustancias.</a:t>
            </a:r>
          </a:p>
        </p:txBody>
      </p:sp>
      <p:grpSp>
        <p:nvGrpSpPr>
          <p:cNvPr id="3" name="37 Grupo"/>
          <p:cNvGrpSpPr/>
          <p:nvPr/>
        </p:nvGrpSpPr>
        <p:grpSpPr>
          <a:xfrm>
            <a:off x="1413497" y="3596788"/>
            <a:ext cx="6315438" cy="696308"/>
            <a:chOff x="-127050" y="3289117"/>
            <a:chExt cx="6315438" cy="696308"/>
          </a:xfrm>
        </p:grpSpPr>
        <p:grpSp>
          <p:nvGrpSpPr>
            <p:cNvPr id="4" name="34 Grupo"/>
            <p:cNvGrpSpPr/>
            <p:nvPr/>
          </p:nvGrpSpPr>
          <p:grpSpPr>
            <a:xfrm>
              <a:off x="-127050" y="3289117"/>
              <a:ext cx="6315438" cy="696308"/>
              <a:chOff x="-637749" y="4714884"/>
              <a:chExt cx="6315438" cy="696308"/>
            </a:xfrm>
          </p:grpSpPr>
          <p:sp>
            <p:nvSpPr>
              <p:cNvPr id="27" name="Text Box 3"/>
              <p:cNvSpPr txBox="1">
                <a:spLocks noChangeArrowheads="1"/>
              </p:cNvSpPr>
              <p:nvPr/>
            </p:nvSpPr>
            <p:spPr bwMode="auto">
              <a:xfrm>
                <a:off x="-270346" y="4729147"/>
                <a:ext cx="28575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77800" indent="-177800" algn="just" eaLnBrk="1" hangingPunct="1">
                  <a:lnSpc>
                    <a:spcPct val="140000"/>
                  </a:lnSpc>
                  <a:spcAft>
                    <a:spcPts val="1800"/>
                  </a:spcAft>
                </a:pPr>
                <a:r>
                  <a:rPr lang="es-MX" sz="2000" dirty="0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º</a:t>
                </a:r>
              </a:p>
            </p:txBody>
          </p:sp>
          <p:sp>
            <p:nvSpPr>
              <p:cNvPr id="24" name="Text Box 2"/>
              <p:cNvSpPr txBox="1">
                <a:spLocks noChangeArrowheads="1"/>
              </p:cNvSpPr>
              <p:nvPr/>
            </p:nvSpPr>
            <p:spPr bwMode="auto">
              <a:xfrm>
                <a:off x="-637749" y="4740819"/>
                <a:ext cx="6315438" cy="5897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36000" tIns="36000" rIns="36000" bIns="36000">
                <a:spAutoFit/>
              </a:bodyPr>
              <a:lstStyle/>
              <a:p>
                <a:pPr eaLnBrk="1" hangingPunct="1">
                  <a:lnSpc>
                    <a:spcPct val="140000"/>
                  </a:lnSpc>
                  <a:spcAft>
                    <a:spcPct val="40000"/>
                  </a:spcAft>
                </a:pPr>
                <a:r>
                  <a:rPr lang="es-MX" sz="2400" b="0" dirty="0" err="1">
                    <a:solidFill>
                      <a:srgbClr val="000066"/>
                    </a:solidFill>
                    <a:effectLst/>
                    <a:latin typeface="Symbol" pitchFamily="18" charset="2"/>
                    <a:cs typeface="Times New Roman" pitchFamily="18" charset="0"/>
                  </a:rPr>
                  <a:t>D</a:t>
                </a:r>
                <a:r>
                  <a:rPr lang="es-MX" sz="2400" b="0" dirty="0" err="1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H</a:t>
                </a:r>
                <a:r>
                  <a:rPr lang="es-MX" sz="2400" b="0" baseline="-25000" dirty="0" err="1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r</a:t>
                </a:r>
                <a:r>
                  <a:rPr lang="es-MX" sz="2400" b="0" dirty="0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  =  (</a:t>
                </a:r>
                <a:r>
                  <a:rPr lang="es-MX" sz="2400" dirty="0" err="1">
                    <a:solidFill>
                      <a:srgbClr val="FF0000"/>
                    </a:solidFill>
                    <a:effectLst/>
                    <a:cs typeface="Times New Roman" pitchFamily="18" charset="0"/>
                  </a:rPr>
                  <a:t>c</a:t>
                </a:r>
                <a:r>
                  <a:rPr lang="es-MX" sz="2400" b="0" dirty="0" err="1">
                    <a:solidFill>
                      <a:srgbClr val="000066"/>
                    </a:solidFill>
                    <a:effectLst/>
                    <a:latin typeface="Symbol" pitchFamily="18" charset="2"/>
                    <a:cs typeface="Times New Roman" pitchFamily="18" charset="0"/>
                  </a:rPr>
                  <a:t>D</a:t>
                </a:r>
                <a:r>
                  <a:rPr lang="es-MX" sz="2400" b="0" dirty="0" err="1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H</a:t>
                </a:r>
                <a:r>
                  <a:rPr lang="es-MX" sz="2400" b="0" baseline="-25000" dirty="0" err="1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f</a:t>
                </a:r>
                <a:r>
                  <a:rPr lang="es-MX" sz="2400" b="0" dirty="0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    +  </a:t>
                </a:r>
                <a:r>
                  <a:rPr lang="es-MX" sz="2400" dirty="0" err="1">
                    <a:solidFill>
                      <a:srgbClr val="FF0000"/>
                    </a:solidFill>
                    <a:effectLst/>
                    <a:cs typeface="Times New Roman" pitchFamily="18" charset="0"/>
                  </a:rPr>
                  <a:t>d</a:t>
                </a:r>
                <a:r>
                  <a:rPr lang="es-MX" sz="2400" b="0" dirty="0" err="1">
                    <a:solidFill>
                      <a:srgbClr val="000066"/>
                    </a:solidFill>
                    <a:effectLst/>
                    <a:latin typeface="Symbol" pitchFamily="18" charset="2"/>
                    <a:cs typeface="Times New Roman" pitchFamily="18" charset="0"/>
                  </a:rPr>
                  <a:t>D</a:t>
                </a:r>
                <a:r>
                  <a:rPr lang="es-MX" sz="2400" b="0" dirty="0" err="1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H</a:t>
                </a:r>
                <a:r>
                  <a:rPr lang="es-MX" sz="2400" b="0" baseline="-25000" dirty="0" err="1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f</a:t>
                </a:r>
                <a:r>
                  <a:rPr lang="es-MX" sz="2400" b="0" dirty="0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   ) ─ (</a:t>
                </a:r>
                <a:r>
                  <a:rPr lang="es-MX" sz="2400" dirty="0" err="1">
                    <a:solidFill>
                      <a:srgbClr val="FF0000"/>
                    </a:solidFill>
                    <a:effectLst/>
                    <a:cs typeface="Times New Roman" pitchFamily="18" charset="0"/>
                  </a:rPr>
                  <a:t>a</a:t>
                </a:r>
                <a:r>
                  <a:rPr lang="es-MX" sz="2400" b="0" dirty="0" err="1">
                    <a:solidFill>
                      <a:srgbClr val="000066"/>
                    </a:solidFill>
                    <a:effectLst/>
                    <a:latin typeface="Symbol" pitchFamily="18" charset="2"/>
                    <a:cs typeface="Times New Roman" pitchFamily="18" charset="0"/>
                  </a:rPr>
                  <a:t>D</a:t>
                </a:r>
                <a:r>
                  <a:rPr lang="es-MX" sz="2400" b="0" dirty="0" err="1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H</a:t>
                </a:r>
                <a:r>
                  <a:rPr lang="es-MX" sz="2400" b="0" baseline="-25000" dirty="0" err="1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f</a:t>
                </a:r>
                <a:r>
                  <a:rPr lang="es-MX" sz="2400" b="0" dirty="0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    +  </a:t>
                </a:r>
                <a:r>
                  <a:rPr lang="es-MX" sz="2400" dirty="0" err="1">
                    <a:solidFill>
                      <a:srgbClr val="FF0000"/>
                    </a:solidFill>
                    <a:effectLst/>
                    <a:cs typeface="Times New Roman" pitchFamily="18" charset="0"/>
                  </a:rPr>
                  <a:t>b</a:t>
                </a:r>
                <a:r>
                  <a:rPr lang="es-MX" sz="2400" b="0" dirty="0" err="1">
                    <a:solidFill>
                      <a:srgbClr val="000066"/>
                    </a:solidFill>
                    <a:effectLst/>
                    <a:latin typeface="Symbol" pitchFamily="18" charset="2"/>
                    <a:cs typeface="Times New Roman" pitchFamily="18" charset="0"/>
                  </a:rPr>
                  <a:t>D</a:t>
                </a:r>
                <a:r>
                  <a:rPr lang="es-MX" sz="2400" b="0" dirty="0" err="1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H</a:t>
                </a:r>
                <a:r>
                  <a:rPr lang="es-MX" sz="2400" b="0" baseline="-25000" dirty="0" err="1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f</a:t>
                </a:r>
                <a:r>
                  <a:rPr lang="es-MX" sz="2400" b="0" dirty="0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   )</a:t>
                </a:r>
                <a:endParaRPr lang="es-ES" sz="2400" b="0" baseline="-25000" dirty="0">
                  <a:solidFill>
                    <a:srgbClr val="000066"/>
                  </a:solidFill>
                  <a:effectLst/>
                </a:endParaRPr>
              </a:p>
            </p:txBody>
          </p:sp>
          <p:sp>
            <p:nvSpPr>
              <p:cNvPr id="28" name="Text Box 3"/>
              <p:cNvSpPr txBox="1">
                <a:spLocks noChangeArrowheads="1"/>
              </p:cNvSpPr>
              <p:nvPr/>
            </p:nvSpPr>
            <p:spPr bwMode="auto">
              <a:xfrm>
                <a:off x="2328852" y="4714884"/>
                <a:ext cx="28575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77800" indent="-177800" algn="just" eaLnBrk="1" hangingPunct="1">
                  <a:lnSpc>
                    <a:spcPct val="140000"/>
                  </a:lnSpc>
                  <a:spcAft>
                    <a:spcPts val="1800"/>
                  </a:spcAft>
                </a:pPr>
                <a:r>
                  <a:rPr lang="es-MX" sz="2000" dirty="0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º</a:t>
                </a:r>
              </a:p>
            </p:txBody>
          </p:sp>
          <p:sp>
            <p:nvSpPr>
              <p:cNvPr id="29" name="Text Box 3"/>
              <p:cNvSpPr txBox="1">
                <a:spLocks noChangeArrowheads="1"/>
              </p:cNvSpPr>
              <p:nvPr/>
            </p:nvSpPr>
            <p:spPr bwMode="auto">
              <a:xfrm>
                <a:off x="3789762" y="4714884"/>
                <a:ext cx="28575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77800" indent="-177800" algn="just" eaLnBrk="1" hangingPunct="1">
                  <a:lnSpc>
                    <a:spcPct val="140000"/>
                  </a:lnSpc>
                  <a:spcAft>
                    <a:spcPts val="1800"/>
                  </a:spcAft>
                </a:pPr>
                <a:r>
                  <a:rPr lang="es-MX" sz="2000" dirty="0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º</a:t>
                </a:r>
              </a:p>
            </p:txBody>
          </p:sp>
          <p:sp>
            <p:nvSpPr>
              <p:cNvPr id="30" name="Text Box 3"/>
              <p:cNvSpPr txBox="1">
                <a:spLocks noChangeArrowheads="1"/>
              </p:cNvSpPr>
              <p:nvPr/>
            </p:nvSpPr>
            <p:spPr bwMode="auto">
              <a:xfrm>
                <a:off x="5122238" y="4714884"/>
                <a:ext cx="28575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177800" indent="-177800" algn="just" eaLnBrk="1" hangingPunct="1">
                  <a:lnSpc>
                    <a:spcPct val="140000"/>
                  </a:lnSpc>
                  <a:spcAft>
                    <a:spcPts val="1800"/>
                  </a:spcAft>
                </a:pPr>
                <a:r>
                  <a:rPr lang="es-MX" sz="2000" dirty="0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º</a:t>
                </a:r>
              </a:p>
            </p:txBody>
          </p:sp>
          <p:sp>
            <p:nvSpPr>
              <p:cNvPr id="38" name="30 Rectángulo"/>
              <p:cNvSpPr/>
              <p:nvPr/>
            </p:nvSpPr>
            <p:spPr>
              <a:xfrm>
                <a:off x="3899568" y="5049871"/>
                <a:ext cx="372410" cy="292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sz="1300" b="0" dirty="0" err="1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A</a:t>
                </a:r>
                <a:r>
                  <a:rPr lang="es-MX" sz="1300" b="0" baseline="-25000" dirty="0" err="1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w</a:t>
                </a:r>
                <a:endParaRPr lang="es-ES" sz="1300" b="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9" name="31 Rectángulo"/>
              <p:cNvSpPr/>
              <p:nvPr/>
            </p:nvSpPr>
            <p:spPr>
              <a:xfrm>
                <a:off x="5232301" y="5096101"/>
                <a:ext cx="351378" cy="292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sz="1300" b="0" dirty="0" err="1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B</a:t>
                </a:r>
                <a:r>
                  <a:rPr lang="es-MX" sz="1300" b="0" baseline="-25000" dirty="0" err="1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x</a:t>
                </a:r>
                <a:endParaRPr lang="es-ES" sz="1300" b="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40" name="32 Rectángulo"/>
              <p:cNvSpPr/>
              <p:nvPr/>
            </p:nvSpPr>
            <p:spPr>
              <a:xfrm>
                <a:off x="2424031" y="5118804"/>
                <a:ext cx="360996" cy="292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sz="1300" b="0" dirty="0" err="1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D</a:t>
                </a:r>
                <a:r>
                  <a:rPr lang="es-MX" sz="1300" b="0" baseline="-25000" dirty="0" err="1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z</a:t>
                </a:r>
                <a:endParaRPr lang="es-ES" sz="1300" b="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41" name="33 Rectángulo"/>
              <p:cNvSpPr/>
              <p:nvPr/>
            </p:nvSpPr>
            <p:spPr>
              <a:xfrm>
                <a:off x="1090239" y="5105827"/>
                <a:ext cx="360996" cy="292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sz="1300" b="0" dirty="0" err="1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C</a:t>
                </a:r>
                <a:r>
                  <a:rPr lang="es-MX" sz="1300" b="0" baseline="-25000" dirty="0" err="1">
                    <a:solidFill>
                      <a:srgbClr val="000066"/>
                    </a:solidFill>
                    <a:effectLst/>
                    <a:cs typeface="Times New Roman" pitchFamily="18" charset="0"/>
                  </a:rPr>
                  <a:t>y</a:t>
                </a:r>
                <a:endParaRPr lang="es-ES" sz="1300" b="0" dirty="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37" name="Text Box 3"/>
            <p:cNvSpPr txBox="1">
              <a:spLocks noChangeArrowheads="1"/>
            </p:cNvSpPr>
            <p:nvPr/>
          </p:nvSpPr>
          <p:spPr bwMode="auto">
            <a:xfrm>
              <a:off x="1504046" y="3296757"/>
              <a:ext cx="28575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2000" dirty="0">
                  <a:solidFill>
                    <a:srgbClr val="000066"/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</p:grp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2653062" y="731251"/>
            <a:ext cx="383630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Entalpía de reacción (tablas)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5" grpId="0"/>
      <p:bldP spid="16" grpId="0"/>
      <p:bldP spid="3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53415" y="1628800"/>
            <a:ext cx="7635600" cy="327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just" eaLnBrk="1" hangingPunct="1">
              <a:lnSpc>
                <a:spcPct val="14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ES_tradnl" sz="1600" b="0" dirty="0">
                <a:solidFill>
                  <a:srgbClr val="000066"/>
                </a:solidFill>
                <a:effectLst/>
              </a:rPr>
              <a:t>La entalpia de disolución (</a:t>
            </a:r>
            <a:r>
              <a:rPr lang="es-ES_tradnl" sz="1600" b="0" dirty="0" err="1">
                <a:solidFill>
                  <a:srgbClr val="000066"/>
                </a:solidFill>
                <a:effectLst/>
                <a:latin typeface="Symbol" pitchFamily="18" charset="2"/>
              </a:rPr>
              <a:t>D</a:t>
            </a:r>
            <a:r>
              <a:rPr lang="es-ES_tradnl" sz="1600" b="0" dirty="0" err="1">
                <a:solidFill>
                  <a:srgbClr val="000066"/>
                </a:solidFill>
                <a:effectLst/>
              </a:rPr>
              <a:t>H</a:t>
            </a:r>
            <a:r>
              <a:rPr lang="es-ES_tradnl" sz="1600" b="0" baseline="-25000" dirty="0" err="1">
                <a:solidFill>
                  <a:srgbClr val="000066"/>
                </a:solidFill>
                <a:effectLst/>
              </a:rPr>
              <a:t>d</a:t>
            </a:r>
            <a:r>
              <a:rPr lang="es-ES_tradnl" sz="1600" b="0" dirty="0">
                <a:solidFill>
                  <a:srgbClr val="000066"/>
                </a:solidFill>
                <a:effectLst/>
              </a:rPr>
              <a:t>) de una sustancia es la energía involucrada en el proceso de disolución.</a:t>
            </a:r>
          </a:p>
          <a:p>
            <a:pPr marL="174625" indent="-174625" algn="just" eaLnBrk="1" hangingPunct="1">
              <a:lnSpc>
                <a:spcPct val="14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ES_tradnl" sz="1600" b="0" dirty="0">
                <a:solidFill>
                  <a:srgbClr val="000066"/>
                </a:solidFill>
                <a:effectLst/>
              </a:rPr>
              <a:t>El cambio de entalpia que se observa al preparar una disolución puede considerarse como la suma de dos energías: la energía requerida para romper determinados enlaces (soluto-soluto y disolvente-disolvente) y la energía liberada para la formación de enlaces nuevos (soluto-disolvente).</a:t>
            </a:r>
          </a:p>
          <a:p>
            <a:pPr marL="174625" indent="-174625" algn="just" eaLnBrk="1" hangingPunct="1">
              <a:lnSpc>
                <a:spcPct val="14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ES_tradnl" sz="1600" b="0" dirty="0">
                <a:solidFill>
                  <a:srgbClr val="000066"/>
                </a:solidFill>
                <a:effectLst/>
              </a:rPr>
              <a:t>El valor de la entalpia de disolución depende de la concentración de la disolución final.</a:t>
            </a:r>
            <a:endParaRPr lang="es-MX" sz="1600" b="0" dirty="0">
              <a:solidFill>
                <a:srgbClr val="000066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3047401" y="731251"/>
            <a:ext cx="304762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Entalpía de disolución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378436" y="731251"/>
            <a:ext cx="238558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Material y equipo</a:t>
            </a:r>
          </a:p>
        </p:txBody>
      </p:sp>
      <p:sp>
        <p:nvSpPr>
          <p:cNvPr id="7" name="Text Box 1053">
            <a:extLst>
              <a:ext uri="{FF2B5EF4-FFF2-40B4-BE49-F238E27FC236}">
                <a16:creationId xmlns:a16="http://schemas.microsoft.com/office/drawing/2014/main" xmlns="" id="{D609D79C-FF3F-4630-9489-291BC15BA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7" y="1484784"/>
            <a:ext cx="770572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a) 1 agitador magnético.</a:t>
            </a:r>
          </a:p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b) 1 parrilla con agitación.</a:t>
            </a:r>
          </a:p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c) 1 balanza </a:t>
            </a:r>
            <a:r>
              <a:rPr lang="es-ES" sz="1600" b="0" dirty="0" err="1">
                <a:solidFill>
                  <a:srgbClr val="000066"/>
                </a:solidFill>
                <a:effectLst/>
                <a:cs typeface="Times New Roman" pitchFamily="18" charset="0"/>
              </a:rPr>
              <a:t>semianalítica</a:t>
            </a: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d) 1 termómetro de -10 a 110 [</a:t>
            </a:r>
            <a:r>
              <a:rPr lang="es-ES" sz="1600" b="0" baseline="30000" dirty="0" err="1">
                <a:solidFill>
                  <a:srgbClr val="000066"/>
                </a:solidFill>
                <a:effectLst/>
                <a:cs typeface="Times New Roman" pitchFamily="18" charset="0"/>
              </a:rPr>
              <a:t>o</a:t>
            </a:r>
            <a:r>
              <a:rPr lang="es-ES" sz="1600" b="0" dirty="0" err="1">
                <a:solidFill>
                  <a:srgbClr val="000066"/>
                </a:solidFill>
                <a:effectLst/>
                <a:cs typeface="Times New Roman" pitchFamily="18" charset="0"/>
              </a:rPr>
              <a:t>C</a:t>
            </a: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].</a:t>
            </a:r>
          </a:p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e) 1 probeta de vidrio de 100 [ml].</a:t>
            </a:r>
          </a:p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f) 1 vaso de precipitados de 150 [ml].</a:t>
            </a:r>
          </a:p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g) 1 espátula con mango de madera.</a:t>
            </a:r>
          </a:p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h) 1 calorímetro con tapón de hule..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844108" y="731251"/>
            <a:ext cx="145424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Reactivos</a:t>
            </a:r>
          </a:p>
        </p:txBody>
      </p:sp>
      <p:sp>
        <p:nvSpPr>
          <p:cNvPr id="7" name="Text Box 1053">
            <a:extLst>
              <a:ext uri="{FF2B5EF4-FFF2-40B4-BE49-F238E27FC236}">
                <a16:creationId xmlns:a16="http://schemas.microsoft.com/office/drawing/2014/main" xmlns="" id="{D609D79C-FF3F-4630-9489-291BC15BA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7" y="1484784"/>
            <a:ext cx="77057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1) Agua de la llave.</a:t>
            </a:r>
          </a:p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2) Cloruro de calcio, CaCl</a:t>
            </a:r>
            <a:r>
              <a:rPr lang="es-MX" sz="1600" b="0" baseline="-25000" dirty="0">
                <a:solidFill>
                  <a:srgbClr val="000066"/>
                </a:solidFill>
                <a:effectLst/>
                <a:cs typeface="Times New Roman" pitchFamily="18" charset="0"/>
              </a:rPr>
              <a:t>2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, granulado, grado industrial.</a:t>
            </a:r>
          </a:p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3) Nitrato de amonio, NH</a:t>
            </a:r>
            <a:r>
              <a:rPr lang="es-MX" sz="1600" b="0" baseline="-25000" dirty="0">
                <a:solidFill>
                  <a:srgbClr val="000066"/>
                </a:solidFill>
                <a:effectLst/>
                <a:cs typeface="Times New Roman" pitchFamily="18" charset="0"/>
              </a:rPr>
              <a:t>4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NO</a:t>
            </a:r>
            <a:r>
              <a:rPr lang="es-MX" sz="1600" b="0" baseline="-25000" dirty="0">
                <a:solidFill>
                  <a:srgbClr val="000066"/>
                </a:solidFill>
                <a:effectLst/>
                <a:cs typeface="Times New Roman" pitchFamily="18" charset="0"/>
              </a:rPr>
              <a:t>3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, granulado, grado industrial.</a:t>
            </a:r>
            <a:endParaRPr lang="es-ES" sz="1600" b="0" dirty="0">
              <a:solidFill>
                <a:srgbClr val="000066"/>
              </a:solidFill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421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813651" y="731251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sp>
        <p:nvSpPr>
          <p:cNvPr id="9" name="Text Box 1053">
            <a:extLst>
              <a:ext uri="{FF2B5EF4-FFF2-40B4-BE49-F238E27FC236}">
                <a16:creationId xmlns:a16="http://schemas.microsoft.com/office/drawing/2014/main" xmlns="" id="{378220E5-2621-4F92-9296-8EF6B5EBD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7" y="1484784"/>
            <a:ext cx="7705725" cy="191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ACTIVIDAD 1.</a:t>
            </a:r>
          </a:p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El profesor verificará que los alumnos posean los conocimientos teóricos necesarios para la realización de la práctica y explicará los cuidados que deben tenerse en el manejo del material, equipo y las sustancias químicas que se utilizarán.</a:t>
            </a:r>
          </a:p>
        </p:txBody>
      </p:sp>
    </p:spTree>
    <p:extLst>
      <p:ext uri="{BB962C8B-B14F-4D97-AF65-F5344CB8AC3E}">
        <p14:creationId xmlns:p14="http://schemas.microsoft.com/office/powerpoint/2010/main" val="19835525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813651" y="731251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12979756-AC99-4D3A-8175-B136EC79F147}"/>
              </a:ext>
            </a:extLst>
          </p:cNvPr>
          <p:cNvGrpSpPr/>
          <p:nvPr/>
        </p:nvGrpSpPr>
        <p:grpSpPr>
          <a:xfrm>
            <a:off x="2483768" y="3547646"/>
            <a:ext cx="1718186" cy="2848572"/>
            <a:chOff x="2483768" y="3547646"/>
            <a:chExt cx="1718186" cy="2848572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xmlns="" id="{B6982778-384D-4CBE-A5B4-09C423B221D3}"/>
                </a:ext>
              </a:extLst>
            </p:cNvPr>
            <p:cNvGrpSpPr/>
            <p:nvPr/>
          </p:nvGrpSpPr>
          <p:grpSpPr>
            <a:xfrm>
              <a:off x="2926700" y="4869042"/>
              <a:ext cx="824400" cy="813718"/>
              <a:chOff x="2926700" y="4869042"/>
              <a:chExt cx="824400" cy="813718"/>
            </a:xfrm>
          </p:grpSpPr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xmlns="" id="{8F5474DF-6AF1-4A67-8E37-FE9519DBD78B}"/>
                  </a:ext>
                </a:extLst>
              </p:cNvPr>
              <p:cNvSpPr/>
              <p:nvPr/>
            </p:nvSpPr>
            <p:spPr bwMode="auto">
              <a:xfrm>
                <a:off x="2926700" y="4869160"/>
                <a:ext cx="824400" cy="81360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xmlns="" id="{D9BC4D40-B1A5-4F77-9105-19ED4507C2F6}"/>
                  </a:ext>
                </a:extLst>
              </p:cNvPr>
              <p:cNvSpPr/>
              <p:nvPr/>
            </p:nvSpPr>
            <p:spPr bwMode="auto">
              <a:xfrm>
                <a:off x="3068686" y="4869042"/>
                <a:ext cx="540000" cy="360000"/>
              </a:xfrm>
              <a:prstGeom prst="rect">
                <a:avLst/>
              </a:prstGeom>
              <a:solidFill>
                <a:srgbClr val="FAFAE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</p:grpSp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483768" y="3547646"/>
              <a:ext cx="1718186" cy="2848572"/>
            </a:xfrm>
            <a:prstGeom prst="rect">
              <a:avLst/>
            </a:prstGeom>
          </p:spPr>
        </p:pic>
      </p:grp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8104" y="3550616"/>
            <a:ext cx="1513618" cy="2845602"/>
          </a:xfrm>
          <a:prstGeom prst="rect">
            <a:avLst/>
          </a:prstGeom>
        </p:spPr>
      </p:pic>
      <p:sp>
        <p:nvSpPr>
          <p:cNvPr id="9" name="Text Box 1053">
            <a:extLst>
              <a:ext uri="{FF2B5EF4-FFF2-40B4-BE49-F238E27FC236}">
                <a16:creationId xmlns:a16="http://schemas.microsoft.com/office/drawing/2014/main" xmlns="" id="{378220E5-2621-4F92-9296-8EF6B5EBD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7" y="1340768"/>
            <a:ext cx="7705725" cy="1991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20000"/>
              </a:lnSpc>
              <a:spcAft>
                <a:spcPts val="6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ACTIVIDAD 2.</a:t>
            </a:r>
          </a:p>
          <a:p>
            <a:pPr algn="just" eaLnBrk="1" hangingPunct="1">
              <a:lnSpc>
                <a:spcPct val="120000"/>
              </a:lnSpc>
              <a:spcAft>
                <a:spcPts val="600"/>
              </a:spcAft>
            </a:pPr>
            <a:r>
              <a:rPr lang="es-MX" sz="1600" b="0" u="sng" dirty="0">
                <a:solidFill>
                  <a:srgbClr val="000066"/>
                </a:solidFill>
                <a:effectLst/>
                <a:cs typeface="Times New Roman" pitchFamily="18" charset="0"/>
              </a:rPr>
              <a:t>Armado del calorímetro</a:t>
            </a:r>
          </a:p>
          <a:p>
            <a:pPr marL="266700" indent="-266700" algn="just" eaLnBrk="1" hangingPunct="1">
              <a:lnSpc>
                <a:spcPct val="120000"/>
              </a:lnSpc>
              <a:spcAft>
                <a:spcPts val="6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1. Arme el calorímetro siguiendo las instrucciones del profesor; posteriormente, vierta 75 [g] de agua de la llave en el calorímetro y coloque en su interior el agitador magnético. El dispositivo quedará como se muestra en la figura siguiente:</a:t>
            </a:r>
          </a:p>
        </p:txBody>
      </p:sp>
    </p:spTree>
    <p:extLst>
      <p:ext uri="{BB962C8B-B14F-4D97-AF65-F5344CB8AC3E}">
        <p14:creationId xmlns:p14="http://schemas.microsoft.com/office/powerpoint/2010/main" val="42287285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813651" y="731251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sp>
        <p:nvSpPr>
          <p:cNvPr id="9" name="Text Box 1053">
            <a:extLst>
              <a:ext uri="{FF2B5EF4-FFF2-40B4-BE49-F238E27FC236}">
                <a16:creationId xmlns:a16="http://schemas.microsoft.com/office/drawing/2014/main" xmlns="" id="{378220E5-2621-4F92-9296-8EF6B5EBD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7" y="1340768"/>
            <a:ext cx="7705725" cy="3752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ACTIVIDAD 3.</a:t>
            </a:r>
          </a:p>
          <a:p>
            <a:pPr marL="266700" indent="-266700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1. Lea en el termómetro la temperatura inicial del sistema. Anote el valor obtenido en la tabla 1.</a:t>
            </a:r>
          </a:p>
          <a:p>
            <a:pPr marL="266700" indent="-266700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2. Pese 1 [g] de CaCl</a:t>
            </a:r>
            <a:r>
              <a:rPr lang="es-MX" sz="1600" b="0" baseline="-25000" dirty="0">
                <a:solidFill>
                  <a:srgbClr val="000066"/>
                </a:solidFill>
                <a:effectLst/>
                <a:cs typeface="Times New Roman" pitchFamily="18" charset="0"/>
              </a:rPr>
              <a:t>2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y viértalo en el interior del calorímetro, tape rápidamente y agite con ayuda de la parrilla, cuidando que el agitador magnético no golpee el termómetro. Anote el valor de la temperatura cuando se ha disuelto todo el reactivo.</a:t>
            </a:r>
          </a:p>
          <a:p>
            <a:pPr marL="266700" indent="-266700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dirty="0">
                <a:solidFill>
                  <a:srgbClr val="FF0000"/>
                </a:solidFill>
                <a:effectLst/>
                <a:cs typeface="Times New Roman" pitchFamily="18" charset="0"/>
              </a:rPr>
              <a:t>Nota:</a:t>
            </a:r>
            <a:r>
              <a:rPr lang="es-MX" sz="1600" b="0" dirty="0">
                <a:solidFill>
                  <a:srgbClr val="FF0000"/>
                </a:solidFill>
                <a:effectLst/>
                <a:cs typeface="Times New Roman" pitchFamily="18" charset="0"/>
              </a:rPr>
              <a:t> Mantenga apagada la parrilla.</a:t>
            </a:r>
          </a:p>
          <a:p>
            <a:pPr marL="266700" indent="-266700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3. Sin desechar el contenido del calorímetro, repita el paso 2 empleando diferentes cantidades de CaCl</a:t>
            </a:r>
            <a:r>
              <a:rPr lang="es-MX" sz="1600" b="0" baseline="-25000" dirty="0">
                <a:solidFill>
                  <a:srgbClr val="000066"/>
                </a:solidFill>
                <a:effectLst/>
                <a:cs typeface="Times New Roman" pitchFamily="18" charset="0"/>
              </a:rPr>
              <a:t>2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de tal manera que se complete la tabla 1 con los valores obtenidos.</a:t>
            </a:r>
          </a:p>
        </p:txBody>
      </p:sp>
    </p:spTree>
    <p:extLst>
      <p:ext uri="{BB962C8B-B14F-4D97-AF65-F5344CB8AC3E}">
        <p14:creationId xmlns:p14="http://schemas.microsoft.com/office/powerpoint/2010/main" val="1251891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813651" y="731251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sp>
        <p:nvSpPr>
          <p:cNvPr id="9" name="Text Box 1053">
            <a:extLst>
              <a:ext uri="{FF2B5EF4-FFF2-40B4-BE49-F238E27FC236}">
                <a16:creationId xmlns:a16="http://schemas.microsoft.com/office/drawing/2014/main" xmlns="" id="{378220E5-2621-4F92-9296-8EF6B5EBD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366" y="4581128"/>
            <a:ext cx="7705725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dirty="0">
                <a:solidFill>
                  <a:srgbClr val="FF0000"/>
                </a:solidFill>
                <a:effectLst/>
                <a:cs typeface="Times New Roman" pitchFamily="18" charset="0"/>
              </a:rPr>
              <a:t>*NOTA:</a:t>
            </a:r>
            <a:r>
              <a:rPr lang="es-MX" sz="1600" b="0" dirty="0">
                <a:solidFill>
                  <a:srgbClr val="FF0000"/>
                </a:solidFill>
                <a:effectLst/>
                <a:cs typeface="Times New Roman" pitchFamily="18" charset="0"/>
              </a:rPr>
              <a:t> en todos los casos la temperatura inicial es la del agua sin soluto.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C775D49F-B668-416E-B8C8-C20899EE910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6813" y="1556792"/>
            <a:ext cx="7488832" cy="281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36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3864922" y="731251"/>
            <a:ext cx="141256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Objetivos</a:t>
            </a:r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753405" y="1340768"/>
            <a:ext cx="7635600" cy="3430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41300" indent="-241300" algn="just" eaLnBrk="1" hangingPunct="1">
              <a:lnSpc>
                <a:spcPct val="120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es-ES" sz="1600" dirty="0">
                <a:solidFill>
                  <a:srgbClr val="000066"/>
                </a:solidFill>
                <a:effectLst/>
              </a:rPr>
              <a:t>El alumno:</a:t>
            </a:r>
          </a:p>
          <a:p>
            <a:pPr marL="241300" indent="-241300" algn="just" eaLnBrk="1" hangingPunct="1">
              <a:lnSpc>
                <a:spcPct val="120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es-ES" sz="1600" b="0" dirty="0">
                <a:solidFill>
                  <a:srgbClr val="000066"/>
                </a:solidFill>
                <a:effectLst/>
              </a:rPr>
              <a:t>1.	</a:t>
            </a:r>
            <a:r>
              <a:rPr lang="es-ES_tradnl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Conocerá el concepto sobre el cual se basa el funcionamiento de las compresas instantáneas “frías” o “calientes”.</a:t>
            </a:r>
            <a:endParaRPr lang="es-ES" sz="1600" b="0" dirty="0">
              <a:solidFill>
                <a:srgbClr val="000066"/>
              </a:solidFill>
              <a:effectLst/>
            </a:endParaRPr>
          </a:p>
          <a:p>
            <a:pPr marL="342900" indent="-342900" algn="just" eaLnBrk="1" hangingPunct="1">
              <a:lnSpc>
                <a:spcPct val="120000"/>
              </a:lnSpc>
              <a:spcAft>
                <a:spcPts val="800"/>
              </a:spcAft>
              <a:buAutoNum type="arabicPeriod" startAt="2"/>
              <a:tabLst>
                <a:tab pos="228600" algn="l"/>
              </a:tabLst>
            </a:pPr>
            <a:r>
              <a:rPr lang="es-ES_tradnl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Determinará si la entalpia de disolución (</a:t>
            </a:r>
            <a:r>
              <a:rPr lang="es-ES_tradnl" sz="1600" b="0" dirty="0">
                <a:solidFill>
                  <a:srgbClr val="000066"/>
                </a:solidFill>
                <a:effectLst/>
                <a:latin typeface="Symbol" panose="05050102010706020507" pitchFamily="18" charset="2"/>
                <a:cs typeface="Times New Roman" pitchFamily="18" charset="0"/>
              </a:rPr>
              <a:t></a:t>
            </a:r>
            <a:r>
              <a:rPr lang="es-ES_tradnl" sz="1600" b="0" dirty="0" err="1">
                <a:solidFill>
                  <a:srgbClr val="000066"/>
                </a:solidFill>
                <a:effectLst/>
                <a:cs typeface="Times New Roman" pitchFamily="18" charset="0"/>
              </a:rPr>
              <a:t>H</a:t>
            </a:r>
            <a:r>
              <a:rPr lang="es-ES_tradnl" sz="1600" b="0" baseline="-25000" dirty="0" err="1">
                <a:solidFill>
                  <a:srgbClr val="000066"/>
                </a:solidFill>
                <a:effectLst/>
                <a:cs typeface="Times New Roman" pitchFamily="18" charset="0"/>
              </a:rPr>
              <a:t>d</a:t>
            </a:r>
            <a:r>
              <a:rPr lang="es-ES_tradnl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) en agua del cloruro de calcio (CaCl</a:t>
            </a:r>
            <a:r>
              <a:rPr lang="es-ES_tradnl" sz="1600" b="0" baseline="-25000" dirty="0">
                <a:solidFill>
                  <a:srgbClr val="000066"/>
                </a:solidFill>
                <a:effectLst/>
                <a:cs typeface="Times New Roman" pitchFamily="18" charset="0"/>
              </a:rPr>
              <a:t>2</a:t>
            </a:r>
            <a:r>
              <a:rPr lang="es-ES_tradnl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) y del nitrato de amonio (NH</a:t>
            </a:r>
            <a:r>
              <a:rPr lang="es-ES_tradnl" sz="1600" b="0" baseline="-25000" dirty="0">
                <a:solidFill>
                  <a:srgbClr val="000066"/>
                </a:solidFill>
                <a:effectLst/>
                <a:cs typeface="Times New Roman" pitchFamily="18" charset="0"/>
              </a:rPr>
              <a:t>4</a:t>
            </a:r>
            <a:r>
              <a:rPr lang="es-ES_tradnl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NO</a:t>
            </a:r>
            <a:r>
              <a:rPr lang="es-ES_tradnl" sz="1600" b="0" baseline="-25000" dirty="0">
                <a:solidFill>
                  <a:srgbClr val="000066"/>
                </a:solidFill>
                <a:effectLst/>
                <a:cs typeface="Times New Roman" pitchFamily="18" charset="0"/>
              </a:rPr>
              <a:t>3</a:t>
            </a:r>
            <a:r>
              <a:rPr lang="es-ES_tradnl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), corresponden a procesos endotérmicos o exotérmicos.</a:t>
            </a:r>
          </a:p>
          <a:p>
            <a:pPr marL="342900" indent="-342900" algn="just" eaLnBrk="1" hangingPunct="1">
              <a:lnSpc>
                <a:spcPct val="120000"/>
              </a:lnSpc>
              <a:spcAft>
                <a:spcPts val="800"/>
              </a:spcAft>
              <a:buAutoNum type="arabicPeriod" startAt="2"/>
              <a:tabLst>
                <a:tab pos="228600" algn="l"/>
              </a:tabLst>
            </a:pPr>
            <a:r>
              <a:rPr lang="es-ES_tradnl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Cuantificará las variaciones de temperatura originadas por la disolución de diferentes cantidades de CaCl</a:t>
            </a:r>
            <a:r>
              <a:rPr lang="es-ES_tradnl" sz="1600" b="0" baseline="-25000" dirty="0">
                <a:solidFill>
                  <a:srgbClr val="000066"/>
                </a:solidFill>
                <a:effectLst/>
                <a:cs typeface="Times New Roman" pitchFamily="18" charset="0"/>
              </a:rPr>
              <a:t>2</a:t>
            </a:r>
            <a:r>
              <a:rPr lang="es-ES_tradnl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y NH</a:t>
            </a:r>
            <a:r>
              <a:rPr lang="es-ES_tradnl" sz="1600" b="0" baseline="-25000" dirty="0">
                <a:solidFill>
                  <a:srgbClr val="000066"/>
                </a:solidFill>
                <a:effectLst/>
                <a:cs typeface="Times New Roman" pitchFamily="18" charset="0"/>
              </a:rPr>
              <a:t>4</a:t>
            </a:r>
            <a:r>
              <a:rPr lang="es-ES_tradnl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NO</a:t>
            </a:r>
            <a:r>
              <a:rPr lang="es-ES_tradnl" sz="1600" b="0" baseline="-25000" dirty="0">
                <a:solidFill>
                  <a:srgbClr val="000066"/>
                </a:solidFill>
                <a:effectLst/>
                <a:cs typeface="Times New Roman" pitchFamily="18" charset="0"/>
              </a:rPr>
              <a:t>3</a:t>
            </a:r>
            <a:r>
              <a:rPr lang="es-ES_tradnl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en determinada masa de agua.</a:t>
            </a:r>
          </a:p>
          <a:p>
            <a:pPr marL="342900" indent="-342900" algn="just" eaLnBrk="1" hangingPunct="1">
              <a:lnSpc>
                <a:spcPct val="120000"/>
              </a:lnSpc>
              <a:spcAft>
                <a:spcPts val="800"/>
              </a:spcAft>
              <a:buFontTx/>
              <a:buAutoNum type="arabicPeriod" startAt="2"/>
              <a:tabLst>
                <a:tab pos="228600" algn="l"/>
              </a:tabLs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Obtendrá el modelo matemático que relacione la variación de temperatura con respecto a los gramos totales de cada soluto.</a:t>
            </a:r>
            <a:endParaRPr lang="es-ES_tradnl" sz="1600" b="0" dirty="0">
              <a:solidFill>
                <a:srgbClr val="000066"/>
              </a:solidFill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1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1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91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91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9" grpId="0" uiExpand="1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813651" y="731251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sp>
        <p:nvSpPr>
          <p:cNvPr id="9" name="Text Box 1053">
            <a:extLst>
              <a:ext uri="{FF2B5EF4-FFF2-40B4-BE49-F238E27FC236}">
                <a16:creationId xmlns:a16="http://schemas.microsoft.com/office/drawing/2014/main" xmlns="" id="{378220E5-2621-4F92-9296-8EF6B5EBD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7" y="1340768"/>
            <a:ext cx="7705725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ACTIVIDAD 4.</a:t>
            </a:r>
          </a:p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Repita todos los pasos de la ACTIVIDAD 3, empleando en esta ocasión NH</a:t>
            </a:r>
            <a:r>
              <a:rPr lang="es-MX" sz="1600" b="0" baseline="-25000" dirty="0">
                <a:solidFill>
                  <a:srgbClr val="000066"/>
                </a:solidFill>
                <a:effectLst/>
                <a:cs typeface="Times New Roman" pitchFamily="18" charset="0"/>
              </a:rPr>
              <a:t>4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NO</a:t>
            </a:r>
            <a:r>
              <a:rPr lang="es-MX" sz="1600" b="0" baseline="-25000" dirty="0">
                <a:solidFill>
                  <a:srgbClr val="000066"/>
                </a:solidFill>
                <a:effectLst/>
                <a:cs typeface="Times New Roman" pitchFamily="18" charset="0"/>
              </a:rPr>
              <a:t>3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en lugar de CaCl</a:t>
            </a:r>
            <a:r>
              <a:rPr lang="es-MX" sz="1600" b="0" baseline="-25000" dirty="0">
                <a:solidFill>
                  <a:srgbClr val="000066"/>
                </a:solidFill>
                <a:effectLst/>
                <a:cs typeface="Times New Roman" pitchFamily="18" charset="0"/>
              </a:rPr>
              <a:t>2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. Llene la tabla siguiente con los valores obtenidos: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5F53A57A-5848-4B56-BA0E-7DDC89FC9F5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9202" y="2652196"/>
            <a:ext cx="7705724" cy="3009052"/>
          </a:xfrm>
          <a:prstGeom prst="rect">
            <a:avLst/>
          </a:prstGeom>
        </p:spPr>
      </p:pic>
      <p:sp>
        <p:nvSpPr>
          <p:cNvPr id="6" name="Text Box 1053">
            <a:extLst>
              <a:ext uri="{FF2B5EF4-FFF2-40B4-BE49-F238E27FC236}">
                <a16:creationId xmlns:a16="http://schemas.microsoft.com/office/drawing/2014/main" xmlns="" id="{97A364EB-B5FF-4AAC-B5A7-50DB1B879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67" y="5949280"/>
            <a:ext cx="7705725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dirty="0">
                <a:solidFill>
                  <a:srgbClr val="FF0000"/>
                </a:solidFill>
                <a:effectLst/>
                <a:cs typeface="Times New Roman" pitchFamily="18" charset="0"/>
              </a:rPr>
              <a:t>*NOTA:</a:t>
            </a:r>
            <a:r>
              <a:rPr lang="es-MX" sz="1600" b="0" dirty="0">
                <a:solidFill>
                  <a:srgbClr val="FF0000"/>
                </a:solidFill>
                <a:effectLst/>
                <a:cs typeface="Times New Roman" pitchFamily="18" charset="0"/>
              </a:rPr>
              <a:t> en todos los casos la temperatura inicial es la del agua sin soluto.</a:t>
            </a:r>
          </a:p>
        </p:txBody>
      </p:sp>
    </p:spTree>
    <p:extLst>
      <p:ext uri="{BB962C8B-B14F-4D97-AF65-F5344CB8AC3E}">
        <p14:creationId xmlns:p14="http://schemas.microsoft.com/office/powerpoint/2010/main" val="386235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6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813651" y="731251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sp>
        <p:nvSpPr>
          <p:cNvPr id="9" name="Text Box 1053">
            <a:extLst>
              <a:ext uri="{FF2B5EF4-FFF2-40B4-BE49-F238E27FC236}">
                <a16:creationId xmlns:a16="http://schemas.microsoft.com/office/drawing/2014/main" xmlns="" id="{378220E5-2621-4F92-9296-8EF6B5EBD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7" y="1340768"/>
            <a:ext cx="7705725" cy="4714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ACTIVIDAD 5.</a:t>
            </a:r>
          </a:p>
          <a:p>
            <a:pPr marL="266700" indent="-266700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1. Con base en sus observaciones, determine el signo de </a:t>
            </a:r>
            <a:r>
              <a:rPr lang="es-MX" sz="1600" b="0" dirty="0" err="1">
                <a:solidFill>
                  <a:srgbClr val="000066"/>
                </a:solidFill>
                <a:effectLst/>
                <a:cs typeface="Times New Roman" pitchFamily="18" charset="0"/>
              </a:rPr>
              <a:t>ΔH</a:t>
            </a:r>
            <a:r>
              <a:rPr lang="es-MX" sz="1600" b="0" baseline="-25000" dirty="0" err="1">
                <a:solidFill>
                  <a:srgbClr val="000066"/>
                </a:solidFill>
                <a:effectLst/>
                <a:cs typeface="Times New Roman" pitchFamily="18" charset="0"/>
              </a:rPr>
              <a:t>d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para cada uno de los solutos.</a:t>
            </a:r>
          </a:p>
          <a:p>
            <a:pPr marL="266700" indent="-266700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2. Para cada uno de los solutos, realice una gráfica colocando en el eje de las abscisas la variable independiente (</a:t>
            </a:r>
            <a:r>
              <a:rPr lang="es-MX" sz="1600" b="0" dirty="0" err="1">
                <a:solidFill>
                  <a:srgbClr val="000066"/>
                </a:solidFill>
                <a:effectLst/>
                <a:cs typeface="Times New Roman" pitchFamily="18" charset="0"/>
              </a:rPr>
              <a:t>m</a:t>
            </a:r>
            <a:r>
              <a:rPr lang="es-MX" sz="1600" b="0" baseline="-25000" dirty="0" err="1">
                <a:solidFill>
                  <a:srgbClr val="000066"/>
                </a:solidFill>
                <a:effectLst/>
                <a:cs typeface="Times New Roman" pitchFamily="18" charset="0"/>
              </a:rPr>
              <a:t>total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[g]) y en el eje de las ordenadas la variable dependiente (ΔT [°C]).</a:t>
            </a:r>
          </a:p>
          <a:p>
            <a:pPr marL="266700" indent="-266700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3. Para cada soluto, obtenga por el método de mínimos cuadrados el modelo matemático que describa el comportamiento del fenómeno observado.</a:t>
            </a:r>
          </a:p>
          <a:p>
            <a:pPr marL="266700" indent="-266700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4. Con base en los resultados obtenidos, prediga la cantidad de CaCl</a:t>
            </a:r>
            <a:r>
              <a:rPr lang="es-MX" sz="1600" b="0" baseline="-25000" dirty="0">
                <a:solidFill>
                  <a:srgbClr val="000066"/>
                </a:solidFill>
                <a:effectLst/>
                <a:cs typeface="Times New Roman" pitchFamily="18" charset="0"/>
              </a:rPr>
              <a:t>2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que debe agregarse a los 75 [g] de agua destilada para obtener en la mezcla final un incremento de temperatura de 56.7 [°C].</a:t>
            </a:r>
          </a:p>
          <a:p>
            <a:pPr marL="266700" indent="-266700"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5. Prediga la temperatura final de una mezcla que se preparó con 75 [g] de agua destilada, con una temperatura inicial igual a la de su experimento y 25 [g] de NH</a:t>
            </a:r>
            <a:r>
              <a:rPr lang="es-MX" sz="1600" b="0" baseline="-25000" dirty="0">
                <a:solidFill>
                  <a:srgbClr val="000066"/>
                </a:solidFill>
                <a:effectLst/>
                <a:cs typeface="Times New Roman" pitchFamily="18" charset="0"/>
              </a:rPr>
              <a:t>4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NO</a:t>
            </a:r>
            <a:r>
              <a:rPr lang="es-MX" sz="1600" b="0" baseline="-25000" dirty="0">
                <a:solidFill>
                  <a:srgbClr val="000066"/>
                </a:solidFill>
                <a:effectLst/>
                <a:cs typeface="Times New Roman" pitchFamily="18" charset="0"/>
              </a:rPr>
              <a:t>3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7715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>
            <a:extLst>
              <a:ext uri="{FF2B5EF4-FFF2-40B4-BE49-F238E27FC236}">
                <a16:creationId xmlns:a16="http://schemas.microsoft.com/office/drawing/2014/main" xmlns="" id="{3684315C-F86E-43B5-A79A-4A387F79A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3074" y="731251"/>
            <a:ext cx="127631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Créditos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827584" y="1340768"/>
            <a:ext cx="7799294" cy="527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kern="0" dirty="0" smtClean="0">
                <a:solidFill>
                  <a:srgbClr val="000066"/>
                </a:solidFill>
                <a:effectLst/>
              </a:rPr>
              <a:t>Autor:</a:t>
            </a:r>
            <a:endParaRPr lang="es-ES" sz="1400" kern="0" dirty="0">
              <a:solidFill>
                <a:srgbClr val="000066"/>
              </a:solidFill>
              <a:effectLst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s-ES" sz="1400" b="0" kern="0" dirty="0">
                <a:solidFill>
                  <a:srgbClr val="000066"/>
                </a:solidFill>
                <a:effectLst/>
              </a:rPr>
              <a:t>M. C. Q. Alfredo Velásquez </a:t>
            </a: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Márquez</a:t>
            </a:r>
            <a:endParaRPr lang="es-ES" sz="1400" b="0" kern="0" dirty="0">
              <a:solidFill>
                <a:srgbClr val="000066"/>
              </a:solidFill>
              <a:effectLst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400" b="0" kern="0" dirty="0">
              <a:solidFill>
                <a:srgbClr val="000066"/>
              </a:solidFill>
              <a:effectLst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kern="0" dirty="0">
                <a:solidFill>
                  <a:srgbClr val="000066"/>
                </a:solidFill>
                <a:effectLst/>
              </a:rPr>
              <a:t>Actualización y autorización: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b="0" kern="0" dirty="0">
                <a:solidFill>
                  <a:srgbClr val="000066"/>
                </a:solidFill>
                <a:effectLst/>
              </a:rPr>
              <a:t>Q. Antonia del Carmen Pérez León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Jefa 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de la </a:t>
            </a: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Academia 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de Química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400" b="0" kern="0" dirty="0">
              <a:solidFill>
                <a:srgbClr val="000066"/>
              </a:solidFill>
              <a:effectLst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kern="0" dirty="0">
                <a:solidFill>
                  <a:srgbClr val="000066"/>
                </a:solidFill>
                <a:effectLst/>
              </a:rPr>
              <a:t>Revisores (2017)</a:t>
            </a:r>
            <a:r>
              <a:rPr kumimoji="0" lang="es-ES" sz="140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: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>
                <a:solidFill>
                  <a:srgbClr val="000066"/>
                </a:solidFill>
                <a:effectLst/>
              </a:rPr>
              <a:t>Dra. </a:t>
            </a:r>
            <a:r>
              <a:rPr lang="es-ES" sz="1400" b="0" kern="0" dirty="0" err="1">
                <a:solidFill>
                  <a:srgbClr val="000066"/>
                </a:solidFill>
                <a:effectLst/>
              </a:rPr>
              <a:t>Arianee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 Sainz </a:t>
            </a: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Vidal	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Ing. Dulce María Cisneros Peralta</a:t>
            </a:r>
            <a:endParaRPr lang="es-ES" sz="1400" b="0" kern="0" dirty="0" smtClean="0">
              <a:solidFill>
                <a:srgbClr val="000066"/>
              </a:solidFill>
              <a:effectLst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>
                <a:solidFill>
                  <a:srgbClr val="000066"/>
                </a:solidFill>
                <a:effectLst/>
              </a:rPr>
              <a:t>Q. Adriana Ramírez </a:t>
            </a: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González	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Q. F. B. Nidia García Arrollo</a:t>
            </a:r>
            <a:endParaRPr lang="es-ES" sz="1400" b="0" kern="0" dirty="0" smtClean="0">
              <a:solidFill>
                <a:srgbClr val="000066"/>
              </a:solidFill>
              <a:effectLst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Dra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. Patricia García Vázquez</a:t>
            </a: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	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Dr. Alberto Sandoval García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>
                <a:solidFill>
                  <a:srgbClr val="000066"/>
                </a:solidFill>
                <a:effectLst/>
              </a:rPr>
              <a:t>M. en A. Violeta Luz María Bravo </a:t>
            </a: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Hernández	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M. en C. Luis Edgardo Vigueras Rueda</a:t>
            </a:r>
            <a:endParaRPr lang="es-ES" sz="1400" b="0" kern="0" dirty="0" smtClean="0">
              <a:solidFill>
                <a:srgbClr val="000066"/>
              </a:solidFill>
              <a:effectLst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Dra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. María del Carmen Gutiérrez </a:t>
            </a: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Hernández	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M. en C. Miguel Ángel Jaime Vasconcelos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>
                <a:solidFill>
                  <a:srgbClr val="000066"/>
                </a:solidFill>
                <a:effectLst/>
              </a:rPr>
              <a:t>M. A. I. Claudia Elisa Sánchez Navarro	Biol. Miguel Alejandro Maldonado Gordillo</a:t>
            </a:r>
            <a:endParaRPr lang="es-ES" sz="1400" b="0" kern="0" dirty="0" smtClean="0">
              <a:solidFill>
                <a:srgbClr val="000066"/>
              </a:solidFill>
              <a:effectLst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>
                <a:solidFill>
                  <a:srgbClr val="000066"/>
                </a:solidFill>
                <a:effectLst/>
              </a:rPr>
              <a:t>Q. </a:t>
            </a:r>
            <a:r>
              <a:rPr lang="es-ES" sz="1400" b="0" kern="0" dirty="0" err="1">
                <a:solidFill>
                  <a:srgbClr val="000066"/>
                </a:solidFill>
                <a:effectLst/>
              </a:rPr>
              <a:t>Yolia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 Judith León Paredes</a:t>
            </a: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	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I. Q. Guillermo Pérez Quintero</a:t>
            </a:r>
            <a:endParaRPr lang="es-ES" sz="1400" b="0" kern="0" dirty="0" smtClean="0">
              <a:solidFill>
                <a:srgbClr val="000066"/>
              </a:solidFill>
              <a:effectLst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>
                <a:solidFill>
                  <a:srgbClr val="000066"/>
                </a:solidFill>
                <a:effectLst/>
              </a:rPr>
              <a:t>I. Q. Hermelinda C. Sánchez </a:t>
            </a:r>
            <a:r>
              <a:rPr lang="es-ES" sz="1400" b="0" kern="0" dirty="0" err="1">
                <a:solidFill>
                  <a:srgbClr val="000066"/>
                </a:solidFill>
                <a:effectLst/>
              </a:rPr>
              <a:t>Tlaxqueño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	I. Q. José Luis Morales Salvatierra</a:t>
            </a:r>
            <a:endParaRPr lang="es-ES" sz="1400" b="0" kern="0" dirty="0" smtClean="0">
              <a:solidFill>
                <a:srgbClr val="000066"/>
              </a:solidFill>
              <a:effectLst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	</a:t>
            </a:r>
            <a:endParaRPr kumimoji="0" lang="es-ES" sz="14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es-ES" sz="140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Profesores de la Facultad de Ingeniería, UNAM</a:t>
            </a:r>
            <a:endParaRPr kumimoji="0" lang="es-ES" sz="140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8942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927869" y="2708920"/>
            <a:ext cx="7286676" cy="133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2000" dirty="0">
                <a:solidFill>
                  <a:srgbClr val="000066"/>
                </a:solidFill>
                <a:effectLst/>
                <a:cs typeface="Times New Roman" pitchFamily="18" charset="0"/>
              </a:rPr>
              <a:t>Es un área de la Fisicoquímica que se encarga de estudiar la cantidad de calor involucrado en las reacciones químicas.</a:t>
            </a:r>
            <a:endParaRPr lang="es-ES" sz="2000" dirty="0">
              <a:solidFill>
                <a:srgbClr val="000066"/>
              </a:solidFill>
              <a:effectLst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3568753" y="731251"/>
            <a:ext cx="200490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Termoquímica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753408" y="1700808"/>
            <a:ext cx="7635600" cy="312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8288" indent="-268288" algn="just" eaLnBrk="1" hangingPunct="1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Cuando se lleva a cabo una reacción química, se rompen y/o forman enlaces químicos.</a:t>
            </a:r>
          </a:p>
          <a:p>
            <a:pPr marL="268288" indent="-268288" algn="just" eaLnBrk="1" hangingPunct="1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La ruptura y/o formación de enlaces químicos implica la absorción o emisión de cierta cantidad de energía.</a:t>
            </a:r>
          </a:p>
          <a:p>
            <a:pPr marL="268288" indent="-268288" algn="just" eaLnBrk="1" hangingPunct="1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La energía involucrada en una reacción, se puede presentar en forma de energía radiante, energía eléctrica, energía calorífica, etc.</a:t>
            </a:r>
          </a:p>
          <a:p>
            <a:pPr marL="268288" indent="-268288" algn="just" eaLnBrk="1" hangingPunct="1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Cuando la energía involucrada en una reacción se presenta en forma de calor, se le llama </a:t>
            </a:r>
            <a:r>
              <a:rPr lang="es-MX" sz="1600" b="0" i="1" dirty="0">
                <a:solidFill>
                  <a:srgbClr val="000066"/>
                </a:solidFill>
                <a:effectLst/>
                <a:cs typeface="Times New Roman" pitchFamily="18" charset="0"/>
              </a:rPr>
              <a:t>calor de reacción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y se denota con la letra </a:t>
            </a:r>
            <a:r>
              <a:rPr lang="es-MX" sz="1600" dirty="0">
                <a:solidFill>
                  <a:srgbClr val="000066"/>
                </a:solidFill>
                <a:effectLst/>
                <a:cs typeface="Times New Roman" pitchFamily="18" charset="0"/>
              </a:rPr>
              <a:t>Q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3349559" y="731251"/>
            <a:ext cx="244329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Calor de reacción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774740" y="3488342"/>
            <a:ext cx="7635600" cy="78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8288" indent="-268288" algn="just" eaLnBrk="1" hangingPunct="1">
              <a:lnSpc>
                <a:spcPct val="14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Cuando una reacción desprende o libera calor, se dice que la reacción es </a:t>
            </a:r>
            <a:r>
              <a:rPr lang="es-MX" sz="1600" b="0" i="1" dirty="0">
                <a:solidFill>
                  <a:srgbClr val="000066"/>
                </a:solidFill>
                <a:effectLst/>
                <a:cs typeface="Times New Roman" pitchFamily="18" charset="0"/>
              </a:rPr>
              <a:t>exotérmica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69530" y="1767587"/>
            <a:ext cx="7635600" cy="74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8288" indent="-268288" algn="just" eaLnBrk="1" hangingPunct="1">
              <a:lnSpc>
                <a:spcPct val="14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Cuando una reacción absorbe o requiere calor, se dice que la reacción es </a:t>
            </a:r>
            <a:r>
              <a:rPr lang="es-MX" sz="1600" b="0" i="1" dirty="0">
                <a:solidFill>
                  <a:srgbClr val="000066"/>
                </a:solidFill>
                <a:effectLst/>
                <a:cs typeface="Times New Roman" pitchFamily="18" charset="0"/>
              </a:rPr>
              <a:t>endotérmica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74226" y="2687235"/>
            <a:ext cx="7616546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140000"/>
              </a:lnSpc>
              <a:spcAft>
                <a:spcPts val="1800"/>
              </a:spcAft>
            </a:pPr>
            <a:r>
              <a:rPr lang="es-MX" sz="1800" dirty="0">
                <a:solidFill>
                  <a:srgbClr val="FF0000"/>
                </a:solidFill>
                <a:effectLst/>
                <a:cs typeface="Times New Roman" pitchFamily="18" charset="0"/>
              </a:rPr>
              <a:t>Q </a:t>
            </a:r>
            <a:r>
              <a:rPr lang="es-MX" sz="1800" dirty="0">
                <a:solidFill>
                  <a:srgbClr val="000066"/>
                </a:solidFill>
                <a:effectLst/>
                <a:cs typeface="Times New Roman" pitchFamily="18" charset="0"/>
              </a:rPr>
              <a:t>       +        A—B        →        A        +        B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69530" y="4516994"/>
            <a:ext cx="7616546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140000"/>
              </a:lnSpc>
              <a:spcAft>
                <a:spcPts val="1800"/>
              </a:spcAft>
            </a:pPr>
            <a:r>
              <a:rPr lang="es-MX" sz="1800" dirty="0">
                <a:solidFill>
                  <a:srgbClr val="000066"/>
                </a:solidFill>
                <a:effectLst/>
                <a:cs typeface="Times New Roman" pitchFamily="18" charset="0"/>
              </a:rPr>
              <a:t>A        +        B        →        A—B        +        </a:t>
            </a:r>
            <a:r>
              <a:rPr lang="es-MX" sz="1800" dirty="0">
                <a:solidFill>
                  <a:srgbClr val="FF0000"/>
                </a:solidFill>
                <a:effectLst/>
                <a:cs typeface="Times New Roman" pitchFamily="18" charset="0"/>
              </a:rPr>
              <a:t>Q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811484" y="731251"/>
            <a:ext cx="551946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Reacciones endotérmicas y exotérmicas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 autoUpdateAnimBg="0"/>
      <p:bldP spid="4" grpId="0" build="p" autoUpdateAnimBg="0"/>
      <p:bldP spid="5" grpId="0" build="p" autoUpdateAnimBg="0"/>
      <p:bldP spid="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753408" y="1484784"/>
            <a:ext cx="7635600" cy="294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8288" indent="-268288" algn="just" eaLnBrk="1" hangingPunct="1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Cuando una reacción se lleva a cabo a presión constante, a la energía involucrada en forma de calor no se le llama calor de reacción, sino </a:t>
            </a:r>
            <a:r>
              <a:rPr lang="es-MX" sz="1600" b="0" i="1" dirty="0">
                <a:solidFill>
                  <a:srgbClr val="000066"/>
                </a:solidFill>
                <a:effectLst/>
                <a:cs typeface="Times New Roman" pitchFamily="18" charset="0"/>
              </a:rPr>
              <a:t>entalpía de reacción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.</a:t>
            </a:r>
          </a:p>
          <a:p>
            <a:pPr marL="268288" indent="-268288" algn="just" eaLnBrk="1" hangingPunct="1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La entalpía de reacción se considera una función de estado, ya que solo depende de las condiciones iniciales y finales.</a:t>
            </a:r>
          </a:p>
          <a:p>
            <a:pPr marL="268288" indent="-268288" algn="just" eaLnBrk="1" hangingPunct="1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La entalpía de reacción se puede denotar de diferentes formas:</a:t>
            </a:r>
          </a:p>
          <a:p>
            <a:pPr marL="177800" indent="-177800" eaLnBrk="1" hangingPunct="1">
              <a:lnSpc>
                <a:spcPct val="140000"/>
              </a:lnSpc>
              <a:spcAft>
                <a:spcPts val="1800"/>
              </a:spcAft>
            </a:pPr>
            <a:r>
              <a:rPr lang="es-MX" sz="18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</a:t>
            </a:r>
            <a:r>
              <a:rPr lang="es-MX" sz="1800" dirty="0" err="1">
                <a:solidFill>
                  <a:srgbClr val="FF0000"/>
                </a:solidFill>
                <a:effectLst/>
                <a:latin typeface="Symbol" pitchFamily="18" charset="2"/>
                <a:cs typeface="Times New Roman" pitchFamily="18" charset="0"/>
              </a:rPr>
              <a:t>D</a:t>
            </a:r>
            <a:r>
              <a:rPr lang="es-MX" sz="180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H</a:t>
            </a:r>
            <a:r>
              <a:rPr lang="es-MX" sz="1800" baseline="-2500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Rx</a:t>
            </a:r>
            <a:r>
              <a:rPr lang="es-MX" sz="18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   ;   </a:t>
            </a:r>
            <a:r>
              <a:rPr lang="es-MX" sz="1800" dirty="0" err="1">
                <a:solidFill>
                  <a:srgbClr val="FF0000"/>
                </a:solidFill>
                <a:effectLst/>
                <a:latin typeface="Symbol" pitchFamily="18" charset="2"/>
                <a:cs typeface="Times New Roman" pitchFamily="18" charset="0"/>
              </a:rPr>
              <a:t>D</a:t>
            </a:r>
            <a:r>
              <a:rPr lang="es-MX" sz="180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H</a:t>
            </a:r>
            <a:r>
              <a:rPr lang="es-MX" sz="1800" baseline="-2500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reac</a:t>
            </a:r>
            <a:r>
              <a:rPr lang="es-MX" sz="18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   ;    </a:t>
            </a:r>
            <a:r>
              <a:rPr lang="es-MX" sz="1800" dirty="0" err="1">
                <a:solidFill>
                  <a:srgbClr val="FF0000"/>
                </a:solidFill>
                <a:effectLst/>
                <a:latin typeface="Symbol" pitchFamily="18" charset="2"/>
                <a:cs typeface="Times New Roman" pitchFamily="18" charset="0"/>
              </a:rPr>
              <a:t>D</a:t>
            </a:r>
            <a:r>
              <a:rPr lang="es-MX" sz="180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H</a:t>
            </a:r>
            <a:r>
              <a:rPr lang="es-MX" sz="1800" baseline="-2500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r</a:t>
            </a:r>
            <a:r>
              <a:rPr lang="es-MX" sz="1800" b="0" dirty="0">
                <a:solidFill>
                  <a:srgbClr val="FF0000"/>
                </a:solidFill>
                <a:effectLst/>
                <a:cs typeface="Times New Roman" pitchFamily="18" charset="0"/>
              </a:rPr>
              <a:t> </a:t>
            </a:r>
            <a:r>
              <a:rPr lang="es-MX" sz="18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   ;    </a:t>
            </a:r>
            <a:r>
              <a:rPr lang="es-MX" sz="1800" dirty="0">
                <a:solidFill>
                  <a:srgbClr val="FF0000"/>
                </a:solidFill>
                <a:effectLst/>
                <a:latin typeface="Symbol" pitchFamily="18" charset="2"/>
                <a:cs typeface="Times New Roman" pitchFamily="18" charset="0"/>
              </a:rPr>
              <a:t>D</a:t>
            </a:r>
            <a:r>
              <a:rPr lang="es-MX" sz="1800" dirty="0">
                <a:solidFill>
                  <a:srgbClr val="FF0000"/>
                </a:solidFill>
                <a:effectLst/>
                <a:cs typeface="Times New Roman" pitchFamily="18" charset="0"/>
              </a:rPr>
              <a:t>H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3169222" y="731251"/>
            <a:ext cx="280397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Entalpía de reacción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753410" y="1484784"/>
            <a:ext cx="7635600" cy="2825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8288" indent="-268288" algn="just" eaLnBrk="1" hangingPunct="1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Cuando en una reacción se obtiene 1 [mol] de un producto único a partir de sus elementos en su forma más estable, la energía involucrada en forma de calor no se le llama entalpía de reacción, sino </a:t>
            </a:r>
            <a:r>
              <a:rPr lang="es-MX" sz="1600" b="0" i="1" dirty="0">
                <a:solidFill>
                  <a:srgbClr val="000066"/>
                </a:solidFill>
                <a:effectLst/>
                <a:cs typeface="Times New Roman" pitchFamily="18" charset="0"/>
              </a:rPr>
              <a:t>entalpía de formación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.</a:t>
            </a:r>
          </a:p>
          <a:p>
            <a:pPr marL="268288" indent="-268288" algn="just" eaLnBrk="1" hangingPunct="1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Generalmente la entalpía de una reacción esta dada en </a:t>
            </a:r>
            <a:r>
              <a:rPr lang="es-MX" sz="1600" b="0" dirty="0" err="1">
                <a:solidFill>
                  <a:srgbClr val="000066"/>
                </a:solidFill>
                <a:effectLst/>
                <a:cs typeface="Times New Roman" pitchFamily="18" charset="0"/>
              </a:rPr>
              <a:t>Joules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[J]; sin embargo, la entalpía de formación tiene por unidades [J/mol].</a:t>
            </a:r>
          </a:p>
          <a:p>
            <a:pPr marL="268288" indent="-268288" algn="just" eaLnBrk="1" hangingPunct="1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La entalpía de formación se denota con </a:t>
            </a:r>
            <a:r>
              <a:rPr lang="es-MX" sz="1600" dirty="0" err="1">
                <a:solidFill>
                  <a:srgbClr val="FF0000"/>
                </a:solidFill>
                <a:effectLst/>
                <a:latin typeface="Symbol" pitchFamily="18" charset="2"/>
                <a:cs typeface="Times New Roman" pitchFamily="18" charset="0"/>
              </a:rPr>
              <a:t>D</a:t>
            </a:r>
            <a:r>
              <a:rPr lang="es-MX" sz="160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H</a:t>
            </a:r>
            <a:r>
              <a:rPr lang="es-MX" sz="1600" baseline="-2500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f</a:t>
            </a:r>
            <a:endParaRPr lang="es-MX" sz="1600" baseline="-25000" dirty="0">
              <a:solidFill>
                <a:srgbClr val="FF0000"/>
              </a:solidFill>
              <a:effectLst/>
              <a:cs typeface="Times New Roman" pitchFamily="18" charset="0"/>
            </a:endParaRPr>
          </a:p>
          <a:p>
            <a:pPr marL="268288" indent="-268288" algn="just" eaLnBrk="1" hangingPunct="1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La entalpía de formación a condiciones estándar se denota con </a:t>
            </a:r>
            <a:r>
              <a:rPr lang="es-MX" sz="1600" dirty="0" err="1">
                <a:solidFill>
                  <a:srgbClr val="FF0000"/>
                </a:solidFill>
                <a:effectLst/>
                <a:latin typeface="Symbol" pitchFamily="18" charset="2"/>
                <a:cs typeface="Times New Roman" pitchFamily="18" charset="0"/>
              </a:rPr>
              <a:t>D</a:t>
            </a:r>
            <a:r>
              <a:rPr lang="es-MX" sz="160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H</a:t>
            </a:r>
            <a:r>
              <a:rPr lang="es-MX" sz="1600" baseline="-25000" dirty="0" err="1">
                <a:solidFill>
                  <a:srgbClr val="FF0000"/>
                </a:solidFill>
                <a:effectLst/>
                <a:cs typeface="Times New Roman" pitchFamily="18" charset="0"/>
              </a:rPr>
              <a:t>f</a:t>
            </a:r>
            <a:endParaRPr lang="es-MX" sz="1600" dirty="0">
              <a:solidFill>
                <a:srgbClr val="FF0000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069978" y="3811342"/>
            <a:ext cx="326158" cy="43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7800" indent="-177800" algn="just" eaLnBrk="1" hangingPunct="1">
              <a:lnSpc>
                <a:spcPct val="140000"/>
              </a:lnSpc>
              <a:spcAft>
                <a:spcPts val="1800"/>
              </a:spcAft>
            </a:pPr>
            <a:r>
              <a:rPr lang="es-MX" sz="1800" b="0" dirty="0">
                <a:solidFill>
                  <a:srgbClr val="FF0000"/>
                </a:solidFill>
                <a:effectLst/>
                <a:cs typeface="Times New Roman" pitchFamily="18" charset="0"/>
              </a:rPr>
              <a:t>º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071441" y="731251"/>
            <a:ext cx="299953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Entalpía de formación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uiExpand="1" build="p" autoUpdateAnimBg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753415" y="1806879"/>
            <a:ext cx="7635600" cy="91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7800" indent="-177800" algn="just" eaLnBrk="1" hangingPunct="1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En termoquímica, las condiciones estándar son de 1 [atm] y 25 [ºC].</a:t>
            </a:r>
          </a:p>
          <a:p>
            <a:pPr marL="177800" indent="-177800" algn="just" eaLnBrk="1" hangingPunct="1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La </a:t>
            </a:r>
            <a:r>
              <a:rPr lang="es-MX" sz="1600" b="0" i="1" dirty="0">
                <a:solidFill>
                  <a:srgbClr val="000066"/>
                </a:solidFill>
                <a:effectLst/>
                <a:cs typeface="Times New Roman" pitchFamily="18" charset="0"/>
              </a:rPr>
              <a:t>entalpía de reacción a condiciones estándar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 se denota con:</a:t>
            </a:r>
          </a:p>
        </p:txBody>
      </p:sp>
      <p:grpSp>
        <p:nvGrpSpPr>
          <p:cNvPr id="2" name="9 Grupo"/>
          <p:cNvGrpSpPr/>
          <p:nvPr/>
        </p:nvGrpSpPr>
        <p:grpSpPr>
          <a:xfrm>
            <a:off x="2786050" y="3258918"/>
            <a:ext cx="3548114" cy="495781"/>
            <a:chOff x="2786050" y="2870196"/>
            <a:chExt cx="3548114" cy="495781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2786050" y="2928934"/>
              <a:ext cx="3548114" cy="437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600" dirty="0" err="1">
                  <a:solidFill>
                    <a:srgbClr val="FF0000"/>
                  </a:solidFill>
                  <a:effectLst/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s-MX" sz="1600" dirty="0" err="1">
                  <a:solidFill>
                    <a:srgbClr val="FF0000"/>
                  </a:solidFill>
                  <a:effectLst/>
                  <a:cs typeface="Times New Roman" pitchFamily="18" charset="0"/>
                </a:rPr>
                <a:t>H</a:t>
              </a:r>
              <a:r>
                <a:rPr lang="es-MX" sz="1600" baseline="-25000" dirty="0" err="1">
                  <a:solidFill>
                    <a:srgbClr val="FF0000"/>
                  </a:solidFill>
                  <a:effectLst/>
                  <a:cs typeface="Times New Roman" pitchFamily="18" charset="0"/>
                </a:rPr>
                <a:t>Rx</a:t>
              </a:r>
              <a:r>
                <a:rPr lang="es-MX" sz="16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    </a:t>
              </a:r>
              <a:r>
                <a:rPr lang="es-MX" sz="1600" dirty="0">
                  <a:solidFill>
                    <a:srgbClr val="000066"/>
                  </a:solidFill>
                  <a:effectLst/>
                  <a:cs typeface="Times New Roman" pitchFamily="18" charset="0"/>
                </a:rPr>
                <a:t>;</a:t>
              </a:r>
              <a:r>
                <a:rPr lang="es-MX" sz="16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   </a:t>
              </a:r>
              <a:r>
                <a:rPr lang="es-MX" sz="1600" dirty="0" err="1">
                  <a:solidFill>
                    <a:srgbClr val="FF0000"/>
                  </a:solidFill>
                  <a:effectLst/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s-MX" sz="1600" dirty="0" err="1">
                  <a:solidFill>
                    <a:srgbClr val="FF0000"/>
                  </a:solidFill>
                  <a:effectLst/>
                  <a:cs typeface="Times New Roman" pitchFamily="18" charset="0"/>
                </a:rPr>
                <a:t>H</a:t>
              </a:r>
              <a:r>
                <a:rPr lang="es-MX" sz="1600" baseline="-25000" dirty="0" err="1">
                  <a:solidFill>
                    <a:srgbClr val="FF0000"/>
                  </a:solidFill>
                  <a:effectLst/>
                  <a:cs typeface="Times New Roman" pitchFamily="18" charset="0"/>
                </a:rPr>
                <a:t>reac</a:t>
              </a:r>
              <a:r>
                <a:rPr lang="es-MX" sz="16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    </a:t>
              </a:r>
              <a:r>
                <a:rPr lang="es-MX" sz="1600" dirty="0">
                  <a:solidFill>
                    <a:srgbClr val="000066"/>
                  </a:solidFill>
                  <a:effectLst/>
                  <a:cs typeface="Times New Roman" pitchFamily="18" charset="0"/>
                </a:rPr>
                <a:t>;</a:t>
              </a:r>
              <a:r>
                <a:rPr lang="es-MX" sz="16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    </a:t>
              </a:r>
              <a:r>
                <a:rPr lang="es-MX" sz="1600" dirty="0" err="1">
                  <a:solidFill>
                    <a:srgbClr val="FF0000"/>
                  </a:solidFill>
                  <a:effectLst/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s-MX" sz="1600" dirty="0" err="1">
                  <a:solidFill>
                    <a:srgbClr val="FF0000"/>
                  </a:solidFill>
                  <a:effectLst/>
                  <a:cs typeface="Times New Roman" pitchFamily="18" charset="0"/>
                </a:rPr>
                <a:t>H</a:t>
              </a:r>
              <a:r>
                <a:rPr lang="es-MX" sz="1600" baseline="-25000" dirty="0" err="1">
                  <a:solidFill>
                    <a:srgbClr val="FF0000"/>
                  </a:solidFill>
                  <a:effectLst/>
                  <a:cs typeface="Times New Roman" pitchFamily="18" charset="0"/>
                </a:rPr>
                <a:t>r</a:t>
              </a:r>
              <a:r>
                <a:rPr lang="es-MX" sz="16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     </a:t>
              </a:r>
              <a:r>
                <a:rPr lang="es-MX" sz="1600" dirty="0">
                  <a:solidFill>
                    <a:srgbClr val="000066"/>
                  </a:solidFill>
                  <a:effectLst/>
                  <a:cs typeface="Times New Roman" pitchFamily="18" charset="0"/>
                </a:rPr>
                <a:t>;</a:t>
              </a:r>
              <a:r>
                <a:rPr lang="es-MX" sz="16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    </a:t>
              </a:r>
              <a:r>
                <a:rPr lang="es-MX" sz="1600" dirty="0">
                  <a:solidFill>
                    <a:srgbClr val="FF0000"/>
                  </a:solidFill>
                  <a:effectLst/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s-MX" sz="16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H</a:t>
              </a:r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3189278" y="2878134"/>
              <a:ext cx="285752" cy="397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6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4071934" y="2870196"/>
              <a:ext cx="285752" cy="437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6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5138734" y="2878134"/>
              <a:ext cx="285752" cy="397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6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6040442" y="2870196"/>
              <a:ext cx="285752" cy="437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6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</p:grp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53415" y="4149282"/>
            <a:ext cx="7635600" cy="39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7800" indent="-177800" algn="just" eaLnBrk="1" hangingPunct="1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La </a:t>
            </a:r>
            <a:r>
              <a:rPr lang="es-MX" sz="1600" b="0" i="1" dirty="0">
                <a:solidFill>
                  <a:srgbClr val="000066"/>
                </a:solidFill>
                <a:effectLst/>
                <a:cs typeface="Times New Roman" pitchFamily="18" charset="0"/>
              </a:rPr>
              <a:t>entalpía de formación a condiciones estándar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 se denota con:</a:t>
            </a:r>
          </a:p>
        </p:txBody>
      </p:sp>
      <p:grpSp>
        <p:nvGrpSpPr>
          <p:cNvPr id="3" name="18 Grupo"/>
          <p:cNvGrpSpPr/>
          <p:nvPr/>
        </p:nvGrpSpPr>
        <p:grpSpPr>
          <a:xfrm>
            <a:off x="4262462" y="4637506"/>
            <a:ext cx="605923" cy="437043"/>
            <a:chOff x="4262462" y="4637506"/>
            <a:chExt cx="605923" cy="437043"/>
          </a:xfrm>
        </p:grpSpPr>
        <p:sp>
          <p:nvSpPr>
            <p:cNvPr id="14" name="Text Box 3"/>
            <p:cNvSpPr txBox="1">
              <a:spLocks noChangeArrowheads="1"/>
            </p:cNvSpPr>
            <p:nvPr/>
          </p:nvSpPr>
          <p:spPr bwMode="auto">
            <a:xfrm>
              <a:off x="4262462" y="4674978"/>
              <a:ext cx="595290" cy="397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600" dirty="0" err="1">
                  <a:solidFill>
                    <a:srgbClr val="FF0000"/>
                  </a:solidFill>
                  <a:effectLst/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s-MX" sz="1600" dirty="0" err="1">
                  <a:solidFill>
                    <a:srgbClr val="FF0000"/>
                  </a:solidFill>
                  <a:effectLst/>
                  <a:cs typeface="Times New Roman" pitchFamily="18" charset="0"/>
                </a:rPr>
                <a:t>H</a:t>
              </a:r>
              <a:r>
                <a:rPr lang="es-MX" sz="1600" baseline="-25000" dirty="0" err="1">
                  <a:solidFill>
                    <a:srgbClr val="FF0000"/>
                  </a:solidFill>
                  <a:effectLst/>
                  <a:cs typeface="Times New Roman" pitchFamily="18" charset="0"/>
                </a:rPr>
                <a:t>f</a:t>
              </a:r>
              <a:endParaRPr lang="es-MX" sz="1600" dirty="0">
                <a:solidFill>
                  <a:srgbClr val="FF0000"/>
                </a:solidFill>
                <a:effectLst/>
                <a:cs typeface="Times New Roman" pitchFamily="18" charset="0"/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582634" y="4637506"/>
              <a:ext cx="285751" cy="437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77800" indent="-177800" algn="just" eaLnBrk="1" hangingPunct="1">
                <a:lnSpc>
                  <a:spcPct val="140000"/>
                </a:lnSpc>
                <a:spcAft>
                  <a:spcPts val="1800"/>
                </a:spcAft>
              </a:pPr>
              <a:r>
                <a:rPr lang="es-MX" sz="16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º</a:t>
              </a:r>
            </a:p>
          </p:txBody>
        </p:sp>
      </p:grp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2263532" y="731251"/>
            <a:ext cx="461536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Entalpías a condiciones estándar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uiExpand="1" build="p" autoUpdateAnimBg="0"/>
      <p:bldP spid="1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753414" y="1700808"/>
            <a:ext cx="7635600" cy="223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ts val="18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La entalpía de una reacción se puede determinar de forma experimental o teórica:</a:t>
            </a:r>
          </a:p>
          <a:p>
            <a:pPr marL="177800" indent="-177800" algn="just" eaLnBrk="1" hangingPunct="1">
              <a:lnSpc>
                <a:spcPct val="14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600" b="0" u="sng" dirty="0">
                <a:solidFill>
                  <a:srgbClr val="000066"/>
                </a:solidFill>
                <a:effectLst/>
                <a:cs typeface="Times New Roman" pitchFamily="18" charset="0"/>
              </a:rPr>
              <a:t>Experimentalmente.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Se lleva a cabo la reacción en una bomba calorimétrica y se cuantifica el cambio de temperatura, para determinar la cantidad de calor involucrado.</a:t>
            </a:r>
          </a:p>
          <a:p>
            <a:pPr marL="177800" indent="-177800" algn="just" eaLnBrk="1" hangingPunct="1">
              <a:lnSpc>
                <a:spcPct val="14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1600" b="0" u="sng" dirty="0">
                <a:solidFill>
                  <a:srgbClr val="000066"/>
                </a:solidFill>
                <a:effectLst/>
                <a:cs typeface="Times New Roman" pitchFamily="18" charset="0"/>
              </a:rPr>
              <a:t>Teóricamente.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 Se puede determinar mediante tablas o mediante la ley de Hess.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3117131" y="731251"/>
            <a:ext cx="290816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Entalpía de reacción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uiExpand="1" build="p" autoUpdateAnimBg="0"/>
    </p:bldLst>
  </p:timing>
</p:sld>
</file>

<file path=ppt/theme/theme1.xml><?xml version="1.0" encoding="utf-8"?>
<a:theme xmlns:a="http://schemas.openxmlformats.org/drawingml/2006/main" name="1_Ingeniería3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000066"/>
      </a:folHlink>
    </a:clrScheme>
    <a:fontScheme name="1_Ingeniería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Ingeniería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geniería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geniería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geniería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geniería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geniería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geniería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6903</TotalTime>
  <Words>1319</Words>
  <Application>Microsoft Office PowerPoint</Application>
  <PresentationFormat>Presentación en pantalla (4:3)</PresentationFormat>
  <Paragraphs>151</Paragraphs>
  <Slides>22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Arial</vt:lpstr>
      <vt:lpstr>Symbol</vt:lpstr>
      <vt:lpstr>Times New Roman</vt:lpstr>
      <vt:lpstr>Wingdings</vt:lpstr>
      <vt:lpstr>1_Ingeniería3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Velásquez Márquez</dc:creator>
  <cp:lastModifiedBy>Alfredo Velásquez M.</cp:lastModifiedBy>
  <cp:revision>263</cp:revision>
  <cp:lastPrinted>2013-10-18T00:48:54Z</cp:lastPrinted>
  <dcterms:created xsi:type="dcterms:W3CDTF">2005-07-23T04:28:49Z</dcterms:created>
  <dcterms:modified xsi:type="dcterms:W3CDTF">2018-02-04T08:43:40Z</dcterms:modified>
</cp:coreProperties>
</file>