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4" r:id="rId2"/>
  </p:sldMasterIdLst>
  <p:notesMasterIdLst>
    <p:notesMasterId r:id="rId19"/>
  </p:notesMasterIdLst>
  <p:sldIdLst>
    <p:sldId id="329" r:id="rId3"/>
    <p:sldId id="330" r:id="rId4"/>
    <p:sldId id="331" r:id="rId5"/>
    <p:sldId id="332" r:id="rId6"/>
    <p:sldId id="333" r:id="rId7"/>
    <p:sldId id="346" r:id="rId8"/>
    <p:sldId id="334" r:id="rId9"/>
    <p:sldId id="341" r:id="rId10"/>
    <p:sldId id="336" r:id="rId11"/>
    <p:sldId id="337" r:id="rId12"/>
    <p:sldId id="338" r:id="rId13"/>
    <p:sldId id="342" r:id="rId14"/>
    <p:sldId id="343" r:id="rId15"/>
    <p:sldId id="339" r:id="rId16"/>
    <p:sldId id="340" r:id="rId17"/>
    <p:sldId id="347" r:id="rId18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MUa/qovOT1ybg0SlDRerg==" hashData="+mTZKe+jsItbhTIqvD6CFBe7h0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DDDDDD"/>
    <a:srgbClr val="66FF99"/>
    <a:srgbClr val="008000"/>
    <a:srgbClr val="00CC00"/>
    <a:srgbClr val="0000FF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0" autoAdjust="0"/>
    <p:restoredTop sz="95667" autoAdjust="0"/>
  </p:normalViewPr>
  <p:slideViewPr>
    <p:cSldViewPr showGuides="1">
      <p:cViewPr>
        <p:scale>
          <a:sx n="70" d="100"/>
          <a:sy n="70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C04ED-550E-42F8-AF3E-6E638BEAF23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Rectangle 16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33813" name="Rectangle 21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33814" name="Text Box 22"/>
          <p:cNvSpPr txBox="1">
            <a:spLocks noChangeArrowheads="1"/>
          </p:cNvSpPr>
          <p:nvPr userDrawn="1"/>
        </p:nvSpPr>
        <p:spPr bwMode="auto">
          <a:xfrm>
            <a:off x="8509000" y="6299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s-ES" sz="1600" b="1" i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" sz="2800" b="1" i="1">
                <a:solidFill>
                  <a:srgbClr val="000099"/>
                </a:solidFill>
              </a:rPr>
              <a:t>U   N   A   M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b="1">
                <a:solidFill>
                  <a:srgbClr val="000099"/>
                </a:solidFill>
              </a:rPr>
              <a:t>Facultad de Ingeniería</a:t>
            </a:r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" sz="2800" b="1" i="1">
                <a:solidFill>
                  <a:srgbClr val="000099"/>
                </a:solidFill>
              </a:rPr>
              <a:t>U   N   A   M</a:t>
            </a: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b="1">
                <a:solidFill>
                  <a:srgbClr val="000099"/>
                </a:solidFill>
              </a:rPr>
              <a:t>Facultad de Ingeniería</a:t>
            </a: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8509000" y="6299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s-ES" sz="1600" b="1" i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590800" y="2974975"/>
            <a:ext cx="3973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s-ES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HIBRIDACIÓN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2987824" y="573325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  <a:endParaRPr kumimoji="0" lang="es-MX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683568" y="1295400"/>
            <a:ext cx="5540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CH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4</a:t>
            </a:r>
          </a:p>
        </p:txBody>
      </p:sp>
      <p:grpSp>
        <p:nvGrpSpPr>
          <p:cNvPr id="167945" name="Group 9"/>
          <p:cNvGrpSpPr>
            <a:grpSpLocks/>
          </p:cNvGrpSpPr>
          <p:nvPr/>
        </p:nvGrpSpPr>
        <p:grpSpPr bwMode="auto">
          <a:xfrm>
            <a:off x="1382713" y="1341438"/>
            <a:ext cx="6376987" cy="3005137"/>
            <a:chOff x="871" y="845"/>
            <a:chExt cx="4017" cy="1893"/>
          </a:xfrm>
        </p:grpSpPr>
        <p:pic>
          <p:nvPicPr>
            <p:cNvPr id="167942" name="Picture 6" descr="chang9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1" y="845"/>
              <a:ext cx="4017" cy="1893"/>
            </a:xfrm>
            <a:prstGeom prst="rect">
              <a:avLst/>
            </a:prstGeom>
            <a:noFill/>
          </p:spPr>
        </p:pic>
        <p:pic>
          <p:nvPicPr>
            <p:cNvPr id="167944" name="Picture 8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845"/>
              <a:ext cx="1270" cy="103"/>
            </a:xfrm>
            <a:prstGeom prst="rect">
              <a:avLst/>
            </a:prstGeom>
            <a:noFill/>
          </p:spPr>
        </p:pic>
      </p:grpSp>
      <p:grpSp>
        <p:nvGrpSpPr>
          <p:cNvPr id="167947" name="Group 11"/>
          <p:cNvGrpSpPr>
            <a:grpSpLocks/>
          </p:cNvGrpSpPr>
          <p:nvPr/>
        </p:nvGrpSpPr>
        <p:grpSpPr bwMode="auto">
          <a:xfrm>
            <a:off x="3448050" y="4437063"/>
            <a:ext cx="2247900" cy="2197100"/>
            <a:chOff x="2172" y="2795"/>
            <a:chExt cx="1416" cy="1384"/>
          </a:xfrm>
        </p:grpSpPr>
        <p:pic>
          <p:nvPicPr>
            <p:cNvPr id="167943" name="Picture 7" descr="chang9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" y="2795"/>
              <a:ext cx="1416" cy="1303"/>
            </a:xfrm>
            <a:prstGeom prst="rect">
              <a:avLst/>
            </a:prstGeom>
            <a:noFill/>
          </p:spPr>
        </p:pic>
        <p:pic>
          <p:nvPicPr>
            <p:cNvPr id="167946" name="Picture 10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1" y="4065"/>
              <a:ext cx="1398" cy="114"/>
            </a:xfrm>
            <a:prstGeom prst="rect">
              <a:avLst/>
            </a:prstGeom>
            <a:noFill/>
          </p:spPr>
        </p:pic>
      </p:grp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  <a:endParaRPr lang="es-ES" sz="1800" b="1" baseline="30000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5540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NH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2582863" y="1743075"/>
            <a:ext cx="3978275" cy="3371850"/>
            <a:chOff x="1627" y="1098"/>
            <a:chExt cx="2506" cy="2124"/>
          </a:xfrm>
        </p:grpSpPr>
        <p:pic>
          <p:nvPicPr>
            <p:cNvPr id="168967" name="Picture 7" descr="nh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7" y="1098"/>
              <a:ext cx="2506" cy="2124"/>
            </a:xfrm>
            <a:prstGeom prst="rect">
              <a:avLst/>
            </a:prstGeom>
            <a:noFill/>
          </p:spPr>
        </p:pic>
        <p:pic>
          <p:nvPicPr>
            <p:cNvPr id="168968" name="Picture 8" descr="electroquimica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3067"/>
              <a:ext cx="1225" cy="100"/>
            </a:xfrm>
            <a:prstGeom prst="rect">
              <a:avLst/>
            </a:prstGeom>
            <a:noFill/>
          </p:spPr>
        </p:pic>
      </p:grp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  <a:endParaRPr lang="es-ES" sz="1800" b="1" baseline="30000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1609725" y="1447800"/>
            <a:ext cx="5922963" cy="4545013"/>
            <a:chOff x="1014" y="912"/>
            <a:chExt cx="3731" cy="2863"/>
          </a:xfrm>
        </p:grpSpPr>
        <p:pic>
          <p:nvPicPr>
            <p:cNvPr id="176134" name="Picture 6" descr="chang9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4" y="912"/>
              <a:ext cx="3731" cy="2863"/>
            </a:xfrm>
            <a:prstGeom prst="rect">
              <a:avLst/>
            </a:prstGeom>
            <a:noFill/>
          </p:spPr>
        </p:pic>
        <p:pic>
          <p:nvPicPr>
            <p:cNvPr id="176135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2" y="922"/>
              <a:ext cx="1316" cy="107"/>
            </a:xfrm>
            <a:prstGeom prst="rect">
              <a:avLst/>
            </a:prstGeom>
            <a:noFill/>
          </p:spPr>
        </p:pic>
      </p:grp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  <a:endParaRPr lang="es-ES" sz="1800" b="1" baseline="30000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2699792" y="836712"/>
            <a:ext cx="3744416" cy="5760640"/>
            <a:chOff x="1639" y="192"/>
            <a:chExt cx="2482" cy="3936"/>
          </a:xfrm>
        </p:grpSpPr>
        <p:pic>
          <p:nvPicPr>
            <p:cNvPr id="178180" name="Picture 4" descr="chang1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9" y="192"/>
              <a:ext cx="2482" cy="3936"/>
            </a:xfrm>
            <a:prstGeom prst="rect">
              <a:avLst/>
            </a:prstGeom>
            <a:noFill/>
          </p:spPr>
        </p:pic>
        <p:pic>
          <p:nvPicPr>
            <p:cNvPr id="178181" name="Picture 5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9" y="4012"/>
              <a:ext cx="1271" cy="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347865" y="685800"/>
            <a:ext cx="244827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HIBRIDACIÓN  </a:t>
            </a:r>
            <a:r>
              <a:rPr lang="es-MX" sz="1600" b="1" dirty="0" smtClean="0">
                <a:solidFill>
                  <a:srgbClr val="000099"/>
                </a:solidFill>
                <a:latin typeface="Arial" charset="0"/>
              </a:rPr>
              <a:t>sp</a:t>
            </a:r>
            <a:r>
              <a:rPr lang="es-MX" sz="1600" b="1" baseline="30000" dirty="0" smtClean="0">
                <a:solidFill>
                  <a:srgbClr val="000099"/>
                </a:solidFill>
                <a:latin typeface="Arial" charset="0"/>
              </a:rPr>
              <a:t>2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3189288" y="2019300"/>
            <a:ext cx="2765425" cy="2819400"/>
            <a:chOff x="2009" y="1272"/>
            <a:chExt cx="1742" cy="1776"/>
          </a:xfrm>
        </p:grpSpPr>
        <p:pic>
          <p:nvPicPr>
            <p:cNvPr id="169989" name="Picture 5" descr="chang1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9" y="1272"/>
              <a:ext cx="1742" cy="1776"/>
            </a:xfrm>
            <a:prstGeom prst="rect">
              <a:avLst/>
            </a:prstGeom>
            <a:noFill/>
          </p:spPr>
        </p:pic>
        <p:pic>
          <p:nvPicPr>
            <p:cNvPr id="169991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2931"/>
              <a:ext cx="1217" cy="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581986" y="685800"/>
            <a:ext cx="19800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HIBRIDACIÓN  </a:t>
            </a:r>
            <a:r>
              <a:rPr lang="es-MX" sz="1600" b="1" dirty="0" smtClean="0">
                <a:solidFill>
                  <a:srgbClr val="000099"/>
                </a:solidFill>
                <a:latin typeface="Arial" charset="0"/>
              </a:rPr>
              <a:t>sp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</a:rPr>
              <a:t>2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631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C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s-MX" sz="1600" b="1">
                <a:solidFill>
                  <a:srgbClr val="000099"/>
                </a:solidFill>
                <a:latin typeface="Arial" charset="0"/>
              </a:rPr>
              <a:t>H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4</a:t>
            </a:r>
          </a:p>
        </p:txBody>
      </p:sp>
      <p:grpSp>
        <p:nvGrpSpPr>
          <p:cNvPr id="171016" name="Group 8"/>
          <p:cNvGrpSpPr>
            <a:grpSpLocks/>
          </p:cNvGrpSpPr>
          <p:nvPr/>
        </p:nvGrpSpPr>
        <p:grpSpPr bwMode="auto">
          <a:xfrm>
            <a:off x="1634331" y="1524794"/>
            <a:ext cx="5875338" cy="4643439"/>
            <a:chOff x="918" y="1104"/>
            <a:chExt cx="3701" cy="2925"/>
          </a:xfrm>
        </p:grpSpPr>
        <p:pic>
          <p:nvPicPr>
            <p:cNvPr id="171013" name="Picture 5" descr="chang1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8" y="1104"/>
              <a:ext cx="3701" cy="2825"/>
            </a:xfrm>
            <a:prstGeom prst="rect">
              <a:avLst/>
            </a:prstGeom>
            <a:noFill/>
          </p:spPr>
        </p:pic>
        <p:pic>
          <p:nvPicPr>
            <p:cNvPr id="171015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4" y="3929"/>
              <a:ext cx="1225" cy="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  <p:bldP spid="171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00808"/>
            <a:ext cx="561662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Presentación revisada por:</a:t>
            </a:r>
          </a:p>
          <a:p>
            <a:pPr>
              <a:spcBef>
                <a:spcPct val="50000"/>
              </a:spcBef>
            </a:pPr>
            <a:endParaRPr lang="es-ES" sz="1400" dirty="0" smtClean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Q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. Adriana Ramírez González</a:t>
            </a:r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Dra. Ana Laura Pérez Martínez</a:t>
            </a:r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Ing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Ayesha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Sagrario Román García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M. A. Claudia  Elisa Sánchez Navarro</a:t>
            </a:r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Q. Esther Flores Cruz</a:t>
            </a:r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Ing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Jacquelyn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Martínez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Alavez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Ramiro Maravilla Galván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Rogelio Soto </a:t>
            </a: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Ayala</a:t>
            </a:r>
          </a:p>
          <a:p>
            <a:pPr>
              <a:spcBef>
                <a:spcPct val="50000"/>
              </a:spcBef>
            </a:pPr>
            <a:endParaRPr lang="es-ES" sz="1400" dirty="0" smtClean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 i="1" dirty="0" smtClean="0">
                <a:solidFill>
                  <a:srgbClr val="000099"/>
                </a:solidFill>
                <a:latin typeface="Arial" charset="0"/>
              </a:rPr>
              <a:t>Profesores de la Facultad de Ingeniería, UNAM</a:t>
            </a:r>
            <a:endParaRPr lang="es-ES" sz="1800" i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773906" y="1484784"/>
            <a:ext cx="7596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</a:t>
            </a:r>
            <a:r>
              <a:rPr lang="es-MX" sz="1600" dirty="0" smtClean="0">
                <a:solidFill>
                  <a:srgbClr val="000099"/>
                </a:solidFill>
                <a:latin typeface="Arial" charset="0"/>
              </a:rPr>
              <a:t>s 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una teoría que permite justificar la geometría y propiedades de algunas moléculas que la teoría de enlace-valencia no puede justificar. La hibridación consiste en suponer la “combinación” de orbitales atómicos puros de un mismo átomo para obtener orbitales atómicos híbridos.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2590800" y="764704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3113" y="3164775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 establecer la hibridación de un átomo en una molécula, se requiere conocer la estructura de Lewis de la misma y con base en ella se desarrollan los pasos siguientes: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73113" y="1628800"/>
            <a:ext cx="7596187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Se representa por separado la distribución de las nubes electrónicas para el átomo en cuestión.</a:t>
            </a:r>
            <a:r>
              <a:rPr lang="es-MX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 en la estructura de Lewis de la molécula, el átomo presenta una carga,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también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indica su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carga.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3113" y="3335861"/>
            <a:ext cx="7596187" cy="189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Se dibuja el diagrama de orbitales del átomo en cuestión empleando los orbitales y electrones correspondientes a la última </a:t>
            </a:r>
            <a:r>
              <a:rPr lang="es-MX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órbita</a:t>
            </a:r>
            <a:r>
              <a:rPr lang="es-MX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 el átomo </a:t>
            </a:r>
            <a:r>
              <a:rPr lang="es-ES_tradnl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presenta una o más cargas positivas, se quitan tantos electrones como cargas positivas presente el átomo; si presenta una o más cargas negativas, se adicionan tantos electrones como cargas negativas presente el átomo.</a:t>
            </a:r>
            <a:endParaRPr lang="es-MX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(metodología)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773113" y="1628800"/>
            <a:ext cx="7596187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Se promocionan los electrones que sean necesarios, para que se tengan tantos orbitales con un solo electrón, como enlaces presente el átomo.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Siempre se promocionan electrones de niveles energéticos bajos a niveles energéticos adyacentes altos. Este paso no siempre es necesario.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73113" y="3356992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Se hibridan los orbitales </a:t>
            </a:r>
            <a:r>
              <a:rPr lang="es-MX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atómicos</a:t>
            </a: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tantos orbitales como nubes electrónicas presente el átomo en cuestión.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Siempre se empieza la hibridación por el orbital de más baja energía.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(metodología)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773113" y="1628800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 smtClean="0">
                <a:solidFill>
                  <a:srgbClr val="000099"/>
                </a:solidFill>
                <a:latin typeface="Arial" charset="0"/>
              </a:rPr>
              <a:t>Conociendo 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de antemano la estructura de Lewis del </a:t>
            </a:r>
            <a:r>
              <a:rPr lang="es-MX" sz="1600" dirty="0" smtClean="0">
                <a:solidFill>
                  <a:srgbClr val="000099"/>
                </a:solidFill>
                <a:latin typeface="Arial" charset="0"/>
              </a:rPr>
              <a:t>PCl</a:t>
            </a:r>
            <a:r>
              <a:rPr lang="es-MX" sz="1600" baseline="-25000" dirty="0" smtClean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s-MX" sz="1600" dirty="0" smtClean="0">
                <a:solidFill>
                  <a:srgbClr val="000099"/>
                </a:solidFill>
                <a:latin typeface="Arial" charset="0"/>
              </a:rPr>
              <a:t> y aplicando 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los pasos anteriores, </a:t>
            </a:r>
            <a:r>
              <a:rPr lang="es-MX" sz="1600" dirty="0" smtClean="0">
                <a:solidFill>
                  <a:srgbClr val="000099"/>
                </a:solidFill>
                <a:latin typeface="Arial" charset="0"/>
              </a:rPr>
              <a:t>se puede determinar la hibridación del átomo de fósforo en dicha molécula, como se muestra a continuación:</a:t>
            </a:r>
            <a:endParaRPr lang="es-MX" sz="1600" i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63915" name="Group 75"/>
          <p:cNvGrpSpPr>
            <a:grpSpLocks/>
          </p:cNvGrpSpPr>
          <p:nvPr/>
        </p:nvGrpSpPr>
        <p:grpSpPr bwMode="auto">
          <a:xfrm>
            <a:off x="1968398" y="2680196"/>
            <a:ext cx="5195890" cy="1612900"/>
            <a:chOff x="295" y="1296"/>
            <a:chExt cx="3273" cy="1016"/>
          </a:xfrm>
        </p:grpSpPr>
        <p:grpSp>
          <p:nvGrpSpPr>
            <p:cNvPr id="163844" name="Group 4"/>
            <p:cNvGrpSpPr>
              <a:grpSpLocks/>
            </p:cNvGrpSpPr>
            <p:nvPr/>
          </p:nvGrpSpPr>
          <p:grpSpPr bwMode="auto">
            <a:xfrm>
              <a:off x="2016" y="1296"/>
              <a:ext cx="1552" cy="1016"/>
              <a:chOff x="2016" y="2928"/>
              <a:chExt cx="1552" cy="1016"/>
            </a:xfrm>
          </p:grpSpPr>
          <p:grpSp>
            <p:nvGrpSpPr>
              <p:cNvPr id="163845" name="Group 5"/>
              <p:cNvGrpSpPr>
                <a:grpSpLocks/>
              </p:cNvGrpSpPr>
              <p:nvPr/>
            </p:nvGrpSpPr>
            <p:grpSpPr bwMode="auto">
              <a:xfrm>
                <a:off x="2240" y="3120"/>
                <a:ext cx="1252" cy="732"/>
                <a:chOff x="2240" y="2758"/>
                <a:chExt cx="1252" cy="732"/>
              </a:xfrm>
            </p:grpSpPr>
            <p:sp>
              <p:nvSpPr>
                <p:cNvPr id="16384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68" y="2774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 dirty="0">
                      <a:solidFill>
                        <a:srgbClr val="000099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163847" name="Line 7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48" name="Line 8"/>
                <p:cNvSpPr>
                  <a:spLocks noChangeShapeType="1"/>
                </p:cNvSpPr>
                <p:nvPr/>
              </p:nvSpPr>
              <p:spPr bwMode="auto">
                <a:xfrm>
                  <a:off x="2992" y="28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49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2760" y="314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40" y="2758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  <p:sp>
              <p:nvSpPr>
                <p:cNvPr id="1638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16" y="2766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  <p:sp>
              <p:nvSpPr>
                <p:cNvPr id="1638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50" y="3240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</p:grpSp>
          <p:grpSp>
            <p:nvGrpSpPr>
              <p:cNvPr id="163853" name="Group 13"/>
              <p:cNvGrpSpPr>
                <a:grpSpLocks/>
              </p:cNvGrpSpPr>
              <p:nvPr/>
            </p:nvGrpSpPr>
            <p:grpSpPr bwMode="auto">
              <a:xfrm rot="-5400000">
                <a:off x="2035" y="3101"/>
                <a:ext cx="249" cy="288"/>
                <a:chOff x="1392" y="2832"/>
                <a:chExt cx="249" cy="288"/>
              </a:xfrm>
            </p:grpSpPr>
            <p:sp>
              <p:nvSpPr>
                <p:cNvPr id="1638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56" name="Group 16"/>
              <p:cNvGrpSpPr>
                <a:grpSpLocks/>
              </p:cNvGrpSpPr>
              <p:nvPr/>
            </p:nvGrpSpPr>
            <p:grpSpPr bwMode="auto">
              <a:xfrm>
                <a:off x="2776" y="3656"/>
                <a:ext cx="249" cy="288"/>
                <a:chOff x="1696" y="2880"/>
                <a:chExt cx="249" cy="288"/>
              </a:xfrm>
            </p:grpSpPr>
            <p:sp>
              <p:nvSpPr>
                <p:cNvPr id="1638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5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59" name="Group 19"/>
              <p:cNvGrpSpPr>
                <a:grpSpLocks/>
              </p:cNvGrpSpPr>
              <p:nvPr/>
            </p:nvGrpSpPr>
            <p:grpSpPr bwMode="auto">
              <a:xfrm>
                <a:off x="3240" y="3184"/>
                <a:ext cx="249" cy="288"/>
                <a:chOff x="1696" y="2880"/>
                <a:chExt cx="249" cy="288"/>
              </a:xfrm>
            </p:grpSpPr>
            <p:sp>
              <p:nvSpPr>
                <p:cNvPr id="1638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2" name="Group 22"/>
              <p:cNvGrpSpPr>
                <a:grpSpLocks/>
              </p:cNvGrpSpPr>
              <p:nvPr/>
            </p:nvGrpSpPr>
            <p:grpSpPr bwMode="auto">
              <a:xfrm>
                <a:off x="3240" y="2928"/>
                <a:ext cx="249" cy="288"/>
                <a:chOff x="1696" y="2880"/>
                <a:chExt cx="249" cy="288"/>
              </a:xfrm>
            </p:grpSpPr>
            <p:sp>
              <p:nvSpPr>
                <p:cNvPr id="1638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5" name="Group 25"/>
              <p:cNvGrpSpPr>
                <a:grpSpLocks/>
              </p:cNvGrpSpPr>
              <p:nvPr/>
            </p:nvGrpSpPr>
            <p:grpSpPr bwMode="auto">
              <a:xfrm>
                <a:off x="2263" y="3184"/>
                <a:ext cx="249" cy="288"/>
                <a:chOff x="1696" y="2880"/>
                <a:chExt cx="249" cy="288"/>
              </a:xfrm>
            </p:grpSpPr>
            <p:sp>
              <p:nvSpPr>
                <p:cNvPr id="1638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8" name="Group 28"/>
              <p:cNvGrpSpPr>
                <a:grpSpLocks/>
              </p:cNvGrpSpPr>
              <p:nvPr/>
            </p:nvGrpSpPr>
            <p:grpSpPr bwMode="auto">
              <a:xfrm>
                <a:off x="2263" y="2928"/>
                <a:ext cx="249" cy="288"/>
                <a:chOff x="1696" y="2880"/>
                <a:chExt cx="249" cy="288"/>
              </a:xfrm>
            </p:grpSpPr>
            <p:sp>
              <p:nvSpPr>
                <p:cNvPr id="1638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1" name="Group 31"/>
              <p:cNvGrpSpPr>
                <a:grpSpLocks/>
              </p:cNvGrpSpPr>
              <p:nvPr/>
            </p:nvGrpSpPr>
            <p:grpSpPr bwMode="auto">
              <a:xfrm rot="-5400000">
                <a:off x="3299" y="3101"/>
                <a:ext cx="249" cy="288"/>
                <a:chOff x="1392" y="2832"/>
                <a:chExt cx="249" cy="288"/>
              </a:xfrm>
            </p:grpSpPr>
            <p:sp>
              <p:nvSpPr>
                <p:cNvPr id="16387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4" name="Group 34"/>
              <p:cNvGrpSpPr>
                <a:grpSpLocks/>
              </p:cNvGrpSpPr>
              <p:nvPr/>
            </p:nvGrpSpPr>
            <p:grpSpPr bwMode="auto">
              <a:xfrm rot="-5400000">
                <a:off x="2867" y="3576"/>
                <a:ext cx="249" cy="288"/>
                <a:chOff x="1392" y="2832"/>
                <a:chExt cx="249" cy="288"/>
              </a:xfrm>
            </p:grpSpPr>
            <p:sp>
              <p:nvSpPr>
                <p:cNvPr id="16387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7" name="Group 37"/>
              <p:cNvGrpSpPr>
                <a:grpSpLocks/>
              </p:cNvGrpSpPr>
              <p:nvPr/>
            </p:nvGrpSpPr>
            <p:grpSpPr bwMode="auto">
              <a:xfrm rot="-5400000">
                <a:off x="2555" y="3581"/>
                <a:ext cx="249" cy="288"/>
                <a:chOff x="1392" y="2832"/>
                <a:chExt cx="249" cy="288"/>
              </a:xfrm>
            </p:grpSpPr>
            <p:sp>
              <p:nvSpPr>
                <p:cNvPr id="1638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80" name="Group 40"/>
              <p:cNvGrpSpPr>
                <a:grpSpLocks/>
              </p:cNvGrpSpPr>
              <p:nvPr/>
            </p:nvGrpSpPr>
            <p:grpSpPr bwMode="auto">
              <a:xfrm>
                <a:off x="2755" y="2928"/>
                <a:ext cx="249" cy="288"/>
                <a:chOff x="1696" y="2880"/>
                <a:chExt cx="249" cy="288"/>
              </a:xfrm>
            </p:grpSpPr>
            <p:sp>
              <p:nvSpPr>
                <p:cNvPr id="16388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</p:grpSp>
        <p:sp>
          <p:nvSpPr>
            <p:cNvPr id="163883" name="Text Box 43"/>
            <p:cNvSpPr txBox="1">
              <a:spLocks noChangeArrowheads="1"/>
            </p:cNvSpPr>
            <p:nvPr/>
          </p:nvSpPr>
          <p:spPr bwMode="auto">
            <a:xfrm>
              <a:off x="295" y="1640"/>
              <a:ext cx="14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1600" dirty="0">
                  <a:solidFill>
                    <a:srgbClr val="000099"/>
                  </a:solidFill>
                  <a:latin typeface="Arial" charset="0"/>
                </a:rPr>
                <a:t>Estructura de Lewis</a:t>
              </a:r>
            </a:p>
          </p:txBody>
        </p:sp>
        <p:sp>
          <p:nvSpPr>
            <p:cNvPr id="163884" name="AutoShape 44"/>
            <p:cNvSpPr>
              <a:spLocks noChangeArrowheads="1"/>
            </p:cNvSpPr>
            <p:nvPr/>
          </p:nvSpPr>
          <p:spPr bwMode="auto">
            <a:xfrm>
              <a:off x="1733" y="167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MX"/>
            </a:p>
          </p:txBody>
        </p:sp>
      </p:grpSp>
      <p:sp>
        <p:nvSpPr>
          <p:cNvPr id="163885" name="Text Box 45"/>
          <p:cNvSpPr txBox="1">
            <a:spLocks noChangeArrowheads="1"/>
          </p:cNvSpPr>
          <p:nvPr/>
        </p:nvSpPr>
        <p:spPr bwMode="auto">
          <a:xfrm>
            <a:off x="773113" y="4451548"/>
            <a:ext cx="759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1: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La distribución de las nubes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 el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átomo de fósforo,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 la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siguiente: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835647" y="4913213"/>
            <a:ext cx="1168401" cy="1108075"/>
            <a:chOff x="3835647" y="4697189"/>
            <a:chExt cx="1168401" cy="1108075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4267447" y="5027389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3835647" y="51956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4623048" y="51956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 rot="16200000">
              <a:off x="4254748" y="56147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4246810" y="4697189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b="1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4373810" y="4697189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b="1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</p:grp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  <p:bldP spid="1638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4" name="Text Box 54"/>
          <p:cNvSpPr txBox="1">
            <a:spLocks noChangeArrowheads="1"/>
          </p:cNvSpPr>
          <p:nvPr/>
        </p:nvSpPr>
        <p:spPr bwMode="auto">
          <a:xfrm>
            <a:off x="773113" y="1668859"/>
            <a:ext cx="7596187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2: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El fósforo tiene sus últimos cinco electrones (electrones de valencia) en la órbita 3; por lo tanto, el diagrama de orbitales para el fósforo es:</a:t>
            </a:r>
          </a:p>
        </p:txBody>
      </p:sp>
      <p:grpSp>
        <p:nvGrpSpPr>
          <p:cNvPr id="163916" name="Group 76"/>
          <p:cNvGrpSpPr>
            <a:grpSpLocks/>
          </p:cNvGrpSpPr>
          <p:nvPr/>
        </p:nvGrpSpPr>
        <p:grpSpPr bwMode="auto">
          <a:xfrm>
            <a:off x="2540000" y="2820987"/>
            <a:ext cx="4102100" cy="608013"/>
            <a:chOff x="1600" y="3688"/>
            <a:chExt cx="2584" cy="383"/>
          </a:xfrm>
        </p:grpSpPr>
        <p:sp>
          <p:nvSpPr>
            <p:cNvPr id="163896" name="Rectangle 56"/>
            <p:cNvSpPr>
              <a:spLocks noChangeArrowheads="1"/>
            </p:cNvSpPr>
            <p:nvPr/>
          </p:nvSpPr>
          <p:spPr bwMode="auto">
            <a:xfrm>
              <a:off x="1600" y="3688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3897" name="Text Box 57"/>
            <p:cNvSpPr txBox="1">
              <a:spLocks noChangeArrowheads="1"/>
            </p:cNvSpPr>
            <p:nvPr/>
          </p:nvSpPr>
          <p:spPr bwMode="auto">
            <a:xfrm>
              <a:off x="1648" y="3856"/>
              <a:ext cx="14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3s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3898" name="Group 58"/>
            <p:cNvGrpSpPr>
              <a:grpSpLocks/>
            </p:cNvGrpSpPr>
            <p:nvPr/>
          </p:nvGrpSpPr>
          <p:grpSpPr bwMode="auto">
            <a:xfrm>
              <a:off x="2048" y="3688"/>
              <a:ext cx="720" cy="192"/>
              <a:chOff x="2880" y="3648"/>
              <a:chExt cx="720" cy="192"/>
            </a:xfrm>
          </p:grpSpPr>
          <p:sp>
            <p:nvSpPr>
              <p:cNvPr id="163899" name="Rectangle 59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0" name="Rectangle 60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1" name="Rectangle 61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3902" name="Text Box 62"/>
            <p:cNvSpPr txBox="1">
              <a:spLocks noChangeArrowheads="1"/>
            </p:cNvSpPr>
            <p:nvPr/>
          </p:nvSpPr>
          <p:spPr bwMode="auto">
            <a:xfrm>
              <a:off x="2335" y="3856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3p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sp>
          <p:nvSpPr>
            <p:cNvPr id="163903" name="Text Box 63"/>
            <p:cNvSpPr txBox="1">
              <a:spLocks noChangeArrowheads="1"/>
            </p:cNvSpPr>
            <p:nvPr/>
          </p:nvSpPr>
          <p:spPr bwMode="auto">
            <a:xfrm>
              <a:off x="3512" y="3856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3904" name="Group 64"/>
            <p:cNvGrpSpPr>
              <a:grpSpLocks/>
            </p:cNvGrpSpPr>
            <p:nvPr/>
          </p:nvGrpSpPr>
          <p:grpSpPr bwMode="auto">
            <a:xfrm>
              <a:off x="2984" y="3688"/>
              <a:ext cx="1200" cy="192"/>
              <a:chOff x="3504" y="3648"/>
              <a:chExt cx="1200" cy="192"/>
            </a:xfrm>
          </p:grpSpPr>
          <p:sp>
            <p:nvSpPr>
              <p:cNvPr id="163905" name="Rectangle 65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6" name="Rectangle 66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7" name="Rectangle 67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8" name="Rectangle 68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9" name="Rectangle 69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3910" name="Line 70"/>
            <p:cNvSpPr>
              <a:spLocks noChangeShapeType="1"/>
            </p:cNvSpPr>
            <p:nvPr/>
          </p:nvSpPr>
          <p:spPr bwMode="auto">
            <a:xfrm flipV="1">
              <a:off x="2112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1" name="Line 71"/>
            <p:cNvSpPr>
              <a:spLocks noChangeShapeType="1"/>
            </p:cNvSpPr>
            <p:nvPr/>
          </p:nvSpPr>
          <p:spPr bwMode="auto">
            <a:xfrm flipV="1">
              <a:off x="1672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2" name="Line 72"/>
            <p:cNvSpPr>
              <a:spLocks noChangeShapeType="1"/>
            </p:cNvSpPr>
            <p:nvPr/>
          </p:nvSpPr>
          <p:spPr bwMode="auto">
            <a:xfrm>
              <a:off x="1768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3" name="Line 73"/>
            <p:cNvSpPr>
              <a:spLocks noChangeShapeType="1"/>
            </p:cNvSpPr>
            <p:nvPr/>
          </p:nvSpPr>
          <p:spPr bwMode="auto">
            <a:xfrm flipV="1">
              <a:off x="2360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4" name="Line 74"/>
            <p:cNvSpPr>
              <a:spLocks noChangeShapeType="1"/>
            </p:cNvSpPr>
            <p:nvPr/>
          </p:nvSpPr>
          <p:spPr bwMode="auto">
            <a:xfrm flipV="1">
              <a:off x="2600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773113" y="4043660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3: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En este caso no es necesaria la promoción ya que se tienen tres orbitales con un solo electrón y son los que se emplearán para formar los tres enlaces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fósforo-cloro.</a:t>
            </a:r>
            <a:endParaRPr lang="es-MX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4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4" grpId="0" autoUpdateAnimBg="0"/>
      <p:bldP spid="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73113" y="1653124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4: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De acuerdo a la estructura de Lewis el fósforo tiene tres nubes de enlace y una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libre (cuatro nubes totales);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por lo tanto, se deben hibridar </a:t>
            </a:r>
            <a:r>
              <a:rPr lang="es-MX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cuatro orbitales en total.</a:t>
            </a:r>
            <a:endParaRPr lang="es-MX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915" name="Group 51"/>
          <p:cNvGrpSpPr>
            <a:grpSpLocks/>
          </p:cNvGrpSpPr>
          <p:nvPr/>
        </p:nvGrpSpPr>
        <p:grpSpPr bwMode="auto">
          <a:xfrm>
            <a:off x="2520950" y="3187049"/>
            <a:ext cx="4102100" cy="608013"/>
            <a:chOff x="1588" y="2352"/>
            <a:chExt cx="2584" cy="383"/>
          </a:xfrm>
        </p:grpSpPr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1588" y="2352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1636" y="2520"/>
              <a:ext cx="14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3s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71" name="Group 7"/>
            <p:cNvGrpSpPr>
              <a:grpSpLocks/>
            </p:cNvGrpSpPr>
            <p:nvPr/>
          </p:nvGrpSpPr>
          <p:grpSpPr bwMode="auto">
            <a:xfrm>
              <a:off x="2036" y="2352"/>
              <a:ext cx="720" cy="192"/>
              <a:chOff x="2880" y="3648"/>
              <a:chExt cx="720" cy="192"/>
            </a:xfrm>
          </p:grpSpPr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4875" name="Text Box 11"/>
            <p:cNvSpPr txBox="1">
              <a:spLocks noChangeArrowheads="1"/>
            </p:cNvSpPr>
            <p:nvPr/>
          </p:nvSpPr>
          <p:spPr bwMode="auto">
            <a:xfrm>
              <a:off x="2323" y="2520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3p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sp>
          <p:nvSpPr>
            <p:cNvPr id="164876" name="Text Box 12"/>
            <p:cNvSpPr txBox="1">
              <a:spLocks noChangeArrowheads="1"/>
            </p:cNvSpPr>
            <p:nvPr/>
          </p:nvSpPr>
          <p:spPr bwMode="auto">
            <a:xfrm>
              <a:off x="3500" y="2520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77" name="Group 13"/>
            <p:cNvGrpSpPr>
              <a:grpSpLocks/>
            </p:cNvGrpSpPr>
            <p:nvPr/>
          </p:nvGrpSpPr>
          <p:grpSpPr bwMode="auto">
            <a:xfrm>
              <a:off x="2972" y="2352"/>
              <a:ext cx="1200" cy="192"/>
              <a:chOff x="3504" y="3648"/>
              <a:chExt cx="1200" cy="192"/>
            </a:xfrm>
          </p:grpSpPr>
          <p:sp>
            <p:nvSpPr>
              <p:cNvPr id="164878" name="Rectangle 14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9" name="Rectangle 15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0" name="Rectangle 16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1" name="Rectangle 17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2" name="Rectangle 18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 flipV="1">
              <a:off x="2100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 flipV="1">
              <a:off x="1660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1756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 flipV="1">
              <a:off x="2348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 flipV="1">
              <a:off x="2588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2476500" y="3720454"/>
            <a:ext cx="1947862" cy="428626"/>
            <a:chOff x="1560" y="2688"/>
            <a:chExt cx="1227" cy="270"/>
          </a:xfrm>
        </p:grpSpPr>
        <p:sp>
          <p:nvSpPr>
            <p:cNvPr id="164889" name="AutoShape 25"/>
            <p:cNvSpPr>
              <a:spLocks/>
            </p:cNvSpPr>
            <p:nvPr/>
          </p:nvSpPr>
          <p:spPr bwMode="auto">
            <a:xfrm rot="-5400000">
              <a:off x="2128" y="2136"/>
              <a:ext cx="96" cy="1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>
              <a:off x="1560" y="2784"/>
              <a:ext cx="12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1200" dirty="0">
                  <a:solidFill>
                    <a:srgbClr val="000099"/>
                  </a:solidFill>
                  <a:latin typeface="Arial" charset="0"/>
                </a:rPr>
                <a:t>Cuatro orbitales a hibridar</a:t>
              </a:r>
            </a:p>
          </p:txBody>
        </p:sp>
      </p:grpSp>
      <p:grpSp>
        <p:nvGrpSpPr>
          <p:cNvPr id="164916" name="Group 52"/>
          <p:cNvGrpSpPr>
            <a:grpSpLocks/>
          </p:cNvGrpSpPr>
          <p:nvPr/>
        </p:nvGrpSpPr>
        <p:grpSpPr bwMode="auto">
          <a:xfrm>
            <a:off x="2535238" y="4843240"/>
            <a:ext cx="4087813" cy="962024"/>
            <a:chOff x="1597" y="3283"/>
            <a:chExt cx="2575" cy="606"/>
          </a:xfrm>
        </p:grpSpPr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2107" y="3451"/>
              <a:ext cx="19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sp</a:t>
              </a:r>
              <a:r>
                <a:rPr lang="es-MX" sz="1400" b="1" baseline="30000">
                  <a:solidFill>
                    <a:srgbClr val="000099"/>
                  </a:solidFill>
                  <a:latin typeface="Arial" charset="0"/>
                </a:rPr>
                <a:t>3</a:t>
              </a:r>
              <a:endParaRPr lang="es-MX" sz="1600" b="1" i="1" baseline="30000">
                <a:solidFill>
                  <a:srgbClr val="000099"/>
                </a:solidFill>
              </a:endParaRPr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3500" y="3451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94" name="Group 30"/>
            <p:cNvGrpSpPr>
              <a:grpSpLocks/>
            </p:cNvGrpSpPr>
            <p:nvPr/>
          </p:nvGrpSpPr>
          <p:grpSpPr bwMode="auto">
            <a:xfrm>
              <a:off x="2972" y="3283"/>
              <a:ext cx="1200" cy="192"/>
              <a:chOff x="3504" y="3648"/>
              <a:chExt cx="1200" cy="192"/>
            </a:xfrm>
          </p:grpSpPr>
          <p:sp>
            <p:nvSpPr>
              <p:cNvPr id="164895" name="Rectangle 31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6" name="Rectangle 32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7" name="Rectangle 33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8" name="Rectangle 34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9" name="Rectangle 35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grpSp>
          <p:nvGrpSpPr>
            <p:cNvPr id="164900" name="Group 36"/>
            <p:cNvGrpSpPr>
              <a:grpSpLocks/>
            </p:cNvGrpSpPr>
            <p:nvPr/>
          </p:nvGrpSpPr>
          <p:grpSpPr bwMode="auto">
            <a:xfrm>
              <a:off x="1704" y="3283"/>
              <a:ext cx="960" cy="192"/>
              <a:chOff x="1704" y="3120"/>
              <a:chExt cx="960" cy="192"/>
            </a:xfrm>
          </p:grpSpPr>
          <p:grpSp>
            <p:nvGrpSpPr>
              <p:cNvPr id="164901" name="Group 37"/>
              <p:cNvGrpSpPr>
                <a:grpSpLocks/>
              </p:cNvGrpSpPr>
              <p:nvPr/>
            </p:nvGrpSpPr>
            <p:grpSpPr bwMode="auto">
              <a:xfrm>
                <a:off x="1704" y="3120"/>
                <a:ext cx="240" cy="192"/>
                <a:chOff x="1588" y="3120"/>
                <a:chExt cx="240" cy="192"/>
              </a:xfrm>
            </p:grpSpPr>
            <p:sp>
              <p:nvSpPr>
                <p:cNvPr id="164902" name="Rectangle 38"/>
                <p:cNvSpPr>
                  <a:spLocks noChangeArrowheads="1"/>
                </p:cNvSpPr>
                <p:nvPr/>
              </p:nvSpPr>
              <p:spPr bwMode="auto">
                <a:xfrm>
                  <a:off x="1588" y="3120"/>
                  <a:ext cx="240" cy="19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660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04" name="Line 40"/>
                <p:cNvSpPr>
                  <a:spLocks noChangeShapeType="1"/>
                </p:cNvSpPr>
                <p:nvPr/>
              </p:nvSpPr>
              <p:spPr bwMode="auto">
                <a:xfrm>
                  <a:off x="1756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  <p:grpSp>
            <p:nvGrpSpPr>
              <p:cNvPr id="164905" name="Group 41"/>
              <p:cNvGrpSpPr>
                <a:grpSpLocks/>
              </p:cNvGrpSpPr>
              <p:nvPr/>
            </p:nvGrpSpPr>
            <p:grpSpPr bwMode="auto">
              <a:xfrm>
                <a:off x="1944" y="3120"/>
                <a:ext cx="720" cy="192"/>
                <a:chOff x="2036" y="3120"/>
                <a:chExt cx="720" cy="192"/>
              </a:xfrm>
            </p:grpSpPr>
            <p:grpSp>
              <p:nvGrpSpPr>
                <p:cNvPr id="164906" name="Group 42"/>
                <p:cNvGrpSpPr>
                  <a:grpSpLocks/>
                </p:cNvGrpSpPr>
                <p:nvPr/>
              </p:nvGrpSpPr>
              <p:grpSpPr bwMode="auto">
                <a:xfrm>
                  <a:off x="2036" y="3120"/>
                  <a:ext cx="720" cy="192"/>
                  <a:chOff x="2880" y="3648"/>
                  <a:chExt cx="720" cy="192"/>
                </a:xfrm>
              </p:grpSpPr>
              <p:sp>
                <p:nvSpPr>
                  <p:cNvPr id="16490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16490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16490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</p:grpSp>
            <p:sp>
              <p:nvSpPr>
                <p:cNvPr id="16491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00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1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48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1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588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</p:grpSp>
        <p:sp>
          <p:nvSpPr>
            <p:cNvPr id="164913" name="AutoShape 49"/>
            <p:cNvSpPr>
              <a:spLocks/>
            </p:cNvSpPr>
            <p:nvPr/>
          </p:nvSpPr>
          <p:spPr bwMode="auto">
            <a:xfrm rot="-5400000">
              <a:off x="2132" y="3159"/>
              <a:ext cx="96" cy="1016"/>
            </a:xfrm>
            <a:prstGeom prst="leftBrace">
              <a:avLst>
                <a:gd name="adj1" fmla="val 8819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914" name="Text Box 50"/>
            <p:cNvSpPr txBox="1">
              <a:spLocks noChangeArrowheads="1"/>
            </p:cNvSpPr>
            <p:nvPr/>
          </p:nvSpPr>
          <p:spPr bwMode="auto">
            <a:xfrm>
              <a:off x="1597" y="3715"/>
              <a:ext cx="11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1200" dirty="0">
                  <a:solidFill>
                    <a:srgbClr val="000099"/>
                  </a:solidFill>
                  <a:latin typeface="Arial" charset="0"/>
                </a:rPr>
                <a:t>Cuatro orbitales híbridos</a:t>
              </a:r>
            </a:p>
          </p:txBody>
        </p:sp>
      </p:grp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914400" y="1295400"/>
            <a:ext cx="723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BeCl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grpSp>
        <p:nvGrpSpPr>
          <p:cNvPr id="173064" name="Group 1032"/>
          <p:cNvGrpSpPr>
            <a:grpSpLocks/>
          </p:cNvGrpSpPr>
          <p:nvPr/>
        </p:nvGrpSpPr>
        <p:grpSpPr bwMode="auto">
          <a:xfrm>
            <a:off x="790575" y="1981200"/>
            <a:ext cx="7562850" cy="1828800"/>
            <a:chOff x="498" y="1248"/>
            <a:chExt cx="4764" cy="1152"/>
          </a:xfrm>
        </p:grpSpPr>
        <p:pic>
          <p:nvPicPr>
            <p:cNvPr id="173060" name="Picture 1028" descr="chang9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" y="1248"/>
              <a:ext cx="4764" cy="1152"/>
            </a:xfrm>
            <a:prstGeom prst="rect">
              <a:avLst/>
            </a:prstGeom>
            <a:noFill/>
          </p:spPr>
        </p:pic>
        <p:pic>
          <p:nvPicPr>
            <p:cNvPr id="173062" name="Picture 1030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2251"/>
              <a:ext cx="1707" cy="139"/>
            </a:xfrm>
            <a:prstGeom prst="rect">
              <a:avLst/>
            </a:prstGeom>
            <a:noFill/>
          </p:spPr>
        </p:pic>
      </p:grpSp>
      <p:grpSp>
        <p:nvGrpSpPr>
          <p:cNvPr id="173065" name="Group 1033"/>
          <p:cNvGrpSpPr>
            <a:grpSpLocks/>
          </p:cNvGrpSpPr>
          <p:nvPr/>
        </p:nvGrpSpPr>
        <p:grpSpPr bwMode="auto">
          <a:xfrm>
            <a:off x="2133600" y="4494435"/>
            <a:ext cx="4876800" cy="1166813"/>
            <a:chOff x="1344" y="2698"/>
            <a:chExt cx="3072" cy="735"/>
          </a:xfrm>
        </p:grpSpPr>
        <p:pic>
          <p:nvPicPr>
            <p:cNvPr id="173061" name="Picture 1029" descr="chang9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4" y="2698"/>
              <a:ext cx="3072" cy="614"/>
            </a:xfrm>
            <a:prstGeom prst="rect">
              <a:avLst/>
            </a:prstGeom>
            <a:noFill/>
          </p:spPr>
        </p:pic>
        <p:pic>
          <p:nvPicPr>
            <p:cNvPr id="173063" name="Picture 1031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3294"/>
              <a:ext cx="1707" cy="139"/>
            </a:xfrm>
            <a:prstGeom prst="rect">
              <a:avLst/>
            </a:prstGeom>
            <a:noFill/>
          </p:spPr>
        </p:pic>
      </p:grp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 </a:t>
            </a:r>
            <a:r>
              <a:rPr lang="es-ES" sz="1800" b="1" dirty="0" err="1" smtClean="0">
                <a:solidFill>
                  <a:srgbClr val="000099"/>
                </a:solidFill>
                <a:latin typeface="Arial" charset="0"/>
              </a:rPr>
              <a:t>sp</a:t>
            </a:r>
            <a:endParaRPr lang="es-ES" sz="18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55576" y="1295400"/>
            <a:ext cx="5318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BF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  <p:grpSp>
        <p:nvGrpSpPr>
          <p:cNvPr id="166922" name="Group 10"/>
          <p:cNvGrpSpPr>
            <a:grpSpLocks/>
          </p:cNvGrpSpPr>
          <p:nvPr/>
        </p:nvGrpSpPr>
        <p:grpSpPr bwMode="auto">
          <a:xfrm>
            <a:off x="1370013" y="1341438"/>
            <a:ext cx="6403975" cy="2870200"/>
            <a:chOff x="863" y="845"/>
            <a:chExt cx="4034" cy="1808"/>
          </a:xfrm>
        </p:grpSpPr>
        <p:pic>
          <p:nvPicPr>
            <p:cNvPr id="166918" name="Picture 6" descr="chang1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3" y="845"/>
              <a:ext cx="4034" cy="1808"/>
            </a:xfrm>
            <a:prstGeom prst="rect">
              <a:avLst/>
            </a:prstGeom>
            <a:noFill/>
          </p:spPr>
        </p:pic>
        <p:pic>
          <p:nvPicPr>
            <p:cNvPr id="166920" name="Picture 8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855"/>
              <a:ext cx="1707" cy="139"/>
            </a:xfrm>
            <a:prstGeom prst="rect">
              <a:avLst/>
            </a:prstGeom>
            <a:noFill/>
          </p:spPr>
        </p:pic>
      </p:grpSp>
      <p:grpSp>
        <p:nvGrpSpPr>
          <p:cNvPr id="166923" name="Group 11"/>
          <p:cNvGrpSpPr>
            <a:grpSpLocks/>
          </p:cNvGrpSpPr>
          <p:nvPr/>
        </p:nvGrpSpPr>
        <p:grpSpPr bwMode="auto">
          <a:xfrm>
            <a:off x="3505200" y="4365104"/>
            <a:ext cx="2133600" cy="2047875"/>
            <a:chOff x="2208" y="2704"/>
            <a:chExt cx="1344" cy="1290"/>
          </a:xfrm>
        </p:grpSpPr>
        <p:pic>
          <p:nvPicPr>
            <p:cNvPr id="166919" name="Picture 7" descr="chang1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2704"/>
              <a:ext cx="1344" cy="1210"/>
            </a:xfrm>
            <a:prstGeom prst="rect">
              <a:avLst/>
            </a:prstGeom>
            <a:noFill/>
          </p:spPr>
        </p:pic>
        <p:pic>
          <p:nvPicPr>
            <p:cNvPr id="166921" name="Picture 9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" y="3886"/>
              <a:ext cx="1330" cy="108"/>
            </a:xfrm>
            <a:prstGeom prst="rect">
              <a:avLst/>
            </a:prstGeom>
            <a:noFill/>
          </p:spPr>
        </p:pic>
      </p:grp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 smtClean="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theme/theme1.xml><?xml version="1.0" encoding="utf-8"?>
<a:theme xmlns:a="http://schemas.openxmlformats.org/drawingml/2006/main" name="Ingeniería1">
  <a:themeElements>
    <a:clrScheme name="Ingeniería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genierí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Settings\Alfredo\Datos de programa\Microsoft\Plantillas\Ingeniería1.pot</Template>
  <TotalTime>2155</TotalTime>
  <Words>568</Words>
  <Application>Microsoft Office PowerPoint</Application>
  <PresentationFormat>Presentación en pantalla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Ingeniería1</vt:lpstr>
      <vt:lpstr>Ingeniería3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Coord</cp:lastModifiedBy>
  <cp:revision>176</cp:revision>
  <dcterms:created xsi:type="dcterms:W3CDTF">2006-08-24T12:20:22Z</dcterms:created>
  <dcterms:modified xsi:type="dcterms:W3CDTF">2014-02-13T03:51:11Z</dcterms:modified>
</cp:coreProperties>
</file>