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260" r:id="rId3"/>
    <p:sldId id="331" r:id="rId4"/>
    <p:sldId id="347" r:id="rId5"/>
    <p:sldId id="326" r:id="rId6"/>
    <p:sldId id="332" r:id="rId7"/>
    <p:sldId id="353" r:id="rId8"/>
    <p:sldId id="349" r:id="rId9"/>
    <p:sldId id="362" r:id="rId10"/>
    <p:sldId id="365" r:id="rId11"/>
    <p:sldId id="333" r:id="rId12"/>
    <p:sldId id="366" r:id="rId13"/>
    <p:sldId id="367" r:id="rId14"/>
    <p:sldId id="368" r:id="rId15"/>
    <p:sldId id="369" r:id="rId16"/>
    <p:sldId id="370" r:id="rId17"/>
    <p:sldId id="373" r:id="rId18"/>
    <p:sldId id="371" r:id="rId19"/>
    <p:sldId id="372" r:id="rId20"/>
    <p:sldId id="354" r:id="rId21"/>
    <p:sldId id="356" r:id="rId22"/>
    <p:sldId id="355" r:id="rId23"/>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skr+sGL2UbgPsKndZ/OtyA==" hashData="l+INGnfHTEQtfDRRCAczPAikhl13ThBvf1m8CnY7ACfwGxajpC3oO9WKm4htAbfkLh2MculSfX4DkveOIHT8bg=="/>
  <p:extLst>
    <p:ext uri="{EFAFB233-063F-42B5-8137-9DF3F51BA10A}">
      <p15:sldGuideLst xmlns:p15="http://schemas.microsoft.com/office/powerpoint/2012/main">
        <p15:guide id="1" orient="horz" pos="268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a:srgbClr val="FAFAE6"/>
    <a:srgbClr val="009900"/>
    <a:srgbClr val="00CC00"/>
    <a:srgbClr val="FAFAD2"/>
    <a:srgbClr val="FF0000"/>
    <a:srgbClr val="000099"/>
    <a:srgbClr val="F8F6AC"/>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23" autoAdjust="0"/>
    <p:restoredTop sz="92374" autoAdjust="0"/>
  </p:normalViewPr>
  <p:slideViewPr>
    <p:cSldViewPr showGuides="1">
      <p:cViewPr varScale="1">
        <p:scale>
          <a:sx n="71" d="100"/>
          <a:sy n="71" d="100"/>
        </p:scale>
        <p:origin x="1482" y="60"/>
      </p:cViewPr>
      <p:guideLst>
        <p:guide orient="horz" pos="268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67D3B7-35ED-4787-A9CB-C75DBCC9AF5F}" type="slidenum">
              <a:rPr lang="es-MX" smtClean="0"/>
              <a:t>‹Nº›</a:t>
            </a:fld>
            <a:endParaRPr lang="es-MX"/>
          </a:p>
        </p:txBody>
      </p:sp>
    </p:spTree>
    <p:extLst>
      <p:ext uri="{BB962C8B-B14F-4D97-AF65-F5344CB8AC3E}">
        <p14:creationId xmlns:p14="http://schemas.microsoft.com/office/powerpoint/2010/main" val="27585041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38D709E9-B531-420D-9359-B79D0BED5681}" type="slidenum">
              <a:rPr lang="es-ES"/>
              <a:pPr/>
              <a:t>‹Nº›</a:t>
            </a:fld>
            <a:endParaRPr lang="es-ES"/>
          </a:p>
        </p:txBody>
      </p:sp>
    </p:spTree>
    <p:extLst>
      <p:ext uri="{BB962C8B-B14F-4D97-AF65-F5344CB8AC3E}">
        <p14:creationId xmlns:p14="http://schemas.microsoft.com/office/powerpoint/2010/main" val="1492670786"/>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38D709E9-B531-420D-9359-B79D0BED5681}" type="slidenum">
              <a:rPr lang="es-ES" smtClean="0"/>
              <a:pPr/>
              <a:t>1</a:t>
            </a:fld>
            <a:endParaRPr lang="es-ES"/>
          </a:p>
        </p:txBody>
      </p:sp>
      <p:sp>
        <p:nvSpPr>
          <p:cNvPr id="5" name="4 Marcador de fecha"/>
          <p:cNvSpPr>
            <a:spLocks noGrp="1"/>
          </p:cNvSpPr>
          <p:nvPr>
            <p:ph type="dt" idx="11"/>
          </p:nvPr>
        </p:nvSpPr>
        <p:spPr/>
        <p:txBody>
          <a:bodyPr/>
          <a:lstStyle/>
          <a:p>
            <a:endParaRPr lang="es-ES"/>
          </a:p>
        </p:txBody>
      </p:sp>
    </p:spTree>
    <p:extLst>
      <p:ext uri="{BB962C8B-B14F-4D97-AF65-F5344CB8AC3E}">
        <p14:creationId xmlns:p14="http://schemas.microsoft.com/office/powerpoint/2010/main" val="12506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26486-2076-4F28-BFC6-7E7879B13C9F}" type="slidenum">
              <a:rPr lang="es-ES"/>
              <a:pPr/>
              <a:t>2</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
        <p:nvSpPr>
          <p:cNvPr id="2" name="1 Marcador de fecha"/>
          <p:cNvSpPr>
            <a:spLocks noGrp="1"/>
          </p:cNvSpPr>
          <p:nvPr>
            <p:ph type="dt" idx="10"/>
          </p:nvPr>
        </p:nvSpPr>
        <p:spPr/>
        <p:txBody>
          <a:bodyPr/>
          <a:lstStyle/>
          <a:p>
            <a:endParaRPr lang="es-ES"/>
          </a:p>
        </p:txBody>
      </p:sp>
    </p:spTree>
    <p:extLst>
      <p:ext uri="{BB962C8B-B14F-4D97-AF65-F5344CB8AC3E}">
        <p14:creationId xmlns:p14="http://schemas.microsoft.com/office/powerpoint/2010/main" val="1914790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8D709E9-B531-420D-9359-B79D0BED5681}" type="slidenum">
              <a:rPr lang="es-ES" smtClean="0"/>
              <a:pPr/>
              <a:t>3</a:t>
            </a:fld>
            <a:endParaRPr lang="es-ES"/>
          </a:p>
        </p:txBody>
      </p:sp>
      <p:sp>
        <p:nvSpPr>
          <p:cNvPr id="5" name="4 Marcador de fecha"/>
          <p:cNvSpPr>
            <a:spLocks noGrp="1"/>
          </p:cNvSpPr>
          <p:nvPr>
            <p:ph type="dt" idx="11"/>
          </p:nvPr>
        </p:nvSpPr>
        <p:spPr/>
        <p:txBody>
          <a:bodyPr/>
          <a:lstStyle/>
          <a:p>
            <a:endParaRPr lang="es-ES"/>
          </a:p>
        </p:txBody>
      </p:sp>
    </p:spTree>
    <p:extLst>
      <p:ext uri="{BB962C8B-B14F-4D97-AF65-F5344CB8AC3E}">
        <p14:creationId xmlns:p14="http://schemas.microsoft.com/office/powerpoint/2010/main" val="2243867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8509000" y="662084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AFAE6"/>
        </a:solidFill>
        <a:effectLst/>
      </p:bgPr>
    </p:bg>
    <p:spTree>
      <p:nvGrpSpPr>
        <p:cNvPr id="1" name=""/>
        <p:cNvGrpSpPr/>
        <p:nvPr/>
      </p:nvGrpSpPr>
      <p:grpSpPr>
        <a:xfrm>
          <a:off x="0" y="0"/>
          <a:ext cx="0" cy="0"/>
          <a:chOff x="0" y="0"/>
          <a:chExt cx="0" cy="0"/>
        </a:xfrm>
      </p:grpSpPr>
      <p:sp>
        <p:nvSpPr>
          <p:cNvPr id="256002" name="Rectangle 2"/>
          <p:cNvSpPr>
            <a:spLocks noChangeArrowheads="1"/>
          </p:cNvSpPr>
          <p:nvPr userDrawn="1"/>
        </p:nvSpPr>
        <p:spPr bwMode="auto">
          <a:xfrm>
            <a:off x="0" y="1066800"/>
            <a:ext cx="9144000" cy="2520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endParaRPr lang="es-MX"/>
          </a:p>
        </p:txBody>
      </p:sp>
      <p:sp>
        <p:nvSpPr>
          <p:cNvPr id="256004" name="Text Box 4"/>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256005" name="Text Box 5"/>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sp>
        <p:nvSpPr>
          <p:cNvPr id="256008" name="Text Box 8"/>
          <p:cNvSpPr txBox="1">
            <a:spLocks noChangeArrowheads="1"/>
          </p:cNvSpPr>
          <p:nvPr userDrawn="1"/>
        </p:nvSpPr>
        <p:spPr bwMode="auto">
          <a:xfrm>
            <a:off x="8509000" y="662084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pic>
        <p:nvPicPr>
          <p:cNvPr id="9"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0" name="9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
        <p:nvSpPr>
          <p:cNvPr id="11" name="Rectangle 7"/>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3" name="Text Box 8"/>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pPr algn="ctr"/>
            <a:r>
              <a:rPr lang="es-ES" sz="1600"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95536" y="2348880"/>
            <a:ext cx="8352928" cy="2529923"/>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eaLnBrk="1" hangingPunct="1">
              <a:lnSpc>
                <a:spcPct val="120000"/>
              </a:lnSpc>
            </a:pPr>
            <a:r>
              <a:rPr lang="es-ES" sz="4400" dirty="0">
                <a:solidFill>
                  <a:srgbClr val="000066"/>
                </a:solidFill>
                <a:effectLst/>
                <a:latin typeface="Arial" panose="020B0604020202020204" pitchFamily="34" charset="0"/>
                <a:cs typeface="Arial" panose="020B0604020202020204" pitchFamily="34" charset="0"/>
              </a:rPr>
              <a:t>CÁLCULO DEL RENDIMIENTO PORCENTUAL DE UNA REACCIÓN QUIMICA</a:t>
            </a:r>
          </a:p>
        </p:txBody>
      </p:sp>
      <p:sp>
        <p:nvSpPr>
          <p:cNvPr id="3" name="Text Box 72">
            <a:extLst>
              <a:ext uri="{FF2B5EF4-FFF2-40B4-BE49-F238E27FC236}">
                <a16:creationId xmlns:a16="http://schemas.microsoft.com/office/drawing/2014/main" xmlns="" id="{645F64AD-80D2-42E4-941C-6E0D8E0FB6BE}"/>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19"/>
          <p:cNvSpPr txBox="1">
            <a:spLocks noChangeArrowheads="1"/>
          </p:cNvSpPr>
          <p:nvPr/>
        </p:nvSpPr>
        <p:spPr bwMode="auto">
          <a:xfrm>
            <a:off x="2480742" y="736568"/>
            <a:ext cx="4180953"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Rendimientos de una reacción</a:t>
            </a:r>
          </a:p>
        </p:txBody>
      </p:sp>
      <mc:AlternateContent xmlns:mc="http://schemas.openxmlformats.org/markup-compatibility/2006" xmlns:a14="http://schemas.microsoft.com/office/drawing/2010/main">
        <mc:Choice Requires="a14">
          <p:sp>
            <p:nvSpPr>
              <p:cNvPr id="37" name="Text Box 1070"/>
              <p:cNvSpPr txBox="1">
                <a:spLocks noChangeArrowheads="1"/>
              </p:cNvSpPr>
              <p:nvPr/>
            </p:nvSpPr>
            <p:spPr bwMode="auto">
              <a:xfrm>
                <a:off x="671516" y="1700808"/>
                <a:ext cx="7635600" cy="3765198"/>
              </a:xfrm>
              <a:prstGeom prst="rect">
                <a:avLst/>
              </a:prstGeom>
              <a:noFill/>
              <a:ln w="9525">
                <a:noFill/>
                <a:miter lim="800000"/>
                <a:headEnd/>
                <a:tailEnd/>
              </a:ln>
              <a:effectLst/>
            </p:spPr>
            <p:txBody>
              <a:bodyPr wrap="square">
                <a:spAutoFit/>
              </a:bodyPr>
              <a:lstStyle/>
              <a:p>
                <a:pPr marL="285750" indent="-285750" algn="just">
                  <a:spcAft>
                    <a:spcPts val="2400"/>
                  </a:spcAft>
                  <a:buFont typeface="Arial" panose="020B0604020202020204" pitchFamily="34" charset="0"/>
                  <a:buChar char="•"/>
                </a:pPr>
                <a:r>
                  <a:rPr lang="es-ES" sz="1600" dirty="0">
                    <a:solidFill>
                      <a:srgbClr val="000066"/>
                    </a:solidFill>
                    <a:effectLst/>
                  </a:rPr>
                  <a:t>Rendimiento teórico:</a:t>
                </a:r>
                <a:r>
                  <a:rPr lang="es-ES" sz="1600" b="0" dirty="0">
                    <a:solidFill>
                      <a:srgbClr val="000066"/>
                    </a:solidFill>
                    <a:effectLst/>
                  </a:rPr>
                  <a:t> es la cantidad de uno de los productos (en masa, moles, volumen o moléculas), que se calcula a partir del reactivo limitante y la reacción química balanceada.</a:t>
                </a:r>
              </a:p>
              <a:p>
                <a:pPr marL="285750" indent="-285750" algn="just">
                  <a:spcAft>
                    <a:spcPts val="2400"/>
                  </a:spcAft>
                  <a:buFont typeface="Arial" panose="020B0604020202020204" pitchFamily="34" charset="0"/>
                  <a:buChar char="•"/>
                </a:pPr>
                <a:r>
                  <a:rPr lang="es-ES" sz="1600" dirty="0">
                    <a:solidFill>
                      <a:srgbClr val="000066"/>
                    </a:solidFill>
                    <a:effectLst/>
                  </a:rPr>
                  <a:t>Rendimiento experimental:</a:t>
                </a:r>
                <a:r>
                  <a:rPr lang="es-ES" sz="1600" b="0" dirty="0">
                    <a:solidFill>
                      <a:srgbClr val="000066"/>
                    </a:solidFill>
                    <a:effectLst/>
                  </a:rPr>
                  <a:t> es la cantidad (en masa, moles, volumen o moléculas), de uno de los productos que se obtiene directamente del experimento.</a:t>
                </a:r>
              </a:p>
              <a:p>
                <a:pPr marL="285750" indent="-285750" algn="just">
                  <a:spcAft>
                    <a:spcPts val="2400"/>
                  </a:spcAft>
                  <a:buFont typeface="Arial" panose="020B0604020202020204" pitchFamily="34" charset="0"/>
                  <a:buChar char="•"/>
                </a:pPr>
                <a:r>
                  <a:rPr lang="es-ES" sz="1600" dirty="0">
                    <a:solidFill>
                      <a:srgbClr val="000066"/>
                    </a:solidFill>
                    <a:effectLst/>
                  </a:rPr>
                  <a:t>Rendimiento porcentual: </a:t>
                </a:r>
                <a:r>
                  <a:rPr lang="es-ES" sz="1600" b="0" dirty="0">
                    <a:solidFill>
                      <a:srgbClr val="000066"/>
                    </a:solidFill>
                    <a:effectLst/>
                  </a:rPr>
                  <a:t>es el porcentaje que resulta de la siguiente operación.</a:t>
                </a:r>
              </a:p>
              <a:p>
                <a:pPr>
                  <a:spcAft>
                    <a:spcPts val="2400"/>
                  </a:spcAft>
                </a:pPr>
                <a14:m>
                  <m:oMathPara xmlns:m="http://schemas.openxmlformats.org/officeDocument/2006/math">
                    <m:oMathParaPr>
                      <m:jc m:val="centerGroup"/>
                    </m:oMathParaPr>
                    <m:oMath xmlns:m="http://schemas.openxmlformats.org/officeDocument/2006/math">
                      <m:r>
                        <m:rPr>
                          <m:nor/>
                        </m:rPr>
                        <a:rPr lang="es-MX" sz="1600" b="1" i="0" smtClean="0">
                          <a:solidFill>
                            <a:srgbClr val="000066"/>
                          </a:solidFill>
                          <a:effectLst/>
                          <a:latin typeface="Arial" panose="020B0604020202020204" pitchFamily="34" charset="0"/>
                          <a:cs typeface="Arial" panose="020B0604020202020204" pitchFamily="34" charset="0"/>
                        </a:rPr>
                        <m:t>Rendimiento</m:t>
                      </m:r>
                      <m:r>
                        <m:rPr>
                          <m:nor/>
                        </m:rPr>
                        <a:rPr lang="es-MX" sz="1600" b="1" i="0" smtClean="0">
                          <a:solidFill>
                            <a:srgbClr val="000066"/>
                          </a:solidFill>
                          <a:effectLst/>
                          <a:latin typeface="Arial" panose="020B0604020202020204" pitchFamily="34" charset="0"/>
                          <a:cs typeface="Arial" panose="020B0604020202020204" pitchFamily="34" charset="0"/>
                        </a:rPr>
                        <m:t> </m:t>
                      </m:r>
                      <m:r>
                        <m:rPr>
                          <m:nor/>
                        </m:rPr>
                        <a:rPr lang="es-MX" sz="1600" b="1" i="0" smtClean="0">
                          <a:solidFill>
                            <a:srgbClr val="000066"/>
                          </a:solidFill>
                          <a:effectLst/>
                          <a:latin typeface="Arial" panose="020B0604020202020204" pitchFamily="34" charset="0"/>
                          <a:cs typeface="Arial" panose="020B0604020202020204" pitchFamily="34" charset="0"/>
                        </a:rPr>
                        <m:t>porcentual</m:t>
                      </m:r>
                      <m:r>
                        <m:rPr>
                          <m:nor/>
                        </m:rPr>
                        <a:rPr lang="es-MX" sz="1600" b="1" i="0" smtClean="0">
                          <a:solidFill>
                            <a:srgbClr val="000066"/>
                          </a:solidFill>
                          <a:effectLst/>
                          <a:latin typeface="Arial" panose="020B0604020202020204" pitchFamily="34" charset="0"/>
                          <a:cs typeface="Arial" panose="020B0604020202020204" pitchFamily="34" charset="0"/>
                        </a:rPr>
                        <m:t>=</m:t>
                      </m:r>
                      <m:f>
                        <m:fPr>
                          <m:ctrlPr>
                            <a:rPr lang="es-MX" sz="1600" i="1" smtClean="0">
                              <a:solidFill>
                                <a:srgbClr val="000066"/>
                              </a:solidFill>
                              <a:effectLst/>
                              <a:latin typeface="Cambria Math" panose="02040503050406030204" pitchFamily="18" charset="0"/>
                            </a:rPr>
                          </m:ctrlPr>
                        </m:fPr>
                        <m:num>
                          <m:r>
                            <m:rPr>
                              <m:nor/>
                            </m:rPr>
                            <a:rPr lang="es-MX" sz="1600" b="1" i="0" smtClean="0">
                              <a:solidFill>
                                <a:srgbClr val="000066"/>
                              </a:solidFill>
                              <a:effectLst/>
                              <a:latin typeface="Arial" panose="020B0604020202020204" pitchFamily="34" charset="0"/>
                              <a:cs typeface="Arial" panose="020B0604020202020204" pitchFamily="34" charset="0"/>
                            </a:rPr>
                            <m:t>Rendimiento</m:t>
                          </m:r>
                          <m:r>
                            <m:rPr>
                              <m:nor/>
                            </m:rPr>
                            <a:rPr lang="es-MX" sz="1600" b="1" i="0" smtClean="0">
                              <a:solidFill>
                                <a:srgbClr val="000066"/>
                              </a:solidFill>
                              <a:effectLst/>
                              <a:latin typeface="Arial" panose="020B0604020202020204" pitchFamily="34" charset="0"/>
                              <a:cs typeface="Arial" panose="020B0604020202020204" pitchFamily="34" charset="0"/>
                            </a:rPr>
                            <m:t> </m:t>
                          </m:r>
                          <m:r>
                            <m:rPr>
                              <m:nor/>
                            </m:rPr>
                            <a:rPr lang="es-MX" sz="1600" b="1" i="0" smtClean="0">
                              <a:solidFill>
                                <a:srgbClr val="000066"/>
                              </a:solidFill>
                              <a:effectLst/>
                              <a:latin typeface="Arial" panose="020B0604020202020204" pitchFamily="34" charset="0"/>
                              <a:cs typeface="Arial" panose="020B0604020202020204" pitchFamily="34" charset="0"/>
                            </a:rPr>
                            <m:t>experimental</m:t>
                          </m:r>
                        </m:num>
                        <m:den>
                          <m:r>
                            <m:rPr>
                              <m:nor/>
                            </m:rPr>
                            <a:rPr lang="es-MX" sz="1600" b="1" i="0" smtClean="0">
                              <a:solidFill>
                                <a:srgbClr val="000066"/>
                              </a:solidFill>
                              <a:effectLst/>
                              <a:latin typeface="Arial" panose="020B0604020202020204" pitchFamily="34" charset="0"/>
                              <a:cs typeface="Arial" panose="020B0604020202020204" pitchFamily="34" charset="0"/>
                            </a:rPr>
                            <m:t>Rendimiento</m:t>
                          </m:r>
                          <m:r>
                            <m:rPr>
                              <m:nor/>
                            </m:rPr>
                            <a:rPr lang="es-MX" sz="1600" b="1" i="0" smtClean="0">
                              <a:solidFill>
                                <a:srgbClr val="000066"/>
                              </a:solidFill>
                              <a:effectLst/>
                              <a:latin typeface="Arial" panose="020B0604020202020204" pitchFamily="34" charset="0"/>
                              <a:cs typeface="Arial" panose="020B0604020202020204" pitchFamily="34" charset="0"/>
                            </a:rPr>
                            <m:t> </m:t>
                          </m:r>
                          <m:r>
                            <m:rPr>
                              <m:nor/>
                            </m:rPr>
                            <a:rPr lang="es-MX" sz="1600" b="1" i="0" smtClean="0">
                              <a:solidFill>
                                <a:srgbClr val="000066"/>
                              </a:solidFill>
                              <a:effectLst/>
                              <a:latin typeface="Arial" panose="020B0604020202020204" pitchFamily="34" charset="0"/>
                              <a:cs typeface="Arial" panose="020B0604020202020204" pitchFamily="34" charset="0"/>
                            </a:rPr>
                            <m:t>te</m:t>
                          </m:r>
                          <m:r>
                            <m:rPr>
                              <m:nor/>
                            </m:rPr>
                            <a:rPr lang="es-MX" sz="1600" b="1" i="0" smtClean="0">
                              <a:solidFill>
                                <a:srgbClr val="000066"/>
                              </a:solidFill>
                              <a:effectLst/>
                              <a:latin typeface="Arial" panose="020B0604020202020204" pitchFamily="34" charset="0"/>
                              <a:cs typeface="Arial" panose="020B0604020202020204" pitchFamily="34" charset="0"/>
                            </a:rPr>
                            <m:t>ó</m:t>
                          </m:r>
                          <m:r>
                            <m:rPr>
                              <m:nor/>
                            </m:rPr>
                            <a:rPr lang="es-MX" sz="1600" b="1" i="0" smtClean="0">
                              <a:solidFill>
                                <a:srgbClr val="000066"/>
                              </a:solidFill>
                              <a:effectLst/>
                              <a:latin typeface="Arial" panose="020B0604020202020204" pitchFamily="34" charset="0"/>
                              <a:cs typeface="Arial" panose="020B0604020202020204" pitchFamily="34" charset="0"/>
                            </a:rPr>
                            <m:t>rico</m:t>
                          </m:r>
                        </m:den>
                      </m:f>
                      <m:r>
                        <m:rPr>
                          <m:nor/>
                        </m:rPr>
                        <a:rPr lang="es-MX" sz="1600" b="0" i="0" smtClean="0">
                          <a:solidFill>
                            <a:srgbClr val="000066"/>
                          </a:solidFill>
                          <a:effectLst/>
                          <a:latin typeface="Arial" panose="020B0604020202020204" pitchFamily="34" charset="0"/>
                          <a:cs typeface="Arial" panose="020B0604020202020204" pitchFamily="34" charset="0"/>
                        </a:rPr>
                        <m:t>x</m:t>
                      </m:r>
                      <m:r>
                        <m:rPr>
                          <m:nor/>
                        </m:rPr>
                        <a:rPr lang="es-MX" sz="1600" b="0" i="0" smtClean="0">
                          <a:solidFill>
                            <a:srgbClr val="000066"/>
                          </a:solidFill>
                          <a:effectLst/>
                          <a:latin typeface="Arial" panose="020B0604020202020204" pitchFamily="34" charset="0"/>
                          <a:cs typeface="Arial" panose="020B0604020202020204" pitchFamily="34" charset="0"/>
                        </a:rPr>
                        <m:t>100</m:t>
                      </m:r>
                    </m:oMath>
                  </m:oMathPara>
                </a14:m>
                <a:endParaRPr lang="es-ES" sz="1600" b="0" dirty="0">
                  <a:solidFill>
                    <a:srgbClr val="000066"/>
                  </a:solidFill>
                  <a:effectLst/>
                  <a:latin typeface="Arial" panose="020B0604020202020204" pitchFamily="34" charset="0"/>
                  <a:cs typeface="Arial" panose="020B0604020202020204" pitchFamily="34" charset="0"/>
                </a:endParaRPr>
              </a:p>
            </p:txBody>
          </p:sp>
        </mc:Choice>
        <mc:Fallback xmlns="">
          <p:sp>
            <p:nvSpPr>
              <p:cNvPr id="37" name="Text Box 1070"/>
              <p:cNvSpPr txBox="1">
                <a:spLocks noRot="1" noChangeAspect="1" noMove="1" noResize="1" noEditPoints="1" noAdjustHandles="1" noChangeArrowheads="1" noChangeShapeType="1" noTextEdit="1"/>
              </p:cNvSpPr>
              <p:nvPr/>
            </p:nvSpPr>
            <p:spPr bwMode="auto">
              <a:xfrm>
                <a:off x="671516" y="1700808"/>
                <a:ext cx="7635600" cy="3765198"/>
              </a:xfrm>
              <a:prstGeom prst="rect">
                <a:avLst/>
              </a:prstGeom>
              <a:blipFill rotWithShape="0">
                <a:blip r:embed="rId2"/>
                <a:stretch>
                  <a:fillRect l="-319" t="-485" r="-399"/>
                </a:stretch>
              </a:blipFill>
              <a:ln w="9525">
                <a:noFill/>
                <a:miter lim="800000"/>
                <a:headEnd/>
                <a:tailEnd/>
              </a:ln>
              <a:effectLst/>
            </p:spPr>
            <p:txBody>
              <a:bodyPr/>
              <a:lstStyle/>
              <a:p>
                <a:r>
                  <a:rPr lang="es-MX">
                    <a:noFill/>
                  </a:rPr>
                  <a:t> </a:t>
                </a:r>
              </a:p>
            </p:txBody>
          </p:sp>
        </mc:Fallback>
      </mc:AlternateContent>
    </p:spTree>
    <p:extLst>
      <p:ext uri="{BB962C8B-B14F-4D97-AF65-F5344CB8AC3E}">
        <p14:creationId xmlns:p14="http://schemas.microsoft.com/office/powerpoint/2010/main" val="36546891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Effect transition="in" filter="strips(downRight)">
                                      <p:cBhvr>
                                        <p:cTn id="7" dur="500"/>
                                        <p:tgtEl>
                                          <p:spTgt spid="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
                                            <p:txEl>
                                              <p:pRg st="1" end="1"/>
                                            </p:txEl>
                                          </p:spTgt>
                                        </p:tgtEl>
                                        <p:attrNameLst>
                                          <p:attrName>style.visibility</p:attrName>
                                        </p:attrNameLst>
                                      </p:cBhvr>
                                      <p:to>
                                        <p:strVal val="visible"/>
                                      </p:to>
                                    </p:set>
                                    <p:animEffect transition="in" filter="strips(downRight)">
                                      <p:cBhvr>
                                        <p:cTn id="12" dur="500"/>
                                        <p:tgtEl>
                                          <p:spTgt spid="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strips(downRight)">
                                      <p:cBhvr>
                                        <p:cTn id="17" dur="500"/>
                                        <p:tgtEl>
                                          <p:spTgt spid="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7">
                                            <p:txEl>
                                              <p:pRg st="3" end="3"/>
                                            </p:txEl>
                                          </p:spTgt>
                                        </p:tgtEl>
                                        <p:attrNameLst>
                                          <p:attrName>style.visibility</p:attrName>
                                        </p:attrNameLst>
                                      </p:cBhvr>
                                      <p:to>
                                        <p:strVal val="visible"/>
                                      </p:to>
                                    </p:set>
                                    <p:animEffect transition="in" filter="strips(downRight)">
                                      <p:cBhvr>
                                        <p:cTn id="22"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55985" y="736568"/>
            <a:ext cx="2430473"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Equipo y material</a:t>
            </a:r>
          </a:p>
        </p:txBody>
      </p:sp>
      <p:sp>
        <p:nvSpPr>
          <p:cNvPr id="8"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5576" y="1268760"/>
            <a:ext cx="4587316" cy="4819781"/>
          </a:xfrm>
          <a:prstGeom prst="rect">
            <a:avLst/>
          </a:prstGeom>
          <a:noFill/>
          <a:ln w="9525">
            <a:noFill/>
            <a:miter lim="800000"/>
            <a:headEnd/>
            <a:tailEnd/>
          </a:ln>
          <a:effectLst/>
        </p:spPr>
        <p:txBody>
          <a:bodyPr wrap="square">
            <a:spAutoFit/>
          </a:bodyPr>
          <a:lstStyle/>
          <a:p>
            <a:pPr lvl="0" algn="l" eaLnBrk="1" fontAlgn="auto" hangingPunct="1">
              <a:lnSpc>
                <a:spcPct val="120000"/>
              </a:lnSpc>
              <a:spcBef>
                <a:spcPts val="0"/>
              </a:spcBef>
              <a:spcAft>
                <a:spcPts val="0"/>
              </a:spcAft>
              <a:defRPr/>
            </a:pPr>
            <a:r>
              <a:rPr lang="es-MX" sz="1600" b="0" kern="0" dirty="0">
                <a:solidFill>
                  <a:srgbClr val="000066"/>
                </a:solidFill>
                <a:effectLst/>
              </a:rPr>
              <a:t>a) 1 balanza </a:t>
            </a:r>
            <a:r>
              <a:rPr lang="es-MX" sz="1600" b="0" kern="0" dirty="0" err="1">
                <a:solidFill>
                  <a:srgbClr val="000066"/>
                </a:solidFill>
                <a:effectLst/>
              </a:rPr>
              <a:t>semianalítica</a:t>
            </a:r>
            <a:r>
              <a:rPr lang="es-MX" sz="1600" b="0" kern="0" dirty="0">
                <a:solidFill>
                  <a:srgbClr val="000066"/>
                </a:solidFill>
                <a:effectLst/>
              </a:rPr>
              <a:t>.</a:t>
            </a:r>
          </a:p>
          <a:p>
            <a:pPr lvl="0" algn="l" eaLnBrk="1" fontAlgn="auto" hangingPunct="1">
              <a:lnSpc>
                <a:spcPct val="120000"/>
              </a:lnSpc>
              <a:spcBef>
                <a:spcPts val="0"/>
              </a:spcBef>
              <a:spcAft>
                <a:spcPts val="0"/>
              </a:spcAft>
              <a:defRPr/>
            </a:pPr>
            <a:r>
              <a:rPr lang="es-MX" sz="1600" b="0" kern="0" dirty="0">
                <a:solidFill>
                  <a:srgbClr val="000066"/>
                </a:solidFill>
                <a:effectLst/>
              </a:rPr>
              <a:t>b) 1 probeta de 100 [ml].</a:t>
            </a:r>
          </a:p>
          <a:p>
            <a:pPr lvl="0" algn="l" eaLnBrk="1" fontAlgn="auto" hangingPunct="1">
              <a:lnSpc>
                <a:spcPct val="120000"/>
              </a:lnSpc>
              <a:spcBef>
                <a:spcPts val="0"/>
              </a:spcBef>
              <a:spcAft>
                <a:spcPts val="0"/>
              </a:spcAft>
              <a:defRPr/>
            </a:pPr>
            <a:r>
              <a:rPr lang="es-MX" sz="1600" b="0" kern="0" dirty="0">
                <a:solidFill>
                  <a:srgbClr val="000066"/>
                </a:solidFill>
                <a:effectLst/>
              </a:rPr>
              <a:t>c) 1 tubo de ensayo con tapón de hule.</a:t>
            </a:r>
          </a:p>
          <a:p>
            <a:pPr lvl="0" algn="l" eaLnBrk="1" fontAlgn="auto" hangingPunct="1">
              <a:lnSpc>
                <a:spcPct val="120000"/>
              </a:lnSpc>
              <a:spcBef>
                <a:spcPts val="0"/>
              </a:spcBef>
              <a:spcAft>
                <a:spcPts val="0"/>
              </a:spcAft>
              <a:defRPr/>
            </a:pPr>
            <a:r>
              <a:rPr lang="es-MX" sz="1600" b="0" kern="0" dirty="0">
                <a:solidFill>
                  <a:srgbClr val="000066"/>
                </a:solidFill>
                <a:effectLst/>
              </a:rPr>
              <a:t>d) 2 soportes universales.</a:t>
            </a:r>
          </a:p>
          <a:p>
            <a:pPr lvl="0" algn="l" eaLnBrk="1" fontAlgn="auto" hangingPunct="1">
              <a:lnSpc>
                <a:spcPct val="120000"/>
              </a:lnSpc>
              <a:spcBef>
                <a:spcPts val="0"/>
              </a:spcBef>
              <a:spcAft>
                <a:spcPts val="0"/>
              </a:spcAft>
              <a:defRPr/>
            </a:pPr>
            <a:r>
              <a:rPr lang="es-MX" sz="1600" b="0" kern="0" dirty="0">
                <a:solidFill>
                  <a:srgbClr val="000066"/>
                </a:solidFill>
                <a:effectLst/>
              </a:rPr>
              <a:t>e) 1 anillo metálico.</a:t>
            </a:r>
          </a:p>
          <a:p>
            <a:pPr lvl="0" algn="l" eaLnBrk="1" fontAlgn="auto" hangingPunct="1">
              <a:lnSpc>
                <a:spcPct val="120000"/>
              </a:lnSpc>
              <a:spcBef>
                <a:spcPts val="0"/>
              </a:spcBef>
              <a:spcAft>
                <a:spcPts val="0"/>
              </a:spcAft>
              <a:defRPr/>
            </a:pPr>
            <a:r>
              <a:rPr lang="es-MX" sz="1600" b="0" kern="0" dirty="0">
                <a:solidFill>
                  <a:srgbClr val="000066"/>
                </a:solidFill>
                <a:effectLst/>
              </a:rPr>
              <a:t>f) 1 pinza de tres dedos con sujetador.</a:t>
            </a:r>
          </a:p>
          <a:p>
            <a:pPr lvl="0" algn="l" eaLnBrk="1" fontAlgn="auto" hangingPunct="1">
              <a:lnSpc>
                <a:spcPct val="120000"/>
              </a:lnSpc>
              <a:spcBef>
                <a:spcPts val="0"/>
              </a:spcBef>
              <a:spcAft>
                <a:spcPts val="0"/>
              </a:spcAft>
              <a:defRPr/>
            </a:pPr>
            <a:r>
              <a:rPr lang="es-MX" sz="1600" b="0" kern="0" dirty="0">
                <a:solidFill>
                  <a:srgbClr val="000066"/>
                </a:solidFill>
                <a:effectLst/>
              </a:rPr>
              <a:t>g) 1 jeringa de plástico de 3 [ml] con aguja.</a:t>
            </a:r>
          </a:p>
          <a:p>
            <a:pPr lvl="0" algn="l" eaLnBrk="1" fontAlgn="auto" hangingPunct="1">
              <a:lnSpc>
                <a:spcPct val="120000"/>
              </a:lnSpc>
              <a:spcBef>
                <a:spcPts val="0"/>
              </a:spcBef>
              <a:spcAft>
                <a:spcPts val="0"/>
              </a:spcAft>
              <a:defRPr/>
            </a:pPr>
            <a:r>
              <a:rPr lang="es-MX" sz="1600" b="0" kern="0" dirty="0">
                <a:solidFill>
                  <a:srgbClr val="000066"/>
                </a:solidFill>
                <a:effectLst/>
              </a:rPr>
              <a:t>h) 1 manguera de hule.</a:t>
            </a:r>
          </a:p>
          <a:p>
            <a:pPr lvl="0" algn="l" eaLnBrk="1" fontAlgn="auto" hangingPunct="1">
              <a:lnSpc>
                <a:spcPct val="120000"/>
              </a:lnSpc>
              <a:spcBef>
                <a:spcPts val="0"/>
              </a:spcBef>
              <a:spcAft>
                <a:spcPts val="0"/>
              </a:spcAft>
              <a:defRPr/>
            </a:pPr>
            <a:r>
              <a:rPr lang="es-MX" sz="1600" b="0" kern="0" dirty="0">
                <a:solidFill>
                  <a:srgbClr val="000066"/>
                </a:solidFill>
                <a:effectLst/>
              </a:rPr>
              <a:t>i) 1 recipiente de plástico.</a:t>
            </a:r>
          </a:p>
          <a:p>
            <a:pPr lvl="0" algn="l" eaLnBrk="1" fontAlgn="auto" hangingPunct="1">
              <a:lnSpc>
                <a:spcPct val="120000"/>
              </a:lnSpc>
              <a:spcBef>
                <a:spcPts val="0"/>
              </a:spcBef>
              <a:spcAft>
                <a:spcPts val="0"/>
              </a:spcAft>
              <a:defRPr/>
            </a:pPr>
            <a:r>
              <a:rPr lang="es-MX" sz="1600" b="0" kern="0" dirty="0">
                <a:solidFill>
                  <a:srgbClr val="000066"/>
                </a:solidFill>
                <a:effectLst/>
              </a:rPr>
              <a:t>j) 1 tubo de vidrio de 5 [mm] de diámetro interno.</a:t>
            </a:r>
          </a:p>
          <a:p>
            <a:pPr lvl="0" algn="l" eaLnBrk="1" fontAlgn="auto" hangingPunct="1">
              <a:lnSpc>
                <a:spcPct val="120000"/>
              </a:lnSpc>
              <a:spcBef>
                <a:spcPts val="0"/>
              </a:spcBef>
              <a:spcAft>
                <a:spcPts val="0"/>
              </a:spcAft>
              <a:defRPr/>
            </a:pPr>
            <a:r>
              <a:rPr lang="es-MX" sz="1600" b="0" kern="0" dirty="0">
                <a:solidFill>
                  <a:srgbClr val="000066"/>
                </a:solidFill>
                <a:effectLst/>
              </a:rPr>
              <a:t>k) 2 vasos de precipitados de 100 [ml].</a:t>
            </a:r>
          </a:p>
          <a:p>
            <a:pPr lvl="0" algn="l" eaLnBrk="1" fontAlgn="auto" hangingPunct="1">
              <a:lnSpc>
                <a:spcPct val="120000"/>
              </a:lnSpc>
              <a:spcBef>
                <a:spcPts val="0"/>
              </a:spcBef>
              <a:spcAft>
                <a:spcPts val="0"/>
              </a:spcAft>
              <a:defRPr/>
            </a:pPr>
            <a:r>
              <a:rPr lang="es-MX" sz="1600" b="0" kern="0" dirty="0">
                <a:solidFill>
                  <a:srgbClr val="000066"/>
                </a:solidFill>
                <a:effectLst/>
              </a:rPr>
              <a:t>l) 1 parrilla con agitación.</a:t>
            </a:r>
          </a:p>
          <a:p>
            <a:pPr lvl="0" algn="l" eaLnBrk="1" fontAlgn="auto" hangingPunct="1">
              <a:lnSpc>
                <a:spcPct val="120000"/>
              </a:lnSpc>
              <a:spcBef>
                <a:spcPts val="0"/>
              </a:spcBef>
              <a:spcAft>
                <a:spcPts val="0"/>
              </a:spcAft>
              <a:defRPr/>
            </a:pPr>
            <a:r>
              <a:rPr lang="es-MX" sz="1600" b="0" kern="0" dirty="0">
                <a:solidFill>
                  <a:srgbClr val="000066"/>
                </a:solidFill>
                <a:effectLst/>
              </a:rPr>
              <a:t>m) 1 agitador magnético.</a:t>
            </a:r>
          </a:p>
          <a:p>
            <a:pPr lvl="0" algn="l" eaLnBrk="1" fontAlgn="auto" hangingPunct="1">
              <a:lnSpc>
                <a:spcPct val="120000"/>
              </a:lnSpc>
              <a:spcBef>
                <a:spcPts val="0"/>
              </a:spcBef>
              <a:spcAft>
                <a:spcPts val="0"/>
              </a:spcAft>
              <a:defRPr/>
            </a:pPr>
            <a:r>
              <a:rPr lang="es-MX" sz="1600" b="0" kern="0" dirty="0">
                <a:solidFill>
                  <a:srgbClr val="000066"/>
                </a:solidFill>
                <a:effectLst/>
              </a:rPr>
              <a:t>n) 1 piseta.</a:t>
            </a:r>
          </a:p>
          <a:p>
            <a:pPr lvl="0" algn="l" eaLnBrk="1" fontAlgn="auto" hangingPunct="1">
              <a:lnSpc>
                <a:spcPct val="120000"/>
              </a:lnSpc>
              <a:spcBef>
                <a:spcPts val="0"/>
              </a:spcBef>
              <a:spcAft>
                <a:spcPts val="0"/>
              </a:spcAft>
              <a:defRPr/>
            </a:pPr>
            <a:r>
              <a:rPr lang="es-MX" sz="1600" b="0" kern="0" dirty="0">
                <a:solidFill>
                  <a:srgbClr val="000066"/>
                </a:solidFill>
                <a:effectLst/>
              </a:rPr>
              <a:t>o) 1 espátula con mango de madera.</a:t>
            </a:r>
          </a:p>
          <a:p>
            <a:pPr lvl="0" algn="l" eaLnBrk="1" fontAlgn="auto" hangingPunct="1">
              <a:lnSpc>
                <a:spcPct val="120000"/>
              </a:lnSpc>
              <a:spcBef>
                <a:spcPts val="0"/>
              </a:spcBef>
              <a:spcAft>
                <a:spcPts val="0"/>
              </a:spcAft>
              <a:defRPr/>
            </a:pPr>
            <a:r>
              <a:rPr lang="es-MX" sz="1600" b="0" kern="0" dirty="0">
                <a:solidFill>
                  <a:srgbClr val="000066"/>
                </a:solidFill>
                <a:effectLst/>
              </a:rPr>
              <a:t>p) 1 termómetro de -10 a 120 [</a:t>
            </a:r>
            <a:r>
              <a:rPr lang="es-MX" sz="1600" b="0" kern="0" dirty="0" err="1">
                <a:solidFill>
                  <a:srgbClr val="000066"/>
                </a:solidFill>
                <a:effectLst/>
              </a:rPr>
              <a:t>ºC</a:t>
            </a:r>
            <a:r>
              <a:rPr lang="es-MX" sz="1600" b="0" kern="0" dirty="0">
                <a:solidFill>
                  <a:srgbClr val="000066"/>
                </a:solidFill>
                <a:effectLs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strips(downRight)">
                                      <p:cBhvr>
                                        <p:cTn id="11" dur="500"/>
                                        <p:tgtEl>
                                          <p:spTgt spid="8">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strips(downRight)">
                                      <p:cBhvr>
                                        <p:cTn id="15" dur="500"/>
                                        <p:tgtEl>
                                          <p:spTgt spid="8">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strips(downRight)">
                                      <p:cBhvr>
                                        <p:cTn id="19" dur="500"/>
                                        <p:tgtEl>
                                          <p:spTgt spid="8">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strips(downRight)">
                                      <p:cBhvr>
                                        <p:cTn id="23" dur="500"/>
                                        <p:tgtEl>
                                          <p:spTgt spid="8">
                                            <p:txEl>
                                              <p:pRg st="4" end="4"/>
                                            </p:txEl>
                                          </p:spTgt>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strips(downRight)">
                                      <p:cBhvr>
                                        <p:cTn id="27" dur="500"/>
                                        <p:tgtEl>
                                          <p:spTgt spid="8">
                                            <p:txEl>
                                              <p:pRg st="5" end="5"/>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strips(downRight)">
                                      <p:cBhvr>
                                        <p:cTn id="31" dur="500"/>
                                        <p:tgtEl>
                                          <p:spTgt spid="8">
                                            <p:txEl>
                                              <p:pRg st="6" end="6"/>
                                            </p:txEl>
                                          </p:spTgt>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strips(downRight)">
                                      <p:cBhvr>
                                        <p:cTn id="35" dur="500"/>
                                        <p:tgtEl>
                                          <p:spTgt spid="8">
                                            <p:txEl>
                                              <p:pRg st="7" end="7"/>
                                            </p:txEl>
                                          </p:spTgt>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strips(downRight)">
                                      <p:cBhvr>
                                        <p:cTn id="39" dur="500"/>
                                        <p:tgtEl>
                                          <p:spTgt spid="8">
                                            <p:txEl>
                                              <p:pRg st="8" end="8"/>
                                            </p:txEl>
                                          </p:spTgt>
                                        </p:tgtEl>
                                      </p:cBhvr>
                                    </p:animEffect>
                                  </p:childTnLst>
                                </p:cTn>
                              </p:par>
                            </p:childTnLst>
                          </p:cTn>
                        </p:par>
                        <p:par>
                          <p:cTn id="40" fill="hold">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strips(downRight)">
                                      <p:cBhvr>
                                        <p:cTn id="43" dur="500"/>
                                        <p:tgtEl>
                                          <p:spTgt spid="8">
                                            <p:txEl>
                                              <p:pRg st="9" end="9"/>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animEffect transition="in" filter="strips(downRight)">
                                      <p:cBhvr>
                                        <p:cTn id="47" dur="500"/>
                                        <p:tgtEl>
                                          <p:spTgt spid="8">
                                            <p:txEl>
                                              <p:pRg st="10" end="10"/>
                                            </p:txEl>
                                          </p:spTgt>
                                        </p:tgtEl>
                                      </p:cBhvr>
                                    </p:animEffect>
                                  </p:childTnLst>
                                </p:cTn>
                              </p:par>
                            </p:childTnLst>
                          </p:cTn>
                        </p:par>
                        <p:par>
                          <p:cTn id="48" fill="hold">
                            <p:stCondLst>
                              <p:cond delay="5500"/>
                            </p:stCondLst>
                            <p:childTnLst>
                              <p:par>
                                <p:cTn id="49" presetID="18" presetClass="entr" presetSubtype="6" fill="hold" grpId="0" nodeType="after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animEffect transition="in" filter="strips(downRight)">
                                      <p:cBhvr>
                                        <p:cTn id="51" dur="500"/>
                                        <p:tgtEl>
                                          <p:spTgt spid="8">
                                            <p:txEl>
                                              <p:pRg st="11" end="11"/>
                                            </p:txEl>
                                          </p:spTgt>
                                        </p:tgtEl>
                                      </p:cBhvr>
                                    </p:animEffect>
                                  </p:childTnLst>
                                </p:cTn>
                              </p:par>
                            </p:childTnLst>
                          </p:cTn>
                        </p:par>
                        <p:par>
                          <p:cTn id="52" fill="hold">
                            <p:stCondLst>
                              <p:cond delay="6000"/>
                            </p:stCondLst>
                            <p:childTnLst>
                              <p:par>
                                <p:cTn id="53" presetID="18" presetClass="entr" presetSubtype="6" fill="hold" grpId="0" nodeType="after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animEffect transition="in" filter="strips(downRight)">
                                      <p:cBhvr>
                                        <p:cTn id="55" dur="500"/>
                                        <p:tgtEl>
                                          <p:spTgt spid="8">
                                            <p:txEl>
                                              <p:pRg st="12" end="12"/>
                                            </p:txEl>
                                          </p:spTgt>
                                        </p:tgtEl>
                                      </p:cBhvr>
                                    </p:animEffect>
                                  </p:childTnLst>
                                </p:cTn>
                              </p:par>
                            </p:childTnLst>
                          </p:cTn>
                        </p:par>
                        <p:par>
                          <p:cTn id="56" fill="hold">
                            <p:stCondLst>
                              <p:cond delay="6500"/>
                            </p:stCondLst>
                            <p:childTnLst>
                              <p:par>
                                <p:cTn id="57" presetID="18" presetClass="entr" presetSubtype="6" fill="hold" grpId="0" nodeType="after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animEffect transition="in" filter="strips(downRight)">
                                      <p:cBhvr>
                                        <p:cTn id="59" dur="500"/>
                                        <p:tgtEl>
                                          <p:spTgt spid="8">
                                            <p:txEl>
                                              <p:pRg st="13" end="13"/>
                                            </p:txEl>
                                          </p:spTgt>
                                        </p:tgtEl>
                                      </p:cBhvr>
                                    </p:animEffect>
                                  </p:childTnLst>
                                </p:cTn>
                              </p:par>
                            </p:childTnLst>
                          </p:cTn>
                        </p:par>
                        <p:par>
                          <p:cTn id="60" fill="hold">
                            <p:stCondLst>
                              <p:cond delay="7000"/>
                            </p:stCondLst>
                            <p:childTnLst>
                              <p:par>
                                <p:cTn id="61" presetID="18" presetClass="entr" presetSubtype="6" fill="hold" grpId="0" nodeType="afterEffect">
                                  <p:stCondLst>
                                    <p:cond delay="0"/>
                                  </p:stCondLst>
                                  <p:childTnLst>
                                    <p:set>
                                      <p:cBhvr>
                                        <p:cTn id="62" dur="1" fill="hold">
                                          <p:stCondLst>
                                            <p:cond delay="0"/>
                                          </p:stCondLst>
                                        </p:cTn>
                                        <p:tgtEl>
                                          <p:spTgt spid="8">
                                            <p:txEl>
                                              <p:pRg st="14" end="14"/>
                                            </p:txEl>
                                          </p:spTgt>
                                        </p:tgtEl>
                                        <p:attrNameLst>
                                          <p:attrName>style.visibility</p:attrName>
                                        </p:attrNameLst>
                                      </p:cBhvr>
                                      <p:to>
                                        <p:strVal val="visible"/>
                                      </p:to>
                                    </p:set>
                                    <p:animEffect transition="in" filter="strips(downRight)">
                                      <p:cBhvr>
                                        <p:cTn id="63" dur="500"/>
                                        <p:tgtEl>
                                          <p:spTgt spid="8">
                                            <p:txEl>
                                              <p:pRg st="14" end="14"/>
                                            </p:txEl>
                                          </p:spTgt>
                                        </p:tgtEl>
                                      </p:cBhvr>
                                    </p:animEffect>
                                  </p:childTnLst>
                                </p:cTn>
                              </p:par>
                            </p:childTnLst>
                          </p:cTn>
                        </p:par>
                        <p:par>
                          <p:cTn id="64" fill="hold">
                            <p:stCondLst>
                              <p:cond delay="7500"/>
                            </p:stCondLst>
                            <p:childTnLst>
                              <p:par>
                                <p:cTn id="65" presetID="18" presetClass="entr" presetSubtype="6" fill="hold" grpId="0" nodeType="afterEffect">
                                  <p:stCondLst>
                                    <p:cond delay="0"/>
                                  </p:stCondLst>
                                  <p:childTnLst>
                                    <p:set>
                                      <p:cBhvr>
                                        <p:cTn id="66" dur="1" fill="hold">
                                          <p:stCondLst>
                                            <p:cond delay="0"/>
                                          </p:stCondLst>
                                        </p:cTn>
                                        <p:tgtEl>
                                          <p:spTgt spid="8">
                                            <p:txEl>
                                              <p:pRg st="15" end="15"/>
                                            </p:txEl>
                                          </p:spTgt>
                                        </p:tgtEl>
                                        <p:attrNameLst>
                                          <p:attrName>style.visibility</p:attrName>
                                        </p:attrNameLst>
                                      </p:cBhvr>
                                      <p:to>
                                        <p:strVal val="visible"/>
                                      </p:to>
                                    </p:set>
                                    <p:animEffect transition="in" filter="strips(downRight)">
                                      <p:cBhvr>
                                        <p:cTn id="67" dur="500"/>
                                        <p:tgtEl>
                                          <p:spTgt spid="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44098" y="736568"/>
            <a:ext cx="1454244"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Reactivos</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5576" y="1484784"/>
            <a:ext cx="7635600" cy="1554272"/>
          </a:xfrm>
          <a:prstGeom prst="rect">
            <a:avLst/>
          </a:prstGeom>
          <a:noFill/>
          <a:ln w="9525">
            <a:noFill/>
            <a:miter lim="800000"/>
            <a:headEnd/>
            <a:tailEnd/>
          </a:ln>
          <a:effectLst/>
        </p:spPr>
        <p:txBody>
          <a:bodyPr wrap="square">
            <a:spAutoFit/>
          </a:bodyPr>
          <a:lstStyle/>
          <a:p>
            <a:pPr lvl="0" algn="l" eaLnBrk="1" fontAlgn="auto" hangingPunct="1">
              <a:spcBef>
                <a:spcPts val="0"/>
              </a:spcBef>
              <a:spcAft>
                <a:spcPts val="600"/>
              </a:spcAft>
              <a:defRPr/>
            </a:pPr>
            <a:r>
              <a:rPr lang="es-MX" sz="1600" b="0" kern="0" dirty="0">
                <a:solidFill>
                  <a:srgbClr val="000066"/>
                </a:solidFill>
                <a:effectLst/>
              </a:rPr>
              <a:t>1) Cinc metálico granular, Zn.</a:t>
            </a:r>
          </a:p>
          <a:p>
            <a:pPr marL="266700" lvl="0" indent="-266700" algn="l" eaLnBrk="1" fontAlgn="auto" hangingPunct="1">
              <a:spcBef>
                <a:spcPts val="0"/>
              </a:spcBef>
              <a:spcAft>
                <a:spcPts val="600"/>
              </a:spcAft>
              <a:defRPr/>
            </a:pPr>
            <a:r>
              <a:rPr lang="es-MX" sz="1600" b="0" kern="0" dirty="0">
                <a:solidFill>
                  <a:srgbClr val="000066"/>
                </a:solidFill>
                <a:effectLst/>
              </a:rPr>
              <a:t>2) Disolución comercial al 37.6 [%] en masa de ácido clorhídrico, </a:t>
            </a:r>
            <a:r>
              <a:rPr lang="es-MX" sz="1600" b="0" kern="0" dirty="0" err="1">
                <a:solidFill>
                  <a:srgbClr val="000066"/>
                </a:solidFill>
                <a:effectLst/>
              </a:rPr>
              <a:t>HCl</a:t>
            </a:r>
            <a:r>
              <a:rPr lang="es-MX" sz="1600" b="0" kern="0" dirty="0">
                <a:solidFill>
                  <a:srgbClr val="000066"/>
                </a:solidFill>
                <a:effectLst/>
              </a:rPr>
              <a:t>, y densidad de 1.19 [g/cm</a:t>
            </a:r>
            <a:r>
              <a:rPr lang="es-MX" sz="1600" b="0" kern="0" baseline="30000" dirty="0">
                <a:solidFill>
                  <a:srgbClr val="000066"/>
                </a:solidFill>
                <a:effectLst/>
              </a:rPr>
              <a:t>3</a:t>
            </a:r>
            <a:r>
              <a:rPr lang="es-MX" sz="1600" b="0" kern="0" dirty="0">
                <a:solidFill>
                  <a:srgbClr val="000066"/>
                </a:solidFill>
                <a:effectLst/>
              </a:rPr>
              <a:t>].</a:t>
            </a:r>
          </a:p>
          <a:p>
            <a:pPr lvl="0" algn="l" eaLnBrk="1" fontAlgn="auto" hangingPunct="1">
              <a:spcBef>
                <a:spcPts val="0"/>
              </a:spcBef>
              <a:spcAft>
                <a:spcPts val="600"/>
              </a:spcAft>
              <a:defRPr/>
            </a:pPr>
            <a:r>
              <a:rPr lang="es-MX" sz="1600" b="0" kern="0" dirty="0">
                <a:solidFill>
                  <a:srgbClr val="000066"/>
                </a:solidFill>
                <a:effectLst/>
              </a:rPr>
              <a:t>3) Sulfato de cobre pentahidratado, CuSO</a:t>
            </a:r>
            <a:r>
              <a:rPr lang="es-MX" sz="1600" b="0" kern="0" baseline="-25000" dirty="0">
                <a:solidFill>
                  <a:srgbClr val="000066"/>
                </a:solidFill>
                <a:effectLst/>
              </a:rPr>
              <a:t>4</a:t>
            </a:r>
            <a:r>
              <a:rPr lang="es-MX" sz="1600" b="0" kern="0" dirty="0">
                <a:solidFill>
                  <a:srgbClr val="000066"/>
                </a:solidFill>
                <a:effectLst/>
              </a:rPr>
              <a:t>·5H</a:t>
            </a:r>
            <a:r>
              <a:rPr lang="es-MX" sz="1600" b="0" kern="0" baseline="-25000" dirty="0">
                <a:solidFill>
                  <a:srgbClr val="000066"/>
                </a:solidFill>
                <a:effectLst/>
              </a:rPr>
              <a:t>2</a:t>
            </a:r>
            <a:r>
              <a:rPr lang="es-MX" sz="1600" b="0" kern="0" dirty="0">
                <a:solidFill>
                  <a:srgbClr val="000066"/>
                </a:solidFill>
                <a:effectLst/>
              </a:rPr>
              <a:t>O.</a:t>
            </a:r>
          </a:p>
          <a:p>
            <a:pPr lvl="0" algn="l" eaLnBrk="1" fontAlgn="auto" hangingPunct="1">
              <a:spcBef>
                <a:spcPts val="0"/>
              </a:spcBef>
              <a:spcAft>
                <a:spcPts val="600"/>
              </a:spcAft>
              <a:defRPr/>
            </a:pPr>
            <a:r>
              <a:rPr lang="es-MX" sz="1600" b="0" kern="0" dirty="0">
                <a:solidFill>
                  <a:srgbClr val="000066"/>
                </a:solidFill>
                <a:effectLst/>
              </a:rPr>
              <a:t>4) Agua destilada.</a:t>
            </a:r>
          </a:p>
        </p:txBody>
      </p:sp>
    </p:spTree>
    <p:extLst>
      <p:ext uri="{BB962C8B-B14F-4D97-AF65-F5344CB8AC3E}">
        <p14:creationId xmlns:p14="http://schemas.microsoft.com/office/powerpoint/2010/main" val="21436757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Right)">
                                      <p:cBhvr>
                                        <p:cTn id="11" dur="500"/>
                                        <p:tgtEl>
                                          <p:spTgt spid="3">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Righ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5576" y="1484784"/>
            <a:ext cx="7635600" cy="1376787"/>
          </a:xfrm>
          <a:prstGeom prst="rect">
            <a:avLst/>
          </a:prstGeom>
          <a:noFill/>
          <a:ln w="9525">
            <a:noFill/>
            <a:miter lim="800000"/>
            <a:headEnd/>
            <a:tailEnd/>
          </a:ln>
          <a:effectLst/>
        </p:spPr>
        <p:txBody>
          <a:bodyPr wrap="square">
            <a:spAutoFit/>
          </a:bodyPr>
          <a:lstStyle/>
          <a:p>
            <a:pPr lvl="0" algn="l" eaLnBrk="1" fontAlgn="auto" hangingPunct="1">
              <a:lnSpc>
                <a:spcPct val="120000"/>
              </a:lnSpc>
              <a:spcBef>
                <a:spcPts val="0"/>
              </a:spcBef>
              <a:spcAft>
                <a:spcPts val="800"/>
              </a:spcAft>
              <a:defRPr/>
            </a:pPr>
            <a:r>
              <a:rPr lang="es-MX" sz="1600" b="0" kern="0" dirty="0">
                <a:solidFill>
                  <a:srgbClr val="000066"/>
                </a:solidFill>
                <a:effectLst/>
              </a:rPr>
              <a:t>ACTIVIDAD 1.</a:t>
            </a:r>
          </a:p>
          <a:p>
            <a:pPr lvl="0" algn="just" eaLnBrk="1" fontAlgn="auto" hangingPunct="1">
              <a:lnSpc>
                <a:spcPct val="120000"/>
              </a:lnSpc>
              <a:spcBef>
                <a:spcPts val="0"/>
              </a:spcBef>
              <a:spcAft>
                <a:spcPts val="800"/>
              </a:spcAft>
              <a:defRPr/>
            </a:pPr>
            <a:r>
              <a:rPr lang="es-MX" sz="1600" b="0" kern="0" dirty="0">
                <a:solidFill>
                  <a:srgbClr val="000066"/>
                </a:solidFill>
                <a:effectLst/>
              </a:rPr>
              <a:t>El profesor verificará que los alumnos posean los conocimientos teóricos necesarios para la realización de la práctica y explicará los cuidados que deben tenerse en el manejo de las sustancias químicas que se emplearán.</a:t>
            </a:r>
          </a:p>
        </p:txBody>
      </p:sp>
    </p:spTree>
    <p:extLst>
      <p:ext uri="{BB962C8B-B14F-4D97-AF65-F5344CB8AC3E}">
        <p14:creationId xmlns:p14="http://schemas.microsoft.com/office/powerpoint/2010/main" val="1971668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Righ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3421" y="1484784"/>
            <a:ext cx="7635600" cy="2468368"/>
          </a:xfrm>
          <a:prstGeom prst="rect">
            <a:avLst/>
          </a:prstGeom>
          <a:noFill/>
          <a:ln w="9525">
            <a:noFill/>
            <a:miter lim="800000"/>
            <a:headEnd/>
            <a:tailEnd/>
          </a:ln>
          <a:effectLst/>
        </p:spPr>
        <p:txBody>
          <a:bodyPr wrap="square">
            <a:spAutoFit/>
          </a:bodyPr>
          <a:lstStyle/>
          <a:p>
            <a:pPr lvl="0" algn="just" eaLnBrk="1" fontAlgn="auto" hangingPunct="1">
              <a:lnSpc>
                <a:spcPct val="120000"/>
              </a:lnSpc>
              <a:spcBef>
                <a:spcPts val="0"/>
              </a:spcBef>
              <a:spcAft>
                <a:spcPts val="800"/>
              </a:spcAft>
              <a:defRPr/>
            </a:pPr>
            <a:r>
              <a:rPr lang="es-MX" sz="1600" b="0" kern="0" dirty="0">
                <a:solidFill>
                  <a:srgbClr val="000066"/>
                </a:solidFill>
                <a:effectLst/>
              </a:rPr>
              <a:t>ACTIVIDAD 2</a:t>
            </a:r>
          </a:p>
          <a:p>
            <a:pPr lvl="0" algn="just" eaLnBrk="1" fontAlgn="auto" hangingPunct="1">
              <a:lnSpc>
                <a:spcPct val="120000"/>
              </a:lnSpc>
              <a:spcBef>
                <a:spcPts val="0"/>
              </a:spcBef>
              <a:spcAft>
                <a:spcPts val="800"/>
              </a:spcAft>
              <a:defRPr/>
            </a:pPr>
            <a:r>
              <a:rPr lang="es-MX" sz="1600" b="0" kern="0" dirty="0">
                <a:solidFill>
                  <a:srgbClr val="000066"/>
                </a:solidFill>
                <a:effectLst/>
              </a:rPr>
              <a:t>1. Para llevar a cabo la reacción química siguiente:</a:t>
            </a:r>
          </a:p>
          <a:p>
            <a:pPr lvl="0" eaLnBrk="1" fontAlgn="auto" hangingPunct="1">
              <a:lnSpc>
                <a:spcPct val="120000"/>
              </a:lnSpc>
              <a:spcBef>
                <a:spcPts val="0"/>
              </a:spcBef>
              <a:spcAft>
                <a:spcPts val="800"/>
              </a:spcAft>
              <a:defRPr/>
            </a:pPr>
            <a:r>
              <a:rPr lang="es-MX" sz="1600" b="0" kern="0" dirty="0">
                <a:solidFill>
                  <a:srgbClr val="000066"/>
                </a:solidFill>
                <a:effectLst/>
              </a:rPr>
              <a:t>CuSO</a:t>
            </a:r>
            <a:r>
              <a:rPr lang="es-MX" sz="1600" b="0" kern="0" baseline="-25000" dirty="0">
                <a:solidFill>
                  <a:srgbClr val="000066"/>
                </a:solidFill>
                <a:effectLst/>
              </a:rPr>
              <a:t>4(</a:t>
            </a:r>
            <a:r>
              <a:rPr lang="es-MX" sz="1600" b="0" kern="0" baseline="-25000" dirty="0" err="1">
                <a:solidFill>
                  <a:srgbClr val="000066"/>
                </a:solidFill>
                <a:effectLst/>
              </a:rPr>
              <a:t>ac</a:t>
            </a:r>
            <a:r>
              <a:rPr lang="es-MX" sz="1600" b="0" kern="0" baseline="-25000" dirty="0">
                <a:solidFill>
                  <a:srgbClr val="000066"/>
                </a:solidFill>
                <a:effectLst/>
              </a:rPr>
              <a:t>)</a:t>
            </a:r>
            <a:r>
              <a:rPr lang="es-MX" sz="1600" b="0" kern="0" dirty="0">
                <a:solidFill>
                  <a:srgbClr val="000066"/>
                </a:solidFill>
                <a:effectLst/>
              </a:rPr>
              <a:t>    +    Zn</a:t>
            </a:r>
            <a:r>
              <a:rPr lang="es-MX" sz="1600" b="0" kern="0" baseline="-25000" dirty="0">
                <a:solidFill>
                  <a:srgbClr val="000066"/>
                </a:solidFill>
                <a:effectLst/>
              </a:rPr>
              <a:t>(s)</a:t>
            </a:r>
            <a:r>
              <a:rPr lang="es-MX" sz="1600" b="0" kern="0" dirty="0">
                <a:solidFill>
                  <a:srgbClr val="000066"/>
                </a:solidFill>
                <a:effectLst/>
              </a:rPr>
              <a:t>    →    ZnSO</a:t>
            </a:r>
            <a:r>
              <a:rPr lang="es-MX" sz="1600" b="0" kern="0" baseline="-25000" dirty="0">
                <a:solidFill>
                  <a:srgbClr val="000066"/>
                </a:solidFill>
                <a:effectLst/>
              </a:rPr>
              <a:t>4(</a:t>
            </a:r>
            <a:r>
              <a:rPr lang="es-MX" sz="1600" b="0" kern="0" baseline="-25000" dirty="0" err="1">
                <a:solidFill>
                  <a:srgbClr val="000066"/>
                </a:solidFill>
                <a:effectLst/>
              </a:rPr>
              <a:t>ac</a:t>
            </a:r>
            <a:r>
              <a:rPr lang="es-MX" sz="1600" b="0" kern="0" baseline="-25000" dirty="0">
                <a:solidFill>
                  <a:srgbClr val="000066"/>
                </a:solidFill>
                <a:effectLst/>
              </a:rPr>
              <a:t>)</a:t>
            </a:r>
            <a:r>
              <a:rPr lang="es-MX" sz="1600" b="0" kern="0" dirty="0">
                <a:solidFill>
                  <a:srgbClr val="000066"/>
                </a:solidFill>
                <a:effectLst/>
              </a:rPr>
              <a:t>    +    Cu</a:t>
            </a:r>
            <a:r>
              <a:rPr lang="es-MX" sz="1600" b="0" kern="0" baseline="-25000" dirty="0">
                <a:solidFill>
                  <a:srgbClr val="000066"/>
                </a:solidFill>
                <a:effectLst/>
              </a:rPr>
              <a:t>(s)</a:t>
            </a:r>
          </a:p>
          <a:p>
            <a:pPr marL="268288" lvl="0" algn="just" eaLnBrk="1" fontAlgn="auto" hangingPunct="1">
              <a:lnSpc>
                <a:spcPct val="120000"/>
              </a:lnSpc>
              <a:spcBef>
                <a:spcPts val="0"/>
              </a:spcBef>
              <a:spcAft>
                <a:spcPts val="800"/>
              </a:spcAft>
              <a:defRPr/>
            </a:pPr>
            <a:r>
              <a:rPr lang="es-MX" sz="1600" b="0" kern="0" dirty="0">
                <a:solidFill>
                  <a:srgbClr val="000066"/>
                </a:solidFill>
                <a:effectLst/>
              </a:rPr>
              <a:t>En un vaso de precipitados de 100 [ml], previamente pesado (peso del vaso = m</a:t>
            </a:r>
            <a:r>
              <a:rPr lang="es-MX" sz="1600" b="0" kern="0" baseline="-25000" dirty="0">
                <a:solidFill>
                  <a:srgbClr val="000066"/>
                </a:solidFill>
                <a:effectLst/>
              </a:rPr>
              <a:t>1</a:t>
            </a:r>
            <a:r>
              <a:rPr lang="es-MX" sz="1600" b="0" kern="0" dirty="0">
                <a:solidFill>
                  <a:srgbClr val="000066"/>
                </a:solidFill>
                <a:effectLst/>
              </a:rPr>
              <a:t>) coloque 1.5 [g] de CuSO</a:t>
            </a:r>
            <a:r>
              <a:rPr lang="es-MX" sz="1600" b="0" kern="0" baseline="-25000" dirty="0">
                <a:solidFill>
                  <a:srgbClr val="000066"/>
                </a:solidFill>
                <a:effectLst/>
              </a:rPr>
              <a:t>4</a:t>
            </a:r>
            <a:r>
              <a:rPr lang="es-MX" sz="1600" b="0" kern="0" dirty="0">
                <a:solidFill>
                  <a:srgbClr val="000066"/>
                </a:solidFill>
                <a:effectLst/>
              </a:rPr>
              <a:t>·5H</a:t>
            </a:r>
            <a:r>
              <a:rPr lang="es-MX" sz="1600" b="0" kern="0" baseline="-25000" dirty="0">
                <a:solidFill>
                  <a:srgbClr val="000066"/>
                </a:solidFill>
                <a:effectLst/>
              </a:rPr>
              <a:t>2</a:t>
            </a:r>
            <a:r>
              <a:rPr lang="es-MX" sz="1600" b="0" kern="0" dirty="0">
                <a:solidFill>
                  <a:srgbClr val="000066"/>
                </a:solidFill>
                <a:effectLst/>
              </a:rPr>
              <a:t>O, adicione 40 [ml] de agua destilada, coloque el agitador magnético y ponga en agitación. Evite que se salpiquen las paredes del vaso.</a:t>
            </a:r>
          </a:p>
        </p:txBody>
      </p:sp>
      <p:grpSp>
        <p:nvGrpSpPr>
          <p:cNvPr id="2" name="Grupo 1"/>
          <p:cNvGrpSpPr/>
          <p:nvPr/>
        </p:nvGrpSpPr>
        <p:grpSpPr>
          <a:xfrm>
            <a:off x="3427137" y="4149080"/>
            <a:ext cx="2288167" cy="2079931"/>
            <a:chOff x="3347864" y="4200450"/>
            <a:chExt cx="2288167" cy="2079931"/>
          </a:xfrm>
        </p:grpSpPr>
        <p:grpSp>
          <p:nvGrpSpPr>
            <p:cNvPr id="5" name="Grupo 4">
              <a:extLst>
                <a:ext uri="{FF2B5EF4-FFF2-40B4-BE49-F238E27FC236}">
                  <a16:creationId xmlns:a16="http://schemas.microsoft.com/office/drawing/2014/main" xmlns="" id="{2AA428AE-05EA-4209-96E1-E45E453E7305}"/>
                </a:ext>
              </a:extLst>
            </p:cNvPr>
            <p:cNvGrpSpPr/>
            <p:nvPr/>
          </p:nvGrpSpPr>
          <p:grpSpPr>
            <a:xfrm>
              <a:off x="3347864" y="4509120"/>
              <a:ext cx="2288167" cy="1771261"/>
              <a:chOff x="3192144" y="4437112"/>
              <a:chExt cx="2288167" cy="1771261"/>
            </a:xfrm>
          </p:grpSpPr>
          <p:sp>
            <p:nvSpPr>
              <p:cNvPr id="6" name="Cilindro 5">
                <a:extLst>
                  <a:ext uri="{FF2B5EF4-FFF2-40B4-BE49-F238E27FC236}">
                    <a16:creationId xmlns:a16="http://schemas.microsoft.com/office/drawing/2014/main" xmlns="" id="{5CE3ECD2-9164-483F-9B95-FC8F6DAFE50C}"/>
                  </a:ext>
                </a:extLst>
              </p:cNvPr>
              <p:cNvSpPr/>
              <p:nvPr/>
            </p:nvSpPr>
            <p:spPr bwMode="auto">
              <a:xfrm>
                <a:off x="5079384"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 name="Cilindro 6">
                <a:extLst>
                  <a:ext uri="{FF2B5EF4-FFF2-40B4-BE49-F238E27FC236}">
                    <a16:creationId xmlns:a16="http://schemas.microsoft.com/office/drawing/2014/main" xmlns="" id="{89503EF1-6378-4D55-8811-2AA3D20F79B2}"/>
                  </a:ext>
                </a:extLst>
              </p:cNvPr>
              <p:cNvSpPr/>
              <p:nvPr/>
            </p:nvSpPr>
            <p:spPr bwMode="auto">
              <a:xfrm>
                <a:off x="3372942"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 name="Trapecio 6">
                <a:extLst>
                  <a:ext uri="{FF2B5EF4-FFF2-40B4-BE49-F238E27FC236}">
                    <a16:creationId xmlns:a16="http://schemas.microsoft.com/office/drawing/2014/main" xmlns="" id="{DF0ED1AD-89E0-4708-AD95-2CB544CB8BF4}"/>
                  </a:ext>
                </a:extLst>
              </p:cNvPr>
              <p:cNvSpPr/>
              <p:nvPr/>
            </p:nvSpPr>
            <p:spPr bwMode="auto">
              <a:xfrm>
                <a:off x="3192144" y="5527044"/>
                <a:ext cx="2288167" cy="60930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5054 h 996588"/>
                  <a:gd name="connsiteX1" fmla="*/ 46944 w 2311063"/>
                  <a:gd name="connsiteY1" fmla="*/ 33301 h 996588"/>
                  <a:gd name="connsiteX2" fmla="*/ 2266634 w 2311063"/>
                  <a:gd name="connsiteY2" fmla="*/ 33301 h 996588"/>
                  <a:gd name="connsiteX3" fmla="*/ 2280234 w 2311063"/>
                  <a:gd name="connsiteY3" fmla="*/ 965054 h 996588"/>
                  <a:gd name="connsiteX4" fmla="*/ 26282 w 2311063"/>
                  <a:gd name="connsiteY4" fmla="*/ 965054 h 996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588">
                    <a:moveTo>
                      <a:pt x="26282" y="965054"/>
                    </a:moveTo>
                    <a:cubicBezTo>
                      <a:pt x="-22298" y="917243"/>
                      <a:pt x="3469" y="83073"/>
                      <a:pt x="46944" y="33301"/>
                    </a:cubicBezTo>
                    <a:cubicBezTo>
                      <a:pt x="91197" y="-12479"/>
                      <a:pt x="2219620" y="-9704"/>
                      <a:pt x="2266634" y="33301"/>
                    </a:cubicBezTo>
                    <a:cubicBezTo>
                      <a:pt x="2319875" y="82002"/>
                      <a:pt x="2326329" y="923220"/>
                      <a:pt x="2280234" y="965054"/>
                    </a:cubicBezTo>
                    <a:cubicBezTo>
                      <a:pt x="2234140" y="1012865"/>
                      <a:pt x="68885" y="1000912"/>
                      <a:pt x="26282" y="965054"/>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9" name="Trapecio 6">
                <a:extLst>
                  <a:ext uri="{FF2B5EF4-FFF2-40B4-BE49-F238E27FC236}">
                    <a16:creationId xmlns:a16="http://schemas.microsoft.com/office/drawing/2014/main" xmlns="" id="{DFF9BD29-DDE4-44D6-B839-4DAB3735A325}"/>
                  </a:ext>
                </a:extLst>
              </p:cNvPr>
              <p:cNvSpPr/>
              <p:nvPr/>
            </p:nvSpPr>
            <p:spPr bwMode="auto">
              <a:xfrm>
                <a:off x="3203848" y="4729092"/>
                <a:ext cx="2266477" cy="1008822"/>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0" name="Trapecio 6">
                <a:extLst>
                  <a:ext uri="{FF2B5EF4-FFF2-40B4-BE49-F238E27FC236}">
                    <a16:creationId xmlns:a16="http://schemas.microsoft.com/office/drawing/2014/main" xmlns="" id="{0FA4C9D3-B2B3-4D48-9107-3D31F26DE9B6}"/>
                  </a:ext>
                </a:extLst>
              </p:cNvPr>
              <p:cNvSpPr/>
              <p:nvPr/>
            </p:nvSpPr>
            <p:spPr bwMode="auto">
              <a:xfrm>
                <a:off x="3280428" y="5330347"/>
                <a:ext cx="2108952" cy="251169"/>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282422"/>
                  <a:gd name="connsiteY0" fmla="*/ 964952 h 996486"/>
                  <a:gd name="connsiteX1" fmla="*/ 46944 w 2282422"/>
                  <a:gd name="connsiteY1" fmla="*/ 33199 h 996486"/>
                  <a:gd name="connsiteX2" fmla="*/ 2266634 w 2282422"/>
                  <a:gd name="connsiteY2" fmla="*/ 33199 h 996486"/>
                  <a:gd name="connsiteX3" fmla="*/ 2280234 w 2282422"/>
                  <a:gd name="connsiteY3" fmla="*/ 964952 h 996486"/>
                  <a:gd name="connsiteX4" fmla="*/ 26282 w 2282422"/>
                  <a:gd name="connsiteY4" fmla="*/ 964952 h 996486"/>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0 w 2256140"/>
                  <a:gd name="connsiteY0" fmla="*/ 964952 h 1000811"/>
                  <a:gd name="connsiteX1" fmla="*/ 20662 w 2256140"/>
                  <a:gd name="connsiteY1" fmla="*/ 33199 h 1000811"/>
                  <a:gd name="connsiteX2" fmla="*/ 2240352 w 2256140"/>
                  <a:gd name="connsiteY2" fmla="*/ 33199 h 1000811"/>
                  <a:gd name="connsiteX3" fmla="*/ 2253952 w 2256140"/>
                  <a:gd name="connsiteY3" fmla="*/ 964952 h 1000811"/>
                  <a:gd name="connsiteX4" fmla="*/ 0 w 2256140"/>
                  <a:gd name="connsiteY4" fmla="*/ 964952 h 1000811"/>
                  <a:gd name="connsiteX0" fmla="*/ 0 w 2263079"/>
                  <a:gd name="connsiteY0" fmla="*/ 964952 h 1000811"/>
                  <a:gd name="connsiteX1" fmla="*/ 20662 w 2263079"/>
                  <a:gd name="connsiteY1" fmla="*/ 33199 h 1000811"/>
                  <a:gd name="connsiteX2" fmla="*/ 2240352 w 2263079"/>
                  <a:gd name="connsiteY2" fmla="*/ 33199 h 1000811"/>
                  <a:gd name="connsiteX3" fmla="*/ 2253952 w 2263079"/>
                  <a:gd name="connsiteY3" fmla="*/ 964952 h 1000811"/>
                  <a:gd name="connsiteX4" fmla="*/ 0 w 2263079"/>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952" h="1000811">
                    <a:moveTo>
                      <a:pt x="0" y="964952"/>
                    </a:moveTo>
                    <a:cubicBezTo>
                      <a:pt x="87495" y="522419"/>
                      <a:pt x="-22813" y="82971"/>
                      <a:pt x="20662" y="33199"/>
                    </a:cubicBezTo>
                    <a:cubicBezTo>
                      <a:pt x="64915" y="-12581"/>
                      <a:pt x="2193085" y="-9527"/>
                      <a:pt x="2240352" y="33199"/>
                    </a:cubicBezTo>
                    <a:cubicBezTo>
                      <a:pt x="2293593" y="81900"/>
                      <a:pt x="2163972" y="522415"/>
                      <a:pt x="2253952" y="964952"/>
                    </a:cubicBezTo>
                    <a:cubicBezTo>
                      <a:pt x="2207858" y="1012763"/>
                      <a:pt x="48580" y="1012763"/>
                      <a:pt x="0" y="964952"/>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1" name="Trapecio 6">
                <a:extLst>
                  <a:ext uri="{FF2B5EF4-FFF2-40B4-BE49-F238E27FC236}">
                    <a16:creationId xmlns:a16="http://schemas.microsoft.com/office/drawing/2014/main" xmlns="" id="{AFCE83A4-9A8A-418D-9CED-4D7359639E88}"/>
                  </a:ext>
                </a:extLst>
              </p:cNvPr>
              <p:cNvSpPr/>
              <p:nvPr/>
            </p:nvSpPr>
            <p:spPr bwMode="auto">
              <a:xfrm>
                <a:off x="3203848" y="5139455"/>
                <a:ext cx="2266477" cy="285211"/>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486">
                    <a:moveTo>
                      <a:pt x="26282" y="964952"/>
                    </a:moveTo>
                    <a:cubicBezTo>
                      <a:pt x="-22298" y="917141"/>
                      <a:pt x="3469" y="82971"/>
                      <a:pt x="46944" y="33199"/>
                    </a:cubicBezTo>
                    <a:cubicBezTo>
                      <a:pt x="91197" y="-12581"/>
                      <a:pt x="2219367" y="-9527"/>
                      <a:pt x="2266634" y="33199"/>
                    </a:cubicBezTo>
                    <a:cubicBezTo>
                      <a:pt x="2319875" y="81900"/>
                      <a:pt x="2326329" y="923118"/>
                      <a:pt x="2280234" y="964952"/>
                    </a:cubicBezTo>
                    <a:cubicBezTo>
                      <a:pt x="2234140" y="1012763"/>
                      <a:pt x="68885" y="1000810"/>
                      <a:pt x="26282" y="964952"/>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 name="Trapecio 6">
                <a:extLst>
                  <a:ext uri="{FF2B5EF4-FFF2-40B4-BE49-F238E27FC236}">
                    <a16:creationId xmlns:a16="http://schemas.microsoft.com/office/drawing/2014/main" xmlns="" id="{5D9FDD3B-9964-4D6E-882A-1A1E3DFE5C1F}"/>
                  </a:ext>
                </a:extLst>
              </p:cNvPr>
              <p:cNvSpPr/>
              <p:nvPr/>
            </p:nvSpPr>
            <p:spPr bwMode="auto">
              <a:xfrm>
                <a:off x="3203848" y="4437112"/>
                <a:ext cx="2266477" cy="87672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 name="Elipse 12">
                <a:extLst>
                  <a:ext uri="{FF2B5EF4-FFF2-40B4-BE49-F238E27FC236}">
                    <a16:creationId xmlns:a16="http://schemas.microsoft.com/office/drawing/2014/main" xmlns="" id="{B0ACCCA2-8C1F-4B0C-A019-EA553D5E50F1}"/>
                  </a:ext>
                </a:extLst>
              </p:cNvPr>
              <p:cNvSpPr/>
              <p:nvPr/>
            </p:nvSpPr>
            <p:spPr bwMode="auto">
              <a:xfrm>
                <a:off x="3545089" y="5819727"/>
                <a:ext cx="108000" cy="108000"/>
              </a:xfrm>
              <a:prstGeom prst="ellipse">
                <a:avLst/>
              </a:prstGeom>
              <a:solidFill>
                <a:schemeClr val="accent1">
                  <a:lumMod val="50000"/>
                </a:schemeClr>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4" name="CuadroTexto 13">
                <a:extLst>
                  <a:ext uri="{FF2B5EF4-FFF2-40B4-BE49-F238E27FC236}">
                    <a16:creationId xmlns:a16="http://schemas.microsoft.com/office/drawing/2014/main" xmlns="" id="{1450CDA3-94BF-4FFE-B74C-A7D39A0A38EA}"/>
                  </a:ext>
                </a:extLst>
              </p:cNvPr>
              <p:cNvSpPr txBox="1"/>
              <p:nvPr/>
            </p:nvSpPr>
            <p:spPr>
              <a:xfrm>
                <a:off x="3400958" y="5915197"/>
                <a:ext cx="396262" cy="184666"/>
              </a:xfrm>
              <a:prstGeom prst="rect">
                <a:avLst/>
              </a:prstGeom>
              <a:noFill/>
            </p:spPr>
            <p:txBody>
              <a:bodyPr wrap="none" rtlCol="0">
                <a:spAutoFit/>
              </a:bodyPr>
              <a:lstStyle/>
              <a:p>
                <a:r>
                  <a:rPr lang="es-MX" sz="600" b="0" dirty="0" err="1">
                    <a:solidFill>
                      <a:schemeClr val="bg1"/>
                    </a:solidFill>
                    <a:effectLst/>
                  </a:rPr>
                  <a:t>power</a:t>
                </a:r>
                <a:endParaRPr lang="es-MX" sz="600" b="0" dirty="0">
                  <a:solidFill>
                    <a:schemeClr val="bg1"/>
                  </a:solidFill>
                  <a:effectLst/>
                </a:endParaRPr>
              </a:p>
            </p:txBody>
          </p:sp>
          <p:grpSp>
            <p:nvGrpSpPr>
              <p:cNvPr id="15" name="Grupo 14">
                <a:extLst>
                  <a:ext uri="{FF2B5EF4-FFF2-40B4-BE49-F238E27FC236}">
                    <a16:creationId xmlns:a16="http://schemas.microsoft.com/office/drawing/2014/main" xmlns="" id="{1427DC24-8734-4DB6-92A6-DF7D63C2A731}"/>
                  </a:ext>
                </a:extLst>
              </p:cNvPr>
              <p:cNvGrpSpPr/>
              <p:nvPr/>
            </p:nvGrpSpPr>
            <p:grpSpPr>
              <a:xfrm>
                <a:off x="4293284" y="5742695"/>
                <a:ext cx="252000" cy="284248"/>
                <a:chOff x="5564107" y="4765057"/>
                <a:chExt cx="252000" cy="284248"/>
              </a:xfrm>
            </p:grpSpPr>
            <p:cxnSp>
              <p:nvCxnSpPr>
                <p:cNvPr id="27" name="Conector recto 26">
                  <a:extLst>
                    <a:ext uri="{FF2B5EF4-FFF2-40B4-BE49-F238E27FC236}">
                      <a16:creationId xmlns:a16="http://schemas.microsoft.com/office/drawing/2014/main" xmlns="" id="{D4AEDF46-2A66-4EC3-A65C-E3464FAA5924}"/>
                    </a:ext>
                  </a:extLst>
                </p:cNvPr>
                <p:cNvCxnSpPr>
                  <a:stCxn id="31" idx="6"/>
                  <a:endCxn id="30" idx="6"/>
                </p:cNvCxnSpPr>
                <p:nvPr/>
              </p:nvCxnSpPr>
              <p:spPr bwMode="auto">
                <a:xfrm flipH="1" flipV="1">
                  <a:off x="5808326" y="4885657"/>
                  <a:ext cx="7781"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28" name="Grupo 27">
                  <a:extLst>
                    <a:ext uri="{FF2B5EF4-FFF2-40B4-BE49-F238E27FC236}">
                      <a16:creationId xmlns:a16="http://schemas.microsoft.com/office/drawing/2014/main" xmlns="" id="{FAEBC7DC-071C-494A-897A-2BBD38F63D45}"/>
                    </a:ext>
                  </a:extLst>
                </p:cNvPr>
                <p:cNvGrpSpPr/>
                <p:nvPr/>
              </p:nvGrpSpPr>
              <p:grpSpPr>
                <a:xfrm>
                  <a:off x="5564107" y="4765057"/>
                  <a:ext cx="252000" cy="284248"/>
                  <a:chOff x="7704320" y="3610939"/>
                  <a:chExt cx="252000" cy="284248"/>
                </a:xfrm>
                <a:solidFill>
                  <a:schemeClr val="bg1">
                    <a:lumMod val="50000"/>
                  </a:schemeClr>
                </a:solidFill>
              </p:grpSpPr>
              <p:sp>
                <p:nvSpPr>
                  <p:cNvPr id="30" name="Elipse 29">
                    <a:extLst>
                      <a:ext uri="{FF2B5EF4-FFF2-40B4-BE49-F238E27FC236}">
                        <a16:creationId xmlns:a16="http://schemas.microsoft.com/office/drawing/2014/main" xmlns="" id="{4693B66F-A861-4F25-AAB7-4B5BFE142C23}"/>
                      </a:ext>
                    </a:extLst>
                  </p:cNvPr>
                  <p:cNvSpPr/>
                  <p:nvPr/>
                </p:nvSpPr>
                <p:spPr bwMode="auto">
                  <a:xfrm>
                    <a:off x="7707339"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31" name="Elipse 30">
                    <a:extLst>
                      <a:ext uri="{FF2B5EF4-FFF2-40B4-BE49-F238E27FC236}">
                        <a16:creationId xmlns:a16="http://schemas.microsoft.com/office/drawing/2014/main" xmlns="" id="{224B4D2A-ADB1-4688-B2DD-4E7E718D89A2}"/>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32" name="Conector recto 31">
                    <a:extLst>
                      <a:ext uri="{FF2B5EF4-FFF2-40B4-BE49-F238E27FC236}">
                        <a16:creationId xmlns:a16="http://schemas.microsoft.com/office/drawing/2014/main" xmlns="" id="{8A4098C0-7A88-4314-8409-5F6E939C20BB}"/>
                      </a:ext>
                    </a:extLst>
                  </p:cNvPr>
                  <p:cNvCxnSpPr>
                    <a:stCxn id="31" idx="6"/>
                    <a:endCxn id="31"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29" name="Conector recto 28">
                  <a:extLst>
                    <a:ext uri="{FF2B5EF4-FFF2-40B4-BE49-F238E27FC236}">
                      <a16:creationId xmlns:a16="http://schemas.microsoft.com/office/drawing/2014/main" xmlns="" id="{811DD9EE-8D5D-4F9A-9A8A-543A9B847F74}"/>
                    </a:ext>
                  </a:extLst>
                </p:cNvPr>
                <p:cNvCxnSpPr>
                  <a:cxnSpLocks/>
                  <a:stCxn id="31" idx="2"/>
                  <a:endCxn id="30" idx="2"/>
                </p:cNvCxnSpPr>
                <p:nvPr/>
              </p:nvCxnSpPr>
              <p:spPr bwMode="auto">
                <a:xfrm flipV="1">
                  <a:off x="5564107" y="4885657"/>
                  <a:ext cx="3019"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grpSp>
            <p:nvGrpSpPr>
              <p:cNvPr id="16" name="Grupo 15">
                <a:extLst>
                  <a:ext uri="{FF2B5EF4-FFF2-40B4-BE49-F238E27FC236}">
                    <a16:creationId xmlns:a16="http://schemas.microsoft.com/office/drawing/2014/main" xmlns="" id="{BB802E8B-BE32-4E92-84A3-A7250CA28C0D}"/>
                  </a:ext>
                </a:extLst>
              </p:cNvPr>
              <p:cNvGrpSpPr/>
              <p:nvPr/>
            </p:nvGrpSpPr>
            <p:grpSpPr>
              <a:xfrm>
                <a:off x="5013364" y="5737933"/>
                <a:ext cx="252000" cy="284248"/>
                <a:chOff x="5564107" y="4765057"/>
                <a:chExt cx="252000" cy="284248"/>
              </a:xfrm>
            </p:grpSpPr>
            <p:cxnSp>
              <p:nvCxnSpPr>
                <p:cNvPr id="21" name="Conector recto 20">
                  <a:extLst>
                    <a:ext uri="{FF2B5EF4-FFF2-40B4-BE49-F238E27FC236}">
                      <a16:creationId xmlns:a16="http://schemas.microsoft.com/office/drawing/2014/main" xmlns="" id="{C606797C-44D0-4A7A-B200-EBF7F6A57811}"/>
                    </a:ext>
                  </a:extLst>
                </p:cNvPr>
                <p:cNvCxnSpPr>
                  <a:stCxn id="25" idx="6"/>
                  <a:endCxn id="24" idx="6"/>
                </p:cNvCxnSpPr>
                <p:nvPr/>
              </p:nvCxnSpPr>
              <p:spPr bwMode="auto">
                <a:xfrm flipH="1" flipV="1">
                  <a:off x="5805945" y="4885657"/>
                  <a:ext cx="10162"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22" name="Grupo 21">
                  <a:extLst>
                    <a:ext uri="{FF2B5EF4-FFF2-40B4-BE49-F238E27FC236}">
                      <a16:creationId xmlns:a16="http://schemas.microsoft.com/office/drawing/2014/main" xmlns="" id="{4B4108B9-25AB-4F7C-AD87-A71549B87EF5}"/>
                    </a:ext>
                  </a:extLst>
                </p:cNvPr>
                <p:cNvGrpSpPr/>
                <p:nvPr/>
              </p:nvGrpSpPr>
              <p:grpSpPr>
                <a:xfrm>
                  <a:off x="5564107" y="4765057"/>
                  <a:ext cx="252000" cy="284248"/>
                  <a:chOff x="7704320" y="3610939"/>
                  <a:chExt cx="252000" cy="284248"/>
                </a:xfrm>
                <a:solidFill>
                  <a:schemeClr val="bg1">
                    <a:lumMod val="50000"/>
                  </a:schemeClr>
                </a:solidFill>
              </p:grpSpPr>
              <p:sp>
                <p:nvSpPr>
                  <p:cNvPr id="24" name="Elipse 23">
                    <a:extLst>
                      <a:ext uri="{FF2B5EF4-FFF2-40B4-BE49-F238E27FC236}">
                        <a16:creationId xmlns:a16="http://schemas.microsoft.com/office/drawing/2014/main" xmlns="" id="{7ADA8AD7-0C52-421E-9D1F-D193C994597E}"/>
                      </a:ext>
                    </a:extLst>
                  </p:cNvPr>
                  <p:cNvSpPr/>
                  <p:nvPr/>
                </p:nvSpPr>
                <p:spPr bwMode="auto">
                  <a:xfrm>
                    <a:off x="7704958"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25" name="Elipse 24">
                    <a:extLst>
                      <a:ext uri="{FF2B5EF4-FFF2-40B4-BE49-F238E27FC236}">
                        <a16:creationId xmlns:a16="http://schemas.microsoft.com/office/drawing/2014/main" xmlns="" id="{D66C7064-C816-461E-91EF-DF6B65372846}"/>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26" name="Conector recto 25">
                    <a:extLst>
                      <a:ext uri="{FF2B5EF4-FFF2-40B4-BE49-F238E27FC236}">
                        <a16:creationId xmlns:a16="http://schemas.microsoft.com/office/drawing/2014/main" xmlns="" id="{DA80668A-84C1-4B7E-9101-BD990DAD2076}"/>
                      </a:ext>
                    </a:extLst>
                  </p:cNvPr>
                  <p:cNvCxnSpPr>
                    <a:stCxn id="25" idx="6"/>
                    <a:endCxn id="25"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23" name="Conector recto 22">
                  <a:extLst>
                    <a:ext uri="{FF2B5EF4-FFF2-40B4-BE49-F238E27FC236}">
                      <a16:creationId xmlns:a16="http://schemas.microsoft.com/office/drawing/2014/main" xmlns="" id="{C42D207B-D724-48C1-BA68-668499F719AC}"/>
                    </a:ext>
                  </a:extLst>
                </p:cNvPr>
                <p:cNvCxnSpPr>
                  <a:cxnSpLocks/>
                  <a:stCxn id="25" idx="2"/>
                  <a:endCxn id="24" idx="2"/>
                </p:cNvCxnSpPr>
                <p:nvPr/>
              </p:nvCxnSpPr>
              <p:spPr bwMode="auto">
                <a:xfrm flipV="1">
                  <a:off x="5564107" y="4885657"/>
                  <a:ext cx="638"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sp>
            <p:nvSpPr>
              <p:cNvPr id="17" name="Elipse 16">
                <a:extLst>
                  <a:ext uri="{FF2B5EF4-FFF2-40B4-BE49-F238E27FC236}">
                    <a16:creationId xmlns:a16="http://schemas.microsoft.com/office/drawing/2014/main" xmlns="" id="{FED78773-4228-4393-8BBF-6B47C85A7F47}"/>
                  </a:ext>
                </a:extLst>
              </p:cNvPr>
              <p:cNvSpPr/>
              <p:nvPr/>
            </p:nvSpPr>
            <p:spPr bwMode="auto">
              <a:xfrm>
                <a:off x="4104475"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Elipse 17">
                <a:extLst>
                  <a:ext uri="{FF2B5EF4-FFF2-40B4-BE49-F238E27FC236}">
                    <a16:creationId xmlns:a16="http://schemas.microsoft.com/office/drawing/2014/main" xmlns="" id="{1ACF23D4-6B3E-4783-AE67-1D4403332A2C}"/>
                  </a:ext>
                </a:extLst>
              </p:cNvPr>
              <p:cNvSpPr/>
              <p:nvPr/>
            </p:nvSpPr>
            <p:spPr bwMode="auto">
              <a:xfrm>
                <a:off x="4825109"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9" name="CuadroTexto 18">
                <a:extLst>
                  <a:ext uri="{FF2B5EF4-FFF2-40B4-BE49-F238E27FC236}">
                    <a16:creationId xmlns:a16="http://schemas.microsoft.com/office/drawing/2014/main" xmlns="" id="{5621C169-8B09-4DC0-9949-C968CB07C316}"/>
                  </a:ext>
                </a:extLst>
              </p:cNvPr>
              <p:cNvSpPr txBox="1"/>
              <p:nvPr/>
            </p:nvSpPr>
            <p:spPr>
              <a:xfrm>
                <a:off x="3924458" y="5915681"/>
                <a:ext cx="503664" cy="184666"/>
              </a:xfrm>
              <a:prstGeom prst="rect">
                <a:avLst/>
              </a:prstGeom>
              <a:noFill/>
            </p:spPr>
            <p:txBody>
              <a:bodyPr wrap="none" rtlCol="0">
                <a:spAutoFit/>
              </a:bodyPr>
              <a:lstStyle/>
              <a:p>
                <a:r>
                  <a:rPr lang="es-MX" sz="600" b="0" dirty="0">
                    <a:effectLst/>
                  </a:rPr>
                  <a:t>Agitación</a:t>
                </a:r>
              </a:p>
            </p:txBody>
          </p:sp>
          <p:sp>
            <p:nvSpPr>
              <p:cNvPr id="20" name="CuadroTexto 19">
                <a:extLst>
                  <a:ext uri="{FF2B5EF4-FFF2-40B4-BE49-F238E27FC236}">
                    <a16:creationId xmlns:a16="http://schemas.microsoft.com/office/drawing/2014/main" xmlns="" id="{4F2C0EFB-8747-43EB-BB50-7FD981347DC0}"/>
                  </a:ext>
                </a:extLst>
              </p:cNvPr>
              <p:cNvSpPr txBox="1"/>
              <p:nvPr/>
            </p:nvSpPr>
            <p:spPr>
              <a:xfrm>
                <a:off x="4469792" y="5915414"/>
                <a:ext cx="684803" cy="184666"/>
              </a:xfrm>
              <a:prstGeom prst="rect">
                <a:avLst/>
              </a:prstGeom>
              <a:noFill/>
            </p:spPr>
            <p:txBody>
              <a:bodyPr wrap="none" rtlCol="0">
                <a:spAutoFit/>
              </a:bodyPr>
              <a:lstStyle/>
              <a:p>
                <a:r>
                  <a:rPr lang="es-MX" sz="600" b="0" dirty="0">
                    <a:effectLst/>
                  </a:rPr>
                  <a:t>Calentamiento</a:t>
                </a:r>
              </a:p>
            </p:txBody>
          </p:sp>
        </p:grpSp>
        <p:grpSp>
          <p:nvGrpSpPr>
            <p:cNvPr id="38" name="Grupo 37">
              <a:extLst>
                <a:ext uri="{FF2B5EF4-FFF2-40B4-BE49-F238E27FC236}">
                  <a16:creationId xmlns:a16="http://schemas.microsoft.com/office/drawing/2014/main" xmlns="" id="{57BF03A2-291D-4BCA-B2C1-B1F8F94CB2DB}"/>
                </a:ext>
              </a:extLst>
            </p:cNvPr>
            <p:cNvGrpSpPr/>
            <p:nvPr/>
          </p:nvGrpSpPr>
          <p:grpSpPr>
            <a:xfrm>
              <a:off x="4203034" y="4200450"/>
              <a:ext cx="594591" cy="797729"/>
              <a:chOff x="6614966" y="3385827"/>
              <a:chExt cx="702820" cy="875811"/>
            </a:xfrm>
          </p:grpSpPr>
          <p:sp>
            <p:nvSpPr>
              <p:cNvPr id="39" name="Elipse 38">
                <a:extLst>
                  <a:ext uri="{FF2B5EF4-FFF2-40B4-BE49-F238E27FC236}">
                    <a16:creationId xmlns:a16="http://schemas.microsoft.com/office/drawing/2014/main" xmlns="" id="{070D49BB-2899-4AE1-ACD5-F8756DC87213}"/>
                  </a:ext>
                </a:extLst>
              </p:cNvPr>
              <p:cNvSpPr/>
              <p:nvPr/>
            </p:nvSpPr>
            <p:spPr bwMode="auto">
              <a:xfrm>
                <a:off x="6614967" y="4077072"/>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0" name="Cilindro 39">
                <a:extLst>
                  <a:ext uri="{FF2B5EF4-FFF2-40B4-BE49-F238E27FC236}">
                    <a16:creationId xmlns:a16="http://schemas.microsoft.com/office/drawing/2014/main" xmlns="" id="{214D4554-624C-42D6-AB84-89F311BC04C7}"/>
                  </a:ext>
                </a:extLst>
              </p:cNvPr>
              <p:cNvSpPr/>
              <p:nvPr/>
            </p:nvSpPr>
            <p:spPr bwMode="auto">
              <a:xfrm>
                <a:off x="6614966" y="3385827"/>
                <a:ext cx="702820" cy="870895"/>
              </a:xfrm>
              <a:prstGeom prst="can">
                <a:avLst>
                  <a:gd name="adj" fmla="val 27098"/>
                </a:avLst>
              </a:prstGeom>
              <a:solidFill>
                <a:srgbClr val="CCFFFF">
                  <a:alpha val="51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1" name="Elipse 40">
                <a:extLst>
                  <a:ext uri="{FF2B5EF4-FFF2-40B4-BE49-F238E27FC236}">
                    <a16:creationId xmlns:a16="http://schemas.microsoft.com/office/drawing/2014/main" xmlns="" id="{E17AABC0-45A6-4F74-8B43-21831411C865}"/>
                  </a:ext>
                </a:extLst>
              </p:cNvPr>
              <p:cNvSpPr/>
              <p:nvPr/>
            </p:nvSpPr>
            <p:spPr bwMode="auto">
              <a:xfrm>
                <a:off x="6614967" y="3390743"/>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42" name="Conector recto 41">
                <a:extLst>
                  <a:ext uri="{FF2B5EF4-FFF2-40B4-BE49-F238E27FC236}">
                    <a16:creationId xmlns:a16="http://schemas.microsoft.com/office/drawing/2014/main" xmlns="" id="{A9ECFB3F-63BA-482C-A881-29E0266E8DD1}"/>
                  </a:ext>
                </a:extLst>
              </p:cNvPr>
              <p:cNvCxnSpPr>
                <a:stCxn id="41" idx="6"/>
                <a:endCxn id="39" idx="6"/>
              </p:cNvCxnSpPr>
              <p:nvPr/>
            </p:nvCxnSpPr>
            <p:spPr bwMode="auto">
              <a:xfrm>
                <a:off x="7317786"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cxnSp>
            <p:nvCxnSpPr>
              <p:cNvPr id="43" name="Conector recto 42">
                <a:extLst>
                  <a:ext uri="{FF2B5EF4-FFF2-40B4-BE49-F238E27FC236}">
                    <a16:creationId xmlns:a16="http://schemas.microsoft.com/office/drawing/2014/main" xmlns="" id="{AA5C7D74-421E-42F0-B756-CC04AE57C7FC}"/>
                  </a:ext>
                </a:extLst>
              </p:cNvPr>
              <p:cNvCxnSpPr>
                <a:cxnSpLocks/>
                <a:stCxn id="41" idx="2"/>
                <a:endCxn id="39" idx="2"/>
              </p:cNvCxnSpPr>
              <p:nvPr/>
            </p:nvCxnSpPr>
            <p:spPr bwMode="auto">
              <a:xfrm>
                <a:off x="6614967"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grpSp>
        <p:sp>
          <p:nvSpPr>
            <p:cNvPr id="44" name="Elipse 43">
              <a:extLst>
                <a:ext uri="{FF2B5EF4-FFF2-40B4-BE49-F238E27FC236}">
                  <a16:creationId xmlns:a16="http://schemas.microsoft.com/office/drawing/2014/main" xmlns="" id="{5B8A6F5E-CA0C-4D4E-91C0-DBC1DA1DDD89}"/>
                </a:ext>
              </a:extLst>
            </p:cNvPr>
            <p:cNvSpPr/>
            <p:nvPr/>
          </p:nvSpPr>
          <p:spPr bwMode="auto">
            <a:xfrm>
              <a:off x="4393920" y="4871574"/>
              <a:ext cx="216000" cy="72000"/>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7" name="Cilindro 46">
              <a:extLst>
                <a:ext uri="{FF2B5EF4-FFF2-40B4-BE49-F238E27FC236}">
                  <a16:creationId xmlns:a16="http://schemas.microsoft.com/office/drawing/2014/main" xmlns="" id="{214D4554-624C-42D6-AB84-89F311BC04C7}"/>
                </a:ext>
              </a:extLst>
            </p:cNvPr>
            <p:cNvSpPr/>
            <p:nvPr/>
          </p:nvSpPr>
          <p:spPr bwMode="auto">
            <a:xfrm>
              <a:off x="4203034" y="4671349"/>
              <a:ext cx="594591" cy="322477"/>
            </a:xfrm>
            <a:prstGeom prst="can">
              <a:avLst>
                <a:gd name="adj" fmla="val 50000"/>
              </a:avLst>
            </a:prstGeom>
            <a:solidFill>
              <a:schemeClr val="accent2">
                <a:lumMod val="60000"/>
                <a:lumOff val="40000"/>
                <a:alpha val="51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Tree>
    <p:extLst>
      <p:ext uri="{BB962C8B-B14F-4D97-AF65-F5344CB8AC3E}">
        <p14:creationId xmlns:p14="http://schemas.microsoft.com/office/powerpoint/2010/main" val="25128117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Righ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trips(downRigh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trips(downRight)">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3421" y="1484784"/>
            <a:ext cx="7635600" cy="1967718"/>
          </a:xfrm>
          <a:prstGeom prst="rect">
            <a:avLst/>
          </a:prstGeom>
          <a:noFill/>
          <a:ln w="9525">
            <a:noFill/>
            <a:miter lim="800000"/>
            <a:headEnd/>
            <a:tailEnd/>
          </a:ln>
          <a:effectLst/>
        </p:spPr>
        <p:txBody>
          <a:bodyPr wrap="square">
            <a:spAutoFit/>
          </a:bodyPr>
          <a:lstStyle/>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2. Agregue, a la disolución anterior, 0.3 [g] de cinc granular y continúe con la agitación por espacio de 5 [minutos], al cabo de los cuales ya habrá reaccionado todo el cinc. Retire el agitador magnético y anote sus observaciones.</a:t>
            </a:r>
          </a:p>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3. Espere a que sedimente todo el cobre y decante el líquido, evitando en la medida de lo posible la pérdida de cobre.</a:t>
            </a:r>
          </a:p>
        </p:txBody>
      </p:sp>
      <p:grpSp>
        <p:nvGrpSpPr>
          <p:cNvPr id="342" name="Grupo 341"/>
          <p:cNvGrpSpPr/>
          <p:nvPr/>
        </p:nvGrpSpPr>
        <p:grpSpPr>
          <a:xfrm>
            <a:off x="1331640" y="3585559"/>
            <a:ext cx="2288167" cy="2694822"/>
            <a:chOff x="1331640" y="3585559"/>
            <a:chExt cx="2288167" cy="2694822"/>
          </a:xfrm>
        </p:grpSpPr>
        <p:grpSp>
          <p:nvGrpSpPr>
            <p:cNvPr id="5" name="Grupo 4">
              <a:extLst>
                <a:ext uri="{FF2B5EF4-FFF2-40B4-BE49-F238E27FC236}">
                  <a16:creationId xmlns:a16="http://schemas.microsoft.com/office/drawing/2014/main" xmlns="" id="{2AA428AE-05EA-4209-96E1-E45E453E7305}"/>
                </a:ext>
              </a:extLst>
            </p:cNvPr>
            <p:cNvGrpSpPr/>
            <p:nvPr/>
          </p:nvGrpSpPr>
          <p:grpSpPr>
            <a:xfrm>
              <a:off x="1331640" y="4509120"/>
              <a:ext cx="2288167" cy="1771261"/>
              <a:chOff x="3192144" y="4437112"/>
              <a:chExt cx="2288167" cy="1771261"/>
            </a:xfrm>
          </p:grpSpPr>
          <p:sp>
            <p:nvSpPr>
              <p:cNvPr id="6" name="Cilindro 5">
                <a:extLst>
                  <a:ext uri="{FF2B5EF4-FFF2-40B4-BE49-F238E27FC236}">
                    <a16:creationId xmlns:a16="http://schemas.microsoft.com/office/drawing/2014/main" xmlns="" id="{5CE3ECD2-9164-483F-9B95-FC8F6DAFE50C}"/>
                  </a:ext>
                </a:extLst>
              </p:cNvPr>
              <p:cNvSpPr/>
              <p:nvPr/>
            </p:nvSpPr>
            <p:spPr bwMode="auto">
              <a:xfrm>
                <a:off x="5079384"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 name="Cilindro 6">
                <a:extLst>
                  <a:ext uri="{FF2B5EF4-FFF2-40B4-BE49-F238E27FC236}">
                    <a16:creationId xmlns:a16="http://schemas.microsoft.com/office/drawing/2014/main" xmlns="" id="{89503EF1-6378-4D55-8811-2AA3D20F79B2}"/>
                  </a:ext>
                </a:extLst>
              </p:cNvPr>
              <p:cNvSpPr/>
              <p:nvPr/>
            </p:nvSpPr>
            <p:spPr bwMode="auto">
              <a:xfrm>
                <a:off x="3372942"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 name="Trapecio 6">
                <a:extLst>
                  <a:ext uri="{FF2B5EF4-FFF2-40B4-BE49-F238E27FC236}">
                    <a16:creationId xmlns:a16="http://schemas.microsoft.com/office/drawing/2014/main" xmlns="" id="{DF0ED1AD-89E0-4708-AD95-2CB544CB8BF4}"/>
                  </a:ext>
                </a:extLst>
              </p:cNvPr>
              <p:cNvSpPr/>
              <p:nvPr/>
            </p:nvSpPr>
            <p:spPr bwMode="auto">
              <a:xfrm>
                <a:off x="3192144" y="5527044"/>
                <a:ext cx="2288167" cy="60930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5054 h 996588"/>
                  <a:gd name="connsiteX1" fmla="*/ 46944 w 2311063"/>
                  <a:gd name="connsiteY1" fmla="*/ 33301 h 996588"/>
                  <a:gd name="connsiteX2" fmla="*/ 2266634 w 2311063"/>
                  <a:gd name="connsiteY2" fmla="*/ 33301 h 996588"/>
                  <a:gd name="connsiteX3" fmla="*/ 2280234 w 2311063"/>
                  <a:gd name="connsiteY3" fmla="*/ 965054 h 996588"/>
                  <a:gd name="connsiteX4" fmla="*/ 26282 w 2311063"/>
                  <a:gd name="connsiteY4" fmla="*/ 965054 h 996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588">
                    <a:moveTo>
                      <a:pt x="26282" y="965054"/>
                    </a:moveTo>
                    <a:cubicBezTo>
                      <a:pt x="-22298" y="917243"/>
                      <a:pt x="3469" y="83073"/>
                      <a:pt x="46944" y="33301"/>
                    </a:cubicBezTo>
                    <a:cubicBezTo>
                      <a:pt x="91197" y="-12479"/>
                      <a:pt x="2219620" y="-9704"/>
                      <a:pt x="2266634" y="33301"/>
                    </a:cubicBezTo>
                    <a:cubicBezTo>
                      <a:pt x="2319875" y="82002"/>
                      <a:pt x="2326329" y="923220"/>
                      <a:pt x="2280234" y="965054"/>
                    </a:cubicBezTo>
                    <a:cubicBezTo>
                      <a:pt x="2234140" y="1012865"/>
                      <a:pt x="68885" y="1000912"/>
                      <a:pt x="26282" y="965054"/>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9" name="Trapecio 6">
                <a:extLst>
                  <a:ext uri="{FF2B5EF4-FFF2-40B4-BE49-F238E27FC236}">
                    <a16:creationId xmlns:a16="http://schemas.microsoft.com/office/drawing/2014/main" xmlns="" id="{DFF9BD29-DDE4-44D6-B839-4DAB3735A325}"/>
                  </a:ext>
                </a:extLst>
              </p:cNvPr>
              <p:cNvSpPr/>
              <p:nvPr/>
            </p:nvSpPr>
            <p:spPr bwMode="auto">
              <a:xfrm>
                <a:off x="3203848" y="4729092"/>
                <a:ext cx="2266477" cy="1008822"/>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0" name="Trapecio 6">
                <a:extLst>
                  <a:ext uri="{FF2B5EF4-FFF2-40B4-BE49-F238E27FC236}">
                    <a16:creationId xmlns:a16="http://schemas.microsoft.com/office/drawing/2014/main" xmlns="" id="{0FA4C9D3-B2B3-4D48-9107-3D31F26DE9B6}"/>
                  </a:ext>
                </a:extLst>
              </p:cNvPr>
              <p:cNvSpPr/>
              <p:nvPr/>
            </p:nvSpPr>
            <p:spPr bwMode="auto">
              <a:xfrm>
                <a:off x="3280428" y="5330347"/>
                <a:ext cx="2108952" cy="251169"/>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282422"/>
                  <a:gd name="connsiteY0" fmla="*/ 964952 h 996486"/>
                  <a:gd name="connsiteX1" fmla="*/ 46944 w 2282422"/>
                  <a:gd name="connsiteY1" fmla="*/ 33199 h 996486"/>
                  <a:gd name="connsiteX2" fmla="*/ 2266634 w 2282422"/>
                  <a:gd name="connsiteY2" fmla="*/ 33199 h 996486"/>
                  <a:gd name="connsiteX3" fmla="*/ 2280234 w 2282422"/>
                  <a:gd name="connsiteY3" fmla="*/ 964952 h 996486"/>
                  <a:gd name="connsiteX4" fmla="*/ 26282 w 2282422"/>
                  <a:gd name="connsiteY4" fmla="*/ 964952 h 996486"/>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0 w 2256140"/>
                  <a:gd name="connsiteY0" fmla="*/ 964952 h 1000811"/>
                  <a:gd name="connsiteX1" fmla="*/ 20662 w 2256140"/>
                  <a:gd name="connsiteY1" fmla="*/ 33199 h 1000811"/>
                  <a:gd name="connsiteX2" fmla="*/ 2240352 w 2256140"/>
                  <a:gd name="connsiteY2" fmla="*/ 33199 h 1000811"/>
                  <a:gd name="connsiteX3" fmla="*/ 2253952 w 2256140"/>
                  <a:gd name="connsiteY3" fmla="*/ 964952 h 1000811"/>
                  <a:gd name="connsiteX4" fmla="*/ 0 w 2256140"/>
                  <a:gd name="connsiteY4" fmla="*/ 964952 h 1000811"/>
                  <a:gd name="connsiteX0" fmla="*/ 0 w 2263079"/>
                  <a:gd name="connsiteY0" fmla="*/ 964952 h 1000811"/>
                  <a:gd name="connsiteX1" fmla="*/ 20662 w 2263079"/>
                  <a:gd name="connsiteY1" fmla="*/ 33199 h 1000811"/>
                  <a:gd name="connsiteX2" fmla="*/ 2240352 w 2263079"/>
                  <a:gd name="connsiteY2" fmla="*/ 33199 h 1000811"/>
                  <a:gd name="connsiteX3" fmla="*/ 2253952 w 2263079"/>
                  <a:gd name="connsiteY3" fmla="*/ 964952 h 1000811"/>
                  <a:gd name="connsiteX4" fmla="*/ 0 w 2263079"/>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952" h="1000811">
                    <a:moveTo>
                      <a:pt x="0" y="964952"/>
                    </a:moveTo>
                    <a:cubicBezTo>
                      <a:pt x="87495" y="522419"/>
                      <a:pt x="-22813" y="82971"/>
                      <a:pt x="20662" y="33199"/>
                    </a:cubicBezTo>
                    <a:cubicBezTo>
                      <a:pt x="64915" y="-12581"/>
                      <a:pt x="2193085" y="-9527"/>
                      <a:pt x="2240352" y="33199"/>
                    </a:cubicBezTo>
                    <a:cubicBezTo>
                      <a:pt x="2293593" y="81900"/>
                      <a:pt x="2163972" y="522415"/>
                      <a:pt x="2253952" y="964952"/>
                    </a:cubicBezTo>
                    <a:cubicBezTo>
                      <a:pt x="2207858" y="1012763"/>
                      <a:pt x="48580" y="1012763"/>
                      <a:pt x="0" y="964952"/>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1" name="Trapecio 6">
                <a:extLst>
                  <a:ext uri="{FF2B5EF4-FFF2-40B4-BE49-F238E27FC236}">
                    <a16:creationId xmlns:a16="http://schemas.microsoft.com/office/drawing/2014/main" xmlns="" id="{AFCE83A4-9A8A-418D-9CED-4D7359639E88}"/>
                  </a:ext>
                </a:extLst>
              </p:cNvPr>
              <p:cNvSpPr/>
              <p:nvPr/>
            </p:nvSpPr>
            <p:spPr bwMode="auto">
              <a:xfrm>
                <a:off x="3203848" y="5139455"/>
                <a:ext cx="2266477" cy="285211"/>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486">
                    <a:moveTo>
                      <a:pt x="26282" y="964952"/>
                    </a:moveTo>
                    <a:cubicBezTo>
                      <a:pt x="-22298" y="917141"/>
                      <a:pt x="3469" y="82971"/>
                      <a:pt x="46944" y="33199"/>
                    </a:cubicBezTo>
                    <a:cubicBezTo>
                      <a:pt x="91197" y="-12581"/>
                      <a:pt x="2219367" y="-9527"/>
                      <a:pt x="2266634" y="33199"/>
                    </a:cubicBezTo>
                    <a:cubicBezTo>
                      <a:pt x="2319875" y="81900"/>
                      <a:pt x="2326329" y="923118"/>
                      <a:pt x="2280234" y="964952"/>
                    </a:cubicBezTo>
                    <a:cubicBezTo>
                      <a:pt x="2234140" y="1012763"/>
                      <a:pt x="68885" y="1000810"/>
                      <a:pt x="26282" y="964952"/>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 name="Trapecio 6">
                <a:extLst>
                  <a:ext uri="{FF2B5EF4-FFF2-40B4-BE49-F238E27FC236}">
                    <a16:creationId xmlns:a16="http://schemas.microsoft.com/office/drawing/2014/main" xmlns="" id="{5D9FDD3B-9964-4D6E-882A-1A1E3DFE5C1F}"/>
                  </a:ext>
                </a:extLst>
              </p:cNvPr>
              <p:cNvSpPr/>
              <p:nvPr/>
            </p:nvSpPr>
            <p:spPr bwMode="auto">
              <a:xfrm>
                <a:off x="3203848" y="4437112"/>
                <a:ext cx="2266477" cy="87672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 name="Elipse 12">
                <a:extLst>
                  <a:ext uri="{FF2B5EF4-FFF2-40B4-BE49-F238E27FC236}">
                    <a16:creationId xmlns:a16="http://schemas.microsoft.com/office/drawing/2014/main" xmlns="" id="{B0ACCCA2-8C1F-4B0C-A019-EA553D5E50F1}"/>
                  </a:ext>
                </a:extLst>
              </p:cNvPr>
              <p:cNvSpPr/>
              <p:nvPr/>
            </p:nvSpPr>
            <p:spPr bwMode="auto">
              <a:xfrm>
                <a:off x="3545089" y="5819727"/>
                <a:ext cx="108000" cy="108000"/>
              </a:xfrm>
              <a:prstGeom prst="ellipse">
                <a:avLst/>
              </a:prstGeom>
              <a:solidFill>
                <a:schemeClr val="accent1">
                  <a:lumMod val="50000"/>
                </a:schemeClr>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4" name="CuadroTexto 13">
                <a:extLst>
                  <a:ext uri="{FF2B5EF4-FFF2-40B4-BE49-F238E27FC236}">
                    <a16:creationId xmlns:a16="http://schemas.microsoft.com/office/drawing/2014/main" xmlns="" id="{1450CDA3-94BF-4FFE-B74C-A7D39A0A38EA}"/>
                  </a:ext>
                </a:extLst>
              </p:cNvPr>
              <p:cNvSpPr txBox="1"/>
              <p:nvPr/>
            </p:nvSpPr>
            <p:spPr>
              <a:xfrm>
                <a:off x="3400958" y="5915197"/>
                <a:ext cx="396262" cy="184666"/>
              </a:xfrm>
              <a:prstGeom prst="rect">
                <a:avLst/>
              </a:prstGeom>
              <a:noFill/>
            </p:spPr>
            <p:txBody>
              <a:bodyPr wrap="none" rtlCol="0">
                <a:spAutoFit/>
              </a:bodyPr>
              <a:lstStyle/>
              <a:p>
                <a:r>
                  <a:rPr lang="es-MX" sz="600" b="0" dirty="0" err="1">
                    <a:solidFill>
                      <a:schemeClr val="bg1"/>
                    </a:solidFill>
                    <a:effectLst/>
                  </a:rPr>
                  <a:t>power</a:t>
                </a:r>
                <a:endParaRPr lang="es-MX" sz="600" b="0" dirty="0">
                  <a:solidFill>
                    <a:schemeClr val="bg1"/>
                  </a:solidFill>
                  <a:effectLst/>
                </a:endParaRPr>
              </a:p>
            </p:txBody>
          </p:sp>
          <p:grpSp>
            <p:nvGrpSpPr>
              <p:cNvPr id="15" name="Grupo 14">
                <a:extLst>
                  <a:ext uri="{FF2B5EF4-FFF2-40B4-BE49-F238E27FC236}">
                    <a16:creationId xmlns:a16="http://schemas.microsoft.com/office/drawing/2014/main" xmlns="" id="{1427DC24-8734-4DB6-92A6-DF7D63C2A731}"/>
                  </a:ext>
                </a:extLst>
              </p:cNvPr>
              <p:cNvGrpSpPr/>
              <p:nvPr/>
            </p:nvGrpSpPr>
            <p:grpSpPr>
              <a:xfrm>
                <a:off x="4293284" y="5742695"/>
                <a:ext cx="252000" cy="284248"/>
                <a:chOff x="5564107" y="4765057"/>
                <a:chExt cx="252000" cy="284248"/>
              </a:xfrm>
            </p:grpSpPr>
            <p:cxnSp>
              <p:nvCxnSpPr>
                <p:cNvPr id="27" name="Conector recto 26">
                  <a:extLst>
                    <a:ext uri="{FF2B5EF4-FFF2-40B4-BE49-F238E27FC236}">
                      <a16:creationId xmlns:a16="http://schemas.microsoft.com/office/drawing/2014/main" xmlns="" id="{D4AEDF46-2A66-4EC3-A65C-E3464FAA5924}"/>
                    </a:ext>
                  </a:extLst>
                </p:cNvPr>
                <p:cNvCxnSpPr>
                  <a:stCxn id="31" idx="6"/>
                  <a:endCxn id="30" idx="6"/>
                </p:cNvCxnSpPr>
                <p:nvPr/>
              </p:nvCxnSpPr>
              <p:spPr bwMode="auto">
                <a:xfrm flipH="1" flipV="1">
                  <a:off x="5808326" y="4885657"/>
                  <a:ext cx="7781"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28" name="Grupo 27">
                  <a:extLst>
                    <a:ext uri="{FF2B5EF4-FFF2-40B4-BE49-F238E27FC236}">
                      <a16:creationId xmlns:a16="http://schemas.microsoft.com/office/drawing/2014/main" xmlns="" id="{FAEBC7DC-071C-494A-897A-2BBD38F63D45}"/>
                    </a:ext>
                  </a:extLst>
                </p:cNvPr>
                <p:cNvGrpSpPr/>
                <p:nvPr/>
              </p:nvGrpSpPr>
              <p:grpSpPr>
                <a:xfrm>
                  <a:off x="5564107" y="4765057"/>
                  <a:ext cx="252000" cy="284248"/>
                  <a:chOff x="7704320" y="3610939"/>
                  <a:chExt cx="252000" cy="284248"/>
                </a:xfrm>
                <a:solidFill>
                  <a:schemeClr val="bg1">
                    <a:lumMod val="50000"/>
                  </a:schemeClr>
                </a:solidFill>
              </p:grpSpPr>
              <p:sp>
                <p:nvSpPr>
                  <p:cNvPr id="30" name="Elipse 29">
                    <a:extLst>
                      <a:ext uri="{FF2B5EF4-FFF2-40B4-BE49-F238E27FC236}">
                        <a16:creationId xmlns:a16="http://schemas.microsoft.com/office/drawing/2014/main" xmlns="" id="{4693B66F-A861-4F25-AAB7-4B5BFE142C23}"/>
                      </a:ext>
                    </a:extLst>
                  </p:cNvPr>
                  <p:cNvSpPr/>
                  <p:nvPr/>
                </p:nvSpPr>
                <p:spPr bwMode="auto">
                  <a:xfrm>
                    <a:off x="7707339"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31" name="Elipse 30">
                    <a:extLst>
                      <a:ext uri="{FF2B5EF4-FFF2-40B4-BE49-F238E27FC236}">
                        <a16:creationId xmlns:a16="http://schemas.microsoft.com/office/drawing/2014/main" xmlns="" id="{224B4D2A-ADB1-4688-B2DD-4E7E718D89A2}"/>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32" name="Conector recto 31">
                    <a:extLst>
                      <a:ext uri="{FF2B5EF4-FFF2-40B4-BE49-F238E27FC236}">
                        <a16:creationId xmlns:a16="http://schemas.microsoft.com/office/drawing/2014/main" xmlns="" id="{8A4098C0-7A88-4314-8409-5F6E939C20BB}"/>
                      </a:ext>
                    </a:extLst>
                  </p:cNvPr>
                  <p:cNvCxnSpPr>
                    <a:stCxn id="31" idx="6"/>
                    <a:endCxn id="31"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29" name="Conector recto 28">
                  <a:extLst>
                    <a:ext uri="{FF2B5EF4-FFF2-40B4-BE49-F238E27FC236}">
                      <a16:creationId xmlns:a16="http://schemas.microsoft.com/office/drawing/2014/main" xmlns="" id="{811DD9EE-8D5D-4F9A-9A8A-543A9B847F74}"/>
                    </a:ext>
                  </a:extLst>
                </p:cNvPr>
                <p:cNvCxnSpPr>
                  <a:cxnSpLocks/>
                  <a:stCxn id="31" idx="2"/>
                  <a:endCxn id="30" idx="2"/>
                </p:cNvCxnSpPr>
                <p:nvPr/>
              </p:nvCxnSpPr>
              <p:spPr bwMode="auto">
                <a:xfrm flipV="1">
                  <a:off x="5564107" y="4885657"/>
                  <a:ext cx="3019"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grpSp>
            <p:nvGrpSpPr>
              <p:cNvPr id="16" name="Grupo 15">
                <a:extLst>
                  <a:ext uri="{FF2B5EF4-FFF2-40B4-BE49-F238E27FC236}">
                    <a16:creationId xmlns:a16="http://schemas.microsoft.com/office/drawing/2014/main" xmlns="" id="{BB802E8B-BE32-4E92-84A3-A7250CA28C0D}"/>
                  </a:ext>
                </a:extLst>
              </p:cNvPr>
              <p:cNvGrpSpPr/>
              <p:nvPr/>
            </p:nvGrpSpPr>
            <p:grpSpPr>
              <a:xfrm>
                <a:off x="5013364" y="5737933"/>
                <a:ext cx="252000" cy="284248"/>
                <a:chOff x="5564107" y="4765057"/>
                <a:chExt cx="252000" cy="284248"/>
              </a:xfrm>
            </p:grpSpPr>
            <p:cxnSp>
              <p:nvCxnSpPr>
                <p:cNvPr id="21" name="Conector recto 20">
                  <a:extLst>
                    <a:ext uri="{FF2B5EF4-FFF2-40B4-BE49-F238E27FC236}">
                      <a16:creationId xmlns:a16="http://schemas.microsoft.com/office/drawing/2014/main" xmlns="" id="{C606797C-44D0-4A7A-B200-EBF7F6A57811}"/>
                    </a:ext>
                  </a:extLst>
                </p:cNvPr>
                <p:cNvCxnSpPr>
                  <a:stCxn id="25" idx="6"/>
                  <a:endCxn id="24" idx="6"/>
                </p:cNvCxnSpPr>
                <p:nvPr/>
              </p:nvCxnSpPr>
              <p:spPr bwMode="auto">
                <a:xfrm flipH="1" flipV="1">
                  <a:off x="5805945" y="4885657"/>
                  <a:ext cx="10162"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22" name="Grupo 21">
                  <a:extLst>
                    <a:ext uri="{FF2B5EF4-FFF2-40B4-BE49-F238E27FC236}">
                      <a16:creationId xmlns:a16="http://schemas.microsoft.com/office/drawing/2014/main" xmlns="" id="{4B4108B9-25AB-4F7C-AD87-A71549B87EF5}"/>
                    </a:ext>
                  </a:extLst>
                </p:cNvPr>
                <p:cNvGrpSpPr/>
                <p:nvPr/>
              </p:nvGrpSpPr>
              <p:grpSpPr>
                <a:xfrm>
                  <a:off x="5564107" y="4765057"/>
                  <a:ext cx="252000" cy="284248"/>
                  <a:chOff x="7704320" y="3610939"/>
                  <a:chExt cx="252000" cy="284248"/>
                </a:xfrm>
                <a:solidFill>
                  <a:schemeClr val="bg1">
                    <a:lumMod val="50000"/>
                  </a:schemeClr>
                </a:solidFill>
              </p:grpSpPr>
              <p:sp>
                <p:nvSpPr>
                  <p:cNvPr id="24" name="Elipse 23">
                    <a:extLst>
                      <a:ext uri="{FF2B5EF4-FFF2-40B4-BE49-F238E27FC236}">
                        <a16:creationId xmlns:a16="http://schemas.microsoft.com/office/drawing/2014/main" xmlns="" id="{7ADA8AD7-0C52-421E-9D1F-D193C994597E}"/>
                      </a:ext>
                    </a:extLst>
                  </p:cNvPr>
                  <p:cNvSpPr/>
                  <p:nvPr/>
                </p:nvSpPr>
                <p:spPr bwMode="auto">
                  <a:xfrm>
                    <a:off x="7704958"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25" name="Elipse 24">
                    <a:extLst>
                      <a:ext uri="{FF2B5EF4-FFF2-40B4-BE49-F238E27FC236}">
                        <a16:creationId xmlns:a16="http://schemas.microsoft.com/office/drawing/2014/main" xmlns="" id="{D66C7064-C816-461E-91EF-DF6B65372846}"/>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26" name="Conector recto 25">
                    <a:extLst>
                      <a:ext uri="{FF2B5EF4-FFF2-40B4-BE49-F238E27FC236}">
                        <a16:creationId xmlns:a16="http://schemas.microsoft.com/office/drawing/2014/main" xmlns="" id="{DA80668A-84C1-4B7E-9101-BD990DAD2076}"/>
                      </a:ext>
                    </a:extLst>
                  </p:cNvPr>
                  <p:cNvCxnSpPr>
                    <a:stCxn id="25" idx="6"/>
                    <a:endCxn id="25"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23" name="Conector recto 22">
                  <a:extLst>
                    <a:ext uri="{FF2B5EF4-FFF2-40B4-BE49-F238E27FC236}">
                      <a16:creationId xmlns:a16="http://schemas.microsoft.com/office/drawing/2014/main" xmlns="" id="{C42D207B-D724-48C1-BA68-668499F719AC}"/>
                    </a:ext>
                  </a:extLst>
                </p:cNvPr>
                <p:cNvCxnSpPr>
                  <a:cxnSpLocks/>
                  <a:stCxn id="25" idx="2"/>
                  <a:endCxn id="24" idx="2"/>
                </p:cNvCxnSpPr>
                <p:nvPr/>
              </p:nvCxnSpPr>
              <p:spPr bwMode="auto">
                <a:xfrm flipV="1">
                  <a:off x="5564107" y="4885657"/>
                  <a:ext cx="638"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sp>
            <p:nvSpPr>
              <p:cNvPr id="17" name="Elipse 16">
                <a:extLst>
                  <a:ext uri="{FF2B5EF4-FFF2-40B4-BE49-F238E27FC236}">
                    <a16:creationId xmlns:a16="http://schemas.microsoft.com/office/drawing/2014/main" xmlns="" id="{FED78773-4228-4393-8BBF-6B47C85A7F47}"/>
                  </a:ext>
                </a:extLst>
              </p:cNvPr>
              <p:cNvSpPr/>
              <p:nvPr/>
            </p:nvSpPr>
            <p:spPr bwMode="auto">
              <a:xfrm>
                <a:off x="4104475"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Elipse 17">
                <a:extLst>
                  <a:ext uri="{FF2B5EF4-FFF2-40B4-BE49-F238E27FC236}">
                    <a16:creationId xmlns:a16="http://schemas.microsoft.com/office/drawing/2014/main" xmlns="" id="{1ACF23D4-6B3E-4783-AE67-1D4403332A2C}"/>
                  </a:ext>
                </a:extLst>
              </p:cNvPr>
              <p:cNvSpPr/>
              <p:nvPr/>
            </p:nvSpPr>
            <p:spPr bwMode="auto">
              <a:xfrm>
                <a:off x="4825109"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9" name="CuadroTexto 18">
                <a:extLst>
                  <a:ext uri="{FF2B5EF4-FFF2-40B4-BE49-F238E27FC236}">
                    <a16:creationId xmlns:a16="http://schemas.microsoft.com/office/drawing/2014/main" xmlns="" id="{5621C169-8B09-4DC0-9949-C968CB07C316}"/>
                  </a:ext>
                </a:extLst>
              </p:cNvPr>
              <p:cNvSpPr txBox="1"/>
              <p:nvPr/>
            </p:nvSpPr>
            <p:spPr>
              <a:xfrm>
                <a:off x="3924458" y="5915681"/>
                <a:ext cx="503664" cy="184666"/>
              </a:xfrm>
              <a:prstGeom prst="rect">
                <a:avLst/>
              </a:prstGeom>
              <a:noFill/>
            </p:spPr>
            <p:txBody>
              <a:bodyPr wrap="none" rtlCol="0">
                <a:spAutoFit/>
              </a:bodyPr>
              <a:lstStyle/>
              <a:p>
                <a:r>
                  <a:rPr lang="es-MX" sz="600" b="0" dirty="0">
                    <a:effectLst/>
                  </a:rPr>
                  <a:t>Agitación</a:t>
                </a:r>
              </a:p>
            </p:txBody>
          </p:sp>
          <p:sp>
            <p:nvSpPr>
              <p:cNvPr id="20" name="CuadroTexto 19">
                <a:extLst>
                  <a:ext uri="{FF2B5EF4-FFF2-40B4-BE49-F238E27FC236}">
                    <a16:creationId xmlns:a16="http://schemas.microsoft.com/office/drawing/2014/main" xmlns="" id="{4F2C0EFB-8747-43EB-BB50-7FD981347DC0}"/>
                  </a:ext>
                </a:extLst>
              </p:cNvPr>
              <p:cNvSpPr txBox="1"/>
              <p:nvPr/>
            </p:nvSpPr>
            <p:spPr>
              <a:xfrm>
                <a:off x="4469792" y="5915414"/>
                <a:ext cx="684803" cy="184666"/>
              </a:xfrm>
              <a:prstGeom prst="rect">
                <a:avLst/>
              </a:prstGeom>
              <a:noFill/>
            </p:spPr>
            <p:txBody>
              <a:bodyPr wrap="none" rtlCol="0">
                <a:spAutoFit/>
              </a:bodyPr>
              <a:lstStyle/>
              <a:p>
                <a:r>
                  <a:rPr lang="es-MX" sz="600" b="0" dirty="0">
                    <a:effectLst/>
                  </a:rPr>
                  <a:t>Calentamiento</a:t>
                </a:r>
              </a:p>
            </p:txBody>
          </p:sp>
        </p:grpSp>
        <p:grpSp>
          <p:nvGrpSpPr>
            <p:cNvPr id="33" name="Grupo 32">
              <a:extLst>
                <a:ext uri="{FF2B5EF4-FFF2-40B4-BE49-F238E27FC236}">
                  <a16:creationId xmlns:a16="http://schemas.microsoft.com/office/drawing/2014/main" xmlns="" id="{57BF03A2-291D-4BCA-B2C1-B1F8F94CB2DB}"/>
                </a:ext>
              </a:extLst>
            </p:cNvPr>
            <p:cNvGrpSpPr/>
            <p:nvPr/>
          </p:nvGrpSpPr>
          <p:grpSpPr>
            <a:xfrm>
              <a:off x="2186810" y="4200450"/>
              <a:ext cx="594591" cy="797729"/>
              <a:chOff x="6614966" y="3385827"/>
              <a:chExt cx="702820" cy="875811"/>
            </a:xfrm>
          </p:grpSpPr>
          <p:sp>
            <p:nvSpPr>
              <p:cNvPr id="34" name="Elipse 33">
                <a:extLst>
                  <a:ext uri="{FF2B5EF4-FFF2-40B4-BE49-F238E27FC236}">
                    <a16:creationId xmlns:a16="http://schemas.microsoft.com/office/drawing/2014/main" xmlns="" id="{070D49BB-2899-4AE1-ACD5-F8756DC87213}"/>
                  </a:ext>
                </a:extLst>
              </p:cNvPr>
              <p:cNvSpPr/>
              <p:nvPr/>
            </p:nvSpPr>
            <p:spPr bwMode="auto">
              <a:xfrm>
                <a:off x="6614967" y="4077072"/>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5" name="Cilindro 34">
                <a:extLst>
                  <a:ext uri="{FF2B5EF4-FFF2-40B4-BE49-F238E27FC236}">
                    <a16:creationId xmlns:a16="http://schemas.microsoft.com/office/drawing/2014/main" xmlns="" id="{214D4554-624C-42D6-AB84-89F311BC04C7}"/>
                  </a:ext>
                </a:extLst>
              </p:cNvPr>
              <p:cNvSpPr/>
              <p:nvPr/>
            </p:nvSpPr>
            <p:spPr bwMode="auto">
              <a:xfrm>
                <a:off x="6614966" y="3385827"/>
                <a:ext cx="702820" cy="870895"/>
              </a:xfrm>
              <a:prstGeom prst="can">
                <a:avLst>
                  <a:gd name="adj" fmla="val 27098"/>
                </a:avLst>
              </a:prstGeom>
              <a:solidFill>
                <a:srgbClr val="CCFFFF">
                  <a:alpha val="51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6" name="Elipse 35">
                <a:extLst>
                  <a:ext uri="{FF2B5EF4-FFF2-40B4-BE49-F238E27FC236}">
                    <a16:creationId xmlns:a16="http://schemas.microsoft.com/office/drawing/2014/main" xmlns="" id="{E17AABC0-45A6-4F74-8B43-21831411C865}"/>
                  </a:ext>
                </a:extLst>
              </p:cNvPr>
              <p:cNvSpPr/>
              <p:nvPr/>
            </p:nvSpPr>
            <p:spPr bwMode="auto">
              <a:xfrm>
                <a:off x="6614967" y="3390743"/>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37" name="Conector recto 36">
                <a:extLst>
                  <a:ext uri="{FF2B5EF4-FFF2-40B4-BE49-F238E27FC236}">
                    <a16:creationId xmlns:a16="http://schemas.microsoft.com/office/drawing/2014/main" xmlns="" id="{A9ECFB3F-63BA-482C-A881-29E0266E8DD1}"/>
                  </a:ext>
                </a:extLst>
              </p:cNvPr>
              <p:cNvCxnSpPr>
                <a:stCxn id="36" idx="6"/>
                <a:endCxn id="34" idx="6"/>
              </p:cNvCxnSpPr>
              <p:nvPr/>
            </p:nvCxnSpPr>
            <p:spPr bwMode="auto">
              <a:xfrm>
                <a:off x="7317786"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cxnSp>
            <p:nvCxnSpPr>
              <p:cNvPr id="38" name="Conector recto 37">
                <a:extLst>
                  <a:ext uri="{FF2B5EF4-FFF2-40B4-BE49-F238E27FC236}">
                    <a16:creationId xmlns:a16="http://schemas.microsoft.com/office/drawing/2014/main" xmlns="" id="{AA5C7D74-421E-42F0-B756-CC04AE57C7FC}"/>
                  </a:ext>
                </a:extLst>
              </p:cNvPr>
              <p:cNvCxnSpPr>
                <a:cxnSpLocks/>
                <a:stCxn id="36" idx="2"/>
                <a:endCxn id="34" idx="2"/>
              </p:cNvCxnSpPr>
              <p:nvPr/>
            </p:nvCxnSpPr>
            <p:spPr bwMode="auto">
              <a:xfrm>
                <a:off x="6614967"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grpSp>
        <p:sp>
          <p:nvSpPr>
            <p:cNvPr id="39" name="Elipse 38">
              <a:extLst>
                <a:ext uri="{FF2B5EF4-FFF2-40B4-BE49-F238E27FC236}">
                  <a16:creationId xmlns:a16="http://schemas.microsoft.com/office/drawing/2014/main" xmlns="" id="{5B8A6F5E-CA0C-4D4E-91C0-DBC1DA1DDD89}"/>
                </a:ext>
              </a:extLst>
            </p:cNvPr>
            <p:cNvSpPr/>
            <p:nvPr/>
          </p:nvSpPr>
          <p:spPr bwMode="auto">
            <a:xfrm>
              <a:off x="2377696" y="4871574"/>
              <a:ext cx="216000" cy="72000"/>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0" name="Cilindro 39">
              <a:extLst>
                <a:ext uri="{FF2B5EF4-FFF2-40B4-BE49-F238E27FC236}">
                  <a16:creationId xmlns:a16="http://schemas.microsoft.com/office/drawing/2014/main" xmlns="" id="{214D4554-624C-42D6-AB84-89F311BC04C7}"/>
                </a:ext>
              </a:extLst>
            </p:cNvPr>
            <p:cNvSpPr/>
            <p:nvPr/>
          </p:nvSpPr>
          <p:spPr bwMode="auto">
            <a:xfrm>
              <a:off x="2186810" y="4671349"/>
              <a:ext cx="594591" cy="322477"/>
            </a:xfrm>
            <a:prstGeom prst="can">
              <a:avLst>
                <a:gd name="adj" fmla="val 50000"/>
              </a:avLst>
            </a:prstGeom>
            <a:solidFill>
              <a:schemeClr val="accent2">
                <a:lumMod val="60000"/>
                <a:lumOff val="40000"/>
                <a:alpha val="51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41" name="Grupo 40">
              <a:extLst>
                <a:ext uri="{FF2B5EF4-FFF2-40B4-BE49-F238E27FC236}">
                  <a16:creationId xmlns:a16="http://schemas.microsoft.com/office/drawing/2014/main" xmlns="" id="{57BF03A2-291D-4BCA-B2C1-B1F8F94CB2DB}"/>
                </a:ext>
              </a:extLst>
            </p:cNvPr>
            <p:cNvGrpSpPr/>
            <p:nvPr/>
          </p:nvGrpSpPr>
          <p:grpSpPr>
            <a:xfrm rot="15809311">
              <a:off x="2559544" y="3480997"/>
              <a:ext cx="427789" cy="636914"/>
              <a:chOff x="6614966" y="3385827"/>
              <a:chExt cx="702820" cy="875811"/>
            </a:xfrm>
          </p:grpSpPr>
          <p:sp>
            <p:nvSpPr>
              <p:cNvPr id="42" name="Elipse 41">
                <a:extLst>
                  <a:ext uri="{FF2B5EF4-FFF2-40B4-BE49-F238E27FC236}">
                    <a16:creationId xmlns:a16="http://schemas.microsoft.com/office/drawing/2014/main" xmlns="" id="{070D49BB-2899-4AE1-ACD5-F8756DC87213}"/>
                  </a:ext>
                </a:extLst>
              </p:cNvPr>
              <p:cNvSpPr/>
              <p:nvPr/>
            </p:nvSpPr>
            <p:spPr bwMode="auto">
              <a:xfrm>
                <a:off x="6614967" y="4077072"/>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3" name="Cilindro 42">
                <a:extLst>
                  <a:ext uri="{FF2B5EF4-FFF2-40B4-BE49-F238E27FC236}">
                    <a16:creationId xmlns:a16="http://schemas.microsoft.com/office/drawing/2014/main" xmlns="" id="{214D4554-624C-42D6-AB84-89F311BC04C7}"/>
                  </a:ext>
                </a:extLst>
              </p:cNvPr>
              <p:cNvSpPr/>
              <p:nvPr/>
            </p:nvSpPr>
            <p:spPr bwMode="auto">
              <a:xfrm>
                <a:off x="6614966" y="3385827"/>
                <a:ext cx="702820" cy="870895"/>
              </a:xfrm>
              <a:prstGeom prst="can">
                <a:avLst>
                  <a:gd name="adj" fmla="val 27098"/>
                </a:avLst>
              </a:prstGeom>
              <a:solidFill>
                <a:srgbClr val="CCFFFF">
                  <a:alpha val="51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4" name="Elipse 43">
                <a:extLst>
                  <a:ext uri="{FF2B5EF4-FFF2-40B4-BE49-F238E27FC236}">
                    <a16:creationId xmlns:a16="http://schemas.microsoft.com/office/drawing/2014/main" xmlns="" id="{E17AABC0-45A6-4F74-8B43-21831411C865}"/>
                  </a:ext>
                </a:extLst>
              </p:cNvPr>
              <p:cNvSpPr/>
              <p:nvPr/>
            </p:nvSpPr>
            <p:spPr bwMode="auto">
              <a:xfrm>
                <a:off x="6614967" y="3390743"/>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45" name="Conector recto 44">
                <a:extLst>
                  <a:ext uri="{FF2B5EF4-FFF2-40B4-BE49-F238E27FC236}">
                    <a16:creationId xmlns:a16="http://schemas.microsoft.com/office/drawing/2014/main" xmlns="" id="{A9ECFB3F-63BA-482C-A881-29E0266E8DD1}"/>
                  </a:ext>
                </a:extLst>
              </p:cNvPr>
              <p:cNvCxnSpPr>
                <a:stCxn id="44" idx="6"/>
                <a:endCxn id="42" idx="6"/>
              </p:cNvCxnSpPr>
              <p:nvPr/>
            </p:nvCxnSpPr>
            <p:spPr bwMode="auto">
              <a:xfrm>
                <a:off x="7317786"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cxnSp>
            <p:nvCxnSpPr>
              <p:cNvPr id="46" name="Conector recto 45">
                <a:extLst>
                  <a:ext uri="{FF2B5EF4-FFF2-40B4-BE49-F238E27FC236}">
                    <a16:creationId xmlns:a16="http://schemas.microsoft.com/office/drawing/2014/main" xmlns="" id="{AA5C7D74-421E-42F0-B756-CC04AE57C7FC}"/>
                  </a:ext>
                </a:extLst>
              </p:cNvPr>
              <p:cNvCxnSpPr>
                <a:cxnSpLocks/>
                <a:stCxn id="44" idx="2"/>
                <a:endCxn id="42" idx="2"/>
              </p:cNvCxnSpPr>
              <p:nvPr/>
            </p:nvCxnSpPr>
            <p:spPr bwMode="auto">
              <a:xfrm>
                <a:off x="6614967"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grpSp>
        <p:grpSp>
          <p:nvGrpSpPr>
            <p:cNvPr id="87" name="Grupo 86"/>
            <p:cNvGrpSpPr/>
            <p:nvPr/>
          </p:nvGrpSpPr>
          <p:grpSpPr>
            <a:xfrm rot="889239">
              <a:off x="2833055" y="3933089"/>
              <a:ext cx="215390" cy="88814"/>
              <a:chOff x="3415862" y="3647432"/>
              <a:chExt cx="215390" cy="88814"/>
            </a:xfrm>
          </p:grpSpPr>
          <p:sp>
            <p:nvSpPr>
              <p:cNvPr id="50" name="Forma libre 49"/>
              <p:cNvSpPr/>
              <p:nvPr/>
            </p:nvSpPr>
            <p:spPr bwMode="auto">
              <a:xfrm rot="614202">
                <a:off x="3480796" y="3707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1" name="Forma libre 50"/>
              <p:cNvSpPr/>
              <p:nvPr/>
            </p:nvSpPr>
            <p:spPr bwMode="auto">
              <a:xfrm rot="614202">
                <a:off x="3491210" y="369679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2" name="Forma libre 51"/>
              <p:cNvSpPr/>
              <p:nvPr/>
            </p:nvSpPr>
            <p:spPr bwMode="auto">
              <a:xfrm rot="614202">
                <a:off x="3469489" y="369073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5" name="Forma libre 54"/>
              <p:cNvSpPr/>
              <p:nvPr/>
            </p:nvSpPr>
            <p:spPr bwMode="auto">
              <a:xfrm rot="614202">
                <a:off x="3508043" y="3703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6" name="Forma libre 55"/>
              <p:cNvSpPr/>
              <p:nvPr/>
            </p:nvSpPr>
            <p:spPr bwMode="auto">
              <a:xfrm rot="614202">
                <a:off x="3518457" y="369266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7" name="Forma libre 56"/>
              <p:cNvSpPr/>
              <p:nvPr/>
            </p:nvSpPr>
            <p:spPr bwMode="auto">
              <a:xfrm rot="614202">
                <a:off x="3496736" y="368660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8" name="Forma libre 57"/>
              <p:cNvSpPr/>
              <p:nvPr/>
            </p:nvSpPr>
            <p:spPr bwMode="auto">
              <a:xfrm rot="614202">
                <a:off x="3427669" y="371850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9" name="Forma libre 58"/>
              <p:cNvSpPr/>
              <p:nvPr/>
            </p:nvSpPr>
            <p:spPr bwMode="auto">
              <a:xfrm rot="614202">
                <a:off x="3438083" y="370771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0" name="Forma libre 59"/>
              <p:cNvSpPr/>
              <p:nvPr/>
            </p:nvSpPr>
            <p:spPr bwMode="auto">
              <a:xfrm rot="614202">
                <a:off x="3454916" y="371438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1" name="Forma libre 60"/>
              <p:cNvSpPr/>
              <p:nvPr/>
            </p:nvSpPr>
            <p:spPr bwMode="auto">
              <a:xfrm rot="614202">
                <a:off x="3465330" y="370358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2" name="Forma libre 61"/>
              <p:cNvSpPr/>
              <p:nvPr/>
            </p:nvSpPr>
            <p:spPr bwMode="auto">
              <a:xfrm rot="614202">
                <a:off x="3505436" y="369748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3" name="Forma libre 62"/>
              <p:cNvSpPr/>
              <p:nvPr/>
            </p:nvSpPr>
            <p:spPr bwMode="auto">
              <a:xfrm rot="614202">
                <a:off x="3515850" y="368668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4" name="Forma libre 63"/>
              <p:cNvSpPr/>
              <p:nvPr/>
            </p:nvSpPr>
            <p:spPr bwMode="auto">
              <a:xfrm rot="614202">
                <a:off x="3532683" y="36933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5" name="Forma libre 64"/>
              <p:cNvSpPr/>
              <p:nvPr/>
            </p:nvSpPr>
            <p:spPr bwMode="auto">
              <a:xfrm rot="614202">
                <a:off x="3543097" y="36825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6" name="Forma libre 65"/>
              <p:cNvSpPr/>
              <p:nvPr/>
            </p:nvSpPr>
            <p:spPr bwMode="auto">
              <a:xfrm rot="614202">
                <a:off x="3445077" y="369654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8" name="Forma libre 67"/>
              <p:cNvSpPr/>
              <p:nvPr/>
            </p:nvSpPr>
            <p:spPr bwMode="auto">
              <a:xfrm rot="614202">
                <a:off x="3554829" y="36724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9" name="Forma libre 68"/>
              <p:cNvSpPr/>
              <p:nvPr/>
            </p:nvSpPr>
            <p:spPr bwMode="auto">
              <a:xfrm rot="614202">
                <a:off x="3565243" y="36616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0" name="Forma libre 69"/>
              <p:cNvSpPr/>
              <p:nvPr/>
            </p:nvSpPr>
            <p:spPr bwMode="auto">
              <a:xfrm rot="614202">
                <a:off x="3543522" y="365560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1" name="Forma libre 70"/>
              <p:cNvSpPr/>
              <p:nvPr/>
            </p:nvSpPr>
            <p:spPr bwMode="auto">
              <a:xfrm rot="614202">
                <a:off x="3582076" y="366832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2" name="Forma libre 71"/>
              <p:cNvSpPr/>
              <p:nvPr/>
            </p:nvSpPr>
            <p:spPr bwMode="auto">
              <a:xfrm rot="614202">
                <a:off x="3592490" y="365753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3" name="Forma libre 72"/>
              <p:cNvSpPr/>
              <p:nvPr/>
            </p:nvSpPr>
            <p:spPr bwMode="auto">
              <a:xfrm rot="614202">
                <a:off x="3570769" y="365147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4" name="Forma libre 73"/>
              <p:cNvSpPr/>
              <p:nvPr/>
            </p:nvSpPr>
            <p:spPr bwMode="auto">
              <a:xfrm rot="614202">
                <a:off x="3501702" y="368337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5" name="Forma libre 74"/>
              <p:cNvSpPr/>
              <p:nvPr/>
            </p:nvSpPr>
            <p:spPr bwMode="auto">
              <a:xfrm rot="614202">
                <a:off x="3512116" y="3672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6" name="Forma libre 75"/>
              <p:cNvSpPr/>
              <p:nvPr/>
            </p:nvSpPr>
            <p:spPr bwMode="auto">
              <a:xfrm rot="614202">
                <a:off x="3528949" y="367925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7" name="Forma libre 76"/>
              <p:cNvSpPr/>
              <p:nvPr/>
            </p:nvSpPr>
            <p:spPr bwMode="auto">
              <a:xfrm rot="614202">
                <a:off x="3539363" y="3668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8" name="Forma libre 77"/>
              <p:cNvSpPr/>
              <p:nvPr/>
            </p:nvSpPr>
            <p:spPr bwMode="auto">
              <a:xfrm rot="614202">
                <a:off x="3579469" y="366235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9" name="Forma libre 78"/>
              <p:cNvSpPr/>
              <p:nvPr/>
            </p:nvSpPr>
            <p:spPr bwMode="auto">
              <a:xfrm rot="614202">
                <a:off x="3589883" y="3651559"/>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0" name="Forma libre 79"/>
              <p:cNvSpPr/>
              <p:nvPr/>
            </p:nvSpPr>
            <p:spPr bwMode="auto">
              <a:xfrm rot="614202">
                <a:off x="3606716" y="365822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1" name="Forma libre 80"/>
              <p:cNvSpPr/>
              <p:nvPr/>
            </p:nvSpPr>
            <p:spPr bwMode="auto">
              <a:xfrm rot="614202">
                <a:off x="3617130" y="36474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2" name="Forma libre 81"/>
              <p:cNvSpPr/>
              <p:nvPr/>
            </p:nvSpPr>
            <p:spPr bwMode="auto">
              <a:xfrm rot="614202">
                <a:off x="3519110" y="366141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3" name="Forma libre 82"/>
              <p:cNvSpPr/>
              <p:nvPr/>
            </p:nvSpPr>
            <p:spPr bwMode="auto">
              <a:xfrm rot="614202">
                <a:off x="3415862" y="37305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4" name="Forma libre 83"/>
              <p:cNvSpPr/>
              <p:nvPr/>
            </p:nvSpPr>
            <p:spPr bwMode="auto">
              <a:xfrm rot="614202">
                <a:off x="3426276" y="371973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5" name="Forma libre 84"/>
              <p:cNvSpPr/>
              <p:nvPr/>
            </p:nvSpPr>
            <p:spPr bwMode="auto">
              <a:xfrm rot="614202">
                <a:off x="3443109" y="372640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6" name="Forma libre 85"/>
              <p:cNvSpPr/>
              <p:nvPr/>
            </p:nvSpPr>
            <p:spPr bwMode="auto">
              <a:xfrm rot="614202">
                <a:off x="3433270" y="370856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sp>
        <p:nvSpPr>
          <p:cNvPr id="123" name="Flecha derecha 122"/>
          <p:cNvSpPr/>
          <p:nvPr/>
        </p:nvSpPr>
        <p:spPr bwMode="auto">
          <a:xfrm>
            <a:off x="4427984" y="4801100"/>
            <a:ext cx="648072" cy="410363"/>
          </a:xfrm>
          <a:prstGeom prst="rightArrow">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343" name="Grupo 342"/>
          <p:cNvGrpSpPr/>
          <p:nvPr/>
        </p:nvGrpSpPr>
        <p:grpSpPr>
          <a:xfrm>
            <a:off x="5724128" y="4189328"/>
            <a:ext cx="2288167" cy="2079931"/>
            <a:chOff x="5724128" y="4272458"/>
            <a:chExt cx="2288167" cy="2079931"/>
          </a:xfrm>
        </p:grpSpPr>
        <p:grpSp>
          <p:nvGrpSpPr>
            <p:cNvPr id="124" name="Grupo 123">
              <a:extLst>
                <a:ext uri="{FF2B5EF4-FFF2-40B4-BE49-F238E27FC236}">
                  <a16:creationId xmlns:a16="http://schemas.microsoft.com/office/drawing/2014/main" xmlns="" id="{2AA428AE-05EA-4209-96E1-E45E453E7305}"/>
                </a:ext>
              </a:extLst>
            </p:cNvPr>
            <p:cNvGrpSpPr/>
            <p:nvPr/>
          </p:nvGrpSpPr>
          <p:grpSpPr>
            <a:xfrm>
              <a:off x="5724128" y="4581128"/>
              <a:ext cx="2288167" cy="1771261"/>
              <a:chOff x="3192144" y="4437112"/>
              <a:chExt cx="2288167" cy="1771261"/>
            </a:xfrm>
          </p:grpSpPr>
          <p:sp>
            <p:nvSpPr>
              <p:cNvPr id="125" name="Cilindro 124">
                <a:extLst>
                  <a:ext uri="{FF2B5EF4-FFF2-40B4-BE49-F238E27FC236}">
                    <a16:creationId xmlns:a16="http://schemas.microsoft.com/office/drawing/2014/main" xmlns="" id="{5CE3ECD2-9164-483F-9B95-FC8F6DAFE50C}"/>
                  </a:ext>
                </a:extLst>
              </p:cNvPr>
              <p:cNvSpPr/>
              <p:nvPr/>
            </p:nvSpPr>
            <p:spPr bwMode="auto">
              <a:xfrm>
                <a:off x="5079384"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6" name="Cilindro 125">
                <a:extLst>
                  <a:ext uri="{FF2B5EF4-FFF2-40B4-BE49-F238E27FC236}">
                    <a16:creationId xmlns:a16="http://schemas.microsoft.com/office/drawing/2014/main" xmlns="" id="{89503EF1-6378-4D55-8811-2AA3D20F79B2}"/>
                  </a:ext>
                </a:extLst>
              </p:cNvPr>
              <p:cNvSpPr/>
              <p:nvPr/>
            </p:nvSpPr>
            <p:spPr bwMode="auto">
              <a:xfrm>
                <a:off x="3372942"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7" name="Trapecio 6">
                <a:extLst>
                  <a:ext uri="{FF2B5EF4-FFF2-40B4-BE49-F238E27FC236}">
                    <a16:creationId xmlns:a16="http://schemas.microsoft.com/office/drawing/2014/main" xmlns="" id="{DF0ED1AD-89E0-4708-AD95-2CB544CB8BF4}"/>
                  </a:ext>
                </a:extLst>
              </p:cNvPr>
              <p:cNvSpPr/>
              <p:nvPr/>
            </p:nvSpPr>
            <p:spPr bwMode="auto">
              <a:xfrm>
                <a:off x="3192144" y="5527044"/>
                <a:ext cx="2288167" cy="60930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5054 h 996588"/>
                  <a:gd name="connsiteX1" fmla="*/ 46944 w 2311063"/>
                  <a:gd name="connsiteY1" fmla="*/ 33301 h 996588"/>
                  <a:gd name="connsiteX2" fmla="*/ 2266634 w 2311063"/>
                  <a:gd name="connsiteY2" fmla="*/ 33301 h 996588"/>
                  <a:gd name="connsiteX3" fmla="*/ 2280234 w 2311063"/>
                  <a:gd name="connsiteY3" fmla="*/ 965054 h 996588"/>
                  <a:gd name="connsiteX4" fmla="*/ 26282 w 2311063"/>
                  <a:gd name="connsiteY4" fmla="*/ 965054 h 996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588">
                    <a:moveTo>
                      <a:pt x="26282" y="965054"/>
                    </a:moveTo>
                    <a:cubicBezTo>
                      <a:pt x="-22298" y="917243"/>
                      <a:pt x="3469" y="83073"/>
                      <a:pt x="46944" y="33301"/>
                    </a:cubicBezTo>
                    <a:cubicBezTo>
                      <a:pt x="91197" y="-12479"/>
                      <a:pt x="2219620" y="-9704"/>
                      <a:pt x="2266634" y="33301"/>
                    </a:cubicBezTo>
                    <a:cubicBezTo>
                      <a:pt x="2319875" y="82002"/>
                      <a:pt x="2326329" y="923220"/>
                      <a:pt x="2280234" y="965054"/>
                    </a:cubicBezTo>
                    <a:cubicBezTo>
                      <a:pt x="2234140" y="1012865"/>
                      <a:pt x="68885" y="1000912"/>
                      <a:pt x="26282" y="965054"/>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8" name="Trapecio 6">
                <a:extLst>
                  <a:ext uri="{FF2B5EF4-FFF2-40B4-BE49-F238E27FC236}">
                    <a16:creationId xmlns:a16="http://schemas.microsoft.com/office/drawing/2014/main" xmlns="" id="{DFF9BD29-DDE4-44D6-B839-4DAB3735A325}"/>
                  </a:ext>
                </a:extLst>
              </p:cNvPr>
              <p:cNvSpPr/>
              <p:nvPr/>
            </p:nvSpPr>
            <p:spPr bwMode="auto">
              <a:xfrm>
                <a:off x="3203848" y="4729092"/>
                <a:ext cx="2266477" cy="1008822"/>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9" name="Trapecio 6">
                <a:extLst>
                  <a:ext uri="{FF2B5EF4-FFF2-40B4-BE49-F238E27FC236}">
                    <a16:creationId xmlns:a16="http://schemas.microsoft.com/office/drawing/2014/main" xmlns="" id="{0FA4C9D3-B2B3-4D48-9107-3D31F26DE9B6}"/>
                  </a:ext>
                </a:extLst>
              </p:cNvPr>
              <p:cNvSpPr/>
              <p:nvPr/>
            </p:nvSpPr>
            <p:spPr bwMode="auto">
              <a:xfrm>
                <a:off x="3280428" y="5330347"/>
                <a:ext cx="2108952" cy="251169"/>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282422"/>
                  <a:gd name="connsiteY0" fmla="*/ 964952 h 996486"/>
                  <a:gd name="connsiteX1" fmla="*/ 46944 w 2282422"/>
                  <a:gd name="connsiteY1" fmla="*/ 33199 h 996486"/>
                  <a:gd name="connsiteX2" fmla="*/ 2266634 w 2282422"/>
                  <a:gd name="connsiteY2" fmla="*/ 33199 h 996486"/>
                  <a:gd name="connsiteX3" fmla="*/ 2280234 w 2282422"/>
                  <a:gd name="connsiteY3" fmla="*/ 964952 h 996486"/>
                  <a:gd name="connsiteX4" fmla="*/ 26282 w 2282422"/>
                  <a:gd name="connsiteY4" fmla="*/ 964952 h 996486"/>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0 w 2256140"/>
                  <a:gd name="connsiteY0" fmla="*/ 964952 h 1000811"/>
                  <a:gd name="connsiteX1" fmla="*/ 20662 w 2256140"/>
                  <a:gd name="connsiteY1" fmla="*/ 33199 h 1000811"/>
                  <a:gd name="connsiteX2" fmla="*/ 2240352 w 2256140"/>
                  <a:gd name="connsiteY2" fmla="*/ 33199 h 1000811"/>
                  <a:gd name="connsiteX3" fmla="*/ 2253952 w 2256140"/>
                  <a:gd name="connsiteY3" fmla="*/ 964952 h 1000811"/>
                  <a:gd name="connsiteX4" fmla="*/ 0 w 2256140"/>
                  <a:gd name="connsiteY4" fmla="*/ 964952 h 1000811"/>
                  <a:gd name="connsiteX0" fmla="*/ 0 w 2263079"/>
                  <a:gd name="connsiteY0" fmla="*/ 964952 h 1000811"/>
                  <a:gd name="connsiteX1" fmla="*/ 20662 w 2263079"/>
                  <a:gd name="connsiteY1" fmla="*/ 33199 h 1000811"/>
                  <a:gd name="connsiteX2" fmla="*/ 2240352 w 2263079"/>
                  <a:gd name="connsiteY2" fmla="*/ 33199 h 1000811"/>
                  <a:gd name="connsiteX3" fmla="*/ 2253952 w 2263079"/>
                  <a:gd name="connsiteY3" fmla="*/ 964952 h 1000811"/>
                  <a:gd name="connsiteX4" fmla="*/ 0 w 2263079"/>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952" h="1000811">
                    <a:moveTo>
                      <a:pt x="0" y="964952"/>
                    </a:moveTo>
                    <a:cubicBezTo>
                      <a:pt x="87495" y="522419"/>
                      <a:pt x="-22813" y="82971"/>
                      <a:pt x="20662" y="33199"/>
                    </a:cubicBezTo>
                    <a:cubicBezTo>
                      <a:pt x="64915" y="-12581"/>
                      <a:pt x="2193085" y="-9527"/>
                      <a:pt x="2240352" y="33199"/>
                    </a:cubicBezTo>
                    <a:cubicBezTo>
                      <a:pt x="2293593" y="81900"/>
                      <a:pt x="2163972" y="522415"/>
                      <a:pt x="2253952" y="964952"/>
                    </a:cubicBezTo>
                    <a:cubicBezTo>
                      <a:pt x="2207858" y="1012763"/>
                      <a:pt x="48580" y="1012763"/>
                      <a:pt x="0" y="964952"/>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0" name="Trapecio 6">
                <a:extLst>
                  <a:ext uri="{FF2B5EF4-FFF2-40B4-BE49-F238E27FC236}">
                    <a16:creationId xmlns:a16="http://schemas.microsoft.com/office/drawing/2014/main" xmlns="" id="{AFCE83A4-9A8A-418D-9CED-4D7359639E88}"/>
                  </a:ext>
                </a:extLst>
              </p:cNvPr>
              <p:cNvSpPr/>
              <p:nvPr/>
            </p:nvSpPr>
            <p:spPr bwMode="auto">
              <a:xfrm>
                <a:off x="3203848" y="5139455"/>
                <a:ext cx="2266477" cy="285211"/>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486">
                    <a:moveTo>
                      <a:pt x="26282" y="964952"/>
                    </a:moveTo>
                    <a:cubicBezTo>
                      <a:pt x="-22298" y="917141"/>
                      <a:pt x="3469" y="82971"/>
                      <a:pt x="46944" y="33199"/>
                    </a:cubicBezTo>
                    <a:cubicBezTo>
                      <a:pt x="91197" y="-12581"/>
                      <a:pt x="2219367" y="-9527"/>
                      <a:pt x="2266634" y="33199"/>
                    </a:cubicBezTo>
                    <a:cubicBezTo>
                      <a:pt x="2319875" y="81900"/>
                      <a:pt x="2326329" y="923118"/>
                      <a:pt x="2280234" y="964952"/>
                    </a:cubicBezTo>
                    <a:cubicBezTo>
                      <a:pt x="2234140" y="1012763"/>
                      <a:pt x="68885" y="1000810"/>
                      <a:pt x="26282" y="964952"/>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1" name="Trapecio 6">
                <a:extLst>
                  <a:ext uri="{FF2B5EF4-FFF2-40B4-BE49-F238E27FC236}">
                    <a16:creationId xmlns:a16="http://schemas.microsoft.com/office/drawing/2014/main" xmlns="" id="{5D9FDD3B-9964-4D6E-882A-1A1E3DFE5C1F}"/>
                  </a:ext>
                </a:extLst>
              </p:cNvPr>
              <p:cNvSpPr/>
              <p:nvPr/>
            </p:nvSpPr>
            <p:spPr bwMode="auto">
              <a:xfrm>
                <a:off x="3203848" y="4437112"/>
                <a:ext cx="2266477" cy="87672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2" name="Elipse 131">
                <a:extLst>
                  <a:ext uri="{FF2B5EF4-FFF2-40B4-BE49-F238E27FC236}">
                    <a16:creationId xmlns:a16="http://schemas.microsoft.com/office/drawing/2014/main" xmlns="" id="{B0ACCCA2-8C1F-4B0C-A019-EA553D5E50F1}"/>
                  </a:ext>
                </a:extLst>
              </p:cNvPr>
              <p:cNvSpPr/>
              <p:nvPr/>
            </p:nvSpPr>
            <p:spPr bwMode="auto">
              <a:xfrm>
                <a:off x="3545089" y="5819727"/>
                <a:ext cx="108000" cy="108000"/>
              </a:xfrm>
              <a:prstGeom prst="ellipse">
                <a:avLst/>
              </a:prstGeom>
              <a:solidFill>
                <a:schemeClr val="accent1">
                  <a:lumMod val="50000"/>
                </a:schemeClr>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3" name="CuadroTexto 132">
                <a:extLst>
                  <a:ext uri="{FF2B5EF4-FFF2-40B4-BE49-F238E27FC236}">
                    <a16:creationId xmlns:a16="http://schemas.microsoft.com/office/drawing/2014/main" xmlns="" id="{1450CDA3-94BF-4FFE-B74C-A7D39A0A38EA}"/>
                  </a:ext>
                </a:extLst>
              </p:cNvPr>
              <p:cNvSpPr txBox="1"/>
              <p:nvPr/>
            </p:nvSpPr>
            <p:spPr>
              <a:xfrm>
                <a:off x="3400958" y="5915197"/>
                <a:ext cx="396262" cy="184666"/>
              </a:xfrm>
              <a:prstGeom prst="rect">
                <a:avLst/>
              </a:prstGeom>
              <a:noFill/>
            </p:spPr>
            <p:txBody>
              <a:bodyPr wrap="none" rtlCol="0">
                <a:spAutoFit/>
              </a:bodyPr>
              <a:lstStyle/>
              <a:p>
                <a:r>
                  <a:rPr lang="es-MX" sz="600" b="0" dirty="0" err="1">
                    <a:solidFill>
                      <a:schemeClr val="bg1"/>
                    </a:solidFill>
                    <a:effectLst/>
                  </a:rPr>
                  <a:t>power</a:t>
                </a:r>
                <a:endParaRPr lang="es-MX" sz="600" b="0" dirty="0">
                  <a:solidFill>
                    <a:schemeClr val="bg1"/>
                  </a:solidFill>
                  <a:effectLst/>
                </a:endParaRPr>
              </a:p>
            </p:txBody>
          </p:sp>
          <p:grpSp>
            <p:nvGrpSpPr>
              <p:cNvPr id="134" name="Grupo 133">
                <a:extLst>
                  <a:ext uri="{FF2B5EF4-FFF2-40B4-BE49-F238E27FC236}">
                    <a16:creationId xmlns:a16="http://schemas.microsoft.com/office/drawing/2014/main" xmlns="" id="{1427DC24-8734-4DB6-92A6-DF7D63C2A731}"/>
                  </a:ext>
                </a:extLst>
              </p:cNvPr>
              <p:cNvGrpSpPr/>
              <p:nvPr/>
            </p:nvGrpSpPr>
            <p:grpSpPr>
              <a:xfrm>
                <a:off x="4293284" y="5742695"/>
                <a:ext cx="252000" cy="284248"/>
                <a:chOff x="5564107" y="4765057"/>
                <a:chExt cx="252000" cy="284248"/>
              </a:xfrm>
            </p:grpSpPr>
            <p:cxnSp>
              <p:nvCxnSpPr>
                <p:cNvPr id="146" name="Conector recto 145">
                  <a:extLst>
                    <a:ext uri="{FF2B5EF4-FFF2-40B4-BE49-F238E27FC236}">
                      <a16:creationId xmlns:a16="http://schemas.microsoft.com/office/drawing/2014/main" xmlns="" id="{D4AEDF46-2A66-4EC3-A65C-E3464FAA5924}"/>
                    </a:ext>
                  </a:extLst>
                </p:cNvPr>
                <p:cNvCxnSpPr>
                  <a:stCxn id="150" idx="6"/>
                  <a:endCxn id="149" idx="6"/>
                </p:cNvCxnSpPr>
                <p:nvPr/>
              </p:nvCxnSpPr>
              <p:spPr bwMode="auto">
                <a:xfrm flipH="1" flipV="1">
                  <a:off x="5808326" y="4885657"/>
                  <a:ext cx="7781"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147" name="Grupo 146">
                  <a:extLst>
                    <a:ext uri="{FF2B5EF4-FFF2-40B4-BE49-F238E27FC236}">
                      <a16:creationId xmlns:a16="http://schemas.microsoft.com/office/drawing/2014/main" xmlns="" id="{FAEBC7DC-071C-494A-897A-2BBD38F63D45}"/>
                    </a:ext>
                  </a:extLst>
                </p:cNvPr>
                <p:cNvGrpSpPr/>
                <p:nvPr/>
              </p:nvGrpSpPr>
              <p:grpSpPr>
                <a:xfrm>
                  <a:off x="5564107" y="4765057"/>
                  <a:ext cx="252000" cy="284248"/>
                  <a:chOff x="7704320" y="3610939"/>
                  <a:chExt cx="252000" cy="284248"/>
                </a:xfrm>
                <a:solidFill>
                  <a:schemeClr val="bg1">
                    <a:lumMod val="50000"/>
                  </a:schemeClr>
                </a:solidFill>
              </p:grpSpPr>
              <p:sp>
                <p:nvSpPr>
                  <p:cNvPr id="149" name="Elipse 148">
                    <a:extLst>
                      <a:ext uri="{FF2B5EF4-FFF2-40B4-BE49-F238E27FC236}">
                        <a16:creationId xmlns:a16="http://schemas.microsoft.com/office/drawing/2014/main" xmlns="" id="{4693B66F-A861-4F25-AAB7-4B5BFE142C23}"/>
                      </a:ext>
                    </a:extLst>
                  </p:cNvPr>
                  <p:cNvSpPr/>
                  <p:nvPr/>
                </p:nvSpPr>
                <p:spPr bwMode="auto">
                  <a:xfrm>
                    <a:off x="7707339"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150" name="Elipse 149">
                    <a:extLst>
                      <a:ext uri="{FF2B5EF4-FFF2-40B4-BE49-F238E27FC236}">
                        <a16:creationId xmlns:a16="http://schemas.microsoft.com/office/drawing/2014/main" xmlns="" id="{224B4D2A-ADB1-4688-B2DD-4E7E718D89A2}"/>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151" name="Conector recto 150">
                    <a:extLst>
                      <a:ext uri="{FF2B5EF4-FFF2-40B4-BE49-F238E27FC236}">
                        <a16:creationId xmlns:a16="http://schemas.microsoft.com/office/drawing/2014/main" xmlns="" id="{8A4098C0-7A88-4314-8409-5F6E939C20BB}"/>
                      </a:ext>
                    </a:extLst>
                  </p:cNvPr>
                  <p:cNvCxnSpPr>
                    <a:stCxn id="150" idx="6"/>
                    <a:endCxn id="150"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148" name="Conector recto 147">
                  <a:extLst>
                    <a:ext uri="{FF2B5EF4-FFF2-40B4-BE49-F238E27FC236}">
                      <a16:creationId xmlns:a16="http://schemas.microsoft.com/office/drawing/2014/main" xmlns="" id="{811DD9EE-8D5D-4F9A-9A8A-543A9B847F74}"/>
                    </a:ext>
                  </a:extLst>
                </p:cNvPr>
                <p:cNvCxnSpPr>
                  <a:cxnSpLocks/>
                  <a:stCxn id="150" idx="2"/>
                  <a:endCxn id="149" idx="2"/>
                </p:cNvCxnSpPr>
                <p:nvPr/>
              </p:nvCxnSpPr>
              <p:spPr bwMode="auto">
                <a:xfrm flipV="1">
                  <a:off x="5564107" y="4885657"/>
                  <a:ext cx="3019"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grpSp>
            <p:nvGrpSpPr>
              <p:cNvPr id="135" name="Grupo 134">
                <a:extLst>
                  <a:ext uri="{FF2B5EF4-FFF2-40B4-BE49-F238E27FC236}">
                    <a16:creationId xmlns:a16="http://schemas.microsoft.com/office/drawing/2014/main" xmlns="" id="{BB802E8B-BE32-4E92-84A3-A7250CA28C0D}"/>
                  </a:ext>
                </a:extLst>
              </p:cNvPr>
              <p:cNvGrpSpPr/>
              <p:nvPr/>
            </p:nvGrpSpPr>
            <p:grpSpPr>
              <a:xfrm>
                <a:off x="5013364" y="5737933"/>
                <a:ext cx="252000" cy="284248"/>
                <a:chOff x="5564107" y="4765057"/>
                <a:chExt cx="252000" cy="284248"/>
              </a:xfrm>
            </p:grpSpPr>
            <p:cxnSp>
              <p:nvCxnSpPr>
                <p:cNvPr id="140" name="Conector recto 139">
                  <a:extLst>
                    <a:ext uri="{FF2B5EF4-FFF2-40B4-BE49-F238E27FC236}">
                      <a16:creationId xmlns:a16="http://schemas.microsoft.com/office/drawing/2014/main" xmlns="" id="{C606797C-44D0-4A7A-B200-EBF7F6A57811}"/>
                    </a:ext>
                  </a:extLst>
                </p:cNvPr>
                <p:cNvCxnSpPr>
                  <a:stCxn id="144" idx="6"/>
                  <a:endCxn id="143" idx="6"/>
                </p:cNvCxnSpPr>
                <p:nvPr/>
              </p:nvCxnSpPr>
              <p:spPr bwMode="auto">
                <a:xfrm flipH="1" flipV="1">
                  <a:off x="5805945" y="4885657"/>
                  <a:ext cx="10162"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141" name="Grupo 140">
                  <a:extLst>
                    <a:ext uri="{FF2B5EF4-FFF2-40B4-BE49-F238E27FC236}">
                      <a16:creationId xmlns:a16="http://schemas.microsoft.com/office/drawing/2014/main" xmlns="" id="{4B4108B9-25AB-4F7C-AD87-A71549B87EF5}"/>
                    </a:ext>
                  </a:extLst>
                </p:cNvPr>
                <p:cNvGrpSpPr/>
                <p:nvPr/>
              </p:nvGrpSpPr>
              <p:grpSpPr>
                <a:xfrm>
                  <a:off x="5564107" y="4765057"/>
                  <a:ext cx="252000" cy="284248"/>
                  <a:chOff x="7704320" y="3610939"/>
                  <a:chExt cx="252000" cy="284248"/>
                </a:xfrm>
                <a:solidFill>
                  <a:schemeClr val="bg1">
                    <a:lumMod val="50000"/>
                  </a:schemeClr>
                </a:solidFill>
              </p:grpSpPr>
              <p:sp>
                <p:nvSpPr>
                  <p:cNvPr id="143" name="Elipse 142">
                    <a:extLst>
                      <a:ext uri="{FF2B5EF4-FFF2-40B4-BE49-F238E27FC236}">
                        <a16:creationId xmlns:a16="http://schemas.microsoft.com/office/drawing/2014/main" xmlns="" id="{7ADA8AD7-0C52-421E-9D1F-D193C994597E}"/>
                      </a:ext>
                    </a:extLst>
                  </p:cNvPr>
                  <p:cNvSpPr/>
                  <p:nvPr/>
                </p:nvSpPr>
                <p:spPr bwMode="auto">
                  <a:xfrm>
                    <a:off x="7704958"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144" name="Elipse 143">
                    <a:extLst>
                      <a:ext uri="{FF2B5EF4-FFF2-40B4-BE49-F238E27FC236}">
                        <a16:creationId xmlns:a16="http://schemas.microsoft.com/office/drawing/2014/main" xmlns="" id="{D66C7064-C816-461E-91EF-DF6B65372846}"/>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145" name="Conector recto 144">
                    <a:extLst>
                      <a:ext uri="{FF2B5EF4-FFF2-40B4-BE49-F238E27FC236}">
                        <a16:creationId xmlns:a16="http://schemas.microsoft.com/office/drawing/2014/main" xmlns="" id="{DA80668A-84C1-4B7E-9101-BD990DAD2076}"/>
                      </a:ext>
                    </a:extLst>
                  </p:cNvPr>
                  <p:cNvCxnSpPr>
                    <a:stCxn id="144" idx="6"/>
                    <a:endCxn id="144"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142" name="Conector recto 141">
                  <a:extLst>
                    <a:ext uri="{FF2B5EF4-FFF2-40B4-BE49-F238E27FC236}">
                      <a16:creationId xmlns:a16="http://schemas.microsoft.com/office/drawing/2014/main" xmlns="" id="{C42D207B-D724-48C1-BA68-668499F719AC}"/>
                    </a:ext>
                  </a:extLst>
                </p:cNvPr>
                <p:cNvCxnSpPr>
                  <a:cxnSpLocks/>
                  <a:stCxn id="144" idx="2"/>
                  <a:endCxn id="143" idx="2"/>
                </p:cNvCxnSpPr>
                <p:nvPr/>
              </p:nvCxnSpPr>
              <p:spPr bwMode="auto">
                <a:xfrm flipV="1">
                  <a:off x="5564107" y="4885657"/>
                  <a:ext cx="638"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sp>
            <p:nvSpPr>
              <p:cNvPr id="136" name="Elipse 135">
                <a:extLst>
                  <a:ext uri="{FF2B5EF4-FFF2-40B4-BE49-F238E27FC236}">
                    <a16:creationId xmlns:a16="http://schemas.microsoft.com/office/drawing/2014/main" xmlns="" id="{FED78773-4228-4393-8BBF-6B47C85A7F47}"/>
                  </a:ext>
                </a:extLst>
              </p:cNvPr>
              <p:cNvSpPr/>
              <p:nvPr/>
            </p:nvSpPr>
            <p:spPr bwMode="auto">
              <a:xfrm>
                <a:off x="4104475"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7" name="Elipse 136">
                <a:extLst>
                  <a:ext uri="{FF2B5EF4-FFF2-40B4-BE49-F238E27FC236}">
                    <a16:creationId xmlns:a16="http://schemas.microsoft.com/office/drawing/2014/main" xmlns="" id="{1ACF23D4-6B3E-4783-AE67-1D4403332A2C}"/>
                  </a:ext>
                </a:extLst>
              </p:cNvPr>
              <p:cNvSpPr/>
              <p:nvPr/>
            </p:nvSpPr>
            <p:spPr bwMode="auto">
              <a:xfrm>
                <a:off x="4825109"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8" name="CuadroTexto 137">
                <a:extLst>
                  <a:ext uri="{FF2B5EF4-FFF2-40B4-BE49-F238E27FC236}">
                    <a16:creationId xmlns:a16="http://schemas.microsoft.com/office/drawing/2014/main" xmlns="" id="{5621C169-8B09-4DC0-9949-C968CB07C316}"/>
                  </a:ext>
                </a:extLst>
              </p:cNvPr>
              <p:cNvSpPr txBox="1"/>
              <p:nvPr/>
            </p:nvSpPr>
            <p:spPr>
              <a:xfrm>
                <a:off x="3924458" y="5915681"/>
                <a:ext cx="503664" cy="184666"/>
              </a:xfrm>
              <a:prstGeom prst="rect">
                <a:avLst/>
              </a:prstGeom>
              <a:noFill/>
            </p:spPr>
            <p:txBody>
              <a:bodyPr wrap="none" rtlCol="0">
                <a:spAutoFit/>
              </a:bodyPr>
              <a:lstStyle/>
              <a:p>
                <a:r>
                  <a:rPr lang="es-MX" sz="600" b="0" dirty="0">
                    <a:effectLst/>
                  </a:rPr>
                  <a:t>Agitación</a:t>
                </a:r>
              </a:p>
            </p:txBody>
          </p:sp>
          <p:sp>
            <p:nvSpPr>
              <p:cNvPr id="139" name="CuadroTexto 138">
                <a:extLst>
                  <a:ext uri="{FF2B5EF4-FFF2-40B4-BE49-F238E27FC236}">
                    <a16:creationId xmlns:a16="http://schemas.microsoft.com/office/drawing/2014/main" xmlns="" id="{4F2C0EFB-8747-43EB-BB50-7FD981347DC0}"/>
                  </a:ext>
                </a:extLst>
              </p:cNvPr>
              <p:cNvSpPr txBox="1"/>
              <p:nvPr/>
            </p:nvSpPr>
            <p:spPr>
              <a:xfrm>
                <a:off x="4469792" y="5915414"/>
                <a:ext cx="684803" cy="184666"/>
              </a:xfrm>
              <a:prstGeom prst="rect">
                <a:avLst/>
              </a:prstGeom>
              <a:noFill/>
            </p:spPr>
            <p:txBody>
              <a:bodyPr wrap="none" rtlCol="0">
                <a:spAutoFit/>
              </a:bodyPr>
              <a:lstStyle/>
              <a:p>
                <a:r>
                  <a:rPr lang="es-MX" sz="600" b="0" dirty="0">
                    <a:effectLst/>
                  </a:rPr>
                  <a:t>Calentamiento</a:t>
                </a:r>
              </a:p>
            </p:txBody>
          </p:sp>
        </p:grpSp>
        <p:grpSp>
          <p:nvGrpSpPr>
            <p:cNvPr id="152" name="Grupo 151">
              <a:extLst>
                <a:ext uri="{FF2B5EF4-FFF2-40B4-BE49-F238E27FC236}">
                  <a16:creationId xmlns:a16="http://schemas.microsoft.com/office/drawing/2014/main" xmlns="" id="{57BF03A2-291D-4BCA-B2C1-B1F8F94CB2DB}"/>
                </a:ext>
              </a:extLst>
            </p:cNvPr>
            <p:cNvGrpSpPr/>
            <p:nvPr/>
          </p:nvGrpSpPr>
          <p:grpSpPr>
            <a:xfrm>
              <a:off x="6579298" y="4272458"/>
              <a:ext cx="594591" cy="797729"/>
              <a:chOff x="6614966" y="3385827"/>
              <a:chExt cx="702820" cy="875811"/>
            </a:xfrm>
          </p:grpSpPr>
          <p:sp>
            <p:nvSpPr>
              <p:cNvPr id="153" name="Elipse 152">
                <a:extLst>
                  <a:ext uri="{FF2B5EF4-FFF2-40B4-BE49-F238E27FC236}">
                    <a16:creationId xmlns:a16="http://schemas.microsoft.com/office/drawing/2014/main" xmlns="" id="{070D49BB-2899-4AE1-ACD5-F8756DC87213}"/>
                  </a:ext>
                </a:extLst>
              </p:cNvPr>
              <p:cNvSpPr/>
              <p:nvPr/>
            </p:nvSpPr>
            <p:spPr bwMode="auto">
              <a:xfrm>
                <a:off x="6614967" y="4077072"/>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54" name="Cilindro 153">
                <a:extLst>
                  <a:ext uri="{FF2B5EF4-FFF2-40B4-BE49-F238E27FC236}">
                    <a16:creationId xmlns:a16="http://schemas.microsoft.com/office/drawing/2014/main" xmlns="" id="{214D4554-624C-42D6-AB84-89F311BC04C7}"/>
                  </a:ext>
                </a:extLst>
              </p:cNvPr>
              <p:cNvSpPr/>
              <p:nvPr/>
            </p:nvSpPr>
            <p:spPr bwMode="auto">
              <a:xfrm>
                <a:off x="6614966" y="3385827"/>
                <a:ext cx="702820" cy="870895"/>
              </a:xfrm>
              <a:prstGeom prst="can">
                <a:avLst>
                  <a:gd name="adj" fmla="val 27098"/>
                </a:avLst>
              </a:prstGeom>
              <a:solidFill>
                <a:srgbClr val="CCFFFF">
                  <a:alpha val="51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55" name="Elipse 154">
                <a:extLst>
                  <a:ext uri="{FF2B5EF4-FFF2-40B4-BE49-F238E27FC236}">
                    <a16:creationId xmlns:a16="http://schemas.microsoft.com/office/drawing/2014/main" xmlns="" id="{E17AABC0-45A6-4F74-8B43-21831411C865}"/>
                  </a:ext>
                </a:extLst>
              </p:cNvPr>
              <p:cNvSpPr/>
              <p:nvPr/>
            </p:nvSpPr>
            <p:spPr bwMode="auto">
              <a:xfrm>
                <a:off x="6614967" y="3390743"/>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156" name="Conector recto 155">
                <a:extLst>
                  <a:ext uri="{FF2B5EF4-FFF2-40B4-BE49-F238E27FC236}">
                    <a16:creationId xmlns:a16="http://schemas.microsoft.com/office/drawing/2014/main" xmlns="" id="{A9ECFB3F-63BA-482C-A881-29E0266E8DD1}"/>
                  </a:ext>
                </a:extLst>
              </p:cNvPr>
              <p:cNvCxnSpPr>
                <a:stCxn id="155" idx="6"/>
                <a:endCxn id="153" idx="6"/>
              </p:cNvCxnSpPr>
              <p:nvPr/>
            </p:nvCxnSpPr>
            <p:spPr bwMode="auto">
              <a:xfrm>
                <a:off x="7317786"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cxnSp>
            <p:nvCxnSpPr>
              <p:cNvPr id="157" name="Conector recto 156">
                <a:extLst>
                  <a:ext uri="{FF2B5EF4-FFF2-40B4-BE49-F238E27FC236}">
                    <a16:creationId xmlns:a16="http://schemas.microsoft.com/office/drawing/2014/main" xmlns="" id="{AA5C7D74-421E-42F0-B756-CC04AE57C7FC}"/>
                  </a:ext>
                </a:extLst>
              </p:cNvPr>
              <p:cNvCxnSpPr>
                <a:cxnSpLocks/>
                <a:stCxn id="155" idx="2"/>
                <a:endCxn id="153" idx="2"/>
              </p:cNvCxnSpPr>
              <p:nvPr/>
            </p:nvCxnSpPr>
            <p:spPr bwMode="auto">
              <a:xfrm>
                <a:off x="6614967"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grpSp>
        <p:grpSp>
          <p:nvGrpSpPr>
            <p:cNvPr id="341" name="Grupo 340"/>
            <p:cNvGrpSpPr/>
            <p:nvPr/>
          </p:nvGrpSpPr>
          <p:grpSpPr>
            <a:xfrm>
              <a:off x="6690459" y="4932624"/>
              <a:ext cx="403509" cy="122153"/>
              <a:chOff x="6672833" y="4947632"/>
              <a:chExt cx="403509" cy="122153"/>
            </a:xfrm>
          </p:grpSpPr>
          <p:grpSp>
            <p:nvGrpSpPr>
              <p:cNvPr id="201" name="Grupo 200"/>
              <p:cNvGrpSpPr/>
              <p:nvPr/>
            </p:nvGrpSpPr>
            <p:grpSpPr>
              <a:xfrm rot="1279807">
                <a:off x="6777610" y="4947632"/>
                <a:ext cx="215390" cy="88814"/>
                <a:chOff x="3415862" y="3647432"/>
                <a:chExt cx="215390" cy="88814"/>
              </a:xfrm>
            </p:grpSpPr>
            <p:sp>
              <p:nvSpPr>
                <p:cNvPr id="202" name="Forma libre 201"/>
                <p:cNvSpPr/>
                <p:nvPr/>
              </p:nvSpPr>
              <p:spPr bwMode="auto">
                <a:xfrm rot="614202">
                  <a:off x="3480796" y="3707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3" name="Forma libre 202"/>
                <p:cNvSpPr/>
                <p:nvPr/>
              </p:nvSpPr>
              <p:spPr bwMode="auto">
                <a:xfrm rot="614202">
                  <a:off x="3491210" y="369679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4" name="Forma libre 203"/>
                <p:cNvSpPr/>
                <p:nvPr/>
              </p:nvSpPr>
              <p:spPr bwMode="auto">
                <a:xfrm rot="614202">
                  <a:off x="3469489" y="369073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5" name="Forma libre 204"/>
                <p:cNvSpPr/>
                <p:nvPr/>
              </p:nvSpPr>
              <p:spPr bwMode="auto">
                <a:xfrm rot="614202">
                  <a:off x="3508043" y="3703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6" name="Forma libre 205"/>
                <p:cNvSpPr/>
                <p:nvPr/>
              </p:nvSpPr>
              <p:spPr bwMode="auto">
                <a:xfrm rot="614202">
                  <a:off x="3518457" y="369266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7" name="Forma libre 206"/>
                <p:cNvSpPr/>
                <p:nvPr/>
              </p:nvSpPr>
              <p:spPr bwMode="auto">
                <a:xfrm rot="614202">
                  <a:off x="3496736" y="368660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8" name="Forma libre 207"/>
                <p:cNvSpPr/>
                <p:nvPr/>
              </p:nvSpPr>
              <p:spPr bwMode="auto">
                <a:xfrm rot="614202">
                  <a:off x="3427669" y="371850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9" name="Forma libre 208"/>
                <p:cNvSpPr/>
                <p:nvPr/>
              </p:nvSpPr>
              <p:spPr bwMode="auto">
                <a:xfrm rot="614202">
                  <a:off x="3438083" y="370771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0" name="Forma libre 209"/>
                <p:cNvSpPr/>
                <p:nvPr/>
              </p:nvSpPr>
              <p:spPr bwMode="auto">
                <a:xfrm rot="614202">
                  <a:off x="3454916" y="371438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1" name="Forma libre 210"/>
                <p:cNvSpPr/>
                <p:nvPr/>
              </p:nvSpPr>
              <p:spPr bwMode="auto">
                <a:xfrm rot="614202">
                  <a:off x="3465330" y="370358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2" name="Forma libre 211"/>
                <p:cNvSpPr/>
                <p:nvPr/>
              </p:nvSpPr>
              <p:spPr bwMode="auto">
                <a:xfrm rot="614202">
                  <a:off x="3505436" y="369748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3" name="Forma libre 212"/>
                <p:cNvSpPr/>
                <p:nvPr/>
              </p:nvSpPr>
              <p:spPr bwMode="auto">
                <a:xfrm rot="614202">
                  <a:off x="3515850" y="368668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4" name="Forma libre 213"/>
                <p:cNvSpPr/>
                <p:nvPr/>
              </p:nvSpPr>
              <p:spPr bwMode="auto">
                <a:xfrm rot="614202">
                  <a:off x="3532683" y="36933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5" name="Forma libre 214"/>
                <p:cNvSpPr/>
                <p:nvPr/>
              </p:nvSpPr>
              <p:spPr bwMode="auto">
                <a:xfrm rot="614202">
                  <a:off x="3543097" y="36825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6" name="Forma libre 215"/>
                <p:cNvSpPr/>
                <p:nvPr/>
              </p:nvSpPr>
              <p:spPr bwMode="auto">
                <a:xfrm rot="614202">
                  <a:off x="3445077" y="369654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7" name="Forma libre 216"/>
                <p:cNvSpPr/>
                <p:nvPr/>
              </p:nvSpPr>
              <p:spPr bwMode="auto">
                <a:xfrm rot="614202">
                  <a:off x="3554829" y="36724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8" name="Forma libre 217"/>
                <p:cNvSpPr/>
                <p:nvPr/>
              </p:nvSpPr>
              <p:spPr bwMode="auto">
                <a:xfrm rot="614202">
                  <a:off x="3565243" y="36616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9" name="Forma libre 218"/>
                <p:cNvSpPr/>
                <p:nvPr/>
              </p:nvSpPr>
              <p:spPr bwMode="auto">
                <a:xfrm rot="614202">
                  <a:off x="3543522" y="365560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0" name="Forma libre 219"/>
                <p:cNvSpPr/>
                <p:nvPr/>
              </p:nvSpPr>
              <p:spPr bwMode="auto">
                <a:xfrm rot="614202">
                  <a:off x="3582076" y="366832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1" name="Forma libre 220"/>
                <p:cNvSpPr/>
                <p:nvPr/>
              </p:nvSpPr>
              <p:spPr bwMode="auto">
                <a:xfrm rot="614202">
                  <a:off x="3592490" y="365753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2" name="Forma libre 221"/>
                <p:cNvSpPr/>
                <p:nvPr/>
              </p:nvSpPr>
              <p:spPr bwMode="auto">
                <a:xfrm rot="614202">
                  <a:off x="3570769" y="365147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3" name="Forma libre 222"/>
                <p:cNvSpPr/>
                <p:nvPr/>
              </p:nvSpPr>
              <p:spPr bwMode="auto">
                <a:xfrm rot="614202">
                  <a:off x="3501702" y="368337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4" name="Forma libre 223"/>
                <p:cNvSpPr/>
                <p:nvPr/>
              </p:nvSpPr>
              <p:spPr bwMode="auto">
                <a:xfrm rot="614202">
                  <a:off x="3512116" y="3672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5" name="Forma libre 224"/>
                <p:cNvSpPr/>
                <p:nvPr/>
              </p:nvSpPr>
              <p:spPr bwMode="auto">
                <a:xfrm rot="614202">
                  <a:off x="3528949" y="367925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6" name="Forma libre 225"/>
                <p:cNvSpPr/>
                <p:nvPr/>
              </p:nvSpPr>
              <p:spPr bwMode="auto">
                <a:xfrm rot="614202">
                  <a:off x="3539363" y="3668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7" name="Forma libre 226"/>
                <p:cNvSpPr/>
                <p:nvPr/>
              </p:nvSpPr>
              <p:spPr bwMode="auto">
                <a:xfrm rot="614202">
                  <a:off x="3579469" y="366235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8" name="Forma libre 227"/>
                <p:cNvSpPr/>
                <p:nvPr/>
              </p:nvSpPr>
              <p:spPr bwMode="auto">
                <a:xfrm rot="614202">
                  <a:off x="3589883" y="3651559"/>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9" name="Forma libre 228"/>
                <p:cNvSpPr/>
                <p:nvPr/>
              </p:nvSpPr>
              <p:spPr bwMode="auto">
                <a:xfrm rot="614202">
                  <a:off x="3606716" y="365822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0" name="Forma libre 229"/>
                <p:cNvSpPr/>
                <p:nvPr/>
              </p:nvSpPr>
              <p:spPr bwMode="auto">
                <a:xfrm rot="614202">
                  <a:off x="3617130" y="36474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1" name="Forma libre 230"/>
                <p:cNvSpPr/>
                <p:nvPr/>
              </p:nvSpPr>
              <p:spPr bwMode="auto">
                <a:xfrm rot="614202">
                  <a:off x="3519110" y="366141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2" name="Forma libre 231"/>
                <p:cNvSpPr/>
                <p:nvPr/>
              </p:nvSpPr>
              <p:spPr bwMode="auto">
                <a:xfrm rot="614202">
                  <a:off x="3415862" y="37305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3" name="Forma libre 232"/>
                <p:cNvSpPr/>
                <p:nvPr/>
              </p:nvSpPr>
              <p:spPr bwMode="auto">
                <a:xfrm rot="614202">
                  <a:off x="3426276" y="371973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4" name="Forma libre 233"/>
                <p:cNvSpPr/>
                <p:nvPr/>
              </p:nvSpPr>
              <p:spPr bwMode="auto">
                <a:xfrm rot="614202">
                  <a:off x="3443109" y="372640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5" name="Forma libre 234"/>
                <p:cNvSpPr/>
                <p:nvPr/>
              </p:nvSpPr>
              <p:spPr bwMode="auto">
                <a:xfrm rot="614202">
                  <a:off x="3433270" y="370856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236" name="Grupo 235"/>
              <p:cNvGrpSpPr/>
              <p:nvPr/>
            </p:nvGrpSpPr>
            <p:grpSpPr>
              <a:xfrm rot="1279807">
                <a:off x="6796659" y="4980971"/>
                <a:ext cx="215390" cy="88814"/>
                <a:chOff x="3415862" y="3647432"/>
                <a:chExt cx="215390" cy="88814"/>
              </a:xfrm>
            </p:grpSpPr>
            <p:sp>
              <p:nvSpPr>
                <p:cNvPr id="237" name="Forma libre 236"/>
                <p:cNvSpPr/>
                <p:nvPr/>
              </p:nvSpPr>
              <p:spPr bwMode="auto">
                <a:xfrm rot="614202">
                  <a:off x="3480796" y="3707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8" name="Forma libre 237"/>
                <p:cNvSpPr/>
                <p:nvPr/>
              </p:nvSpPr>
              <p:spPr bwMode="auto">
                <a:xfrm rot="614202">
                  <a:off x="3491210" y="369679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9" name="Forma libre 238"/>
                <p:cNvSpPr/>
                <p:nvPr/>
              </p:nvSpPr>
              <p:spPr bwMode="auto">
                <a:xfrm rot="614202">
                  <a:off x="3469489" y="369073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0" name="Forma libre 239"/>
                <p:cNvSpPr/>
                <p:nvPr/>
              </p:nvSpPr>
              <p:spPr bwMode="auto">
                <a:xfrm rot="614202">
                  <a:off x="3508043" y="3703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1" name="Forma libre 240"/>
                <p:cNvSpPr/>
                <p:nvPr/>
              </p:nvSpPr>
              <p:spPr bwMode="auto">
                <a:xfrm rot="614202">
                  <a:off x="3518457" y="369266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2" name="Forma libre 241"/>
                <p:cNvSpPr/>
                <p:nvPr/>
              </p:nvSpPr>
              <p:spPr bwMode="auto">
                <a:xfrm rot="614202">
                  <a:off x="3496736" y="368660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3" name="Forma libre 242"/>
                <p:cNvSpPr/>
                <p:nvPr/>
              </p:nvSpPr>
              <p:spPr bwMode="auto">
                <a:xfrm rot="614202">
                  <a:off x="3427669" y="371850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4" name="Forma libre 243"/>
                <p:cNvSpPr/>
                <p:nvPr/>
              </p:nvSpPr>
              <p:spPr bwMode="auto">
                <a:xfrm rot="614202">
                  <a:off x="3438083" y="370771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5" name="Forma libre 244"/>
                <p:cNvSpPr/>
                <p:nvPr/>
              </p:nvSpPr>
              <p:spPr bwMode="auto">
                <a:xfrm rot="614202">
                  <a:off x="3454916" y="371438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6" name="Forma libre 245"/>
                <p:cNvSpPr/>
                <p:nvPr/>
              </p:nvSpPr>
              <p:spPr bwMode="auto">
                <a:xfrm rot="614202">
                  <a:off x="3465330" y="370358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7" name="Forma libre 246"/>
                <p:cNvSpPr/>
                <p:nvPr/>
              </p:nvSpPr>
              <p:spPr bwMode="auto">
                <a:xfrm rot="614202">
                  <a:off x="3505436" y="369748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8" name="Forma libre 247"/>
                <p:cNvSpPr/>
                <p:nvPr/>
              </p:nvSpPr>
              <p:spPr bwMode="auto">
                <a:xfrm rot="614202">
                  <a:off x="3515850" y="368668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9" name="Forma libre 248"/>
                <p:cNvSpPr/>
                <p:nvPr/>
              </p:nvSpPr>
              <p:spPr bwMode="auto">
                <a:xfrm rot="614202">
                  <a:off x="3532683" y="36933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0" name="Forma libre 249"/>
                <p:cNvSpPr/>
                <p:nvPr/>
              </p:nvSpPr>
              <p:spPr bwMode="auto">
                <a:xfrm rot="614202">
                  <a:off x="3543097" y="36825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1" name="Forma libre 250"/>
                <p:cNvSpPr/>
                <p:nvPr/>
              </p:nvSpPr>
              <p:spPr bwMode="auto">
                <a:xfrm rot="614202">
                  <a:off x="3445077" y="369654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2" name="Forma libre 251"/>
                <p:cNvSpPr/>
                <p:nvPr/>
              </p:nvSpPr>
              <p:spPr bwMode="auto">
                <a:xfrm rot="614202">
                  <a:off x="3554829" y="36724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3" name="Forma libre 252"/>
                <p:cNvSpPr/>
                <p:nvPr/>
              </p:nvSpPr>
              <p:spPr bwMode="auto">
                <a:xfrm rot="614202">
                  <a:off x="3565243" y="36616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4" name="Forma libre 253"/>
                <p:cNvSpPr/>
                <p:nvPr/>
              </p:nvSpPr>
              <p:spPr bwMode="auto">
                <a:xfrm rot="614202">
                  <a:off x="3543522" y="365560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5" name="Forma libre 254"/>
                <p:cNvSpPr/>
                <p:nvPr/>
              </p:nvSpPr>
              <p:spPr bwMode="auto">
                <a:xfrm rot="614202">
                  <a:off x="3582076" y="366832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6" name="Forma libre 255"/>
                <p:cNvSpPr/>
                <p:nvPr/>
              </p:nvSpPr>
              <p:spPr bwMode="auto">
                <a:xfrm rot="614202">
                  <a:off x="3592490" y="365753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7" name="Forma libre 256"/>
                <p:cNvSpPr/>
                <p:nvPr/>
              </p:nvSpPr>
              <p:spPr bwMode="auto">
                <a:xfrm rot="614202">
                  <a:off x="3570769" y="365147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8" name="Forma libre 257"/>
                <p:cNvSpPr/>
                <p:nvPr/>
              </p:nvSpPr>
              <p:spPr bwMode="auto">
                <a:xfrm rot="614202">
                  <a:off x="3501702" y="368337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9" name="Forma libre 258"/>
                <p:cNvSpPr/>
                <p:nvPr/>
              </p:nvSpPr>
              <p:spPr bwMode="auto">
                <a:xfrm rot="614202">
                  <a:off x="3512116" y="3672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0" name="Forma libre 259"/>
                <p:cNvSpPr/>
                <p:nvPr/>
              </p:nvSpPr>
              <p:spPr bwMode="auto">
                <a:xfrm rot="614202">
                  <a:off x="3528949" y="367925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1" name="Forma libre 260"/>
                <p:cNvSpPr/>
                <p:nvPr/>
              </p:nvSpPr>
              <p:spPr bwMode="auto">
                <a:xfrm rot="614202">
                  <a:off x="3539363" y="3668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2" name="Forma libre 261"/>
                <p:cNvSpPr/>
                <p:nvPr/>
              </p:nvSpPr>
              <p:spPr bwMode="auto">
                <a:xfrm rot="614202">
                  <a:off x="3579469" y="366235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3" name="Forma libre 262"/>
                <p:cNvSpPr/>
                <p:nvPr/>
              </p:nvSpPr>
              <p:spPr bwMode="auto">
                <a:xfrm rot="614202">
                  <a:off x="3589883" y="3651559"/>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4" name="Forma libre 263"/>
                <p:cNvSpPr/>
                <p:nvPr/>
              </p:nvSpPr>
              <p:spPr bwMode="auto">
                <a:xfrm rot="614202">
                  <a:off x="3606716" y="365822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5" name="Forma libre 264"/>
                <p:cNvSpPr/>
                <p:nvPr/>
              </p:nvSpPr>
              <p:spPr bwMode="auto">
                <a:xfrm rot="614202">
                  <a:off x="3617130" y="36474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6" name="Forma libre 265"/>
                <p:cNvSpPr/>
                <p:nvPr/>
              </p:nvSpPr>
              <p:spPr bwMode="auto">
                <a:xfrm rot="614202">
                  <a:off x="3519110" y="366141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7" name="Forma libre 266"/>
                <p:cNvSpPr/>
                <p:nvPr/>
              </p:nvSpPr>
              <p:spPr bwMode="auto">
                <a:xfrm rot="614202">
                  <a:off x="3415862" y="37305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8" name="Forma libre 267"/>
                <p:cNvSpPr/>
                <p:nvPr/>
              </p:nvSpPr>
              <p:spPr bwMode="auto">
                <a:xfrm rot="614202">
                  <a:off x="3426276" y="371973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9" name="Forma libre 268"/>
                <p:cNvSpPr/>
                <p:nvPr/>
              </p:nvSpPr>
              <p:spPr bwMode="auto">
                <a:xfrm rot="614202">
                  <a:off x="3443109" y="372640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0" name="Forma libre 269"/>
                <p:cNvSpPr/>
                <p:nvPr/>
              </p:nvSpPr>
              <p:spPr bwMode="auto">
                <a:xfrm rot="614202">
                  <a:off x="3433270" y="370856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271" name="Grupo 270"/>
              <p:cNvGrpSpPr/>
              <p:nvPr/>
            </p:nvGrpSpPr>
            <p:grpSpPr>
              <a:xfrm rot="1279807">
                <a:off x="6672833" y="4973828"/>
                <a:ext cx="215390" cy="88814"/>
                <a:chOff x="3415862" y="3647432"/>
                <a:chExt cx="215390" cy="88814"/>
              </a:xfrm>
            </p:grpSpPr>
            <p:sp>
              <p:nvSpPr>
                <p:cNvPr id="272" name="Forma libre 271"/>
                <p:cNvSpPr/>
                <p:nvPr/>
              </p:nvSpPr>
              <p:spPr bwMode="auto">
                <a:xfrm rot="614202">
                  <a:off x="3480796" y="3707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3" name="Forma libre 272"/>
                <p:cNvSpPr/>
                <p:nvPr/>
              </p:nvSpPr>
              <p:spPr bwMode="auto">
                <a:xfrm rot="614202">
                  <a:off x="3491210" y="369679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4" name="Forma libre 273"/>
                <p:cNvSpPr/>
                <p:nvPr/>
              </p:nvSpPr>
              <p:spPr bwMode="auto">
                <a:xfrm rot="614202">
                  <a:off x="3469489" y="369073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5" name="Forma libre 274"/>
                <p:cNvSpPr/>
                <p:nvPr/>
              </p:nvSpPr>
              <p:spPr bwMode="auto">
                <a:xfrm rot="614202">
                  <a:off x="3508043" y="3703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6" name="Forma libre 275"/>
                <p:cNvSpPr/>
                <p:nvPr/>
              </p:nvSpPr>
              <p:spPr bwMode="auto">
                <a:xfrm rot="614202">
                  <a:off x="3518457" y="369266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7" name="Forma libre 276"/>
                <p:cNvSpPr/>
                <p:nvPr/>
              </p:nvSpPr>
              <p:spPr bwMode="auto">
                <a:xfrm rot="614202">
                  <a:off x="3496736" y="368660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8" name="Forma libre 277"/>
                <p:cNvSpPr/>
                <p:nvPr/>
              </p:nvSpPr>
              <p:spPr bwMode="auto">
                <a:xfrm rot="614202">
                  <a:off x="3427669" y="371850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9" name="Forma libre 278"/>
                <p:cNvSpPr/>
                <p:nvPr/>
              </p:nvSpPr>
              <p:spPr bwMode="auto">
                <a:xfrm rot="614202">
                  <a:off x="3438083" y="370771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0" name="Forma libre 279"/>
                <p:cNvSpPr/>
                <p:nvPr/>
              </p:nvSpPr>
              <p:spPr bwMode="auto">
                <a:xfrm rot="614202">
                  <a:off x="3454916" y="371438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1" name="Forma libre 280"/>
                <p:cNvSpPr/>
                <p:nvPr/>
              </p:nvSpPr>
              <p:spPr bwMode="auto">
                <a:xfrm rot="614202">
                  <a:off x="3465330" y="370358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2" name="Forma libre 281"/>
                <p:cNvSpPr/>
                <p:nvPr/>
              </p:nvSpPr>
              <p:spPr bwMode="auto">
                <a:xfrm rot="614202">
                  <a:off x="3505436" y="369748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3" name="Forma libre 282"/>
                <p:cNvSpPr/>
                <p:nvPr/>
              </p:nvSpPr>
              <p:spPr bwMode="auto">
                <a:xfrm rot="614202">
                  <a:off x="3515850" y="368668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4" name="Forma libre 283"/>
                <p:cNvSpPr/>
                <p:nvPr/>
              </p:nvSpPr>
              <p:spPr bwMode="auto">
                <a:xfrm rot="614202">
                  <a:off x="3532683" y="36933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5" name="Forma libre 284"/>
                <p:cNvSpPr/>
                <p:nvPr/>
              </p:nvSpPr>
              <p:spPr bwMode="auto">
                <a:xfrm rot="614202">
                  <a:off x="3543097" y="36825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6" name="Forma libre 285"/>
                <p:cNvSpPr/>
                <p:nvPr/>
              </p:nvSpPr>
              <p:spPr bwMode="auto">
                <a:xfrm rot="614202">
                  <a:off x="3445077" y="369654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7" name="Forma libre 286"/>
                <p:cNvSpPr/>
                <p:nvPr/>
              </p:nvSpPr>
              <p:spPr bwMode="auto">
                <a:xfrm rot="614202">
                  <a:off x="3554829" y="36724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8" name="Forma libre 287"/>
                <p:cNvSpPr/>
                <p:nvPr/>
              </p:nvSpPr>
              <p:spPr bwMode="auto">
                <a:xfrm rot="614202">
                  <a:off x="3565243" y="36616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9" name="Forma libre 288"/>
                <p:cNvSpPr/>
                <p:nvPr/>
              </p:nvSpPr>
              <p:spPr bwMode="auto">
                <a:xfrm rot="614202">
                  <a:off x="3543522" y="365560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0" name="Forma libre 289"/>
                <p:cNvSpPr/>
                <p:nvPr/>
              </p:nvSpPr>
              <p:spPr bwMode="auto">
                <a:xfrm rot="614202">
                  <a:off x="3582076" y="366832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1" name="Forma libre 290"/>
                <p:cNvSpPr/>
                <p:nvPr/>
              </p:nvSpPr>
              <p:spPr bwMode="auto">
                <a:xfrm rot="614202">
                  <a:off x="3592490" y="365753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2" name="Forma libre 291"/>
                <p:cNvSpPr/>
                <p:nvPr/>
              </p:nvSpPr>
              <p:spPr bwMode="auto">
                <a:xfrm rot="614202">
                  <a:off x="3570769" y="365147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3" name="Forma libre 292"/>
                <p:cNvSpPr/>
                <p:nvPr/>
              </p:nvSpPr>
              <p:spPr bwMode="auto">
                <a:xfrm rot="614202">
                  <a:off x="3501702" y="368337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4" name="Forma libre 293"/>
                <p:cNvSpPr/>
                <p:nvPr/>
              </p:nvSpPr>
              <p:spPr bwMode="auto">
                <a:xfrm rot="614202">
                  <a:off x="3512116" y="3672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5" name="Forma libre 294"/>
                <p:cNvSpPr/>
                <p:nvPr/>
              </p:nvSpPr>
              <p:spPr bwMode="auto">
                <a:xfrm rot="614202">
                  <a:off x="3528949" y="367925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6" name="Forma libre 295"/>
                <p:cNvSpPr/>
                <p:nvPr/>
              </p:nvSpPr>
              <p:spPr bwMode="auto">
                <a:xfrm rot="614202">
                  <a:off x="3539363" y="3668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7" name="Forma libre 296"/>
                <p:cNvSpPr/>
                <p:nvPr/>
              </p:nvSpPr>
              <p:spPr bwMode="auto">
                <a:xfrm rot="614202">
                  <a:off x="3579469" y="366235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8" name="Forma libre 297"/>
                <p:cNvSpPr/>
                <p:nvPr/>
              </p:nvSpPr>
              <p:spPr bwMode="auto">
                <a:xfrm rot="614202">
                  <a:off x="3589883" y="3651559"/>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9" name="Forma libre 298"/>
                <p:cNvSpPr/>
                <p:nvPr/>
              </p:nvSpPr>
              <p:spPr bwMode="auto">
                <a:xfrm rot="614202">
                  <a:off x="3606716" y="365822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0" name="Forma libre 299"/>
                <p:cNvSpPr/>
                <p:nvPr/>
              </p:nvSpPr>
              <p:spPr bwMode="auto">
                <a:xfrm rot="614202">
                  <a:off x="3617130" y="36474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1" name="Forma libre 300"/>
                <p:cNvSpPr/>
                <p:nvPr/>
              </p:nvSpPr>
              <p:spPr bwMode="auto">
                <a:xfrm rot="614202">
                  <a:off x="3519110" y="366141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2" name="Forma libre 301"/>
                <p:cNvSpPr/>
                <p:nvPr/>
              </p:nvSpPr>
              <p:spPr bwMode="auto">
                <a:xfrm rot="614202">
                  <a:off x="3415862" y="37305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3" name="Forma libre 302"/>
                <p:cNvSpPr/>
                <p:nvPr/>
              </p:nvSpPr>
              <p:spPr bwMode="auto">
                <a:xfrm rot="614202">
                  <a:off x="3426276" y="371973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4" name="Forma libre 303"/>
                <p:cNvSpPr/>
                <p:nvPr/>
              </p:nvSpPr>
              <p:spPr bwMode="auto">
                <a:xfrm rot="614202">
                  <a:off x="3443109" y="372640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5" name="Forma libre 304"/>
                <p:cNvSpPr/>
                <p:nvPr/>
              </p:nvSpPr>
              <p:spPr bwMode="auto">
                <a:xfrm rot="614202">
                  <a:off x="3433270" y="370856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306" name="Grupo 305"/>
              <p:cNvGrpSpPr/>
              <p:nvPr/>
            </p:nvGrpSpPr>
            <p:grpSpPr>
              <a:xfrm rot="1279807">
                <a:off x="6860952" y="4966684"/>
                <a:ext cx="215390" cy="88814"/>
                <a:chOff x="3415862" y="3647432"/>
                <a:chExt cx="215390" cy="88814"/>
              </a:xfrm>
            </p:grpSpPr>
            <p:sp>
              <p:nvSpPr>
                <p:cNvPr id="307" name="Forma libre 306"/>
                <p:cNvSpPr/>
                <p:nvPr/>
              </p:nvSpPr>
              <p:spPr bwMode="auto">
                <a:xfrm rot="614202">
                  <a:off x="3480796" y="3707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8" name="Forma libre 307"/>
                <p:cNvSpPr/>
                <p:nvPr/>
              </p:nvSpPr>
              <p:spPr bwMode="auto">
                <a:xfrm rot="614202">
                  <a:off x="3491210" y="369679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9" name="Forma libre 308"/>
                <p:cNvSpPr/>
                <p:nvPr/>
              </p:nvSpPr>
              <p:spPr bwMode="auto">
                <a:xfrm rot="614202">
                  <a:off x="3469489" y="369073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0" name="Forma libre 309"/>
                <p:cNvSpPr/>
                <p:nvPr/>
              </p:nvSpPr>
              <p:spPr bwMode="auto">
                <a:xfrm rot="614202">
                  <a:off x="3508043" y="3703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1" name="Forma libre 310"/>
                <p:cNvSpPr/>
                <p:nvPr/>
              </p:nvSpPr>
              <p:spPr bwMode="auto">
                <a:xfrm rot="614202">
                  <a:off x="3518457" y="369266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2" name="Forma libre 311"/>
                <p:cNvSpPr/>
                <p:nvPr/>
              </p:nvSpPr>
              <p:spPr bwMode="auto">
                <a:xfrm rot="614202">
                  <a:off x="3496736" y="368660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3" name="Forma libre 312"/>
                <p:cNvSpPr/>
                <p:nvPr/>
              </p:nvSpPr>
              <p:spPr bwMode="auto">
                <a:xfrm rot="614202">
                  <a:off x="3427669" y="371850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4" name="Forma libre 313"/>
                <p:cNvSpPr/>
                <p:nvPr/>
              </p:nvSpPr>
              <p:spPr bwMode="auto">
                <a:xfrm rot="614202">
                  <a:off x="3438083" y="370771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5" name="Forma libre 314"/>
                <p:cNvSpPr/>
                <p:nvPr/>
              </p:nvSpPr>
              <p:spPr bwMode="auto">
                <a:xfrm rot="614202">
                  <a:off x="3454916" y="3714380"/>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6" name="Forma libre 315"/>
                <p:cNvSpPr/>
                <p:nvPr/>
              </p:nvSpPr>
              <p:spPr bwMode="auto">
                <a:xfrm rot="614202">
                  <a:off x="3465330" y="370358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7" name="Forma libre 316"/>
                <p:cNvSpPr/>
                <p:nvPr/>
              </p:nvSpPr>
              <p:spPr bwMode="auto">
                <a:xfrm rot="614202">
                  <a:off x="3505436" y="369748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8" name="Forma libre 317"/>
                <p:cNvSpPr/>
                <p:nvPr/>
              </p:nvSpPr>
              <p:spPr bwMode="auto">
                <a:xfrm rot="614202">
                  <a:off x="3515850" y="368668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9" name="Forma libre 318"/>
                <p:cNvSpPr/>
                <p:nvPr/>
              </p:nvSpPr>
              <p:spPr bwMode="auto">
                <a:xfrm rot="614202">
                  <a:off x="3532683" y="36933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0" name="Forma libre 319"/>
                <p:cNvSpPr/>
                <p:nvPr/>
              </p:nvSpPr>
              <p:spPr bwMode="auto">
                <a:xfrm rot="614202">
                  <a:off x="3543097" y="36825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1" name="Forma libre 320"/>
                <p:cNvSpPr/>
                <p:nvPr/>
              </p:nvSpPr>
              <p:spPr bwMode="auto">
                <a:xfrm rot="614202">
                  <a:off x="3445077" y="369654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2" name="Forma libre 321"/>
                <p:cNvSpPr/>
                <p:nvPr/>
              </p:nvSpPr>
              <p:spPr bwMode="auto">
                <a:xfrm rot="614202">
                  <a:off x="3554829" y="367245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3" name="Forma libre 322"/>
                <p:cNvSpPr/>
                <p:nvPr/>
              </p:nvSpPr>
              <p:spPr bwMode="auto">
                <a:xfrm rot="614202">
                  <a:off x="3565243" y="366166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4" name="Forma libre 323"/>
                <p:cNvSpPr/>
                <p:nvPr/>
              </p:nvSpPr>
              <p:spPr bwMode="auto">
                <a:xfrm rot="614202">
                  <a:off x="3543522" y="365560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5" name="Forma libre 324"/>
                <p:cNvSpPr/>
                <p:nvPr/>
              </p:nvSpPr>
              <p:spPr bwMode="auto">
                <a:xfrm rot="614202">
                  <a:off x="3582076" y="366832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6" name="Forma libre 325"/>
                <p:cNvSpPr/>
                <p:nvPr/>
              </p:nvSpPr>
              <p:spPr bwMode="auto">
                <a:xfrm rot="614202">
                  <a:off x="3592490" y="365753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7" name="Forma libre 326"/>
                <p:cNvSpPr/>
                <p:nvPr/>
              </p:nvSpPr>
              <p:spPr bwMode="auto">
                <a:xfrm rot="614202">
                  <a:off x="3570769" y="365147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8" name="Forma libre 327"/>
                <p:cNvSpPr/>
                <p:nvPr/>
              </p:nvSpPr>
              <p:spPr bwMode="auto">
                <a:xfrm rot="614202">
                  <a:off x="3501702" y="368337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9" name="Forma libre 328"/>
                <p:cNvSpPr/>
                <p:nvPr/>
              </p:nvSpPr>
              <p:spPr bwMode="auto">
                <a:xfrm rot="614202">
                  <a:off x="3512116" y="3672584"/>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0" name="Forma libre 329"/>
                <p:cNvSpPr/>
                <p:nvPr/>
              </p:nvSpPr>
              <p:spPr bwMode="auto">
                <a:xfrm rot="614202">
                  <a:off x="3528949" y="3679251"/>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1" name="Forma libre 330"/>
                <p:cNvSpPr/>
                <p:nvPr/>
              </p:nvSpPr>
              <p:spPr bwMode="auto">
                <a:xfrm rot="614202">
                  <a:off x="3539363" y="3668457"/>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2" name="Forma libre 331"/>
                <p:cNvSpPr/>
                <p:nvPr/>
              </p:nvSpPr>
              <p:spPr bwMode="auto">
                <a:xfrm rot="614202">
                  <a:off x="3579469" y="3662353"/>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3" name="Forma libre 332"/>
                <p:cNvSpPr/>
                <p:nvPr/>
              </p:nvSpPr>
              <p:spPr bwMode="auto">
                <a:xfrm rot="614202">
                  <a:off x="3589883" y="3651559"/>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4" name="Forma libre 333"/>
                <p:cNvSpPr/>
                <p:nvPr/>
              </p:nvSpPr>
              <p:spPr bwMode="auto">
                <a:xfrm rot="614202">
                  <a:off x="3606716" y="365822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5" name="Forma libre 334"/>
                <p:cNvSpPr/>
                <p:nvPr/>
              </p:nvSpPr>
              <p:spPr bwMode="auto">
                <a:xfrm rot="614202">
                  <a:off x="3617130" y="36474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6" name="Forma libre 335"/>
                <p:cNvSpPr/>
                <p:nvPr/>
              </p:nvSpPr>
              <p:spPr bwMode="auto">
                <a:xfrm rot="614202">
                  <a:off x="3519110" y="366141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7" name="Forma libre 336"/>
                <p:cNvSpPr/>
                <p:nvPr/>
              </p:nvSpPr>
              <p:spPr bwMode="auto">
                <a:xfrm rot="614202">
                  <a:off x="3415862" y="3730532"/>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8" name="Forma libre 337"/>
                <p:cNvSpPr/>
                <p:nvPr/>
              </p:nvSpPr>
              <p:spPr bwMode="auto">
                <a:xfrm rot="614202">
                  <a:off x="3426276" y="3719738"/>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9" name="Forma libre 338"/>
                <p:cNvSpPr/>
                <p:nvPr/>
              </p:nvSpPr>
              <p:spPr bwMode="auto">
                <a:xfrm rot="614202">
                  <a:off x="3443109" y="3726405"/>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40" name="Forma libre 339"/>
                <p:cNvSpPr/>
                <p:nvPr/>
              </p:nvSpPr>
              <p:spPr bwMode="auto">
                <a:xfrm rot="614202">
                  <a:off x="3433270" y="3708566"/>
                  <a:ext cx="14122" cy="5714"/>
                </a:xfrm>
                <a:custGeom>
                  <a:avLst/>
                  <a:gdLst>
                    <a:gd name="connsiteX0" fmla="*/ 0 w 14122"/>
                    <a:gd name="connsiteY0" fmla="*/ 5714 h 5714"/>
                    <a:gd name="connsiteX1" fmla="*/ 13771 w 14122"/>
                    <a:gd name="connsiteY1" fmla="*/ 205 h 5714"/>
                    <a:gd name="connsiteX2" fmla="*/ 0 w 14122"/>
                    <a:gd name="connsiteY2" fmla="*/ 5714 h 5714"/>
                  </a:gdLst>
                  <a:ahLst/>
                  <a:cxnLst>
                    <a:cxn ang="0">
                      <a:pos x="connsiteX0" y="connsiteY0"/>
                    </a:cxn>
                    <a:cxn ang="0">
                      <a:pos x="connsiteX1" y="connsiteY1"/>
                    </a:cxn>
                    <a:cxn ang="0">
                      <a:pos x="connsiteX2" y="connsiteY2"/>
                    </a:cxn>
                  </a:cxnLst>
                  <a:rect l="l" t="t" r="r" b="b"/>
                  <a:pathLst>
                    <a:path w="14122" h="5714">
                      <a:moveTo>
                        <a:pt x="0" y="5714"/>
                      </a:moveTo>
                      <a:cubicBezTo>
                        <a:pt x="0" y="5714"/>
                        <a:pt x="9349" y="2416"/>
                        <a:pt x="13771" y="205"/>
                      </a:cubicBezTo>
                      <a:cubicBezTo>
                        <a:pt x="16732" y="-1275"/>
                        <a:pt x="0" y="5714"/>
                        <a:pt x="0" y="5714"/>
                      </a:cubicBezTo>
                      <a:close/>
                    </a:path>
                  </a:pathLst>
                </a:custGeom>
                <a:solidFill>
                  <a:schemeClr val="accent1"/>
                </a:solidFill>
                <a:ln w="6350" cap="flat" cmpd="sng" algn="ctr">
                  <a:solidFill>
                    <a:srgbClr val="FF0000">
                      <a:alpha val="65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grpSp>
    </p:spTree>
    <p:extLst>
      <p:ext uri="{BB962C8B-B14F-4D97-AF65-F5344CB8AC3E}">
        <p14:creationId xmlns:p14="http://schemas.microsoft.com/office/powerpoint/2010/main" val="2501325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2"/>
                                        </p:tgtEl>
                                        <p:attrNameLst>
                                          <p:attrName>style.visibility</p:attrName>
                                        </p:attrNameLst>
                                      </p:cBhvr>
                                      <p:to>
                                        <p:strVal val="visible"/>
                                      </p:to>
                                    </p:set>
                                    <p:animEffect transition="in" filter="fade">
                                      <p:cBhvr>
                                        <p:cTn id="17" dur="500"/>
                                        <p:tgtEl>
                                          <p:spTgt spid="34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3"/>
                                        </p:tgtEl>
                                        <p:attrNameLst>
                                          <p:attrName>style.visibility</p:attrName>
                                        </p:attrNameLst>
                                      </p:cBhvr>
                                      <p:to>
                                        <p:strVal val="visible"/>
                                      </p:to>
                                    </p:set>
                                    <p:animEffect transition="in" filter="strips(downRight)">
                                      <p:cBhvr>
                                        <p:cTn id="22" dur="500"/>
                                        <p:tgtEl>
                                          <p:spTgt spid="123"/>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343"/>
                                        </p:tgtEl>
                                        <p:attrNameLst>
                                          <p:attrName>style.visibility</p:attrName>
                                        </p:attrNameLst>
                                      </p:cBhvr>
                                      <p:to>
                                        <p:strVal val="visible"/>
                                      </p:to>
                                    </p:set>
                                    <p:animEffect transition="in" filter="fade">
                                      <p:cBhvr>
                                        <p:cTn id="26" dur="500"/>
                                        <p:tgtEl>
                                          <p:spTgt spid="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3421" y="1412776"/>
            <a:ext cx="7635600" cy="2070310"/>
          </a:xfrm>
          <a:prstGeom prst="rect">
            <a:avLst/>
          </a:prstGeom>
          <a:noFill/>
          <a:ln w="9525">
            <a:noFill/>
            <a:miter lim="800000"/>
            <a:headEnd/>
            <a:tailEnd/>
          </a:ln>
          <a:effectLst/>
        </p:spPr>
        <p:txBody>
          <a:bodyPr wrap="square">
            <a:spAutoFit/>
          </a:bodyPr>
          <a:lstStyle/>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4. Para lavar el cobre obtenido, adicione agua destilada, agite y espere a que sedimente el cobre para decantar el líquido. Repita esta operación dos veces.</a:t>
            </a:r>
          </a:p>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5. El cobre ya lavado que quedó en el vaso de precipitados, se seca por evaporación en la parrilla.</a:t>
            </a:r>
          </a:p>
          <a:p>
            <a:pPr marL="268288" lvl="0" indent="-4763" algn="just" eaLnBrk="1" fontAlgn="auto" hangingPunct="1">
              <a:lnSpc>
                <a:spcPct val="120000"/>
              </a:lnSpc>
              <a:spcBef>
                <a:spcPts val="0"/>
              </a:spcBef>
              <a:spcAft>
                <a:spcPts val="800"/>
              </a:spcAft>
              <a:defRPr/>
            </a:pPr>
            <a:r>
              <a:rPr lang="es-MX" sz="1600" kern="0" dirty="0">
                <a:solidFill>
                  <a:srgbClr val="FF0000"/>
                </a:solidFill>
                <a:effectLst/>
              </a:rPr>
              <a:t>NOTA:</a:t>
            </a:r>
            <a:r>
              <a:rPr lang="es-MX" sz="1600" b="0" kern="0" dirty="0">
                <a:solidFill>
                  <a:srgbClr val="FF0000"/>
                </a:solidFill>
                <a:effectLst/>
              </a:rPr>
              <a:t> La evaporación debe ser con ligero calentamiento para evitar la ebullición del líquido y la oxidación del cobre.</a:t>
            </a:r>
          </a:p>
        </p:txBody>
      </p:sp>
      <p:sp>
        <p:nvSpPr>
          <p:cNvPr id="5" name="Text Box 7">
            <a:extLst>
              <a:ext uri="{FF2B5EF4-FFF2-40B4-BE49-F238E27FC236}">
                <a16:creationId xmlns:a16="http://schemas.microsoft.com/office/drawing/2014/main" xmlns="" id="{EBA3C816-D88C-4C49-ADF5-877B8B011BD2}"/>
              </a:ext>
            </a:extLst>
          </p:cNvPr>
          <p:cNvSpPr txBox="1">
            <a:spLocks noChangeArrowheads="1"/>
          </p:cNvSpPr>
          <p:nvPr/>
        </p:nvSpPr>
        <p:spPr bwMode="auto">
          <a:xfrm>
            <a:off x="753421" y="3732873"/>
            <a:ext cx="7635600" cy="1298817"/>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400" b="0" dirty="0">
                <a:solidFill>
                  <a:srgbClr val="0000FF"/>
                </a:solidFill>
                <a:effectLst/>
                <a:cs typeface="Times New Roman" pitchFamily="18" charset="0"/>
              </a:rPr>
              <a:t>Durante la evaporación del agua para obtener el cobre sólido seco (color rojizo), tener cuidado de no calentar en exceso, ya que el cobre caliente puede reaccionar con el oxígeno del ambiente, dando lugar a dos posibles óxidos: óxido cuproso (color verde) y óxido cúprico (color negro)</a:t>
            </a:r>
          </a:p>
        </p:txBody>
      </p:sp>
      <p:pic>
        <p:nvPicPr>
          <p:cNvPr id="6" name="Picture 2" descr="http://g01.a.alicdn.com/kf/HTB1QI3WKpXXXXXAaXXXq6xXFXXX8/500g-Purple-font-b-copper-b-font-font-b-powder-b-font-.jpg">
            <a:extLst>
              <a:ext uri="{FF2B5EF4-FFF2-40B4-BE49-F238E27FC236}">
                <a16:creationId xmlns:a16="http://schemas.microsoft.com/office/drawing/2014/main" xmlns="" id="{DC0CD4BD-8C3A-4BF6-9129-5C5E8419558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04306" y="5092750"/>
            <a:ext cx="1036234" cy="1026900"/>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97618A25-F083-43BF-ADEF-F75F3655A4D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995936" y="5047931"/>
            <a:ext cx="986786" cy="880426"/>
          </a:xfrm>
          <a:prstGeom prst="rect">
            <a:avLst/>
          </a:prstGeom>
        </p:spPr>
      </p:pic>
      <p:pic>
        <p:nvPicPr>
          <p:cNvPr id="8" name="Imagen 7">
            <a:extLst>
              <a:ext uri="{FF2B5EF4-FFF2-40B4-BE49-F238E27FC236}">
                <a16:creationId xmlns:a16="http://schemas.microsoft.com/office/drawing/2014/main" xmlns="" id="{E7AC1B9C-2FCE-4510-9BDA-64C9AA579443}"/>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697847" y="5007831"/>
            <a:ext cx="1176648" cy="921862"/>
          </a:xfrm>
          <a:prstGeom prst="rect">
            <a:avLst/>
          </a:prstGeom>
        </p:spPr>
      </p:pic>
      <p:sp>
        <p:nvSpPr>
          <p:cNvPr id="9" name="Text Box 6">
            <a:extLst>
              <a:ext uri="{FF2B5EF4-FFF2-40B4-BE49-F238E27FC236}">
                <a16:creationId xmlns:a16="http://schemas.microsoft.com/office/drawing/2014/main" xmlns="" id="{E29B4D4E-A27E-43CC-A5E2-C082A913CD2F}"/>
              </a:ext>
            </a:extLst>
          </p:cNvPr>
          <p:cNvSpPr txBox="1">
            <a:spLocks noChangeArrowheads="1"/>
          </p:cNvSpPr>
          <p:nvPr/>
        </p:nvSpPr>
        <p:spPr bwMode="auto">
          <a:xfrm>
            <a:off x="1498950" y="5962188"/>
            <a:ext cx="445956" cy="437043"/>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600" b="0" dirty="0">
                <a:solidFill>
                  <a:srgbClr val="0000FF"/>
                </a:solidFill>
                <a:effectLst/>
                <a:cs typeface="Times New Roman" pitchFamily="18" charset="0"/>
              </a:rPr>
              <a:t>Cu</a:t>
            </a:r>
            <a:endParaRPr lang="es-ES" sz="1600" b="0" baseline="-25000" dirty="0">
              <a:solidFill>
                <a:srgbClr val="0000FF"/>
              </a:solidFill>
              <a:effectLst/>
              <a:cs typeface="Times New Roman" pitchFamily="18" charset="0"/>
            </a:endParaRPr>
          </a:p>
        </p:txBody>
      </p:sp>
      <p:sp>
        <p:nvSpPr>
          <p:cNvPr id="10" name="Text Box 6">
            <a:extLst>
              <a:ext uri="{FF2B5EF4-FFF2-40B4-BE49-F238E27FC236}">
                <a16:creationId xmlns:a16="http://schemas.microsoft.com/office/drawing/2014/main" xmlns="" id="{6E454CA0-D811-46C3-8755-F693E4921CAC}"/>
              </a:ext>
            </a:extLst>
          </p:cNvPr>
          <p:cNvSpPr txBox="1">
            <a:spLocks noChangeArrowheads="1"/>
          </p:cNvSpPr>
          <p:nvPr/>
        </p:nvSpPr>
        <p:spPr bwMode="auto">
          <a:xfrm>
            <a:off x="4148530" y="5944598"/>
            <a:ext cx="681597" cy="437043"/>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600" b="0" dirty="0">
                <a:solidFill>
                  <a:srgbClr val="0000FF"/>
                </a:solidFill>
                <a:effectLst/>
                <a:cs typeface="Times New Roman" pitchFamily="18" charset="0"/>
              </a:rPr>
              <a:t>Cu</a:t>
            </a:r>
            <a:r>
              <a:rPr lang="es-ES" sz="1600" b="0" baseline="-25000" dirty="0">
                <a:solidFill>
                  <a:srgbClr val="0000FF"/>
                </a:solidFill>
                <a:effectLst/>
                <a:cs typeface="Times New Roman" pitchFamily="18" charset="0"/>
              </a:rPr>
              <a:t>2</a:t>
            </a:r>
            <a:r>
              <a:rPr lang="es-ES" sz="1600" b="0" dirty="0">
                <a:solidFill>
                  <a:srgbClr val="0000FF"/>
                </a:solidFill>
                <a:effectLst/>
                <a:cs typeface="Times New Roman" pitchFamily="18" charset="0"/>
              </a:rPr>
              <a:t>O</a:t>
            </a:r>
            <a:endParaRPr lang="es-ES" sz="1600" b="0" baseline="-25000" dirty="0">
              <a:solidFill>
                <a:srgbClr val="0000FF"/>
              </a:solidFill>
              <a:effectLst/>
              <a:cs typeface="Times New Roman" pitchFamily="18" charset="0"/>
            </a:endParaRPr>
          </a:p>
        </p:txBody>
      </p:sp>
      <p:sp>
        <p:nvSpPr>
          <p:cNvPr id="11" name="Text Box 6">
            <a:extLst>
              <a:ext uri="{FF2B5EF4-FFF2-40B4-BE49-F238E27FC236}">
                <a16:creationId xmlns:a16="http://schemas.microsoft.com/office/drawing/2014/main" xmlns="" id="{2DEC86FF-6D75-4150-B7DA-5D9F4544151C}"/>
              </a:ext>
            </a:extLst>
          </p:cNvPr>
          <p:cNvSpPr txBox="1">
            <a:spLocks noChangeArrowheads="1"/>
          </p:cNvSpPr>
          <p:nvPr/>
        </p:nvSpPr>
        <p:spPr bwMode="auto">
          <a:xfrm>
            <a:off x="6983043" y="5929693"/>
            <a:ext cx="606255" cy="437043"/>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600" b="0" dirty="0" err="1">
                <a:solidFill>
                  <a:srgbClr val="0000FF"/>
                </a:solidFill>
                <a:effectLst/>
                <a:cs typeface="Times New Roman" pitchFamily="18" charset="0"/>
              </a:rPr>
              <a:t>CuO</a:t>
            </a:r>
            <a:endParaRPr lang="es-ES" sz="1600" b="0" baseline="-25000" dirty="0">
              <a:solidFill>
                <a:srgbClr val="0000FF"/>
              </a:solidFill>
              <a:effectLst/>
              <a:cs typeface="Times New Roman" pitchFamily="18" charset="0"/>
            </a:endParaRPr>
          </a:p>
        </p:txBody>
      </p:sp>
    </p:spTree>
    <p:extLst>
      <p:ext uri="{BB962C8B-B14F-4D97-AF65-F5344CB8AC3E}">
        <p14:creationId xmlns:p14="http://schemas.microsoft.com/office/powerpoint/2010/main" val="2719391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trips(downRigh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utoUpdateAnimBg="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3421" y="1412776"/>
            <a:ext cx="7635600" cy="2969018"/>
          </a:xfrm>
          <a:prstGeom prst="rect">
            <a:avLst/>
          </a:prstGeom>
          <a:noFill/>
          <a:ln w="9525">
            <a:noFill/>
            <a:miter lim="800000"/>
            <a:headEnd/>
            <a:tailEnd/>
          </a:ln>
          <a:effectLst/>
        </p:spPr>
        <p:txBody>
          <a:bodyPr wrap="square">
            <a:spAutoFit/>
          </a:bodyPr>
          <a:lstStyle/>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6. Una vez que se tiene el cobre completamente seco, se deja enfriar y se pesa junto con el vaso (m</a:t>
            </a:r>
            <a:r>
              <a:rPr lang="es-MX" sz="1600" b="0" kern="0" baseline="-25000" dirty="0">
                <a:solidFill>
                  <a:srgbClr val="000066"/>
                </a:solidFill>
                <a:effectLst/>
              </a:rPr>
              <a:t>2</a:t>
            </a:r>
            <a:r>
              <a:rPr lang="es-MX" sz="1600" b="0" kern="0" dirty="0">
                <a:solidFill>
                  <a:srgbClr val="000066"/>
                </a:solidFill>
                <a:effectLst/>
              </a:rPr>
              <a:t>). La cantidad de cobre producido se determina por diferencia de masas (</a:t>
            </a:r>
            <a:r>
              <a:rPr lang="es-MX" sz="1600" b="0" kern="0" dirty="0" err="1">
                <a:solidFill>
                  <a:srgbClr val="000066"/>
                </a:solidFill>
                <a:effectLst/>
              </a:rPr>
              <a:t>m</a:t>
            </a:r>
            <a:r>
              <a:rPr lang="es-MX" sz="1600" b="0" kern="0" baseline="-25000" dirty="0" err="1">
                <a:solidFill>
                  <a:srgbClr val="000066"/>
                </a:solidFill>
                <a:effectLst/>
              </a:rPr>
              <a:t>Cu</a:t>
            </a:r>
            <a:r>
              <a:rPr lang="es-MX" sz="1600" b="0" kern="0" dirty="0">
                <a:solidFill>
                  <a:srgbClr val="000066"/>
                </a:solidFill>
                <a:effectLst/>
              </a:rPr>
              <a:t> = m</a:t>
            </a:r>
            <a:r>
              <a:rPr lang="es-MX" sz="1600" b="0" kern="0" baseline="-25000" dirty="0">
                <a:solidFill>
                  <a:srgbClr val="000066"/>
                </a:solidFill>
                <a:effectLst/>
              </a:rPr>
              <a:t>2</a:t>
            </a:r>
            <a:r>
              <a:rPr lang="es-MX" sz="1600" b="0" kern="0" dirty="0">
                <a:solidFill>
                  <a:srgbClr val="000066"/>
                </a:solidFill>
                <a:effectLst/>
              </a:rPr>
              <a:t> - m</a:t>
            </a:r>
            <a:r>
              <a:rPr lang="es-MX" sz="1600" b="0" kern="0" baseline="-25000" dirty="0">
                <a:solidFill>
                  <a:srgbClr val="000066"/>
                </a:solidFill>
                <a:effectLst/>
              </a:rPr>
              <a:t>1</a:t>
            </a:r>
            <a:r>
              <a:rPr lang="es-MX" sz="1600" b="0" kern="0" dirty="0">
                <a:solidFill>
                  <a:srgbClr val="000066"/>
                </a:solidFill>
                <a:effectLst/>
              </a:rPr>
              <a:t>).</a:t>
            </a:r>
          </a:p>
          <a:p>
            <a:pPr marL="4763" lvl="0" indent="-4763" algn="just" eaLnBrk="1" fontAlgn="auto" hangingPunct="1">
              <a:lnSpc>
                <a:spcPct val="120000"/>
              </a:lnSpc>
              <a:spcBef>
                <a:spcPts val="0"/>
              </a:spcBef>
              <a:spcAft>
                <a:spcPts val="800"/>
              </a:spcAft>
              <a:defRPr/>
            </a:pPr>
            <a:r>
              <a:rPr lang="es-MX" sz="1600" b="0" kern="0" dirty="0">
                <a:solidFill>
                  <a:srgbClr val="000066"/>
                </a:solidFill>
                <a:effectLst/>
              </a:rPr>
              <a:t>7. Determine, para la reacción entre el sulfato de cobre y el cinc:</a:t>
            </a:r>
          </a:p>
          <a:p>
            <a:pPr marL="268288" lvl="0" indent="-4763" algn="just" eaLnBrk="1" fontAlgn="auto" hangingPunct="1">
              <a:lnSpc>
                <a:spcPct val="120000"/>
              </a:lnSpc>
              <a:spcBef>
                <a:spcPts val="0"/>
              </a:spcBef>
              <a:spcAft>
                <a:spcPts val="800"/>
              </a:spcAft>
              <a:defRPr/>
            </a:pPr>
            <a:r>
              <a:rPr lang="es-MX" sz="1600" b="0" kern="0" dirty="0">
                <a:solidFill>
                  <a:srgbClr val="000066"/>
                </a:solidFill>
                <a:effectLst/>
              </a:rPr>
              <a:t>a) El reactivo limitante</a:t>
            </a:r>
          </a:p>
          <a:p>
            <a:pPr marL="268288" lvl="0" indent="-4763" algn="just" eaLnBrk="1" fontAlgn="auto" hangingPunct="1">
              <a:lnSpc>
                <a:spcPct val="120000"/>
              </a:lnSpc>
              <a:spcBef>
                <a:spcPts val="0"/>
              </a:spcBef>
              <a:spcAft>
                <a:spcPts val="800"/>
              </a:spcAft>
              <a:defRPr/>
            </a:pPr>
            <a:r>
              <a:rPr lang="es-MX" sz="1600" b="0" kern="0" dirty="0">
                <a:solidFill>
                  <a:srgbClr val="000066"/>
                </a:solidFill>
                <a:effectLst/>
              </a:rPr>
              <a:t>b) El rendimiento teórico</a:t>
            </a:r>
          </a:p>
          <a:p>
            <a:pPr marL="268288" lvl="0" indent="-4763" algn="just" eaLnBrk="1" fontAlgn="auto" hangingPunct="1">
              <a:lnSpc>
                <a:spcPct val="120000"/>
              </a:lnSpc>
              <a:spcBef>
                <a:spcPts val="0"/>
              </a:spcBef>
              <a:spcAft>
                <a:spcPts val="800"/>
              </a:spcAft>
              <a:defRPr/>
            </a:pPr>
            <a:r>
              <a:rPr lang="es-MX" sz="1600" b="0" kern="0" dirty="0">
                <a:solidFill>
                  <a:srgbClr val="000066"/>
                </a:solidFill>
                <a:effectLst/>
              </a:rPr>
              <a:t>c) El rendimiento experimental</a:t>
            </a:r>
          </a:p>
          <a:p>
            <a:pPr marL="268288" lvl="0" indent="-4763" algn="just" eaLnBrk="1" fontAlgn="auto" hangingPunct="1">
              <a:lnSpc>
                <a:spcPct val="120000"/>
              </a:lnSpc>
              <a:spcBef>
                <a:spcPts val="0"/>
              </a:spcBef>
              <a:spcAft>
                <a:spcPts val="800"/>
              </a:spcAft>
              <a:defRPr/>
            </a:pPr>
            <a:r>
              <a:rPr lang="es-MX" sz="1600" b="0" kern="0" dirty="0">
                <a:solidFill>
                  <a:srgbClr val="000066"/>
                </a:solidFill>
                <a:effectLst/>
              </a:rPr>
              <a:t>d) El rendimiento porcentual</a:t>
            </a:r>
          </a:p>
        </p:txBody>
      </p:sp>
    </p:spTree>
    <p:extLst>
      <p:ext uri="{BB962C8B-B14F-4D97-AF65-F5344CB8AC3E}">
        <p14:creationId xmlns:p14="http://schemas.microsoft.com/office/powerpoint/2010/main" val="10553953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Righ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3421" y="1340768"/>
            <a:ext cx="7635600" cy="2468368"/>
          </a:xfrm>
          <a:prstGeom prst="rect">
            <a:avLst/>
          </a:prstGeom>
          <a:noFill/>
          <a:ln w="9525">
            <a:noFill/>
            <a:miter lim="800000"/>
            <a:headEnd/>
            <a:tailEnd/>
          </a:ln>
          <a:effectLst/>
        </p:spPr>
        <p:txBody>
          <a:bodyPr wrap="square">
            <a:spAutoFit/>
          </a:bodyPr>
          <a:lstStyle/>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ACTIVIDAD 3.</a:t>
            </a:r>
          </a:p>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1. Para llevar a cabo la reacción química siguiente:</a:t>
            </a:r>
          </a:p>
          <a:p>
            <a:pPr marL="268288" lvl="0" indent="-268288" eaLnBrk="1" fontAlgn="auto" hangingPunct="1">
              <a:lnSpc>
                <a:spcPct val="120000"/>
              </a:lnSpc>
              <a:spcBef>
                <a:spcPts val="0"/>
              </a:spcBef>
              <a:spcAft>
                <a:spcPts val="800"/>
              </a:spcAft>
              <a:defRPr/>
            </a:pPr>
            <a:r>
              <a:rPr lang="es-MX" sz="1600" b="0" kern="0" dirty="0">
                <a:solidFill>
                  <a:srgbClr val="000066"/>
                </a:solidFill>
                <a:effectLst/>
              </a:rPr>
              <a:t>Zn</a:t>
            </a:r>
            <a:r>
              <a:rPr lang="es-MX" sz="1600" b="0" kern="0" baseline="-25000" dirty="0">
                <a:solidFill>
                  <a:srgbClr val="000066"/>
                </a:solidFill>
                <a:effectLst/>
              </a:rPr>
              <a:t>(s)</a:t>
            </a:r>
            <a:r>
              <a:rPr lang="es-MX" sz="1600" b="0" kern="0" dirty="0">
                <a:solidFill>
                  <a:srgbClr val="000066"/>
                </a:solidFill>
                <a:effectLst/>
              </a:rPr>
              <a:t>    +    2 HCl</a:t>
            </a:r>
            <a:r>
              <a:rPr lang="es-MX" sz="1600" b="0" kern="0" baseline="-25000" dirty="0">
                <a:solidFill>
                  <a:srgbClr val="000066"/>
                </a:solidFill>
                <a:effectLst/>
              </a:rPr>
              <a:t>(ac)</a:t>
            </a:r>
            <a:r>
              <a:rPr lang="es-MX" sz="1600" b="0" kern="0" dirty="0">
                <a:solidFill>
                  <a:srgbClr val="000066"/>
                </a:solidFill>
                <a:effectLst/>
              </a:rPr>
              <a:t>    →    H</a:t>
            </a:r>
            <a:r>
              <a:rPr lang="es-MX" sz="1600" b="0" kern="0" baseline="-25000" dirty="0">
                <a:solidFill>
                  <a:srgbClr val="000066"/>
                </a:solidFill>
                <a:effectLst/>
              </a:rPr>
              <a:t>2(g)</a:t>
            </a:r>
            <a:r>
              <a:rPr lang="es-MX" sz="1600" b="0" kern="0" dirty="0">
                <a:solidFill>
                  <a:srgbClr val="000066"/>
                </a:solidFill>
                <a:effectLst/>
              </a:rPr>
              <a:t>    +    ZnCl</a:t>
            </a:r>
            <a:r>
              <a:rPr lang="es-MX" sz="1600" b="0" kern="0" baseline="-25000" dirty="0">
                <a:solidFill>
                  <a:srgbClr val="000066"/>
                </a:solidFill>
                <a:effectLst/>
              </a:rPr>
              <a:t>2(ac)</a:t>
            </a:r>
          </a:p>
          <a:p>
            <a:pPr marL="268288" lvl="0" algn="just" eaLnBrk="1" fontAlgn="auto" hangingPunct="1">
              <a:lnSpc>
                <a:spcPct val="120000"/>
              </a:lnSpc>
              <a:spcBef>
                <a:spcPts val="0"/>
              </a:spcBef>
              <a:spcAft>
                <a:spcPts val="800"/>
              </a:spcAft>
              <a:defRPr/>
            </a:pPr>
            <a:r>
              <a:rPr lang="es-MX" sz="1600" b="0" kern="0" dirty="0">
                <a:solidFill>
                  <a:srgbClr val="000066"/>
                </a:solidFill>
                <a:effectLst/>
              </a:rPr>
              <a:t>Coloque en el tubo de ensayo 0.10 [g] de cinc metálico y adapte el tapón que tiene insertada la manguera de hule. Introduzca la manguera de hule en una probeta llena con agua e invertida en un recipiente que también contiene agua (observe la figura siguiente). Evite que el interior de la probeta quede con aire.</a:t>
            </a:r>
          </a:p>
        </p:txBody>
      </p:sp>
      <p:pic>
        <p:nvPicPr>
          <p:cNvPr id="6" name="Imagen 5"/>
          <p:cNvPicPr>
            <a:picLocks noChangeAspect="1"/>
          </p:cNvPicPr>
          <p:nvPr/>
        </p:nvPicPr>
        <p:blipFill>
          <a:blip r:embed="rId2"/>
          <a:stretch>
            <a:fillRect/>
          </a:stretch>
        </p:blipFill>
        <p:spPr>
          <a:xfrm>
            <a:off x="2814078" y="3861048"/>
            <a:ext cx="3514286" cy="2723809"/>
          </a:xfrm>
          <a:prstGeom prst="rect">
            <a:avLst/>
          </a:prstGeom>
        </p:spPr>
      </p:pic>
    </p:spTree>
    <p:extLst>
      <p:ext uri="{BB962C8B-B14F-4D97-AF65-F5344CB8AC3E}">
        <p14:creationId xmlns:p14="http://schemas.microsoft.com/office/powerpoint/2010/main" val="3948555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Right)">
                                      <p:cBhvr>
                                        <p:cTn id="11" dur="500"/>
                                        <p:tgtEl>
                                          <p:spTgt spid="3">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trips(downRigh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813642" y="736568"/>
            <a:ext cx="151515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Desarrollo</a:t>
            </a:r>
          </a:p>
        </p:txBody>
      </p:sp>
      <p:sp>
        <p:nvSpPr>
          <p:cNvPr id="3" name="Text Box 72">
            <a:extLst>
              <a:ext uri="{FF2B5EF4-FFF2-40B4-BE49-F238E27FC236}">
                <a16:creationId xmlns:a16="http://schemas.microsoft.com/office/drawing/2014/main" xmlns="" id="{2FE0100F-EE97-4CC3-830B-423028C64580}"/>
              </a:ext>
            </a:extLst>
          </p:cNvPr>
          <p:cNvSpPr txBox="1">
            <a:spLocks noChangeArrowheads="1"/>
          </p:cNvSpPr>
          <p:nvPr/>
        </p:nvSpPr>
        <p:spPr bwMode="auto">
          <a:xfrm>
            <a:off x="753421" y="1340768"/>
            <a:ext cx="7635600" cy="3635354"/>
          </a:xfrm>
          <a:prstGeom prst="rect">
            <a:avLst/>
          </a:prstGeom>
          <a:noFill/>
          <a:ln w="9525">
            <a:noFill/>
            <a:miter lim="800000"/>
            <a:headEnd/>
            <a:tailEnd/>
          </a:ln>
          <a:effectLst/>
        </p:spPr>
        <p:txBody>
          <a:bodyPr wrap="square">
            <a:spAutoFit/>
          </a:bodyPr>
          <a:lstStyle/>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2. Adicione 0.5 [ml] de la disolución comercial de ácido clorhídrico al tubo de ensayo, utilizando para tal fin una jeringa, con la cual perforará el tapón de hule para adicionar el ácido.</a:t>
            </a:r>
          </a:p>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3. Mida y anote el volumen de hidrógeno gaseoso recolectado en la probeta.</a:t>
            </a:r>
          </a:p>
          <a:p>
            <a:pPr marL="268288" lvl="0" indent="-268288" algn="just" eaLnBrk="1" fontAlgn="auto" hangingPunct="1">
              <a:lnSpc>
                <a:spcPct val="120000"/>
              </a:lnSpc>
              <a:spcBef>
                <a:spcPts val="0"/>
              </a:spcBef>
              <a:spcAft>
                <a:spcPts val="800"/>
              </a:spcAft>
              <a:defRPr/>
            </a:pPr>
            <a:r>
              <a:rPr lang="es-MX" sz="1600" b="0" kern="0" dirty="0">
                <a:solidFill>
                  <a:srgbClr val="000066"/>
                </a:solidFill>
                <a:effectLst/>
              </a:rPr>
              <a:t>4. Calcule el volumen del hidrógeno gaseoso con base en la ley de los gases ideales y determine:</a:t>
            </a:r>
          </a:p>
          <a:p>
            <a:pPr marL="268288" lvl="0" algn="just" eaLnBrk="1" fontAlgn="auto" hangingPunct="1">
              <a:lnSpc>
                <a:spcPct val="120000"/>
              </a:lnSpc>
              <a:spcBef>
                <a:spcPts val="0"/>
              </a:spcBef>
              <a:spcAft>
                <a:spcPts val="800"/>
              </a:spcAft>
              <a:defRPr/>
            </a:pPr>
            <a:r>
              <a:rPr lang="es-MX" sz="1600" b="0" kern="0" dirty="0">
                <a:solidFill>
                  <a:srgbClr val="000066"/>
                </a:solidFill>
                <a:effectLst/>
              </a:rPr>
              <a:t>a) El reactivo limitante.</a:t>
            </a:r>
          </a:p>
          <a:p>
            <a:pPr marL="268288" lvl="0" algn="just" eaLnBrk="1" fontAlgn="auto" hangingPunct="1">
              <a:lnSpc>
                <a:spcPct val="120000"/>
              </a:lnSpc>
              <a:spcBef>
                <a:spcPts val="0"/>
              </a:spcBef>
              <a:spcAft>
                <a:spcPts val="800"/>
              </a:spcAft>
              <a:defRPr/>
            </a:pPr>
            <a:r>
              <a:rPr lang="es-MX" sz="1600" b="0" kern="0" dirty="0">
                <a:solidFill>
                  <a:srgbClr val="000066"/>
                </a:solidFill>
                <a:effectLst/>
              </a:rPr>
              <a:t>b) El rendimiento teórico.</a:t>
            </a:r>
          </a:p>
          <a:p>
            <a:pPr marL="268288" lvl="0" algn="just" eaLnBrk="1" fontAlgn="auto" hangingPunct="1">
              <a:lnSpc>
                <a:spcPct val="120000"/>
              </a:lnSpc>
              <a:spcBef>
                <a:spcPts val="0"/>
              </a:spcBef>
              <a:spcAft>
                <a:spcPts val="800"/>
              </a:spcAft>
              <a:defRPr/>
            </a:pPr>
            <a:r>
              <a:rPr lang="es-MX" sz="1600" b="0" kern="0" dirty="0">
                <a:solidFill>
                  <a:srgbClr val="000066"/>
                </a:solidFill>
                <a:effectLst/>
              </a:rPr>
              <a:t>c) El rendimiento experimental o real.</a:t>
            </a:r>
          </a:p>
          <a:p>
            <a:pPr marL="268288" lvl="0" algn="just" eaLnBrk="1" fontAlgn="auto" hangingPunct="1">
              <a:lnSpc>
                <a:spcPct val="120000"/>
              </a:lnSpc>
              <a:spcBef>
                <a:spcPts val="0"/>
              </a:spcBef>
              <a:spcAft>
                <a:spcPts val="800"/>
              </a:spcAft>
              <a:defRPr/>
            </a:pPr>
            <a:r>
              <a:rPr lang="es-MX" sz="1600" b="0" kern="0" dirty="0">
                <a:solidFill>
                  <a:srgbClr val="000066"/>
                </a:solidFill>
                <a:effectLst/>
              </a:rPr>
              <a:t>d) El rendimiento porcentual.</a:t>
            </a:r>
          </a:p>
        </p:txBody>
      </p:sp>
    </p:spTree>
    <p:extLst>
      <p:ext uri="{BB962C8B-B14F-4D97-AF65-F5344CB8AC3E}">
        <p14:creationId xmlns:p14="http://schemas.microsoft.com/office/powerpoint/2010/main" val="34739541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par>
                          <p:cTn id="23" fill="hold">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strips(downRight)">
                                      <p:cBhvr>
                                        <p:cTn id="26" dur="500"/>
                                        <p:tgtEl>
                                          <p:spTgt spid="3">
                                            <p:txEl>
                                              <p:pRg st="4" end="4"/>
                                            </p:txEl>
                                          </p:spTgt>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trips(downRight)">
                                      <p:cBhvr>
                                        <p:cTn id="30" dur="500"/>
                                        <p:tgtEl>
                                          <p:spTgt spid="3">
                                            <p:txEl>
                                              <p:pRg st="5" end="5"/>
                                            </p:txEl>
                                          </p:spTgt>
                                        </p:tgtEl>
                                      </p:cBhvr>
                                    </p:animEffect>
                                  </p:childTnLst>
                                </p:cTn>
                              </p:par>
                            </p:childTnLst>
                          </p:cTn>
                        </p:par>
                        <p:par>
                          <p:cTn id="31" fill="hold">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trips(downRight)">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3864922" y="724363"/>
            <a:ext cx="1412566"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Objetivos</a:t>
            </a:r>
          </a:p>
        </p:txBody>
      </p:sp>
      <p:sp>
        <p:nvSpPr>
          <p:cNvPr id="91159" name="Text Box 23"/>
          <p:cNvSpPr txBox="1">
            <a:spLocks noChangeArrowheads="1"/>
          </p:cNvSpPr>
          <p:nvPr/>
        </p:nvSpPr>
        <p:spPr bwMode="auto">
          <a:xfrm>
            <a:off x="753406" y="1484784"/>
            <a:ext cx="7635600" cy="3204467"/>
          </a:xfrm>
          <a:prstGeom prst="rect">
            <a:avLst/>
          </a:prstGeom>
          <a:noFill/>
          <a:ln w="9525">
            <a:noFill/>
            <a:miter lim="800000"/>
            <a:headEnd/>
            <a:tailEnd/>
          </a:ln>
          <a:effectLst/>
        </p:spPr>
        <p:txBody>
          <a:bodyPr>
            <a:spAutoFit/>
          </a:bodyPr>
          <a:lstStyle/>
          <a:p>
            <a:pPr marL="241300" indent="-241300" algn="just" eaLnBrk="1" hangingPunct="1">
              <a:lnSpc>
                <a:spcPct val="140000"/>
              </a:lnSpc>
              <a:spcAft>
                <a:spcPct val="40000"/>
              </a:spcAft>
              <a:tabLst>
                <a:tab pos="228600" algn="l"/>
              </a:tabLst>
            </a:pPr>
            <a:r>
              <a:rPr lang="es-ES" sz="1600" dirty="0">
                <a:solidFill>
                  <a:srgbClr val="000066"/>
                </a:solidFill>
                <a:effectLst/>
              </a:rPr>
              <a:t>El alumno:</a:t>
            </a:r>
          </a:p>
          <a:p>
            <a:pPr marL="241300" indent="-241300" algn="just" eaLnBrk="1" hangingPunct="1">
              <a:lnSpc>
                <a:spcPct val="140000"/>
              </a:lnSpc>
              <a:spcAft>
                <a:spcPct val="40000"/>
              </a:spcAft>
              <a:tabLst>
                <a:tab pos="228600" algn="l"/>
              </a:tabLst>
            </a:pPr>
            <a:r>
              <a:rPr lang="es-ES" sz="1600" b="0" dirty="0">
                <a:solidFill>
                  <a:srgbClr val="000066"/>
                </a:solidFill>
                <a:effectLst/>
              </a:rPr>
              <a:t>1.	</a:t>
            </a:r>
            <a:r>
              <a:rPr lang="es-ES_tradnl" sz="1600" b="0" dirty="0">
                <a:solidFill>
                  <a:srgbClr val="000066"/>
                </a:solidFill>
                <a:effectLst/>
                <a:cs typeface="Times New Roman" pitchFamily="18" charset="0"/>
              </a:rPr>
              <a:t>Conocerá las relaciones estequiométricas que existen entre reactivos y productos en una reacción química.</a:t>
            </a:r>
            <a:endParaRPr lang="es-ES" sz="1600" b="0" dirty="0">
              <a:solidFill>
                <a:srgbClr val="000066"/>
              </a:solidFill>
              <a:effectLst/>
            </a:endParaRPr>
          </a:p>
          <a:p>
            <a:pPr marL="241300" indent="-241300" algn="just" eaLnBrk="1" hangingPunct="1">
              <a:lnSpc>
                <a:spcPct val="140000"/>
              </a:lnSpc>
              <a:spcAft>
                <a:spcPct val="40000"/>
              </a:spcAft>
              <a:tabLst>
                <a:tab pos="228600" algn="l"/>
              </a:tabLst>
            </a:pPr>
            <a:r>
              <a:rPr lang="es-ES" sz="1600" b="0" dirty="0">
                <a:solidFill>
                  <a:srgbClr val="000066"/>
                </a:solidFill>
                <a:effectLst/>
              </a:rPr>
              <a:t>2.	</a:t>
            </a:r>
            <a:r>
              <a:rPr lang="es-ES_tradnl" sz="1600" b="0" dirty="0">
                <a:solidFill>
                  <a:srgbClr val="000066"/>
                </a:solidFill>
                <a:effectLst/>
                <a:cs typeface="Times New Roman" pitchFamily="18" charset="0"/>
              </a:rPr>
              <a:t>Comprenderá el concepto de reactivo limitante y reactivo en exceso en una reacción química.</a:t>
            </a:r>
            <a:endParaRPr lang="es-ES" sz="1600" b="0" dirty="0">
              <a:solidFill>
                <a:srgbClr val="000066"/>
              </a:solidFill>
              <a:effectLst/>
              <a:cs typeface="Times New Roman" pitchFamily="18" charset="0"/>
            </a:endParaRPr>
          </a:p>
          <a:p>
            <a:pPr marL="241300" indent="-241300" algn="just" eaLnBrk="1" hangingPunct="1">
              <a:lnSpc>
                <a:spcPct val="140000"/>
              </a:lnSpc>
              <a:spcAft>
                <a:spcPct val="40000"/>
              </a:spcAft>
              <a:tabLst>
                <a:tab pos="228600" algn="l"/>
              </a:tabLst>
            </a:pPr>
            <a:r>
              <a:rPr lang="es-ES" sz="1600" b="0" dirty="0">
                <a:solidFill>
                  <a:srgbClr val="000066"/>
                </a:solidFill>
                <a:effectLst/>
              </a:rPr>
              <a:t>3.	</a:t>
            </a:r>
            <a:r>
              <a:rPr lang="es-ES_tradnl" sz="1600" b="0" dirty="0">
                <a:solidFill>
                  <a:srgbClr val="000066"/>
                </a:solidFill>
                <a:effectLst/>
                <a:cs typeface="Times New Roman" pitchFamily="18" charset="0"/>
              </a:rPr>
              <a:t>Calculará las cantidades de reactivos que reaccionan para producir una determinada cantidad de producto.</a:t>
            </a:r>
            <a:endParaRPr lang="es-ES" sz="1600" b="0" dirty="0">
              <a:solidFill>
                <a:srgbClr val="000066"/>
              </a:solidFill>
              <a:effectLst/>
              <a:cs typeface="Times New Roman" pitchFamily="18" charset="0"/>
            </a:endParaRPr>
          </a:p>
          <a:p>
            <a:pPr marL="241300" indent="-241300" algn="just" eaLnBrk="1" hangingPunct="1">
              <a:lnSpc>
                <a:spcPct val="140000"/>
              </a:lnSpc>
              <a:spcAft>
                <a:spcPct val="40000"/>
              </a:spcAft>
              <a:tabLst>
                <a:tab pos="228600" algn="l"/>
              </a:tabLst>
            </a:pPr>
            <a:r>
              <a:rPr lang="es-ES" sz="1600" b="0" dirty="0">
                <a:solidFill>
                  <a:srgbClr val="000066"/>
                </a:solidFill>
                <a:effectLst/>
              </a:rPr>
              <a:t>4.	</a:t>
            </a:r>
            <a:r>
              <a:rPr lang="es-ES_tradnl" sz="1600" b="0" dirty="0">
                <a:solidFill>
                  <a:srgbClr val="000066"/>
                </a:solidFill>
                <a:effectLst/>
                <a:cs typeface="Times New Roman" pitchFamily="18" charset="0"/>
              </a:rPr>
              <a:t>Determinará el rendimiento porcentual de una reacción química.</a:t>
            </a:r>
            <a:endParaRPr lang="es-ES" sz="1600" b="0" dirty="0">
              <a:solidFill>
                <a:srgbClr val="000066"/>
              </a:solidFill>
              <a:effectLst/>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159">
                                            <p:txEl>
                                              <p:pRg st="0" end="0"/>
                                            </p:txEl>
                                          </p:spTgt>
                                        </p:tgtEl>
                                        <p:attrNameLst>
                                          <p:attrName>style.visibility</p:attrName>
                                        </p:attrNameLst>
                                      </p:cBhvr>
                                      <p:to>
                                        <p:strVal val="visible"/>
                                      </p:to>
                                    </p:set>
                                    <p:animEffect transition="in" filter="strips(downRight)">
                                      <p:cBhvr>
                                        <p:cTn id="7" dur="500"/>
                                        <p:tgtEl>
                                          <p:spTgt spid="9115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1159">
                                            <p:txEl>
                                              <p:pRg st="1" end="1"/>
                                            </p:txEl>
                                          </p:spTgt>
                                        </p:tgtEl>
                                        <p:attrNameLst>
                                          <p:attrName>style.visibility</p:attrName>
                                        </p:attrNameLst>
                                      </p:cBhvr>
                                      <p:to>
                                        <p:strVal val="visible"/>
                                      </p:to>
                                    </p:set>
                                    <p:animEffect transition="in" filter="strips(downRight)">
                                      <p:cBhvr>
                                        <p:cTn id="11" dur="500"/>
                                        <p:tgtEl>
                                          <p:spTgt spid="9115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1159">
                                            <p:txEl>
                                              <p:pRg st="2" end="2"/>
                                            </p:txEl>
                                          </p:spTgt>
                                        </p:tgtEl>
                                        <p:attrNameLst>
                                          <p:attrName>style.visibility</p:attrName>
                                        </p:attrNameLst>
                                      </p:cBhvr>
                                      <p:to>
                                        <p:strVal val="visible"/>
                                      </p:to>
                                    </p:set>
                                    <p:animEffect transition="in" filter="strips(downRight)">
                                      <p:cBhvr>
                                        <p:cTn id="15" dur="500"/>
                                        <p:tgtEl>
                                          <p:spTgt spid="9115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1159">
                                            <p:txEl>
                                              <p:pRg st="3" end="3"/>
                                            </p:txEl>
                                          </p:spTgt>
                                        </p:tgtEl>
                                        <p:attrNameLst>
                                          <p:attrName>style.visibility</p:attrName>
                                        </p:attrNameLst>
                                      </p:cBhvr>
                                      <p:to>
                                        <p:strVal val="visible"/>
                                      </p:to>
                                    </p:set>
                                    <p:animEffect transition="in" filter="strips(downRight)">
                                      <p:cBhvr>
                                        <p:cTn id="19" dur="500"/>
                                        <p:tgtEl>
                                          <p:spTgt spid="91159">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91159">
                                            <p:txEl>
                                              <p:pRg st="4" end="4"/>
                                            </p:txEl>
                                          </p:spTgt>
                                        </p:tgtEl>
                                        <p:attrNameLst>
                                          <p:attrName>style.visibility</p:attrName>
                                        </p:attrNameLst>
                                      </p:cBhvr>
                                      <p:to>
                                        <p:strVal val="visible"/>
                                      </p:to>
                                    </p:set>
                                    <p:animEffect transition="in" filter="strips(downRight)">
                                      <p:cBhvr>
                                        <p:cTn id="23" dur="500"/>
                                        <p:tgtEl>
                                          <p:spTgt spid="911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1" name="Text Box 7"/>
          <p:cNvSpPr txBox="1">
            <a:spLocks noChangeArrowheads="1"/>
          </p:cNvSpPr>
          <p:nvPr/>
        </p:nvSpPr>
        <p:spPr bwMode="auto">
          <a:xfrm>
            <a:off x="753413" y="1423472"/>
            <a:ext cx="7635600" cy="1126462"/>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En el primer experimento que se lleva a cabo en la práctica, se hacen reaccionar 0.1 [g] de Zn con 0.5 [g] de CuSO</a:t>
            </a:r>
            <a:r>
              <a:rPr lang="es-ES" sz="1600" b="0" baseline="-25000" dirty="0">
                <a:solidFill>
                  <a:srgbClr val="000066"/>
                </a:solidFill>
                <a:effectLst/>
                <a:cs typeface="Times New Roman" pitchFamily="18" charset="0"/>
              </a:rPr>
              <a:t>4</a:t>
            </a:r>
            <a:r>
              <a:rPr lang="es-ES" sz="1600" b="0" dirty="0">
                <a:solidFill>
                  <a:srgbClr val="000066"/>
                </a:solidFill>
                <a:effectLst/>
                <a:cs typeface="Times New Roman" pitchFamily="18" charset="0"/>
              </a:rPr>
              <a:t>·5H</a:t>
            </a:r>
            <a:r>
              <a:rPr lang="es-ES" sz="1600" b="0" baseline="-25000" dirty="0">
                <a:solidFill>
                  <a:srgbClr val="000066"/>
                </a:solidFill>
                <a:effectLst/>
                <a:cs typeface="Times New Roman" pitchFamily="18" charset="0"/>
              </a:rPr>
              <a:t>2</a:t>
            </a:r>
            <a:r>
              <a:rPr lang="es-ES" sz="1600" b="0" dirty="0">
                <a:solidFill>
                  <a:srgbClr val="000066"/>
                </a:solidFill>
                <a:effectLst/>
                <a:cs typeface="Times New Roman" pitchFamily="18" charset="0"/>
              </a:rPr>
              <a:t>O. La reacción que se lleva a cabo es la siguiente:</a:t>
            </a:r>
          </a:p>
        </p:txBody>
      </p:sp>
      <p:sp>
        <p:nvSpPr>
          <p:cNvPr id="4" name="Text Box 19"/>
          <p:cNvSpPr txBox="1">
            <a:spLocks noChangeArrowheads="1"/>
          </p:cNvSpPr>
          <p:nvPr/>
        </p:nvSpPr>
        <p:spPr bwMode="auto">
          <a:xfrm>
            <a:off x="3917829" y="731251"/>
            <a:ext cx="130676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Cálculos</a:t>
            </a:r>
          </a:p>
        </p:txBody>
      </p:sp>
      <p:grpSp>
        <p:nvGrpSpPr>
          <p:cNvPr id="5" name="Group 3"/>
          <p:cNvGrpSpPr>
            <a:grpSpLocks/>
          </p:cNvGrpSpPr>
          <p:nvPr/>
        </p:nvGrpSpPr>
        <p:grpSpPr bwMode="auto">
          <a:xfrm>
            <a:off x="1020764" y="2636916"/>
            <a:ext cx="7127875" cy="436563"/>
            <a:chOff x="492" y="2160"/>
            <a:chExt cx="4490" cy="275"/>
          </a:xfrm>
        </p:grpSpPr>
        <p:sp>
          <p:nvSpPr>
            <p:cNvPr id="6" name="Text Box 4"/>
            <p:cNvSpPr txBox="1">
              <a:spLocks noChangeArrowheads="1"/>
            </p:cNvSpPr>
            <p:nvPr/>
          </p:nvSpPr>
          <p:spPr bwMode="auto">
            <a:xfrm>
              <a:off x="492" y="2160"/>
              <a:ext cx="267"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a:solidFill>
                    <a:srgbClr val="000066"/>
                  </a:solidFill>
                  <a:effectLst/>
                  <a:cs typeface="Times New Roman" pitchFamily="18" charset="0"/>
                </a:rPr>
                <a:t>Zn</a:t>
              </a:r>
            </a:p>
          </p:txBody>
        </p:sp>
        <p:sp>
          <p:nvSpPr>
            <p:cNvPr id="7" name="Text Box 5"/>
            <p:cNvSpPr txBox="1">
              <a:spLocks noChangeArrowheads="1"/>
            </p:cNvSpPr>
            <p:nvPr/>
          </p:nvSpPr>
          <p:spPr bwMode="auto">
            <a:xfrm>
              <a:off x="1187" y="2160"/>
              <a:ext cx="192"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a:t>
              </a:r>
            </a:p>
          </p:txBody>
        </p:sp>
        <p:sp>
          <p:nvSpPr>
            <p:cNvPr id="8" name="Text Box 6"/>
            <p:cNvSpPr txBox="1">
              <a:spLocks noChangeArrowheads="1"/>
            </p:cNvSpPr>
            <p:nvPr/>
          </p:nvSpPr>
          <p:spPr bwMode="auto">
            <a:xfrm>
              <a:off x="1732" y="2160"/>
              <a:ext cx="515" cy="275"/>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600" b="0" dirty="0">
                  <a:solidFill>
                    <a:srgbClr val="000066"/>
                  </a:solidFill>
                  <a:effectLst/>
                  <a:cs typeface="Times New Roman" pitchFamily="18" charset="0"/>
                </a:rPr>
                <a:t>CuSO</a:t>
              </a:r>
              <a:r>
                <a:rPr lang="es-ES" sz="1600" b="0" baseline="-25000" dirty="0">
                  <a:solidFill>
                    <a:srgbClr val="000066"/>
                  </a:solidFill>
                  <a:effectLst/>
                  <a:cs typeface="Times New Roman" pitchFamily="18" charset="0"/>
                </a:rPr>
                <a:t>4</a:t>
              </a:r>
            </a:p>
          </p:txBody>
        </p:sp>
        <p:sp>
          <p:nvSpPr>
            <p:cNvPr id="9" name="Line 7"/>
            <p:cNvSpPr>
              <a:spLocks noChangeShapeType="1"/>
            </p:cNvSpPr>
            <p:nvPr/>
          </p:nvSpPr>
          <p:spPr bwMode="auto">
            <a:xfrm>
              <a:off x="2594" y="2310"/>
              <a:ext cx="432" cy="0"/>
            </a:xfrm>
            <a:prstGeom prst="line">
              <a:avLst/>
            </a:prstGeom>
            <a:noFill/>
            <a:ln w="9525">
              <a:solidFill>
                <a:schemeClr val="hlink"/>
              </a:solidFill>
              <a:round/>
              <a:headEnd/>
              <a:tailEnd type="triangle" w="med" len="med"/>
            </a:ln>
            <a:effectLst/>
          </p:spPr>
          <p:txBody>
            <a:bodyPr/>
            <a:lstStyle/>
            <a:p>
              <a:endParaRPr lang="es-MX" sz="1600" b="0">
                <a:solidFill>
                  <a:srgbClr val="000066"/>
                </a:solidFill>
              </a:endParaRPr>
            </a:p>
          </p:txBody>
        </p:sp>
        <p:sp>
          <p:nvSpPr>
            <p:cNvPr id="10" name="Text Box 8"/>
            <p:cNvSpPr txBox="1">
              <a:spLocks noChangeArrowheads="1"/>
            </p:cNvSpPr>
            <p:nvPr/>
          </p:nvSpPr>
          <p:spPr bwMode="auto">
            <a:xfrm>
              <a:off x="3271" y="2160"/>
              <a:ext cx="501" cy="275"/>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600" b="0" dirty="0">
                  <a:solidFill>
                    <a:srgbClr val="000066"/>
                  </a:solidFill>
                  <a:effectLst/>
                  <a:cs typeface="Times New Roman" pitchFamily="18" charset="0"/>
                </a:rPr>
                <a:t>ZnSO</a:t>
              </a:r>
              <a:r>
                <a:rPr lang="es-ES" sz="1600" b="0" baseline="-25000" dirty="0">
                  <a:solidFill>
                    <a:srgbClr val="000066"/>
                  </a:solidFill>
                  <a:effectLst/>
                  <a:cs typeface="Times New Roman" pitchFamily="18" charset="0"/>
                </a:rPr>
                <a:t>4</a:t>
              </a:r>
            </a:p>
          </p:txBody>
        </p:sp>
        <p:sp>
          <p:nvSpPr>
            <p:cNvPr id="11" name="Text Box 9"/>
            <p:cNvSpPr txBox="1">
              <a:spLocks noChangeArrowheads="1"/>
            </p:cNvSpPr>
            <p:nvPr/>
          </p:nvSpPr>
          <p:spPr bwMode="auto">
            <a:xfrm>
              <a:off x="4170" y="2160"/>
              <a:ext cx="192"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a:t>
              </a:r>
            </a:p>
          </p:txBody>
        </p:sp>
        <p:sp>
          <p:nvSpPr>
            <p:cNvPr id="12" name="Text Box 10"/>
            <p:cNvSpPr txBox="1">
              <a:spLocks noChangeArrowheads="1"/>
            </p:cNvSpPr>
            <p:nvPr/>
          </p:nvSpPr>
          <p:spPr bwMode="auto">
            <a:xfrm>
              <a:off x="4701" y="2160"/>
              <a:ext cx="281"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Cu</a:t>
              </a:r>
              <a:endParaRPr lang="es-ES" sz="1600" b="0" baseline="-25000" dirty="0">
                <a:solidFill>
                  <a:srgbClr val="000066"/>
                </a:solidFill>
                <a:effectLst/>
                <a:cs typeface="Times New Roman" pitchFamily="18" charset="0"/>
              </a:endParaRPr>
            </a:p>
          </p:txBody>
        </p:sp>
      </p:grpSp>
      <p:sp>
        <p:nvSpPr>
          <p:cNvPr id="13" name="Text Box 11"/>
          <p:cNvSpPr txBox="1">
            <a:spLocks noChangeArrowheads="1"/>
          </p:cNvSpPr>
          <p:nvPr/>
        </p:nvSpPr>
        <p:spPr bwMode="auto">
          <a:xfrm>
            <a:off x="760472" y="3152850"/>
            <a:ext cx="939681" cy="307777"/>
          </a:xfrm>
          <a:prstGeom prst="rect">
            <a:avLst/>
          </a:prstGeom>
          <a:noFill/>
          <a:ln w="9525">
            <a:noFill/>
            <a:miter lim="800000"/>
            <a:headEnd/>
            <a:tailEnd/>
          </a:ln>
          <a:effectLst/>
        </p:spPr>
        <p:txBody>
          <a:bodyPr wrap="none">
            <a:spAutoFit/>
          </a:bodyPr>
          <a:lstStyle/>
          <a:p>
            <a:pPr>
              <a:spcBef>
                <a:spcPct val="50000"/>
              </a:spcBef>
            </a:pPr>
            <a:r>
              <a:rPr lang="es-ES" sz="1400" b="0" dirty="0">
                <a:solidFill>
                  <a:srgbClr val="0000FF"/>
                </a:solidFill>
                <a:effectLst/>
              </a:rPr>
              <a:t>0.1 [g] Zn</a:t>
            </a:r>
          </a:p>
        </p:txBody>
      </p:sp>
      <p:sp>
        <p:nvSpPr>
          <p:cNvPr id="14" name="Text Box 12"/>
          <p:cNvSpPr txBox="1">
            <a:spLocks noChangeArrowheads="1"/>
          </p:cNvSpPr>
          <p:nvPr/>
        </p:nvSpPr>
        <p:spPr bwMode="auto">
          <a:xfrm>
            <a:off x="2546301" y="3152850"/>
            <a:ext cx="1782860" cy="307777"/>
          </a:xfrm>
          <a:prstGeom prst="rect">
            <a:avLst/>
          </a:prstGeom>
          <a:noFill/>
          <a:ln w="9525">
            <a:noFill/>
            <a:miter lim="800000"/>
            <a:headEnd/>
            <a:tailEnd/>
          </a:ln>
          <a:effectLst/>
        </p:spPr>
        <p:txBody>
          <a:bodyPr wrap="none">
            <a:spAutoFit/>
          </a:bodyPr>
          <a:lstStyle/>
          <a:p>
            <a:pPr>
              <a:spcBef>
                <a:spcPct val="20000"/>
              </a:spcBef>
            </a:pPr>
            <a:r>
              <a:rPr lang="es-ES" sz="1400" b="0" dirty="0">
                <a:solidFill>
                  <a:srgbClr val="0000FF"/>
                </a:solidFill>
                <a:effectLst/>
              </a:rPr>
              <a:t>0.5 [g] CuSO</a:t>
            </a:r>
            <a:r>
              <a:rPr lang="es-ES" sz="1400" b="0" baseline="-25000" dirty="0">
                <a:solidFill>
                  <a:srgbClr val="0000FF"/>
                </a:solidFill>
                <a:effectLst/>
              </a:rPr>
              <a:t>4</a:t>
            </a:r>
            <a:r>
              <a:rPr lang="es-ES" sz="1400" b="0" dirty="0">
                <a:solidFill>
                  <a:srgbClr val="0000FF"/>
                </a:solidFill>
                <a:effectLst/>
              </a:rPr>
              <a:t>·5H</a:t>
            </a:r>
            <a:r>
              <a:rPr lang="es-ES" sz="1400" b="0" baseline="-25000" dirty="0">
                <a:solidFill>
                  <a:srgbClr val="0000FF"/>
                </a:solidFill>
                <a:effectLst/>
              </a:rPr>
              <a:t>2</a:t>
            </a:r>
            <a:r>
              <a:rPr lang="es-ES" sz="1400" b="0" dirty="0">
                <a:solidFill>
                  <a:srgbClr val="0000FF"/>
                </a:solidFill>
                <a:effectLst/>
              </a:rPr>
              <a:t>O</a:t>
            </a:r>
          </a:p>
        </p:txBody>
      </p:sp>
    </p:spTree>
    <p:extLst>
      <p:ext uri="{BB962C8B-B14F-4D97-AF65-F5344CB8AC3E}">
        <p14:creationId xmlns:p14="http://schemas.microsoft.com/office/powerpoint/2010/main" val="17509704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1431"/>
                                        </p:tgtEl>
                                        <p:attrNameLst>
                                          <p:attrName>style.visibility</p:attrName>
                                        </p:attrNameLst>
                                      </p:cBhvr>
                                      <p:to>
                                        <p:strVal val="visible"/>
                                      </p:to>
                                    </p:set>
                                    <p:animEffect transition="in" filter="fade">
                                      <p:cBhvr>
                                        <p:cTn id="7" dur="500"/>
                                        <p:tgtEl>
                                          <p:spTgt spid="2314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1" grpId="0" autoUpdateAnimBg="0"/>
      <p:bldP spid="13" grpId="0" autoUpdateAnimBg="0"/>
      <p:bldP spid="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1" name="Text Box 7"/>
          <p:cNvSpPr txBox="1">
            <a:spLocks noChangeArrowheads="1"/>
          </p:cNvSpPr>
          <p:nvPr/>
        </p:nvSpPr>
        <p:spPr bwMode="auto">
          <a:xfrm>
            <a:off x="719138" y="1425433"/>
            <a:ext cx="7597277" cy="781752"/>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En el segundo experimento que se lleva a cabo en la práctica, se hacen reaccionar 0.1 [g] de Zn con 0.5 [ml] de HCl 37.6 [%] m/m</a:t>
            </a:r>
            <a:r>
              <a:rPr lang="es-ES_tradnl" sz="1600" b="0" dirty="0">
                <a:solidFill>
                  <a:srgbClr val="000066"/>
                </a:solidFill>
                <a:effectLst/>
                <a:cs typeface="Times New Roman" pitchFamily="18" charset="0"/>
              </a:rPr>
              <a:t> (</a:t>
            </a:r>
            <a:r>
              <a:rPr lang="es-ES_tradnl" sz="1600" b="0" dirty="0">
                <a:solidFill>
                  <a:srgbClr val="000066"/>
                </a:solidFill>
                <a:effectLst/>
                <a:latin typeface="Symbol" pitchFamily="18" charset="2"/>
                <a:cs typeface="Times New Roman" pitchFamily="18" charset="0"/>
              </a:rPr>
              <a:t>r</a:t>
            </a:r>
            <a:r>
              <a:rPr lang="es-ES_tradnl" sz="1600" b="0" dirty="0">
                <a:solidFill>
                  <a:srgbClr val="000066"/>
                </a:solidFill>
                <a:effectLst/>
                <a:cs typeface="Times New Roman" pitchFamily="18" charset="0"/>
              </a:rPr>
              <a:t> = 1.19 [g/cm</a:t>
            </a:r>
            <a:r>
              <a:rPr lang="es-ES_tradnl" sz="1600" b="0" baseline="30000" dirty="0">
                <a:solidFill>
                  <a:srgbClr val="000066"/>
                </a:solidFill>
                <a:effectLst/>
                <a:cs typeface="Times New Roman" pitchFamily="18" charset="0"/>
              </a:rPr>
              <a:t>3</a:t>
            </a:r>
            <a:r>
              <a:rPr lang="es-ES_tradnl" sz="1600" b="0" dirty="0">
                <a:solidFill>
                  <a:srgbClr val="000066"/>
                </a:solidFill>
                <a:effectLst/>
                <a:cs typeface="Times New Roman" pitchFamily="18" charset="0"/>
              </a:rPr>
              <a:t>])</a:t>
            </a:r>
            <a:r>
              <a:rPr lang="es-ES" sz="1600" b="0" dirty="0">
                <a:solidFill>
                  <a:srgbClr val="000066"/>
                </a:solidFill>
                <a:effectLst/>
                <a:cs typeface="Times New Roman" pitchFamily="18" charset="0"/>
              </a:rPr>
              <a:t>.</a:t>
            </a:r>
          </a:p>
        </p:txBody>
      </p:sp>
      <p:sp>
        <p:nvSpPr>
          <p:cNvPr id="4" name="Text Box 19"/>
          <p:cNvSpPr txBox="1">
            <a:spLocks noChangeArrowheads="1"/>
          </p:cNvSpPr>
          <p:nvPr/>
        </p:nvSpPr>
        <p:spPr bwMode="auto">
          <a:xfrm>
            <a:off x="3917830" y="731251"/>
            <a:ext cx="1306768"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Cálculos</a:t>
            </a:r>
          </a:p>
        </p:txBody>
      </p:sp>
      <p:grpSp>
        <p:nvGrpSpPr>
          <p:cNvPr id="5" name="Group 3"/>
          <p:cNvGrpSpPr>
            <a:grpSpLocks/>
          </p:cNvGrpSpPr>
          <p:nvPr/>
        </p:nvGrpSpPr>
        <p:grpSpPr bwMode="auto">
          <a:xfrm>
            <a:off x="1134666" y="2415629"/>
            <a:ext cx="7107236" cy="436563"/>
            <a:chOff x="492" y="2160"/>
            <a:chExt cx="4477" cy="275"/>
          </a:xfrm>
        </p:grpSpPr>
        <p:sp>
          <p:nvSpPr>
            <p:cNvPr id="6" name="Text Box 4"/>
            <p:cNvSpPr txBox="1">
              <a:spLocks noChangeArrowheads="1"/>
            </p:cNvSpPr>
            <p:nvPr/>
          </p:nvSpPr>
          <p:spPr bwMode="auto">
            <a:xfrm>
              <a:off x="492" y="2160"/>
              <a:ext cx="267"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a:solidFill>
                    <a:srgbClr val="000066"/>
                  </a:solidFill>
                  <a:effectLst/>
                  <a:cs typeface="Times New Roman" pitchFamily="18" charset="0"/>
                </a:rPr>
                <a:t>Zn</a:t>
              </a:r>
            </a:p>
          </p:txBody>
        </p:sp>
        <p:sp>
          <p:nvSpPr>
            <p:cNvPr id="7" name="Text Box 5"/>
            <p:cNvSpPr txBox="1">
              <a:spLocks noChangeArrowheads="1"/>
            </p:cNvSpPr>
            <p:nvPr/>
          </p:nvSpPr>
          <p:spPr bwMode="auto">
            <a:xfrm>
              <a:off x="1206" y="2160"/>
              <a:ext cx="192"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a:t>
              </a:r>
            </a:p>
          </p:txBody>
        </p:sp>
        <p:sp>
          <p:nvSpPr>
            <p:cNvPr id="8" name="Text Box 6"/>
            <p:cNvSpPr txBox="1">
              <a:spLocks noChangeArrowheads="1"/>
            </p:cNvSpPr>
            <p:nvPr/>
          </p:nvSpPr>
          <p:spPr bwMode="auto">
            <a:xfrm>
              <a:off x="1825" y="2160"/>
              <a:ext cx="330"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dirty="0" err="1">
                  <a:solidFill>
                    <a:srgbClr val="000066"/>
                  </a:solidFill>
                  <a:effectLst/>
                  <a:cs typeface="Times New Roman" pitchFamily="18" charset="0"/>
                </a:rPr>
                <a:t>HCl</a:t>
              </a:r>
              <a:endParaRPr lang="es-ES" sz="1600" b="0" baseline="-25000" dirty="0">
                <a:solidFill>
                  <a:srgbClr val="000066"/>
                </a:solidFill>
                <a:effectLst/>
                <a:cs typeface="Times New Roman" pitchFamily="18" charset="0"/>
              </a:endParaRPr>
            </a:p>
          </p:txBody>
        </p:sp>
        <p:sp>
          <p:nvSpPr>
            <p:cNvPr id="9" name="Line 7"/>
            <p:cNvSpPr>
              <a:spLocks noChangeShapeType="1"/>
            </p:cNvSpPr>
            <p:nvPr/>
          </p:nvSpPr>
          <p:spPr bwMode="auto">
            <a:xfrm>
              <a:off x="2594" y="2310"/>
              <a:ext cx="432" cy="0"/>
            </a:xfrm>
            <a:prstGeom prst="line">
              <a:avLst/>
            </a:prstGeom>
            <a:noFill/>
            <a:ln w="9525">
              <a:solidFill>
                <a:schemeClr val="hlink"/>
              </a:solidFill>
              <a:round/>
              <a:headEnd/>
              <a:tailEnd type="triangle" w="med" len="med"/>
            </a:ln>
            <a:effectLst/>
          </p:spPr>
          <p:txBody>
            <a:bodyPr/>
            <a:lstStyle/>
            <a:p>
              <a:endParaRPr lang="es-MX" sz="1600" b="0">
                <a:solidFill>
                  <a:srgbClr val="000066"/>
                </a:solidFill>
              </a:endParaRPr>
            </a:p>
          </p:txBody>
        </p:sp>
        <p:sp>
          <p:nvSpPr>
            <p:cNvPr id="10" name="Text Box 8"/>
            <p:cNvSpPr txBox="1">
              <a:spLocks noChangeArrowheads="1"/>
            </p:cNvSpPr>
            <p:nvPr/>
          </p:nvSpPr>
          <p:spPr bwMode="auto">
            <a:xfrm>
              <a:off x="3303" y="2160"/>
              <a:ext cx="435"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a:solidFill>
                    <a:srgbClr val="000066"/>
                  </a:solidFill>
                  <a:effectLst/>
                  <a:cs typeface="Times New Roman" pitchFamily="18" charset="0"/>
                </a:rPr>
                <a:t>ZnCl</a:t>
              </a:r>
              <a:r>
                <a:rPr lang="es-ES" sz="1600" b="0" baseline="-25000">
                  <a:solidFill>
                    <a:srgbClr val="000066"/>
                  </a:solidFill>
                  <a:effectLst/>
                  <a:cs typeface="Times New Roman" pitchFamily="18" charset="0"/>
                </a:rPr>
                <a:t>2</a:t>
              </a:r>
              <a:endParaRPr lang="es-ES" sz="1600" b="0">
                <a:solidFill>
                  <a:srgbClr val="000066"/>
                </a:solidFill>
                <a:effectLst/>
                <a:cs typeface="Times New Roman" pitchFamily="18" charset="0"/>
              </a:endParaRPr>
            </a:p>
          </p:txBody>
        </p:sp>
        <p:sp>
          <p:nvSpPr>
            <p:cNvPr id="11" name="Text Box 9"/>
            <p:cNvSpPr txBox="1">
              <a:spLocks noChangeArrowheads="1"/>
            </p:cNvSpPr>
            <p:nvPr/>
          </p:nvSpPr>
          <p:spPr bwMode="auto">
            <a:xfrm>
              <a:off x="4144" y="2160"/>
              <a:ext cx="192"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a:t>
              </a:r>
            </a:p>
          </p:txBody>
        </p:sp>
        <p:sp>
          <p:nvSpPr>
            <p:cNvPr id="12" name="Text Box 10"/>
            <p:cNvSpPr txBox="1">
              <a:spLocks noChangeArrowheads="1"/>
            </p:cNvSpPr>
            <p:nvPr/>
          </p:nvSpPr>
          <p:spPr bwMode="auto">
            <a:xfrm>
              <a:off x="4712" y="2160"/>
              <a:ext cx="257" cy="275"/>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600" b="0">
                  <a:solidFill>
                    <a:srgbClr val="000066"/>
                  </a:solidFill>
                  <a:effectLst/>
                  <a:cs typeface="Times New Roman" pitchFamily="18" charset="0"/>
                </a:rPr>
                <a:t>H</a:t>
              </a:r>
              <a:r>
                <a:rPr lang="es-ES" sz="1600" b="0" baseline="-25000">
                  <a:solidFill>
                    <a:srgbClr val="000066"/>
                  </a:solidFill>
                  <a:effectLst/>
                  <a:cs typeface="Times New Roman" pitchFamily="18" charset="0"/>
                </a:rPr>
                <a:t>2</a:t>
              </a:r>
            </a:p>
          </p:txBody>
        </p:sp>
      </p:grpSp>
      <p:sp>
        <p:nvSpPr>
          <p:cNvPr id="13" name="Text Box 11"/>
          <p:cNvSpPr txBox="1">
            <a:spLocks noChangeArrowheads="1"/>
          </p:cNvSpPr>
          <p:nvPr/>
        </p:nvSpPr>
        <p:spPr bwMode="auto">
          <a:xfrm>
            <a:off x="874375" y="2931563"/>
            <a:ext cx="939681" cy="307777"/>
          </a:xfrm>
          <a:prstGeom prst="rect">
            <a:avLst/>
          </a:prstGeom>
          <a:noFill/>
          <a:ln w="9525">
            <a:noFill/>
            <a:miter lim="800000"/>
            <a:headEnd/>
            <a:tailEnd/>
          </a:ln>
          <a:effectLst/>
        </p:spPr>
        <p:txBody>
          <a:bodyPr wrap="none">
            <a:spAutoFit/>
          </a:bodyPr>
          <a:lstStyle/>
          <a:p>
            <a:pPr>
              <a:spcBef>
                <a:spcPct val="50000"/>
              </a:spcBef>
            </a:pPr>
            <a:r>
              <a:rPr lang="es-ES" sz="1400" b="0" dirty="0">
                <a:solidFill>
                  <a:srgbClr val="0000FF"/>
                </a:solidFill>
                <a:effectLst/>
              </a:rPr>
              <a:t>0.1 [g] Zn</a:t>
            </a:r>
          </a:p>
        </p:txBody>
      </p:sp>
      <p:sp>
        <p:nvSpPr>
          <p:cNvPr id="14" name="Text Box 12"/>
          <p:cNvSpPr txBox="1">
            <a:spLocks noChangeArrowheads="1"/>
          </p:cNvSpPr>
          <p:nvPr/>
        </p:nvSpPr>
        <p:spPr bwMode="auto">
          <a:xfrm>
            <a:off x="2891036" y="2931563"/>
            <a:ext cx="1321196" cy="824841"/>
          </a:xfrm>
          <a:prstGeom prst="rect">
            <a:avLst/>
          </a:prstGeom>
          <a:noFill/>
          <a:ln w="9525">
            <a:noFill/>
            <a:miter lim="800000"/>
            <a:headEnd/>
            <a:tailEnd/>
          </a:ln>
          <a:effectLst/>
        </p:spPr>
        <p:txBody>
          <a:bodyPr wrap="none">
            <a:spAutoFit/>
          </a:bodyPr>
          <a:lstStyle/>
          <a:p>
            <a:pPr>
              <a:spcBef>
                <a:spcPct val="20000"/>
              </a:spcBef>
            </a:pPr>
            <a:r>
              <a:rPr lang="es-ES" sz="1400" b="0" dirty="0">
                <a:solidFill>
                  <a:srgbClr val="0000FF"/>
                </a:solidFill>
                <a:effectLst/>
              </a:rPr>
              <a:t>0.5 [ml] </a:t>
            </a:r>
            <a:r>
              <a:rPr lang="es-ES" sz="1400" b="0" dirty="0" err="1">
                <a:solidFill>
                  <a:srgbClr val="0000FF"/>
                </a:solidFill>
                <a:effectLst/>
              </a:rPr>
              <a:t>Disol</a:t>
            </a:r>
            <a:r>
              <a:rPr lang="es-ES" sz="1400" b="0" dirty="0">
                <a:solidFill>
                  <a:srgbClr val="0000FF"/>
                </a:solidFill>
                <a:effectLst/>
              </a:rPr>
              <a:t>.</a:t>
            </a:r>
          </a:p>
          <a:p>
            <a:pPr>
              <a:spcBef>
                <a:spcPct val="20000"/>
              </a:spcBef>
            </a:pPr>
            <a:r>
              <a:rPr lang="es-ES" sz="1400" b="0" dirty="0">
                <a:solidFill>
                  <a:srgbClr val="0000FF"/>
                </a:solidFill>
                <a:effectLst/>
              </a:rPr>
              <a:t>37.6</a:t>
            </a:r>
            <a:r>
              <a:rPr lang="es-ES" sz="1400" b="0" dirty="0">
                <a:solidFill>
                  <a:srgbClr val="0000FF"/>
                </a:solidFill>
                <a:effectLst/>
                <a:cs typeface="Times New Roman" pitchFamily="18" charset="0"/>
              </a:rPr>
              <a:t> [%] m/m</a:t>
            </a:r>
            <a:endParaRPr lang="es-ES_tradnl" sz="1400" b="0" dirty="0">
              <a:solidFill>
                <a:srgbClr val="0000FF"/>
              </a:solidFill>
              <a:effectLst/>
              <a:cs typeface="Times New Roman" pitchFamily="18" charset="0"/>
            </a:endParaRPr>
          </a:p>
          <a:p>
            <a:pPr>
              <a:spcBef>
                <a:spcPct val="20000"/>
              </a:spcBef>
            </a:pPr>
            <a:r>
              <a:rPr lang="es-ES_tradnl" sz="1400" b="0" dirty="0">
                <a:solidFill>
                  <a:srgbClr val="0000FF"/>
                </a:solidFill>
                <a:effectLst/>
                <a:latin typeface="Symbol" pitchFamily="18" charset="2"/>
                <a:cs typeface="Times New Roman" pitchFamily="18" charset="0"/>
              </a:rPr>
              <a:t>r</a:t>
            </a:r>
            <a:r>
              <a:rPr lang="es-ES_tradnl" sz="1400" b="0" dirty="0">
                <a:solidFill>
                  <a:srgbClr val="0000FF"/>
                </a:solidFill>
                <a:effectLst/>
                <a:cs typeface="Times New Roman" pitchFamily="18" charset="0"/>
              </a:rPr>
              <a:t> = 1.19 [g/ml]</a:t>
            </a:r>
            <a:endParaRPr lang="es-ES" sz="1400" b="0" dirty="0">
              <a:solidFill>
                <a:srgbClr val="0000FF"/>
              </a:solidFill>
              <a:effectLst/>
              <a:cs typeface="Times New Roman" pitchFamily="18" charset="0"/>
            </a:endParaRPr>
          </a:p>
        </p:txBody>
      </p:sp>
    </p:spTree>
    <p:extLst>
      <p:ext uri="{BB962C8B-B14F-4D97-AF65-F5344CB8AC3E}">
        <p14:creationId xmlns:p14="http://schemas.microsoft.com/office/powerpoint/2010/main" val="32518168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1431"/>
                                        </p:tgtEl>
                                        <p:attrNameLst>
                                          <p:attrName>style.visibility</p:attrName>
                                        </p:attrNameLst>
                                      </p:cBhvr>
                                      <p:to>
                                        <p:strVal val="visible"/>
                                      </p:to>
                                    </p:set>
                                    <p:animEffect transition="in" filter="fade">
                                      <p:cBhvr>
                                        <p:cTn id="7" dur="500"/>
                                        <p:tgtEl>
                                          <p:spTgt spid="2314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1" grpId="0" autoUpdateAnimBg="0"/>
      <p:bldP spid="13" grpId="0" autoUpdateAnimBg="0"/>
      <p:bldP spid="1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a:t>
            </a:r>
            <a:r>
              <a:rPr lang="es-ES" sz="1400" b="0" kern="0" dirty="0" smtClean="0">
                <a:solidFill>
                  <a:srgbClr val="000066"/>
                </a:solidFill>
                <a:effectLst/>
              </a:rPr>
              <a:t>Márquez</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09551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539554" y="1340768"/>
            <a:ext cx="8064894" cy="742254"/>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Son las relaciones que se establecen entre los reactivos y productos de una reacción química, y pueden estar dadas en términos de átomos, moléculas, moles, gramos, etc.</a:t>
            </a:r>
            <a:endParaRPr lang="es-ES" sz="1600" b="0" dirty="0">
              <a:solidFill>
                <a:srgbClr val="000066"/>
              </a:solidFill>
              <a:effectLst/>
            </a:endParaRPr>
          </a:p>
        </p:txBody>
      </p:sp>
      <p:sp>
        <p:nvSpPr>
          <p:cNvPr id="7" name="Text Box 19"/>
          <p:cNvSpPr txBox="1">
            <a:spLocks noChangeArrowheads="1"/>
          </p:cNvSpPr>
          <p:nvPr/>
        </p:nvSpPr>
        <p:spPr bwMode="auto">
          <a:xfrm>
            <a:off x="2550466" y="736568"/>
            <a:ext cx="4041491"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Relaciones estequiométricas</a:t>
            </a:r>
          </a:p>
        </p:txBody>
      </p:sp>
      <p:grpSp>
        <p:nvGrpSpPr>
          <p:cNvPr id="8" name="7 Grupo"/>
          <p:cNvGrpSpPr/>
          <p:nvPr/>
        </p:nvGrpSpPr>
        <p:grpSpPr>
          <a:xfrm>
            <a:off x="285999" y="2452826"/>
            <a:ext cx="8560357" cy="400110"/>
            <a:chOff x="285999" y="3212976"/>
            <a:chExt cx="8560357" cy="400110"/>
          </a:xfrm>
          <a:solidFill>
            <a:srgbClr val="FAFAD2"/>
          </a:solidFill>
        </p:grpSpPr>
        <p:sp>
          <p:nvSpPr>
            <p:cNvPr id="19" name="18 CuadroTexto"/>
            <p:cNvSpPr txBox="1"/>
            <p:nvPr/>
          </p:nvSpPr>
          <p:spPr>
            <a:xfrm>
              <a:off x="285999" y="3212976"/>
              <a:ext cx="8560357" cy="400110"/>
            </a:xfrm>
            <a:prstGeom prst="rect">
              <a:avLst/>
            </a:prstGeom>
            <a:solidFill>
              <a:srgbClr val="FAFAE6"/>
            </a:solidFill>
          </p:spPr>
          <p:txBody>
            <a:bodyPr wrap="none" rtlCol="0">
              <a:spAutoFit/>
            </a:bodyPr>
            <a:lstStyle/>
            <a:p>
              <a:r>
                <a:rPr lang="es-MX" sz="2000" dirty="0">
                  <a:solidFill>
                    <a:srgbClr val="FF0000"/>
                  </a:solidFill>
                  <a:effectLst/>
                  <a:latin typeface="Arial" panose="020B0604020202020204" pitchFamily="34" charset="0"/>
                  <a:cs typeface="Arial" panose="020B0604020202020204" pitchFamily="34" charset="0"/>
                </a:rPr>
                <a:t>1</a:t>
              </a:r>
              <a:r>
                <a:rPr lang="es-MX" sz="2000" dirty="0">
                  <a:effectLst/>
                  <a:latin typeface="Arial" panose="020B0604020202020204" pitchFamily="34" charset="0"/>
                  <a:cs typeface="Arial" panose="020B0604020202020204" pitchFamily="34" charset="0"/>
                </a:rPr>
                <a:t>H</a:t>
              </a:r>
              <a:r>
                <a:rPr lang="es-MX" sz="2000" baseline="-25000" dirty="0">
                  <a:effectLst/>
                  <a:latin typeface="Arial" panose="020B0604020202020204" pitchFamily="34" charset="0"/>
                  <a:cs typeface="Arial" panose="020B0604020202020204" pitchFamily="34" charset="0"/>
                </a:rPr>
                <a:t>2</a:t>
              </a:r>
              <a:r>
                <a:rPr lang="es-MX" sz="2000" dirty="0">
                  <a:effectLst/>
                  <a:latin typeface="Arial" panose="020B0604020202020204" pitchFamily="34" charset="0"/>
                  <a:cs typeface="Arial" panose="020B0604020202020204" pitchFamily="34" charset="0"/>
                </a:rPr>
                <a:t>S           +            </a:t>
              </a:r>
              <a:r>
                <a:rPr lang="es-MX" sz="2000" dirty="0">
                  <a:solidFill>
                    <a:srgbClr val="FF0000"/>
                  </a:solidFill>
                  <a:effectLst/>
                  <a:latin typeface="Arial" panose="020B0604020202020204" pitchFamily="34" charset="0"/>
                  <a:cs typeface="Arial" panose="020B0604020202020204" pitchFamily="34" charset="0"/>
                </a:rPr>
                <a:t>2</a:t>
              </a:r>
              <a:r>
                <a:rPr lang="es-MX" sz="2000" dirty="0">
                  <a:effectLst/>
                  <a:latin typeface="Arial" panose="020B0604020202020204" pitchFamily="34" charset="0"/>
                  <a:cs typeface="Arial" panose="020B0604020202020204" pitchFamily="34" charset="0"/>
                </a:rPr>
                <a:t>NaOH                             </a:t>
              </a:r>
              <a:r>
                <a:rPr lang="es-MX" sz="2000" dirty="0">
                  <a:solidFill>
                    <a:srgbClr val="FF0000"/>
                  </a:solidFill>
                  <a:effectLst/>
                  <a:latin typeface="Arial" panose="020B0604020202020204" pitchFamily="34" charset="0"/>
                  <a:cs typeface="Arial" panose="020B0604020202020204" pitchFamily="34" charset="0"/>
                </a:rPr>
                <a:t>1</a:t>
              </a:r>
              <a:r>
                <a:rPr lang="es-MX" sz="2000" dirty="0">
                  <a:effectLst/>
                  <a:latin typeface="Arial" panose="020B0604020202020204" pitchFamily="34" charset="0"/>
                  <a:cs typeface="Arial" panose="020B0604020202020204" pitchFamily="34" charset="0"/>
                </a:rPr>
                <a:t>Na</a:t>
              </a:r>
              <a:r>
                <a:rPr lang="es-MX" sz="2000" baseline="-25000" dirty="0">
                  <a:effectLst/>
                  <a:latin typeface="Arial" panose="020B0604020202020204" pitchFamily="34" charset="0"/>
                  <a:cs typeface="Arial" panose="020B0604020202020204" pitchFamily="34" charset="0"/>
                </a:rPr>
                <a:t>2</a:t>
              </a:r>
              <a:r>
                <a:rPr lang="es-MX" sz="2000" dirty="0">
                  <a:effectLst/>
                  <a:latin typeface="Arial" panose="020B0604020202020204" pitchFamily="34" charset="0"/>
                  <a:cs typeface="Arial" panose="020B0604020202020204" pitchFamily="34" charset="0"/>
                </a:rPr>
                <a:t>S</a:t>
              </a:r>
              <a:r>
                <a:rPr lang="es-MX" sz="2000" baseline="-25000" dirty="0">
                  <a:effectLst/>
                  <a:latin typeface="Arial" panose="020B0604020202020204" pitchFamily="34" charset="0"/>
                  <a:cs typeface="Arial" panose="020B0604020202020204" pitchFamily="34" charset="0"/>
                </a:rPr>
                <a:t> </a:t>
              </a:r>
              <a:r>
                <a:rPr lang="es-MX" sz="2000" dirty="0">
                  <a:effectLst/>
                  <a:latin typeface="Arial" panose="020B0604020202020204" pitchFamily="34" charset="0"/>
                  <a:cs typeface="Arial" panose="020B0604020202020204" pitchFamily="34" charset="0"/>
                </a:rPr>
                <a:t>          +          </a:t>
              </a:r>
              <a:r>
                <a:rPr lang="es-MX" sz="2000" dirty="0">
                  <a:solidFill>
                    <a:srgbClr val="FF0000"/>
                  </a:solidFill>
                  <a:effectLst/>
                  <a:latin typeface="Arial" panose="020B0604020202020204" pitchFamily="34" charset="0"/>
                  <a:cs typeface="Arial" panose="020B0604020202020204" pitchFamily="34" charset="0"/>
                </a:rPr>
                <a:t>2</a:t>
              </a:r>
              <a:r>
                <a:rPr lang="es-MX" sz="2000" dirty="0">
                  <a:effectLst/>
                  <a:latin typeface="Arial" panose="020B0604020202020204" pitchFamily="34" charset="0"/>
                  <a:cs typeface="Arial" panose="020B0604020202020204" pitchFamily="34" charset="0"/>
                </a:rPr>
                <a:t>H</a:t>
              </a:r>
              <a:r>
                <a:rPr lang="es-MX" sz="2000" baseline="-25000" dirty="0">
                  <a:effectLst/>
                  <a:latin typeface="Arial" panose="020B0604020202020204" pitchFamily="34" charset="0"/>
                  <a:cs typeface="Arial" panose="020B0604020202020204" pitchFamily="34" charset="0"/>
                </a:rPr>
                <a:t>2</a:t>
              </a:r>
              <a:r>
                <a:rPr lang="es-MX" sz="2000" dirty="0">
                  <a:effectLst/>
                  <a:latin typeface="Arial" panose="020B0604020202020204" pitchFamily="34" charset="0"/>
                  <a:cs typeface="Arial" panose="020B0604020202020204" pitchFamily="34" charset="0"/>
                </a:rPr>
                <a:t>O</a:t>
              </a:r>
              <a:endParaRPr lang="es-MX" sz="2000" baseline="-25000" dirty="0">
                <a:effectLst/>
                <a:latin typeface="Arial" panose="020B0604020202020204" pitchFamily="34" charset="0"/>
                <a:cs typeface="Arial" panose="020B0604020202020204" pitchFamily="34" charset="0"/>
              </a:endParaRPr>
            </a:p>
          </p:txBody>
        </p:sp>
        <p:cxnSp>
          <p:nvCxnSpPr>
            <p:cNvPr id="20" name="19 Conector recto de flecha"/>
            <p:cNvCxnSpPr/>
            <p:nvPr/>
          </p:nvCxnSpPr>
          <p:spPr bwMode="auto">
            <a:xfrm>
              <a:off x="4388109" y="3404178"/>
              <a:ext cx="800320" cy="0"/>
            </a:xfrm>
            <a:prstGeom prst="straightConnector1">
              <a:avLst/>
            </a:prstGeom>
            <a:grpFill/>
            <a:ln w="19050" cap="flat" cmpd="sng" algn="ctr">
              <a:solidFill>
                <a:schemeClr val="tx1"/>
              </a:solidFill>
              <a:prstDash val="solid"/>
              <a:round/>
              <a:headEnd type="none" w="med" len="med"/>
              <a:tailEnd type="arrow"/>
            </a:ln>
            <a:effectLst/>
          </p:spPr>
        </p:cxnSp>
      </p:grpSp>
      <p:sp>
        <p:nvSpPr>
          <p:cNvPr id="23" name="22 CuadroTexto"/>
          <p:cNvSpPr txBox="1"/>
          <p:nvPr/>
        </p:nvSpPr>
        <p:spPr>
          <a:xfrm>
            <a:off x="6677" y="3018579"/>
            <a:ext cx="1595310" cy="307777"/>
          </a:xfrm>
          <a:prstGeom prst="rect">
            <a:avLst/>
          </a:prstGeom>
          <a:noFill/>
        </p:spPr>
        <p:txBody>
          <a:bodyPr wrap="none" rtlCol="0">
            <a:spAutoFit/>
          </a:bodyPr>
          <a:lstStyle/>
          <a:p>
            <a:r>
              <a:rPr lang="es-MX" sz="1400" dirty="0">
                <a:solidFill>
                  <a:srgbClr val="0000FF"/>
                </a:solidFill>
                <a:effectLst/>
                <a:latin typeface="Arial" panose="020B0604020202020204" pitchFamily="34" charset="0"/>
                <a:cs typeface="Arial" panose="020B0604020202020204" pitchFamily="34" charset="0"/>
              </a:rPr>
              <a:t>1 [molécula] H</a:t>
            </a:r>
            <a:r>
              <a:rPr lang="es-MX" sz="1400" baseline="-25000" dirty="0">
                <a:solidFill>
                  <a:srgbClr val="0000FF"/>
                </a:solidFill>
                <a:effectLst/>
                <a:latin typeface="Arial" panose="020B0604020202020204" pitchFamily="34" charset="0"/>
                <a:cs typeface="Arial" panose="020B0604020202020204" pitchFamily="34" charset="0"/>
              </a:rPr>
              <a:t>2</a:t>
            </a:r>
            <a:r>
              <a:rPr lang="es-MX" sz="1400" dirty="0">
                <a:solidFill>
                  <a:srgbClr val="0000FF"/>
                </a:solidFill>
                <a:effectLst/>
                <a:latin typeface="Arial" panose="020B0604020202020204" pitchFamily="34" charset="0"/>
                <a:cs typeface="Arial" panose="020B0604020202020204" pitchFamily="34" charset="0"/>
              </a:rPr>
              <a:t>S</a:t>
            </a:r>
            <a:endParaRPr lang="es-MX" sz="1400" baseline="-25000" dirty="0">
              <a:solidFill>
                <a:srgbClr val="0000FF"/>
              </a:solidFill>
              <a:effectLst/>
              <a:latin typeface="Arial" panose="020B0604020202020204" pitchFamily="34" charset="0"/>
              <a:cs typeface="Arial" panose="020B0604020202020204" pitchFamily="34" charset="0"/>
            </a:endParaRPr>
          </a:p>
        </p:txBody>
      </p:sp>
      <p:sp>
        <p:nvSpPr>
          <p:cNvPr id="24" name="23 CuadroTexto"/>
          <p:cNvSpPr txBox="1"/>
          <p:nvPr/>
        </p:nvSpPr>
        <p:spPr>
          <a:xfrm>
            <a:off x="2338594" y="3018579"/>
            <a:ext cx="1875835" cy="307777"/>
          </a:xfrm>
          <a:prstGeom prst="rect">
            <a:avLst/>
          </a:prstGeom>
          <a:noFill/>
        </p:spPr>
        <p:txBody>
          <a:bodyPr wrap="none" rtlCol="0">
            <a:spAutoFit/>
          </a:bodyPr>
          <a:lstStyle/>
          <a:p>
            <a:r>
              <a:rPr lang="es-MX" sz="1400" dirty="0">
                <a:solidFill>
                  <a:srgbClr val="0000FF"/>
                </a:solidFill>
                <a:effectLst/>
                <a:latin typeface="Arial" panose="020B0604020202020204" pitchFamily="34" charset="0"/>
                <a:cs typeface="Arial" panose="020B0604020202020204" pitchFamily="34" charset="0"/>
              </a:rPr>
              <a:t>2 [moléculas] </a:t>
            </a:r>
            <a:r>
              <a:rPr lang="es-MX" sz="1400" dirty="0" err="1">
                <a:solidFill>
                  <a:srgbClr val="0000FF"/>
                </a:solidFill>
                <a:effectLst/>
                <a:latin typeface="Arial" panose="020B0604020202020204" pitchFamily="34" charset="0"/>
                <a:cs typeface="Arial" panose="020B0604020202020204" pitchFamily="34" charset="0"/>
              </a:rPr>
              <a:t>NaOH</a:t>
            </a:r>
            <a:endParaRPr lang="es-MX" sz="1400" baseline="-25000" dirty="0">
              <a:solidFill>
                <a:srgbClr val="0000FF"/>
              </a:solidFill>
              <a:effectLst/>
              <a:latin typeface="Arial" panose="020B0604020202020204" pitchFamily="34" charset="0"/>
              <a:cs typeface="Arial" panose="020B0604020202020204" pitchFamily="34" charset="0"/>
            </a:endParaRPr>
          </a:p>
        </p:txBody>
      </p:sp>
      <p:sp>
        <p:nvSpPr>
          <p:cNvPr id="25" name="24 CuadroTexto"/>
          <p:cNvSpPr txBox="1"/>
          <p:nvPr/>
        </p:nvSpPr>
        <p:spPr>
          <a:xfrm>
            <a:off x="5307062" y="3018579"/>
            <a:ext cx="1694695" cy="307777"/>
          </a:xfrm>
          <a:prstGeom prst="rect">
            <a:avLst/>
          </a:prstGeom>
          <a:noFill/>
        </p:spPr>
        <p:txBody>
          <a:bodyPr wrap="none" rtlCol="0">
            <a:spAutoFit/>
          </a:bodyPr>
          <a:lstStyle/>
          <a:p>
            <a:r>
              <a:rPr lang="es-MX" sz="1400" dirty="0">
                <a:solidFill>
                  <a:srgbClr val="0000FF"/>
                </a:solidFill>
                <a:effectLst/>
                <a:latin typeface="Arial" panose="020B0604020202020204" pitchFamily="34" charset="0"/>
                <a:cs typeface="Arial" panose="020B0604020202020204" pitchFamily="34" charset="0"/>
              </a:rPr>
              <a:t>1 [molécula] Na</a:t>
            </a:r>
            <a:r>
              <a:rPr lang="es-MX" sz="1400" baseline="-25000" dirty="0">
                <a:solidFill>
                  <a:srgbClr val="0000FF"/>
                </a:solidFill>
                <a:effectLst/>
                <a:latin typeface="Arial" panose="020B0604020202020204" pitchFamily="34" charset="0"/>
                <a:cs typeface="Arial" panose="020B0604020202020204" pitchFamily="34" charset="0"/>
              </a:rPr>
              <a:t>2</a:t>
            </a:r>
            <a:r>
              <a:rPr lang="es-MX" sz="1400" dirty="0">
                <a:solidFill>
                  <a:srgbClr val="0000FF"/>
                </a:solidFill>
                <a:effectLst/>
                <a:latin typeface="Arial" panose="020B0604020202020204" pitchFamily="34" charset="0"/>
                <a:cs typeface="Arial" panose="020B0604020202020204" pitchFamily="34" charset="0"/>
              </a:rPr>
              <a:t>S</a:t>
            </a:r>
            <a:endParaRPr lang="es-MX" sz="1400" baseline="-25000" dirty="0">
              <a:solidFill>
                <a:srgbClr val="0000FF"/>
              </a:solidFill>
              <a:effectLst/>
              <a:latin typeface="Arial" panose="020B0604020202020204" pitchFamily="34" charset="0"/>
              <a:cs typeface="Arial" panose="020B0604020202020204" pitchFamily="34" charset="0"/>
            </a:endParaRPr>
          </a:p>
        </p:txBody>
      </p:sp>
      <p:sp>
        <p:nvSpPr>
          <p:cNvPr id="26" name="25 CuadroTexto"/>
          <p:cNvSpPr txBox="1"/>
          <p:nvPr/>
        </p:nvSpPr>
        <p:spPr>
          <a:xfrm>
            <a:off x="7499482" y="3018579"/>
            <a:ext cx="1713931" cy="307777"/>
          </a:xfrm>
          <a:prstGeom prst="rect">
            <a:avLst/>
          </a:prstGeom>
          <a:noFill/>
        </p:spPr>
        <p:txBody>
          <a:bodyPr wrap="none" rtlCol="0">
            <a:spAutoFit/>
          </a:bodyPr>
          <a:lstStyle/>
          <a:p>
            <a:r>
              <a:rPr lang="es-MX" sz="1400" dirty="0">
                <a:solidFill>
                  <a:srgbClr val="0000FF"/>
                </a:solidFill>
                <a:effectLst/>
                <a:latin typeface="Arial" panose="020B0604020202020204" pitchFamily="34" charset="0"/>
                <a:cs typeface="Arial" panose="020B0604020202020204" pitchFamily="34" charset="0"/>
              </a:rPr>
              <a:t>2 [moléculas] H</a:t>
            </a:r>
            <a:r>
              <a:rPr lang="es-MX" sz="1400" baseline="-25000" dirty="0">
                <a:solidFill>
                  <a:srgbClr val="0000FF"/>
                </a:solidFill>
                <a:effectLst/>
                <a:latin typeface="Arial" panose="020B0604020202020204" pitchFamily="34" charset="0"/>
                <a:cs typeface="Arial" panose="020B0604020202020204" pitchFamily="34" charset="0"/>
              </a:rPr>
              <a:t>2</a:t>
            </a:r>
            <a:r>
              <a:rPr lang="es-MX" sz="1400" dirty="0">
                <a:solidFill>
                  <a:srgbClr val="0000FF"/>
                </a:solidFill>
                <a:effectLst/>
                <a:latin typeface="Arial" panose="020B0604020202020204" pitchFamily="34" charset="0"/>
                <a:cs typeface="Arial" panose="020B0604020202020204" pitchFamily="34" charset="0"/>
              </a:rPr>
              <a:t>O</a:t>
            </a:r>
            <a:endParaRPr lang="es-MX" sz="1400" baseline="-25000" dirty="0">
              <a:solidFill>
                <a:srgbClr val="0000FF"/>
              </a:solidFill>
              <a:effectLst/>
              <a:latin typeface="Arial" panose="020B0604020202020204" pitchFamily="34" charset="0"/>
              <a:cs typeface="Arial" panose="020B0604020202020204" pitchFamily="34" charset="0"/>
            </a:endParaRPr>
          </a:p>
        </p:txBody>
      </p:sp>
      <p:sp>
        <p:nvSpPr>
          <p:cNvPr id="27" name="26 CuadroTexto"/>
          <p:cNvSpPr txBox="1"/>
          <p:nvPr/>
        </p:nvSpPr>
        <p:spPr>
          <a:xfrm>
            <a:off x="236654" y="3593341"/>
            <a:ext cx="1138453" cy="307777"/>
          </a:xfrm>
          <a:prstGeom prst="rect">
            <a:avLst/>
          </a:prstGeom>
          <a:noFill/>
        </p:spPr>
        <p:txBody>
          <a:bodyPr wrap="none" rtlCol="0">
            <a:spAutoFit/>
          </a:bodyPr>
          <a:lstStyle/>
          <a:p>
            <a:r>
              <a:rPr lang="es-MX" sz="1400" dirty="0">
                <a:solidFill>
                  <a:srgbClr val="009900"/>
                </a:solidFill>
                <a:effectLst/>
                <a:latin typeface="Arial" panose="020B0604020202020204" pitchFamily="34" charset="0"/>
                <a:cs typeface="Arial" panose="020B0604020202020204" pitchFamily="34" charset="0"/>
              </a:rPr>
              <a:t>1 [mol] H</a:t>
            </a:r>
            <a:r>
              <a:rPr lang="es-MX" sz="1400" baseline="-25000" dirty="0">
                <a:solidFill>
                  <a:srgbClr val="009900"/>
                </a:solidFill>
                <a:effectLst/>
                <a:latin typeface="Arial" panose="020B0604020202020204" pitchFamily="34" charset="0"/>
                <a:cs typeface="Arial" panose="020B0604020202020204" pitchFamily="34" charset="0"/>
              </a:rPr>
              <a:t>2</a:t>
            </a:r>
            <a:r>
              <a:rPr lang="es-MX" sz="1400" dirty="0">
                <a:solidFill>
                  <a:srgbClr val="009900"/>
                </a:solidFill>
                <a:effectLst/>
                <a:latin typeface="Arial" panose="020B0604020202020204" pitchFamily="34" charset="0"/>
                <a:cs typeface="Arial" panose="020B0604020202020204" pitchFamily="34" charset="0"/>
              </a:rPr>
              <a:t>S</a:t>
            </a:r>
            <a:endParaRPr lang="es-MX" sz="1400" baseline="-25000" dirty="0">
              <a:solidFill>
                <a:srgbClr val="009900"/>
              </a:solidFill>
              <a:effectLst/>
              <a:latin typeface="Arial" panose="020B0604020202020204" pitchFamily="34" charset="0"/>
              <a:cs typeface="Arial" panose="020B0604020202020204" pitchFamily="34" charset="0"/>
            </a:endParaRPr>
          </a:p>
        </p:txBody>
      </p:sp>
      <p:sp>
        <p:nvSpPr>
          <p:cNvPr id="28" name="27 CuadroTexto"/>
          <p:cNvSpPr txBox="1"/>
          <p:nvPr/>
        </p:nvSpPr>
        <p:spPr>
          <a:xfrm>
            <a:off x="2618263" y="3593341"/>
            <a:ext cx="1319592" cy="307777"/>
          </a:xfrm>
          <a:prstGeom prst="rect">
            <a:avLst/>
          </a:prstGeom>
          <a:noFill/>
        </p:spPr>
        <p:txBody>
          <a:bodyPr wrap="none" rtlCol="0">
            <a:spAutoFit/>
          </a:bodyPr>
          <a:lstStyle/>
          <a:p>
            <a:r>
              <a:rPr lang="es-MX" sz="1400" dirty="0">
                <a:solidFill>
                  <a:srgbClr val="009900"/>
                </a:solidFill>
                <a:effectLst/>
                <a:latin typeface="Arial" panose="020B0604020202020204" pitchFamily="34" charset="0"/>
                <a:cs typeface="Arial" panose="020B0604020202020204" pitchFamily="34" charset="0"/>
              </a:rPr>
              <a:t>2 [mol] </a:t>
            </a:r>
            <a:r>
              <a:rPr lang="es-MX" sz="1400" dirty="0" err="1">
                <a:solidFill>
                  <a:srgbClr val="009900"/>
                </a:solidFill>
                <a:effectLst/>
                <a:latin typeface="Arial" panose="020B0604020202020204" pitchFamily="34" charset="0"/>
                <a:cs typeface="Arial" panose="020B0604020202020204" pitchFamily="34" charset="0"/>
              </a:rPr>
              <a:t>NaOH</a:t>
            </a:r>
            <a:endParaRPr lang="es-MX" sz="1400" baseline="-25000" dirty="0">
              <a:solidFill>
                <a:srgbClr val="009900"/>
              </a:solidFill>
              <a:effectLst/>
              <a:latin typeface="Arial" panose="020B0604020202020204" pitchFamily="34" charset="0"/>
              <a:cs typeface="Arial" panose="020B0604020202020204" pitchFamily="34" charset="0"/>
            </a:endParaRPr>
          </a:p>
        </p:txBody>
      </p:sp>
      <p:sp>
        <p:nvSpPr>
          <p:cNvPr id="29" name="28 CuadroTexto"/>
          <p:cNvSpPr txBox="1"/>
          <p:nvPr/>
        </p:nvSpPr>
        <p:spPr>
          <a:xfrm>
            <a:off x="5537038" y="3593341"/>
            <a:ext cx="1237839" cy="307777"/>
          </a:xfrm>
          <a:prstGeom prst="rect">
            <a:avLst/>
          </a:prstGeom>
          <a:noFill/>
        </p:spPr>
        <p:txBody>
          <a:bodyPr wrap="none" rtlCol="0">
            <a:spAutoFit/>
          </a:bodyPr>
          <a:lstStyle/>
          <a:p>
            <a:r>
              <a:rPr lang="es-MX" sz="1400" dirty="0">
                <a:solidFill>
                  <a:srgbClr val="009900"/>
                </a:solidFill>
                <a:effectLst/>
                <a:latin typeface="Arial" panose="020B0604020202020204" pitchFamily="34" charset="0"/>
                <a:cs typeface="Arial" panose="020B0604020202020204" pitchFamily="34" charset="0"/>
              </a:rPr>
              <a:t>1 [mol] Na</a:t>
            </a:r>
            <a:r>
              <a:rPr lang="es-MX" sz="1400" baseline="-25000" dirty="0">
                <a:solidFill>
                  <a:srgbClr val="009900"/>
                </a:solidFill>
                <a:effectLst/>
                <a:latin typeface="Arial" panose="020B0604020202020204" pitchFamily="34" charset="0"/>
                <a:cs typeface="Arial" panose="020B0604020202020204" pitchFamily="34" charset="0"/>
              </a:rPr>
              <a:t>2</a:t>
            </a:r>
            <a:r>
              <a:rPr lang="es-MX" sz="1400" dirty="0">
                <a:solidFill>
                  <a:srgbClr val="009900"/>
                </a:solidFill>
                <a:effectLst/>
                <a:latin typeface="Arial" panose="020B0604020202020204" pitchFamily="34" charset="0"/>
                <a:cs typeface="Arial" panose="020B0604020202020204" pitchFamily="34" charset="0"/>
              </a:rPr>
              <a:t>S</a:t>
            </a:r>
            <a:endParaRPr lang="es-MX" sz="1400" baseline="-25000" dirty="0">
              <a:solidFill>
                <a:srgbClr val="009900"/>
              </a:solidFill>
              <a:effectLst/>
              <a:latin typeface="Arial" panose="020B0604020202020204" pitchFamily="34" charset="0"/>
              <a:cs typeface="Arial" panose="020B0604020202020204" pitchFamily="34" charset="0"/>
            </a:endParaRPr>
          </a:p>
        </p:txBody>
      </p:sp>
      <p:sp>
        <p:nvSpPr>
          <p:cNvPr id="30" name="29 CuadroTexto"/>
          <p:cNvSpPr txBox="1"/>
          <p:nvPr/>
        </p:nvSpPr>
        <p:spPr>
          <a:xfrm>
            <a:off x="7779151" y="3593341"/>
            <a:ext cx="1157689" cy="307777"/>
          </a:xfrm>
          <a:prstGeom prst="rect">
            <a:avLst/>
          </a:prstGeom>
          <a:noFill/>
        </p:spPr>
        <p:txBody>
          <a:bodyPr wrap="none" rtlCol="0">
            <a:spAutoFit/>
          </a:bodyPr>
          <a:lstStyle/>
          <a:p>
            <a:r>
              <a:rPr lang="es-MX" sz="1400" dirty="0">
                <a:solidFill>
                  <a:srgbClr val="009900"/>
                </a:solidFill>
                <a:effectLst/>
                <a:latin typeface="Arial" panose="020B0604020202020204" pitchFamily="34" charset="0"/>
                <a:cs typeface="Arial" panose="020B0604020202020204" pitchFamily="34" charset="0"/>
              </a:rPr>
              <a:t>2 [mol] H</a:t>
            </a:r>
            <a:r>
              <a:rPr lang="es-MX" sz="1400" baseline="-25000" dirty="0">
                <a:solidFill>
                  <a:srgbClr val="009900"/>
                </a:solidFill>
                <a:effectLst/>
                <a:latin typeface="Arial" panose="020B0604020202020204" pitchFamily="34" charset="0"/>
                <a:cs typeface="Arial" panose="020B0604020202020204" pitchFamily="34" charset="0"/>
              </a:rPr>
              <a:t>2</a:t>
            </a:r>
            <a:r>
              <a:rPr lang="es-MX" sz="1400" dirty="0">
                <a:solidFill>
                  <a:srgbClr val="009900"/>
                </a:solidFill>
                <a:effectLst/>
                <a:latin typeface="Arial" panose="020B0604020202020204" pitchFamily="34" charset="0"/>
                <a:cs typeface="Arial" panose="020B0604020202020204" pitchFamily="34" charset="0"/>
              </a:rPr>
              <a:t>O</a:t>
            </a:r>
            <a:endParaRPr lang="es-MX" sz="1400" baseline="-25000" dirty="0">
              <a:solidFill>
                <a:srgbClr val="009900"/>
              </a:solidFill>
              <a:effectLst/>
              <a:latin typeface="Arial" panose="020B0604020202020204" pitchFamily="34" charset="0"/>
              <a:cs typeface="Arial" panose="020B0604020202020204" pitchFamily="34" charset="0"/>
            </a:endParaRPr>
          </a:p>
        </p:txBody>
      </p:sp>
      <p:sp>
        <p:nvSpPr>
          <p:cNvPr id="31" name="30 CuadroTexto"/>
          <p:cNvSpPr txBox="1"/>
          <p:nvPr/>
        </p:nvSpPr>
        <p:spPr>
          <a:xfrm>
            <a:off x="296156" y="4261158"/>
            <a:ext cx="1027846" cy="307777"/>
          </a:xfrm>
          <a:prstGeom prst="rect">
            <a:avLst/>
          </a:prstGeom>
          <a:noFill/>
        </p:spPr>
        <p:txBody>
          <a:bodyPr wrap="none" rtlCol="0">
            <a:spAutoFit/>
          </a:bodyPr>
          <a:lstStyle/>
          <a:p>
            <a:r>
              <a:rPr lang="es-MX" sz="1400" dirty="0">
                <a:solidFill>
                  <a:srgbClr val="FF0000"/>
                </a:solidFill>
                <a:effectLst/>
                <a:latin typeface="Arial" panose="020B0604020202020204" pitchFamily="34" charset="0"/>
                <a:cs typeface="Arial" panose="020B0604020202020204" pitchFamily="34" charset="0"/>
              </a:rPr>
              <a:t>34 [g] H</a:t>
            </a:r>
            <a:r>
              <a:rPr lang="es-MX" sz="1400" baseline="-25000" dirty="0">
                <a:solidFill>
                  <a:srgbClr val="FF0000"/>
                </a:solidFill>
                <a:effectLst/>
                <a:latin typeface="Arial" panose="020B0604020202020204" pitchFamily="34" charset="0"/>
                <a:cs typeface="Arial" panose="020B0604020202020204" pitchFamily="34" charset="0"/>
              </a:rPr>
              <a:t>2</a:t>
            </a:r>
            <a:r>
              <a:rPr lang="es-MX" sz="1400" dirty="0">
                <a:solidFill>
                  <a:srgbClr val="FF0000"/>
                </a:solidFill>
                <a:effectLst/>
                <a:latin typeface="Arial" panose="020B0604020202020204" pitchFamily="34" charset="0"/>
                <a:cs typeface="Arial" panose="020B0604020202020204" pitchFamily="34" charset="0"/>
              </a:rPr>
              <a:t>S</a:t>
            </a:r>
            <a:endParaRPr lang="es-MX" sz="1400" baseline="-25000" dirty="0">
              <a:solidFill>
                <a:srgbClr val="FF0000"/>
              </a:solidFill>
              <a:effectLst/>
              <a:latin typeface="Arial" panose="020B0604020202020204" pitchFamily="34" charset="0"/>
              <a:cs typeface="Arial" panose="020B0604020202020204" pitchFamily="34" charset="0"/>
            </a:endParaRPr>
          </a:p>
        </p:txBody>
      </p:sp>
      <p:sp>
        <p:nvSpPr>
          <p:cNvPr id="32" name="31 CuadroTexto"/>
          <p:cNvSpPr txBox="1"/>
          <p:nvPr/>
        </p:nvSpPr>
        <p:spPr>
          <a:xfrm>
            <a:off x="2677766" y="4261158"/>
            <a:ext cx="1208984" cy="307777"/>
          </a:xfrm>
          <a:prstGeom prst="rect">
            <a:avLst/>
          </a:prstGeom>
          <a:noFill/>
        </p:spPr>
        <p:txBody>
          <a:bodyPr wrap="none" rtlCol="0">
            <a:spAutoFit/>
          </a:bodyPr>
          <a:lstStyle/>
          <a:p>
            <a:r>
              <a:rPr lang="es-MX" sz="1400" dirty="0">
                <a:solidFill>
                  <a:srgbClr val="FF0000"/>
                </a:solidFill>
                <a:effectLst/>
                <a:latin typeface="Arial" panose="020B0604020202020204" pitchFamily="34" charset="0"/>
                <a:cs typeface="Arial" panose="020B0604020202020204" pitchFamily="34" charset="0"/>
              </a:rPr>
              <a:t>80 [g] </a:t>
            </a:r>
            <a:r>
              <a:rPr lang="es-MX" sz="1400" dirty="0" err="1">
                <a:solidFill>
                  <a:srgbClr val="FF0000"/>
                </a:solidFill>
                <a:effectLst/>
                <a:latin typeface="Arial" panose="020B0604020202020204" pitchFamily="34" charset="0"/>
                <a:cs typeface="Arial" panose="020B0604020202020204" pitchFamily="34" charset="0"/>
              </a:rPr>
              <a:t>NaOH</a:t>
            </a:r>
            <a:endParaRPr lang="es-MX" sz="1400" baseline="-25000" dirty="0">
              <a:solidFill>
                <a:srgbClr val="FF0000"/>
              </a:solidFill>
              <a:effectLst/>
              <a:latin typeface="Arial" panose="020B0604020202020204" pitchFamily="34" charset="0"/>
              <a:cs typeface="Arial" panose="020B0604020202020204" pitchFamily="34" charset="0"/>
            </a:endParaRPr>
          </a:p>
        </p:txBody>
      </p:sp>
      <p:sp>
        <p:nvSpPr>
          <p:cNvPr id="33" name="32 CuadroTexto"/>
          <p:cNvSpPr txBox="1"/>
          <p:nvPr/>
        </p:nvSpPr>
        <p:spPr>
          <a:xfrm>
            <a:off x="5596540" y="4261158"/>
            <a:ext cx="1127232" cy="307777"/>
          </a:xfrm>
          <a:prstGeom prst="rect">
            <a:avLst/>
          </a:prstGeom>
          <a:noFill/>
        </p:spPr>
        <p:txBody>
          <a:bodyPr wrap="none" rtlCol="0">
            <a:spAutoFit/>
          </a:bodyPr>
          <a:lstStyle/>
          <a:p>
            <a:r>
              <a:rPr lang="es-MX" sz="1400" dirty="0">
                <a:solidFill>
                  <a:srgbClr val="FF0000"/>
                </a:solidFill>
                <a:effectLst/>
                <a:latin typeface="Arial" panose="020B0604020202020204" pitchFamily="34" charset="0"/>
                <a:cs typeface="Arial" panose="020B0604020202020204" pitchFamily="34" charset="0"/>
              </a:rPr>
              <a:t>78 [g] Na</a:t>
            </a:r>
            <a:r>
              <a:rPr lang="es-MX" sz="1400" baseline="-25000" dirty="0">
                <a:solidFill>
                  <a:srgbClr val="FF0000"/>
                </a:solidFill>
                <a:effectLst/>
                <a:latin typeface="Arial" panose="020B0604020202020204" pitchFamily="34" charset="0"/>
                <a:cs typeface="Arial" panose="020B0604020202020204" pitchFamily="34" charset="0"/>
              </a:rPr>
              <a:t>2</a:t>
            </a:r>
            <a:r>
              <a:rPr lang="es-MX" sz="1400" dirty="0">
                <a:solidFill>
                  <a:srgbClr val="FF0000"/>
                </a:solidFill>
                <a:effectLst/>
                <a:latin typeface="Arial" panose="020B0604020202020204" pitchFamily="34" charset="0"/>
                <a:cs typeface="Arial" panose="020B0604020202020204" pitchFamily="34" charset="0"/>
              </a:rPr>
              <a:t>S</a:t>
            </a:r>
            <a:endParaRPr lang="es-MX" sz="1400" baseline="-25000" dirty="0">
              <a:solidFill>
                <a:srgbClr val="FF0000"/>
              </a:solidFill>
              <a:effectLst/>
              <a:latin typeface="Arial" panose="020B0604020202020204" pitchFamily="34" charset="0"/>
              <a:cs typeface="Arial" panose="020B0604020202020204" pitchFamily="34" charset="0"/>
            </a:endParaRPr>
          </a:p>
        </p:txBody>
      </p:sp>
      <p:sp>
        <p:nvSpPr>
          <p:cNvPr id="34" name="33 CuadroTexto"/>
          <p:cNvSpPr txBox="1"/>
          <p:nvPr/>
        </p:nvSpPr>
        <p:spPr>
          <a:xfrm>
            <a:off x="7838653" y="4261158"/>
            <a:ext cx="1047082" cy="307777"/>
          </a:xfrm>
          <a:prstGeom prst="rect">
            <a:avLst/>
          </a:prstGeom>
          <a:noFill/>
        </p:spPr>
        <p:txBody>
          <a:bodyPr wrap="none" rtlCol="0">
            <a:spAutoFit/>
          </a:bodyPr>
          <a:lstStyle/>
          <a:p>
            <a:r>
              <a:rPr lang="es-MX" sz="1400" dirty="0">
                <a:solidFill>
                  <a:srgbClr val="FF0000"/>
                </a:solidFill>
                <a:effectLst/>
                <a:latin typeface="Arial" panose="020B0604020202020204" pitchFamily="34" charset="0"/>
                <a:cs typeface="Arial" panose="020B0604020202020204" pitchFamily="34" charset="0"/>
              </a:rPr>
              <a:t>36 [g] H</a:t>
            </a:r>
            <a:r>
              <a:rPr lang="es-MX" sz="1400" baseline="-25000" dirty="0">
                <a:solidFill>
                  <a:srgbClr val="FF0000"/>
                </a:solidFill>
                <a:effectLst/>
                <a:latin typeface="Arial" panose="020B0604020202020204" pitchFamily="34" charset="0"/>
                <a:cs typeface="Arial" panose="020B0604020202020204" pitchFamily="34" charset="0"/>
              </a:rPr>
              <a:t>2</a:t>
            </a:r>
            <a:r>
              <a:rPr lang="es-MX" sz="1400" dirty="0">
                <a:solidFill>
                  <a:srgbClr val="FF0000"/>
                </a:solidFill>
                <a:effectLst/>
                <a:latin typeface="Arial" panose="020B0604020202020204" pitchFamily="34" charset="0"/>
                <a:cs typeface="Arial" panose="020B0604020202020204" pitchFamily="34" charset="0"/>
              </a:rPr>
              <a:t>O</a:t>
            </a:r>
            <a:endParaRPr lang="es-MX" sz="1400" baseline="-25000" dirty="0">
              <a:solidFill>
                <a:srgbClr val="FF0000"/>
              </a:solidFill>
              <a:effectLst/>
              <a:latin typeface="Arial" panose="020B0604020202020204" pitchFamily="34" charset="0"/>
              <a:cs typeface="Arial" panose="020B0604020202020204" pitchFamily="34" charset="0"/>
            </a:endParaRPr>
          </a:p>
        </p:txBody>
      </p:sp>
      <p:sp>
        <p:nvSpPr>
          <p:cNvPr id="35" name="34 CuadroTexto"/>
          <p:cNvSpPr txBox="1"/>
          <p:nvPr/>
        </p:nvSpPr>
        <p:spPr>
          <a:xfrm>
            <a:off x="3529280" y="4941168"/>
            <a:ext cx="2183610" cy="307777"/>
          </a:xfrm>
          <a:prstGeom prst="rect">
            <a:avLst/>
          </a:prstGeom>
          <a:noFill/>
        </p:spPr>
        <p:txBody>
          <a:bodyPr wrap="none" rtlCol="0">
            <a:spAutoFit/>
          </a:bodyPr>
          <a:lstStyle/>
          <a:p>
            <a:r>
              <a:rPr lang="es-MX" sz="1400" dirty="0">
                <a:solidFill>
                  <a:srgbClr val="0000FF"/>
                </a:solidFill>
                <a:effectLst/>
                <a:latin typeface="Arial" panose="020B0604020202020204" pitchFamily="34" charset="0"/>
                <a:cs typeface="Arial" panose="020B0604020202020204" pitchFamily="34" charset="0"/>
              </a:rPr>
              <a:t>Relación en moléculas</a:t>
            </a:r>
            <a:endParaRPr lang="es-MX" sz="1400" baseline="-25000" dirty="0">
              <a:solidFill>
                <a:srgbClr val="0000FF"/>
              </a:solidFill>
              <a:effectLst/>
              <a:latin typeface="Arial" panose="020B0604020202020204" pitchFamily="34" charset="0"/>
              <a:cs typeface="Arial" panose="020B0604020202020204" pitchFamily="34" charset="0"/>
            </a:endParaRPr>
          </a:p>
        </p:txBody>
      </p:sp>
      <p:sp>
        <p:nvSpPr>
          <p:cNvPr id="36" name="35 CuadroTexto"/>
          <p:cNvSpPr txBox="1"/>
          <p:nvPr/>
        </p:nvSpPr>
        <p:spPr>
          <a:xfrm>
            <a:off x="3838391" y="5445224"/>
            <a:ext cx="1468671" cy="307777"/>
          </a:xfrm>
          <a:prstGeom prst="rect">
            <a:avLst/>
          </a:prstGeom>
          <a:noFill/>
        </p:spPr>
        <p:txBody>
          <a:bodyPr wrap="none" rtlCol="0">
            <a:spAutoFit/>
          </a:bodyPr>
          <a:lstStyle/>
          <a:p>
            <a:r>
              <a:rPr lang="es-MX" sz="1400" dirty="0">
                <a:solidFill>
                  <a:srgbClr val="009900"/>
                </a:solidFill>
                <a:effectLst/>
                <a:latin typeface="Arial" panose="020B0604020202020204" pitchFamily="34" charset="0"/>
                <a:cs typeface="Arial" panose="020B0604020202020204" pitchFamily="34" charset="0"/>
              </a:rPr>
              <a:t>Relación molar</a:t>
            </a:r>
            <a:endParaRPr lang="es-MX" sz="1400" baseline="-25000" dirty="0">
              <a:solidFill>
                <a:srgbClr val="009900"/>
              </a:solidFill>
              <a:effectLst/>
              <a:latin typeface="Arial" panose="020B0604020202020204" pitchFamily="34" charset="0"/>
              <a:cs typeface="Arial" panose="020B0604020202020204" pitchFamily="34" charset="0"/>
            </a:endParaRPr>
          </a:p>
        </p:txBody>
      </p:sp>
      <p:sp>
        <p:nvSpPr>
          <p:cNvPr id="37" name="36 CuadroTexto"/>
          <p:cNvSpPr txBox="1"/>
          <p:nvPr/>
        </p:nvSpPr>
        <p:spPr>
          <a:xfrm>
            <a:off x="3738095" y="5929535"/>
            <a:ext cx="1696298" cy="307777"/>
          </a:xfrm>
          <a:prstGeom prst="rect">
            <a:avLst/>
          </a:prstGeom>
          <a:noFill/>
        </p:spPr>
        <p:txBody>
          <a:bodyPr wrap="none" rtlCol="0">
            <a:spAutoFit/>
          </a:bodyPr>
          <a:lstStyle/>
          <a:p>
            <a:r>
              <a:rPr lang="es-MX" sz="1400" dirty="0">
                <a:solidFill>
                  <a:srgbClr val="FF0000"/>
                </a:solidFill>
                <a:effectLst/>
                <a:latin typeface="Arial" panose="020B0604020202020204" pitchFamily="34" charset="0"/>
                <a:cs typeface="Arial" panose="020B0604020202020204" pitchFamily="34" charset="0"/>
              </a:rPr>
              <a:t>Relación en masa</a:t>
            </a:r>
            <a:endParaRPr lang="es-MX" sz="1400" baseline="-25000" dirty="0">
              <a:solidFill>
                <a:srgbClr val="FF0000"/>
              </a:solidFill>
              <a:effectLst/>
              <a:latin typeface="Arial" panose="020B0604020202020204" pitchFamily="34" charset="0"/>
              <a:cs typeface="Arial" panose="020B0604020202020204" pitchFamily="34" charset="0"/>
            </a:endParaRPr>
          </a:p>
        </p:txBody>
      </p:sp>
      <p:grpSp>
        <p:nvGrpSpPr>
          <p:cNvPr id="16" name="15 Grupo"/>
          <p:cNvGrpSpPr/>
          <p:nvPr/>
        </p:nvGrpSpPr>
        <p:grpSpPr>
          <a:xfrm>
            <a:off x="1715449" y="3163896"/>
            <a:ext cx="5803036" cy="8971"/>
            <a:chOff x="1715449" y="3163896"/>
            <a:chExt cx="5803036" cy="8971"/>
          </a:xfrm>
        </p:grpSpPr>
        <p:cxnSp>
          <p:nvCxnSpPr>
            <p:cNvPr id="15" name="14 Conector recto"/>
            <p:cNvCxnSpPr/>
            <p:nvPr/>
          </p:nvCxnSpPr>
          <p:spPr bwMode="auto">
            <a:xfrm>
              <a:off x="1715449" y="3172867"/>
              <a:ext cx="504000" cy="0"/>
            </a:xfrm>
            <a:prstGeom prst="line">
              <a:avLst/>
            </a:prstGeom>
            <a:solidFill>
              <a:schemeClr val="accent1"/>
            </a:solidFill>
            <a:ln w="19050" cap="flat" cmpd="sng" algn="ctr">
              <a:solidFill>
                <a:srgbClr val="0000FF"/>
              </a:solidFill>
              <a:prstDash val="solid"/>
              <a:round/>
              <a:headEnd type="none" w="med" len="med"/>
              <a:tailEnd type="none" w="med" len="med"/>
            </a:ln>
            <a:effectLst/>
          </p:spPr>
        </p:cxnSp>
        <p:cxnSp>
          <p:nvCxnSpPr>
            <p:cNvPr id="40" name="39 Conector recto"/>
            <p:cNvCxnSpPr/>
            <p:nvPr/>
          </p:nvCxnSpPr>
          <p:spPr bwMode="auto">
            <a:xfrm>
              <a:off x="4529002" y="3166199"/>
              <a:ext cx="504000" cy="0"/>
            </a:xfrm>
            <a:prstGeom prst="line">
              <a:avLst/>
            </a:prstGeom>
            <a:solidFill>
              <a:schemeClr val="accent1"/>
            </a:solidFill>
            <a:ln w="19050" cap="flat" cmpd="sng" algn="ctr">
              <a:solidFill>
                <a:srgbClr val="0000FF"/>
              </a:solidFill>
              <a:prstDash val="solid"/>
              <a:round/>
              <a:headEnd type="none" w="med" len="med"/>
              <a:tailEnd type="none" w="med" len="med"/>
            </a:ln>
            <a:effectLst/>
          </p:spPr>
        </p:cxnSp>
        <p:cxnSp>
          <p:nvCxnSpPr>
            <p:cNvPr id="41" name="40 Conector recto"/>
            <p:cNvCxnSpPr/>
            <p:nvPr/>
          </p:nvCxnSpPr>
          <p:spPr bwMode="auto">
            <a:xfrm>
              <a:off x="7014485" y="3163896"/>
              <a:ext cx="504000" cy="0"/>
            </a:xfrm>
            <a:prstGeom prst="line">
              <a:avLst/>
            </a:prstGeom>
            <a:solidFill>
              <a:schemeClr val="accent1"/>
            </a:solidFill>
            <a:ln w="19050" cap="flat" cmpd="sng" algn="ctr">
              <a:solidFill>
                <a:srgbClr val="0000FF"/>
              </a:solidFill>
              <a:prstDash val="solid"/>
              <a:round/>
              <a:headEnd type="none" w="med" len="med"/>
              <a:tailEnd type="none" w="med" len="med"/>
            </a:ln>
            <a:effectLst/>
          </p:spPr>
        </p:cxnSp>
      </p:grpSp>
      <p:grpSp>
        <p:nvGrpSpPr>
          <p:cNvPr id="43" name="42 Grupo"/>
          <p:cNvGrpSpPr/>
          <p:nvPr/>
        </p:nvGrpSpPr>
        <p:grpSpPr>
          <a:xfrm>
            <a:off x="1721292" y="3738298"/>
            <a:ext cx="5803036" cy="8971"/>
            <a:chOff x="1715449" y="3163896"/>
            <a:chExt cx="5803036" cy="8971"/>
          </a:xfrm>
        </p:grpSpPr>
        <p:cxnSp>
          <p:nvCxnSpPr>
            <p:cNvPr id="44" name="43 Conector recto"/>
            <p:cNvCxnSpPr/>
            <p:nvPr/>
          </p:nvCxnSpPr>
          <p:spPr bwMode="auto">
            <a:xfrm>
              <a:off x="1715449" y="3172867"/>
              <a:ext cx="504000" cy="0"/>
            </a:xfrm>
            <a:prstGeom prst="line">
              <a:avLst/>
            </a:prstGeom>
            <a:solidFill>
              <a:schemeClr val="accent1"/>
            </a:solidFill>
            <a:ln w="19050" cap="flat" cmpd="sng" algn="ctr">
              <a:solidFill>
                <a:srgbClr val="009900"/>
              </a:solidFill>
              <a:prstDash val="solid"/>
              <a:round/>
              <a:headEnd type="none" w="med" len="med"/>
              <a:tailEnd type="none" w="med" len="med"/>
            </a:ln>
            <a:effectLst/>
          </p:spPr>
        </p:cxnSp>
        <p:cxnSp>
          <p:nvCxnSpPr>
            <p:cNvPr id="45" name="44 Conector recto"/>
            <p:cNvCxnSpPr/>
            <p:nvPr/>
          </p:nvCxnSpPr>
          <p:spPr bwMode="auto">
            <a:xfrm>
              <a:off x="4529002" y="3166199"/>
              <a:ext cx="504000" cy="0"/>
            </a:xfrm>
            <a:prstGeom prst="line">
              <a:avLst/>
            </a:prstGeom>
            <a:solidFill>
              <a:schemeClr val="accent1"/>
            </a:solidFill>
            <a:ln w="19050" cap="flat" cmpd="sng" algn="ctr">
              <a:solidFill>
                <a:srgbClr val="009900"/>
              </a:solidFill>
              <a:prstDash val="solid"/>
              <a:round/>
              <a:headEnd type="none" w="med" len="med"/>
              <a:tailEnd type="none" w="med" len="med"/>
            </a:ln>
            <a:effectLst/>
          </p:spPr>
        </p:cxnSp>
        <p:cxnSp>
          <p:nvCxnSpPr>
            <p:cNvPr id="46" name="45 Conector recto"/>
            <p:cNvCxnSpPr/>
            <p:nvPr/>
          </p:nvCxnSpPr>
          <p:spPr bwMode="auto">
            <a:xfrm>
              <a:off x="7014485" y="3163896"/>
              <a:ext cx="504000" cy="0"/>
            </a:xfrm>
            <a:prstGeom prst="line">
              <a:avLst/>
            </a:prstGeom>
            <a:solidFill>
              <a:schemeClr val="accent1"/>
            </a:solidFill>
            <a:ln w="19050" cap="flat" cmpd="sng" algn="ctr">
              <a:solidFill>
                <a:srgbClr val="009900"/>
              </a:solidFill>
              <a:prstDash val="solid"/>
              <a:round/>
              <a:headEnd type="none" w="med" len="med"/>
              <a:tailEnd type="none" w="med" len="med"/>
            </a:ln>
            <a:effectLst/>
          </p:spPr>
        </p:cxnSp>
      </p:grpSp>
      <p:grpSp>
        <p:nvGrpSpPr>
          <p:cNvPr id="47" name="46 Grupo"/>
          <p:cNvGrpSpPr/>
          <p:nvPr/>
        </p:nvGrpSpPr>
        <p:grpSpPr>
          <a:xfrm>
            <a:off x="1721292" y="4425718"/>
            <a:ext cx="5803036" cy="8971"/>
            <a:chOff x="1715449" y="3163896"/>
            <a:chExt cx="5803036" cy="8971"/>
          </a:xfrm>
        </p:grpSpPr>
        <p:cxnSp>
          <p:nvCxnSpPr>
            <p:cNvPr id="48" name="47 Conector recto"/>
            <p:cNvCxnSpPr/>
            <p:nvPr/>
          </p:nvCxnSpPr>
          <p:spPr bwMode="auto">
            <a:xfrm>
              <a:off x="1715449" y="3172867"/>
              <a:ext cx="5040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49" name="48 Conector recto"/>
            <p:cNvCxnSpPr/>
            <p:nvPr/>
          </p:nvCxnSpPr>
          <p:spPr bwMode="auto">
            <a:xfrm>
              <a:off x="4529002" y="3166199"/>
              <a:ext cx="5040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50" name="49 Conector recto"/>
            <p:cNvCxnSpPr/>
            <p:nvPr/>
          </p:nvCxnSpPr>
          <p:spPr bwMode="auto">
            <a:xfrm>
              <a:off x="7014485" y="3163896"/>
              <a:ext cx="5040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28356"/>
                                        </p:tgtEl>
                                        <p:attrNameLst>
                                          <p:attrName>style.visibility</p:attrName>
                                        </p:attrNameLst>
                                      </p:cBhvr>
                                      <p:to>
                                        <p:strVal val="visible"/>
                                      </p:to>
                                    </p:set>
                                    <p:animEffect transition="in" filter="fade">
                                      <p:cBhvr>
                                        <p:cTn id="7" dur="500"/>
                                        <p:tgtEl>
                                          <p:spTgt spid="2283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strips(downRigh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strips(downRight)">
                                      <p:cBhvr>
                                        <p:cTn id="62" dur="5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fade">
                                      <p:cBhvr>
                                        <p:cTn id="82" dur="500"/>
                                        <p:tgtEl>
                                          <p:spTgt spid="34"/>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strips(downRight)">
                                      <p:cBhvr>
                                        <p:cTn id="87" dur="500"/>
                                        <p:tgtEl>
                                          <p:spTgt spid="4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fade">
                                      <p:cBhvr>
                                        <p:cTn id="92" dur="500"/>
                                        <p:tgtEl>
                                          <p:spTgt spid="35"/>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500"/>
                                        <p:tgtEl>
                                          <p:spTgt spid="3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fade">
                                      <p:cBhvr>
                                        <p:cTn id="10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6" grpId="1"/>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753413" y="1700808"/>
            <a:ext cx="7635600" cy="2357568"/>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latin typeface="Arial" panose="020B0604020202020204" pitchFamily="34" charset="0"/>
                <a:cs typeface="Arial" panose="020B0604020202020204" pitchFamily="34" charset="0"/>
              </a:rPr>
              <a:t>Es </a:t>
            </a:r>
            <a:r>
              <a:rPr lang="es-ES_tradnl" sz="1600" b="0" dirty="0">
                <a:solidFill>
                  <a:srgbClr val="000066"/>
                </a:solidFill>
                <a:effectLst/>
                <a:latin typeface="Arial" panose="020B0604020202020204" pitchFamily="34" charset="0"/>
                <a:cs typeface="Arial" panose="020B0604020202020204" pitchFamily="34" charset="0"/>
              </a:rPr>
              <a:t>aquel reactivo que se encuentra en menor cantidad </a:t>
            </a:r>
            <a:r>
              <a:rPr lang="es-ES_tradnl" sz="1600" b="0" dirty="0" err="1">
                <a:solidFill>
                  <a:srgbClr val="000066"/>
                </a:solidFill>
                <a:effectLst/>
                <a:latin typeface="Arial" panose="020B0604020202020204" pitchFamily="34" charset="0"/>
                <a:cs typeface="Arial" panose="020B0604020202020204" pitchFamily="34" charset="0"/>
              </a:rPr>
              <a:t>estequiométrica</a:t>
            </a:r>
            <a:r>
              <a:rPr lang="es-ES_tradnl" sz="1600" b="0" dirty="0">
                <a:solidFill>
                  <a:srgbClr val="000066"/>
                </a:solidFill>
                <a:effectLst/>
                <a:latin typeface="Arial" panose="020B0604020202020204" pitchFamily="34" charset="0"/>
                <a:cs typeface="Arial" panose="020B0604020202020204" pitchFamily="34" charset="0"/>
              </a:rPr>
              <a:t> con respecto a los otros reactivos que intervienen en la reacción química.</a:t>
            </a:r>
          </a:p>
          <a:p>
            <a:pPr algn="just" eaLnBrk="1" hangingPunct="1">
              <a:lnSpc>
                <a:spcPct val="140000"/>
              </a:lnSpc>
              <a:spcAft>
                <a:spcPct val="40000"/>
              </a:spcAft>
            </a:pPr>
            <a:endParaRPr lang="es-ES_tradnl" sz="1600" b="0" dirty="0">
              <a:solidFill>
                <a:srgbClr val="000066"/>
              </a:solidFill>
              <a:effectLst/>
              <a:latin typeface="Arial" panose="020B0604020202020204" pitchFamily="34" charset="0"/>
              <a:cs typeface="Arial" panose="020B0604020202020204" pitchFamily="34" charset="0"/>
            </a:endParaRPr>
          </a:p>
          <a:p>
            <a:pPr algn="just" eaLnBrk="1" hangingPunct="1">
              <a:lnSpc>
                <a:spcPct val="140000"/>
              </a:lnSpc>
              <a:spcAft>
                <a:spcPct val="40000"/>
              </a:spcAft>
            </a:pPr>
            <a:r>
              <a:rPr lang="es-ES_tradnl" sz="1600" b="0" dirty="0">
                <a:solidFill>
                  <a:srgbClr val="000066"/>
                </a:solidFill>
                <a:effectLst/>
                <a:latin typeface="Arial" panose="020B0604020202020204" pitchFamily="34" charset="0"/>
                <a:cs typeface="Arial" panose="020B0604020202020204" pitchFamily="34" charset="0"/>
              </a:rPr>
              <a:t>El reactivo limitante, se emplea para determinar las cantidades de reactivos y productos involucrados en una reacción que procede con un 100 % de rendimiento</a:t>
            </a:r>
            <a:r>
              <a:rPr lang="es-ES" sz="1600" b="0" dirty="0">
                <a:solidFill>
                  <a:srgbClr val="000066"/>
                </a:solidFill>
                <a:effectLst/>
                <a:latin typeface="Arial" panose="020B0604020202020204" pitchFamily="34" charset="0"/>
                <a:cs typeface="Arial" panose="020B0604020202020204" pitchFamily="34" charset="0"/>
              </a:rPr>
              <a:t>.</a:t>
            </a:r>
          </a:p>
        </p:txBody>
      </p:sp>
      <p:sp>
        <p:nvSpPr>
          <p:cNvPr id="3" name="Text Box 19"/>
          <p:cNvSpPr txBox="1">
            <a:spLocks noChangeArrowheads="1"/>
          </p:cNvSpPr>
          <p:nvPr/>
        </p:nvSpPr>
        <p:spPr bwMode="auto">
          <a:xfrm>
            <a:off x="3327122" y="736568"/>
            <a:ext cx="2488182"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Reactivo limitante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47810">
                                            <p:txEl>
                                              <p:pRg st="0" end="0"/>
                                            </p:txEl>
                                          </p:spTgt>
                                        </p:tgtEl>
                                        <p:attrNameLst>
                                          <p:attrName>style.visibility</p:attrName>
                                        </p:attrNameLst>
                                      </p:cBhvr>
                                      <p:to>
                                        <p:strVal val="visible"/>
                                      </p:to>
                                    </p:set>
                                    <p:animEffect transition="in" filter="strips(downRight)">
                                      <p:cBhvr>
                                        <p:cTn id="7" dur="500"/>
                                        <p:tgtEl>
                                          <p:spTgt spid="2478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7810">
                                            <p:txEl>
                                              <p:pRg st="2" end="2"/>
                                            </p:txEl>
                                          </p:spTgt>
                                        </p:tgtEl>
                                        <p:attrNameLst>
                                          <p:attrName>style.visibility</p:attrName>
                                        </p:attrNameLst>
                                      </p:cBhvr>
                                      <p:to>
                                        <p:strVal val="visible"/>
                                      </p:to>
                                    </p:set>
                                    <p:animEffect transition="in" filter="strips(downRight)">
                                      <p:cBhvr>
                                        <p:cTn id="12" dur="500"/>
                                        <p:tgtEl>
                                          <p:spTgt spid="2478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2" name="Text Box 104"/>
          <p:cNvSpPr txBox="1">
            <a:spLocks noChangeArrowheads="1"/>
          </p:cNvSpPr>
          <p:nvPr/>
        </p:nvSpPr>
        <p:spPr bwMode="auto">
          <a:xfrm>
            <a:off x="753413" y="1462270"/>
            <a:ext cx="7635600" cy="781752"/>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Para </a:t>
            </a:r>
            <a:r>
              <a:rPr lang="es-ES_tradnl" sz="1600" b="0" dirty="0">
                <a:solidFill>
                  <a:srgbClr val="000066"/>
                </a:solidFill>
                <a:effectLst/>
                <a:cs typeface="Arial" charset="0"/>
              </a:rPr>
              <a:t>identificar al R. L. se debe tener la reacción química ya balanceada y posteriormente desarrollar los puntos siguientes:</a:t>
            </a:r>
            <a:endParaRPr lang="es-ES_tradnl" sz="1600" b="0" dirty="0">
              <a:solidFill>
                <a:srgbClr val="000066"/>
              </a:solidFill>
              <a:effectLst/>
              <a:cs typeface="Times New Roman" pitchFamily="18" charset="0"/>
            </a:endParaRPr>
          </a:p>
        </p:txBody>
      </p:sp>
      <p:sp>
        <p:nvSpPr>
          <p:cNvPr id="196713" name="Text Box 105"/>
          <p:cNvSpPr txBox="1">
            <a:spLocks noChangeArrowheads="1"/>
          </p:cNvSpPr>
          <p:nvPr/>
        </p:nvSpPr>
        <p:spPr bwMode="auto">
          <a:xfrm>
            <a:off x="753413" y="2603611"/>
            <a:ext cx="7635600" cy="2318070"/>
          </a:xfrm>
          <a:prstGeom prst="rect">
            <a:avLst/>
          </a:prstGeom>
          <a:noFill/>
          <a:ln w="9525">
            <a:noFill/>
            <a:miter lim="800000"/>
            <a:headEnd/>
            <a:tailEnd/>
          </a:ln>
          <a:effectLst/>
        </p:spPr>
        <p:txBody>
          <a:bodyPr>
            <a:spAutoFit/>
          </a:bodyPr>
          <a:lstStyle/>
          <a:p>
            <a:pPr marL="381000" indent="-381000" algn="just" eaLnBrk="1" hangingPunct="1">
              <a:lnSpc>
                <a:spcPct val="140000"/>
              </a:lnSpc>
              <a:spcAft>
                <a:spcPct val="40000"/>
              </a:spcAft>
            </a:pPr>
            <a:r>
              <a:rPr lang="es-ES_tradnl" sz="1600" dirty="0">
                <a:solidFill>
                  <a:srgbClr val="000066"/>
                </a:solidFill>
                <a:effectLst/>
                <a:cs typeface="Arial" charset="0"/>
              </a:rPr>
              <a:t>a)</a:t>
            </a:r>
            <a:r>
              <a:rPr lang="es-ES_tradnl" sz="1600" b="0" dirty="0">
                <a:solidFill>
                  <a:srgbClr val="000066"/>
                </a:solidFill>
                <a:effectLst/>
                <a:cs typeface="Arial" charset="0"/>
              </a:rPr>
              <a:t> Tener las cantidades de los reactivos en las mismas unidades, preferentemente en moles.</a:t>
            </a:r>
            <a:endParaRPr lang="es-ES_tradnl" sz="1600" b="0" dirty="0">
              <a:solidFill>
                <a:srgbClr val="000066"/>
              </a:solidFill>
              <a:effectLst/>
              <a:cs typeface="Times New Roman" pitchFamily="18" charset="0"/>
            </a:endParaRPr>
          </a:p>
          <a:p>
            <a:pPr marL="381000" indent="-381000" algn="just" eaLnBrk="1" hangingPunct="1">
              <a:lnSpc>
                <a:spcPct val="140000"/>
              </a:lnSpc>
              <a:spcAft>
                <a:spcPct val="40000"/>
              </a:spcAft>
            </a:pPr>
            <a:r>
              <a:rPr lang="es-ES_tradnl" sz="1600" dirty="0">
                <a:solidFill>
                  <a:srgbClr val="000066"/>
                </a:solidFill>
                <a:effectLst/>
                <a:cs typeface="Arial" charset="0"/>
              </a:rPr>
              <a:t>b)</a:t>
            </a:r>
            <a:r>
              <a:rPr lang="es-ES_tradnl" sz="1600" b="0" dirty="0">
                <a:solidFill>
                  <a:srgbClr val="000066"/>
                </a:solidFill>
                <a:effectLst/>
                <a:cs typeface="Arial" charset="0"/>
              </a:rPr>
              <a:t> Se realizan los cálculos para determinar las cantidades estequiométricas de cada reactivo con base en los datos proporcionados.</a:t>
            </a:r>
            <a:endParaRPr lang="es-ES_tradnl" sz="1600" b="0" dirty="0">
              <a:solidFill>
                <a:srgbClr val="000066"/>
              </a:solidFill>
              <a:effectLst/>
              <a:cs typeface="Times New Roman" pitchFamily="18" charset="0"/>
            </a:endParaRPr>
          </a:p>
          <a:p>
            <a:pPr marL="381000" indent="-381000" algn="just" eaLnBrk="1" hangingPunct="1">
              <a:lnSpc>
                <a:spcPct val="140000"/>
              </a:lnSpc>
              <a:spcAft>
                <a:spcPct val="40000"/>
              </a:spcAft>
            </a:pPr>
            <a:r>
              <a:rPr lang="es-ES_tradnl" sz="1600" dirty="0">
                <a:solidFill>
                  <a:srgbClr val="000066"/>
                </a:solidFill>
                <a:effectLst/>
                <a:cs typeface="Arial" charset="0"/>
              </a:rPr>
              <a:t>c)</a:t>
            </a:r>
            <a:r>
              <a:rPr lang="es-ES_tradnl" sz="1600" b="0" dirty="0">
                <a:solidFill>
                  <a:srgbClr val="000066"/>
                </a:solidFill>
                <a:effectLst/>
                <a:cs typeface="Arial" charset="0"/>
              </a:rPr>
              <a:t> El reactivo limitante es aquel que se encuentra en menor cantidad </a:t>
            </a:r>
            <a:r>
              <a:rPr lang="es-ES_tradnl" sz="1600" b="0" dirty="0" err="1">
                <a:solidFill>
                  <a:srgbClr val="000066"/>
                </a:solidFill>
                <a:effectLst/>
                <a:cs typeface="Arial" charset="0"/>
              </a:rPr>
              <a:t>estequiométrica</a:t>
            </a:r>
            <a:r>
              <a:rPr lang="es-ES_tradnl" sz="1600" b="0" dirty="0">
                <a:solidFill>
                  <a:srgbClr val="000066"/>
                </a:solidFill>
                <a:effectLst/>
                <a:cs typeface="Arial" charset="0"/>
              </a:rPr>
              <a:t>.</a:t>
            </a:r>
            <a:endParaRPr lang="es-ES" sz="1600" b="0" dirty="0">
              <a:solidFill>
                <a:srgbClr val="000066"/>
              </a:solidFill>
              <a:effectLst/>
              <a:cs typeface="Times New Roman" pitchFamily="18" charset="0"/>
            </a:endParaRPr>
          </a:p>
        </p:txBody>
      </p:sp>
      <p:sp>
        <p:nvSpPr>
          <p:cNvPr id="4" name="Text Box 19"/>
          <p:cNvSpPr txBox="1">
            <a:spLocks noChangeArrowheads="1"/>
          </p:cNvSpPr>
          <p:nvPr/>
        </p:nvSpPr>
        <p:spPr bwMode="auto">
          <a:xfrm>
            <a:off x="3327122" y="736568"/>
            <a:ext cx="2488182"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Reactivo limitante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6712"/>
                                        </p:tgtEl>
                                        <p:attrNameLst>
                                          <p:attrName>style.visibility</p:attrName>
                                        </p:attrNameLst>
                                      </p:cBhvr>
                                      <p:to>
                                        <p:strVal val="visible"/>
                                      </p:to>
                                    </p:set>
                                    <p:animEffect transition="in" filter="strips(downRight)">
                                      <p:cBhvr>
                                        <p:cTn id="7" dur="500"/>
                                        <p:tgtEl>
                                          <p:spTgt spid="1967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6713">
                                            <p:txEl>
                                              <p:pRg st="0" end="0"/>
                                            </p:txEl>
                                          </p:spTgt>
                                        </p:tgtEl>
                                        <p:attrNameLst>
                                          <p:attrName>style.visibility</p:attrName>
                                        </p:attrNameLst>
                                      </p:cBhvr>
                                      <p:to>
                                        <p:strVal val="visible"/>
                                      </p:to>
                                    </p:set>
                                    <p:animEffect transition="in" filter="strips(downRight)">
                                      <p:cBhvr>
                                        <p:cTn id="12" dur="500"/>
                                        <p:tgtEl>
                                          <p:spTgt spid="1967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6713">
                                            <p:txEl>
                                              <p:pRg st="1" end="1"/>
                                            </p:txEl>
                                          </p:spTgt>
                                        </p:tgtEl>
                                        <p:attrNameLst>
                                          <p:attrName>style.visibility</p:attrName>
                                        </p:attrNameLst>
                                      </p:cBhvr>
                                      <p:to>
                                        <p:strVal val="visible"/>
                                      </p:to>
                                    </p:set>
                                    <p:animEffect transition="in" filter="strips(downRight)">
                                      <p:cBhvr>
                                        <p:cTn id="17" dur="500"/>
                                        <p:tgtEl>
                                          <p:spTgt spid="1967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6713">
                                            <p:txEl>
                                              <p:pRg st="2" end="2"/>
                                            </p:txEl>
                                          </p:spTgt>
                                        </p:tgtEl>
                                        <p:attrNameLst>
                                          <p:attrName>style.visibility</p:attrName>
                                        </p:attrNameLst>
                                      </p:cBhvr>
                                      <p:to>
                                        <p:strVal val="visible"/>
                                      </p:to>
                                    </p:set>
                                    <p:animEffect transition="in" filter="strips(downRight)">
                                      <p:cBhvr>
                                        <p:cTn id="22" dur="500"/>
                                        <p:tgtEl>
                                          <p:spTgt spid="1967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712" grpId="0" autoUpdateAnimBg="0"/>
      <p:bldP spid="196713"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753413" y="1360488"/>
            <a:ext cx="7635600" cy="1126462"/>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dirty="0">
                <a:solidFill>
                  <a:srgbClr val="000066"/>
                </a:solidFill>
                <a:effectLst/>
                <a:cs typeface="Times New Roman" pitchFamily="18" charset="0"/>
              </a:rPr>
              <a:t>Ejemplo: </a:t>
            </a:r>
            <a:r>
              <a:rPr lang="es-ES" sz="1600" b="0" dirty="0">
                <a:solidFill>
                  <a:srgbClr val="000066"/>
                </a:solidFill>
                <a:effectLst/>
                <a:cs typeface="Times New Roman" pitchFamily="18" charset="0"/>
              </a:rPr>
              <a:t>Se hacen reaccionar 100 [g] de Al(OH)</a:t>
            </a:r>
            <a:r>
              <a:rPr lang="es-ES" sz="1600" b="0" baseline="-25000" dirty="0">
                <a:solidFill>
                  <a:srgbClr val="000066"/>
                </a:solidFill>
                <a:effectLst/>
                <a:cs typeface="Times New Roman" pitchFamily="18" charset="0"/>
              </a:rPr>
              <a:t>3</a:t>
            </a:r>
            <a:r>
              <a:rPr lang="es-ES" sz="1600" b="0" dirty="0">
                <a:solidFill>
                  <a:srgbClr val="000066"/>
                </a:solidFill>
                <a:effectLst/>
                <a:cs typeface="Times New Roman" pitchFamily="18" charset="0"/>
              </a:rPr>
              <a:t> con 7x10</a:t>
            </a:r>
            <a:r>
              <a:rPr lang="es-ES" sz="1600" b="0" baseline="30000" dirty="0">
                <a:solidFill>
                  <a:srgbClr val="000066"/>
                </a:solidFill>
                <a:effectLst/>
                <a:cs typeface="Times New Roman" pitchFamily="18" charset="0"/>
              </a:rPr>
              <a:t>23</a:t>
            </a:r>
            <a:r>
              <a:rPr lang="es-ES" sz="1600" b="0" dirty="0">
                <a:solidFill>
                  <a:srgbClr val="000066"/>
                </a:solidFill>
                <a:effectLst/>
                <a:cs typeface="Times New Roman" pitchFamily="18" charset="0"/>
              </a:rPr>
              <a:t> [moléculas] de H</a:t>
            </a:r>
            <a:r>
              <a:rPr lang="es-ES" sz="1600" b="0" baseline="-25000" dirty="0">
                <a:solidFill>
                  <a:srgbClr val="000066"/>
                </a:solidFill>
                <a:effectLst/>
                <a:cs typeface="Times New Roman" pitchFamily="18" charset="0"/>
              </a:rPr>
              <a:t>2</a:t>
            </a:r>
            <a:r>
              <a:rPr lang="es-ES" sz="1600" b="0" dirty="0">
                <a:solidFill>
                  <a:srgbClr val="000066"/>
                </a:solidFill>
                <a:effectLst/>
                <a:cs typeface="Times New Roman" pitchFamily="18" charset="0"/>
              </a:rPr>
              <a:t>SO</a:t>
            </a:r>
            <a:r>
              <a:rPr lang="es-ES" sz="1600" b="0" baseline="-25000" dirty="0">
                <a:solidFill>
                  <a:srgbClr val="000066"/>
                </a:solidFill>
                <a:effectLst/>
                <a:cs typeface="Times New Roman" pitchFamily="18" charset="0"/>
              </a:rPr>
              <a:t>4</a:t>
            </a:r>
            <a:r>
              <a:rPr lang="es-ES" sz="1600" b="0" dirty="0">
                <a:solidFill>
                  <a:srgbClr val="000066"/>
                </a:solidFill>
                <a:effectLst/>
                <a:cs typeface="Times New Roman" pitchFamily="18" charset="0"/>
              </a:rPr>
              <a:t>, identifique cuál es el reactivo limitante si la reacción que se lleva a cabo es la siguiente: </a:t>
            </a:r>
          </a:p>
        </p:txBody>
      </p:sp>
      <p:grpSp>
        <p:nvGrpSpPr>
          <p:cNvPr id="229386" name="Group 10"/>
          <p:cNvGrpSpPr>
            <a:grpSpLocks/>
          </p:cNvGrpSpPr>
          <p:nvPr/>
        </p:nvGrpSpPr>
        <p:grpSpPr bwMode="auto">
          <a:xfrm>
            <a:off x="920751" y="2667000"/>
            <a:ext cx="7312025" cy="476250"/>
            <a:chOff x="485" y="2160"/>
            <a:chExt cx="4606" cy="300"/>
          </a:xfrm>
        </p:grpSpPr>
        <p:sp>
          <p:nvSpPr>
            <p:cNvPr id="229379" name="Text Box 3"/>
            <p:cNvSpPr txBox="1">
              <a:spLocks noChangeArrowheads="1"/>
            </p:cNvSpPr>
            <p:nvPr/>
          </p:nvSpPr>
          <p:spPr bwMode="auto">
            <a:xfrm>
              <a:off x="485" y="2160"/>
              <a:ext cx="614"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dirty="0">
                  <a:solidFill>
                    <a:srgbClr val="000066"/>
                  </a:solidFill>
                  <a:effectLst/>
                  <a:cs typeface="Times New Roman" pitchFamily="18" charset="0"/>
                </a:rPr>
                <a:t>Al(OH)</a:t>
              </a:r>
              <a:r>
                <a:rPr lang="es-ES" sz="1800" b="0" baseline="-25000" dirty="0">
                  <a:solidFill>
                    <a:srgbClr val="000066"/>
                  </a:solidFill>
                  <a:effectLst/>
                  <a:cs typeface="Times New Roman" pitchFamily="18" charset="0"/>
                </a:rPr>
                <a:t>3</a:t>
              </a:r>
              <a:endParaRPr lang="es-ES" sz="1800" b="0" dirty="0">
                <a:solidFill>
                  <a:srgbClr val="000066"/>
                </a:solidFill>
                <a:effectLst/>
                <a:cs typeface="Times New Roman" pitchFamily="18" charset="0"/>
              </a:endParaRPr>
            </a:p>
          </p:txBody>
        </p:sp>
        <p:sp>
          <p:nvSpPr>
            <p:cNvPr id="229380" name="Text Box 4"/>
            <p:cNvSpPr txBox="1">
              <a:spLocks noChangeArrowheads="1"/>
            </p:cNvSpPr>
            <p:nvPr/>
          </p:nvSpPr>
          <p:spPr bwMode="auto">
            <a:xfrm>
              <a:off x="1355" y="2160"/>
              <a:ext cx="201"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a:solidFill>
                    <a:srgbClr val="000066"/>
                  </a:solidFill>
                  <a:effectLst/>
                  <a:cs typeface="Times New Roman" pitchFamily="18" charset="0"/>
                </a:rPr>
                <a:t>+</a:t>
              </a:r>
            </a:p>
          </p:txBody>
        </p:sp>
        <p:sp>
          <p:nvSpPr>
            <p:cNvPr id="229381" name="Text Box 5"/>
            <p:cNvSpPr txBox="1">
              <a:spLocks noChangeArrowheads="1"/>
            </p:cNvSpPr>
            <p:nvPr/>
          </p:nvSpPr>
          <p:spPr bwMode="auto">
            <a:xfrm>
              <a:off x="1806" y="2160"/>
              <a:ext cx="538"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a:solidFill>
                    <a:srgbClr val="000066"/>
                  </a:solidFill>
                  <a:effectLst/>
                  <a:cs typeface="Times New Roman" pitchFamily="18" charset="0"/>
                </a:rPr>
                <a:t>H</a:t>
              </a:r>
              <a:r>
                <a:rPr lang="es-ES" sz="1800" b="0" baseline="-25000">
                  <a:solidFill>
                    <a:srgbClr val="000066"/>
                  </a:solidFill>
                  <a:effectLst/>
                  <a:cs typeface="Times New Roman" pitchFamily="18" charset="0"/>
                </a:rPr>
                <a:t>2</a:t>
              </a:r>
              <a:r>
                <a:rPr lang="es-ES" sz="1800" b="0">
                  <a:solidFill>
                    <a:srgbClr val="000066"/>
                  </a:solidFill>
                  <a:effectLst/>
                  <a:cs typeface="Times New Roman" pitchFamily="18" charset="0"/>
                </a:rPr>
                <a:t>SO</a:t>
              </a:r>
              <a:r>
                <a:rPr lang="es-ES" sz="1800" b="0" baseline="-25000">
                  <a:solidFill>
                    <a:srgbClr val="000066"/>
                  </a:solidFill>
                  <a:effectLst/>
                  <a:cs typeface="Times New Roman" pitchFamily="18" charset="0"/>
                </a:rPr>
                <a:t>4</a:t>
              </a:r>
            </a:p>
          </p:txBody>
        </p:sp>
        <p:sp>
          <p:nvSpPr>
            <p:cNvPr id="229382" name="Line 6"/>
            <p:cNvSpPr>
              <a:spLocks noChangeShapeType="1"/>
            </p:cNvSpPr>
            <p:nvPr/>
          </p:nvSpPr>
          <p:spPr bwMode="auto">
            <a:xfrm>
              <a:off x="2594" y="2310"/>
              <a:ext cx="432" cy="0"/>
            </a:xfrm>
            <a:prstGeom prst="line">
              <a:avLst/>
            </a:prstGeom>
            <a:noFill/>
            <a:ln w="9525">
              <a:solidFill>
                <a:srgbClr val="000099"/>
              </a:solidFill>
              <a:round/>
              <a:headEnd/>
              <a:tailEnd type="triangle" w="med" len="med"/>
            </a:ln>
            <a:effectLst/>
          </p:spPr>
          <p:txBody>
            <a:bodyPr/>
            <a:lstStyle/>
            <a:p>
              <a:endParaRPr lang="es-MX" b="0">
                <a:solidFill>
                  <a:srgbClr val="000066"/>
                </a:solidFill>
              </a:endParaRPr>
            </a:p>
          </p:txBody>
        </p:sp>
        <p:sp>
          <p:nvSpPr>
            <p:cNvPr id="229383" name="Text Box 7"/>
            <p:cNvSpPr txBox="1">
              <a:spLocks noChangeArrowheads="1"/>
            </p:cNvSpPr>
            <p:nvPr/>
          </p:nvSpPr>
          <p:spPr bwMode="auto">
            <a:xfrm>
              <a:off x="3282" y="2160"/>
              <a:ext cx="713"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a:solidFill>
                    <a:srgbClr val="000066"/>
                  </a:solidFill>
                  <a:effectLst/>
                  <a:cs typeface="Times New Roman" pitchFamily="18" charset="0"/>
                </a:rPr>
                <a:t>Al</a:t>
              </a:r>
              <a:r>
                <a:rPr lang="es-ES" sz="1800" b="0" baseline="-25000">
                  <a:solidFill>
                    <a:srgbClr val="000066"/>
                  </a:solidFill>
                  <a:effectLst/>
                  <a:cs typeface="Times New Roman" pitchFamily="18" charset="0"/>
                </a:rPr>
                <a:t>2</a:t>
              </a:r>
              <a:r>
                <a:rPr lang="es-ES" sz="1800" b="0">
                  <a:solidFill>
                    <a:srgbClr val="000066"/>
                  </a:solidFill>
                  <a:effectLst/>
                  <a:cs typeface="Times New Roman" pitchFamily="18" charset="0"/>
                </a:rPr>
                <a:t>(SO</a:t>
              </a:r>
              <a:r>
                <a:rPr lang="es-ES" sz="1800" b="0" baseline="-25000">
                  <a:solidFill>
                    <a:srgbClr val="000066"/>
                  </a:solidFill>
                  <a:effectLst/>
                  <a:cs typeface="Times New Roman" pitchFamily="18" charset="0"/>
                </a:rPr>
                <a:t>4</a:t>
              </a:r>
              <a:r>
                <a:rPr lang="es-ES" sz="1800" b="0">
                  <a:solidFill>
                    <a:srgbClr val="000066"/>
                  </a:solidFill>
                  <a:effectLst/>
                  <a:cs typeface="Times New Roman" pitchFamily="18" charset="0"/>
                </a:rPr>
                <a:t>)</a:t>
              </a:r>
              <a:r>
                <a:rPr lang="es-ES" sz="1800" b="0" baseline="-25000">
                  <a:solidFill>
                    <a:srgbClr val="000066"/>
                  </a:solidFill>
                  <a:effectLst/>
                  <a:cs typeface="Times New Roman" pitchFamily="18" charset="0"/>
                </a:rPr>
                <a:t>3</a:t>
              </a:r>
              <a:endParaRPr lang="es-ES" sz="1800" b="0">
                <a:solidFill>
                  <a:srgbClr val="000066"/>
                </a:solidFill>
                <a:effectLst/>
                <a:cs typeface="Times New Roman" pitchFamily="18" charset="0"/>
              </a:endParaRPr>
            </a:p>
          </p:txBody>
        </p:sp>
        <p:sp>
          <p:nvSpPr>
            <p:cNvPr id="229384" name="Text Box 8"/>
            <p:cNvSpPr txBox="1">
              <a:spLocks noChangeArrowheads="1"/>
            </p:cNvSpPr>
            <p:nvPr/>
          </p:nvSpPr>
          <p:spPr bwMode="auto">
            <a:xfrm>
              <a:off x="4252" y="2160"/>
              <a:ext cx="200" cy="300"/>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a:solidFill>
                    <a:srgbClr val="000066"/>
                  </a:solidFill>
                  <a:effectLst/>
                  <a:cs typeface="Times New Roman" pitchFamily="18" charset="0"/>
                </a:rPr>
                <a:t>+</a:t>
              </a:r>
            </a:p>
          </p:txBody>
        </p:sp>
        <p:sp>
          <p:nvSpPr>
            <p:cNvPr id="229385" name="Text Box 9"/>
            <p:cNvSpPr txBox="1">
              <a:spLocks noChangeArrowheads="1"/>
            </p:cNvSpPr>
            <p:nvPr/>
          </p:nvSpPr>
          <p:spPr bwMode="auto">
            <a:xfrm>
              <a:off x="4703" y="2160"/>
              <a:ext cx="388"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a:solidFill>
                    <a:srgbClr val="000066"/>
                  </a:solidFill>
                  <a:effectLst/>
                  <a:cs typeface="Times New Roman" pitchFamily="18" charset="0"/>
                </a:rPr>
                <a:t>H</a:t>
              </a:r>
              <a:r>
                <a:rPr lang="es-ES" sz="1800" b="0" baseline="-25000">
                  <a:solidFill>
                    <a:srgbClr val="000066"/>
                  </a:solidFill>
                  <a:effectLst/>
                  <a:cs typeface="Times New Roman" pitchFamily="18" charset="0"/>
                </a:rPr>
                <a:t>2</a:t>
              </a:r>
              <a:r>
                <a:rPr lang="es-ES" sz="1800" b="0">
                  <a:solidFill>
                    <a:srgbClr val="000066"/>
                  </a:solidFill>
                  <a:effectLst/>
                  <a:cs typeface="Times New Roman" pitchFamily="18" charset="0"/>
                </a:rPr>
                <a:t>O</a:t>
              </a:r>
              <a:endParaRPr lang="es-ES" sz="1800" b="0" baseline="-25000">
                <a:solidFill>
                  <a:srgbClr val="000066"/>
                </a:solidFill>
                <a:effectLst/>
                <a:cs typeface="Times New Roman" pitchFamily="18" charset="0"/>
              </a:endParaRPr>
            </a:p>
          </p:txBody>
        </p:sp>
      </p:grpSp>
      <p:sp>
        <p:nvSpPr>
          <p:cNvPr id="229387" name="Text Box 11"/>
          <p:cNvSpPr txBox="1">
            <a:spLocks noChangeArrowheads="1"/>
          </p:cNvSpPr>
          <p:nvPr/>
        </p:nvSpPr>
        <p:spPr bwMode="auto">
          <a:xfrm>
            <a:off x="753413" y="3429000"/>
            <a:ext cx="7635600" cy="387798"/>
          </a:xfrm>
          <a:prstGeom prst="rect">
            <a:avLst/>
          </a:prstGeom>
          <a:noFill/>
          <a:ln w="9525">
            <a:noFill/>
            <a:miter lim="800000"/>
            <a:headEnd/>
            <a:tailEnd/>
          </a:ln>
          <a:effectLst/>
        </p:spPr>
        <p:txBody>
          <a:bodyPr>
            <a:spAutoFit/>
          </a:bodyPr>
          <a:lstStyle/>
          <a:p>
            <a:pPr algn="just" eaLnBrk="1" hangingPunct="1">
              <a:lnSpc>
                <a:spcPct val="120000"/>
              </a:lnSpc>
              <a:spcAft>
                <a:spcPct val="40000"/>
              </a:spcAft>
            </a:pPr>
            <a:r>
              <a:rPr lang="es-ES" sz="1600" i="1" dirty="0">
                <a:solidFill>
                  <a:srgbClr val="000066"/>
                </a:solidFill>
                <a:effectLst/>
                <a:cs typeface="Times New Roman" pitchFamily="18" charset="0"/>
              </a:rPr>
              <a:t>Resolución: </a:t>
            </a:r>
            <a:r>
              <a:rPr lang="es-ES" sz="1600" b="0" i="1" dirty="0">
                <a:solidFill>
                  <a:srgbClr val="000066"/>
                </a:solidFill>
                <a:effectLst/>
                <a:cs typeface="Times New Roman" pitchFamily="18" charset="0"/>
              </a:rPr>
              <a:t>Antes de cualquier cálculo, se balancea la reacción, quedando: </a:t>
            </a:r>
          </a:p>
        </p:txBody>
      </p:sp>
      <p:grpSp>
        <p:nvGrpSpPr>
          <p:cNvPr id="229397" name="Group 21"/>
          <p:cNvGrpSpPr>
            <a:grpSpLocks/>
          </p:cNvGrpSpPr>
          <p:nvPr/>
        </p:nvGrpSpPr>
        <p:grpSpPr bwMode="auto">
          <a:xfrm>
            <a:off x="925514" y="4343400"/>
            <a:ext cx="7497763" cy="479425"/>
            <a:chOff x="583" y="2736"/>
            <a:chExt cx="4723" cy="302"/>
          </a:xfrm>
        </p:grpSpPr>
        <p:sp>
          <p:nvSpPr>
            <p:cNvPr id="229389" name="Text Box 13"/>
            <p:cNvSpPr txBox="1">
              <a:spLocks noChangeArrowheads="1"/>
            </p:cNvSpPr>
            <p:nvPr/>
          </p:nvSpPr>
          <p:spPr bwMode="auto">
            <a:xfrm>
              <a:off x="583" y="2736"/>
              <a:ext cx="730"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2</a:t>
              </a:r>
              <a:r>
                <a:rPr lang="es-ES" sz="1800" b="0" i="1" dirty="0">
                  <a:solidFill>
                    <a:srgbClr val="000066"/>
                  </a:solidFill>
                  <a:effectLst/>
                  <a:cs typeface="Times New Roman" pitchFamily="18" charset="0"/>
                </a:rPr>
                <a:t> Al(OH)</a:t>
              </a:r>
              <a:r>
                <a:rPr lang="es-ES" sz="1800" b="0" i="1" baseline="-25000" dirty="0">
                  <a:solidFill>
                    <a:srgbClr val="000066"/>
                  </a:solidFill>
                  <a:effectLst/>
                  <a:cs typeface="Times New Roman" pitchFamily="18" charset="0"/>
                </a:rPr>
                <a:t>3</a:t>
              </a:r>
              <a:endParaRPr lang="es-ES" sz="1800" b="0" i="1" dirty="0">
                <a:solidFill>
                  <a:srgbClr val="000066"/>
                </a:solidFill>
                <a:effectLst/>
                <a:cs typeface="Times New Roman" pitchFamily="18" charset="0"/>
              </a:endParaRPr>
            </a:p>
          </p:txBody>
        </p:sp>
        <p:sp>
          <p:nvSpPr>
            <p:cNvPr id="229390" name="Text Box 14"/>
            <p:cNvSpPr txBox="1">
              <a:spLocks noChangeArrowheads="1"/>
            </p:cNvSpPr>
            <p:nvPr/>
          </p:nvSpPr>
          <p:spPr bwMode="auto">
            <a:xfrm>
              <a:off x="1510" y="2736"/>
              <a:ext cx="201"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a:t>
              </a:r>
            </a:p>
          </p:txBody>
        </p:sp>
        <p:sp>
          <p:nvSpPr>
            <p:cNvPr id="229391" name="Text Box 15"/>
            <p:cNvSpPr txBox="1">
              <a:spLocks noChangeArrowheads="1"/>
            </p:cNvSpPr>
            <p:nvPr/>
          </p:nvSpPr>
          <p:spPr bwMode="auto">
            <a:xfrm>
              <a:off x="1900" y="2736"/>
              <a:ext cx="660"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3</a:t>
              </a:r>
              <a:r>
                <a:rPr lang="es-ES" sz="1800" b="0" i="1" dirty="0">
                  <a:solidFill>
                    <a:srgbClr val="000066"/>
                  </a:solidFill>
                  <a:effectLst/>
                  <a:cs typeface="Times New Roman" pitchFamily="18" charset="0"/>
                </a:rPr>
                <a:t> 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SO</a:t>
              </a:r>
              <a:r>
                <a:rPr lang="es-ES" sz="1800" b="0" i="1" baseline="-25000" dirty="0">
                  <a:solidFill>
                    <a:srgbClr val="000066"/>
                  </a:solidFill>
                  <a:effectLst/>
                  <a:cs typeface="Times New Roman" pitchFamily="18" charset="0"/>
                </a:rPr>
                <a:t>4</a:t>
              </a:r>
            </a:p>
          </p:txBody>
        </p:sp>
        <p:sp>
          <p:nvSpPr>
            <p:cNvPr id="229392" name="Line 16"/>
            <p:cNvSpPr>
              <a:spLocks noChangeShapeType="1"/>
            </p:cNvSpPr>
            <p:nvPr/>
          </p:nvSpPr>
          <p:spPr bwMode="auto">
            <a:xfrm>
              <a:off x="2749" y="2886"/>
              <a:ext cx="432" cy="0"/>
            </a:xfrm>
            <a:prstGeom prst="line">
              <a:avLst/>
            </a:prstGeom>
            <a:noFill/>
            <a:ln w="9525">
              <a:solidFill>
                <a:srgbClr val="000099"/>
              </a:solidFill>
              <a:round/>
              <a:headEnd/>
              <a:tailEnd type="triangle" w="med" len="med"/>
            </a:ln>
            <a:effectLst/>
          </p:spPr>
          <p:txBody>
            <a:bodyPr/>
            <a:lstStyle/>
            <a:p>
              <a:endParaRPr lang="es-MX" b="0" i="1">
                <a:solidFill>
                  <a:srgbClr val="000066"/>
                </a:solidFill>
              </a:endParaRPr>
            </a:p>
          </p:txBody>
        </p:sp>
        <p:sp>
          <p:nvSpPr>
            <p:cNvPr id="229393" name="Text Box 17"/>
            <p:cNvSpPr txBox="1">
              <a:spLocks noChangeArrowheads="1"/>
            </p:cNvSpPr>
            <p:nvPr/>
          </p:nvSpPr>
          <p:spPr bwMode="auto">
            <a:xfrm>
              <a:off x="3379" y="2736"/>
              <a:ext cx="829"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1</a:t>
              </a:r>
              <a:r>
                <a:rPr lang="es-ES" sz="1800" b="0" i="1" dirty="0">
                  <a:solidFill>
                    <a:srgbClr val="000066"/>
                  </a:solidFill>
                  <a:effectLst/>
                  <a:cs typeface="Times New Roman" pitchFamily="18" charset="0"/>
                </a:rPr>
                <a:t> Al</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(SO</a:t>
              </a:r>
              <a:r>
                <a:rPr lang="es-ES" sz="1800" b="0" i="1" baseline="-25000" dirty="0">
                  <a:solidFill>
                    <a:srgbClr val="000066"/>
                  </a:solidFill>
                  <a:effectLst/>
                  <a:cs typeface="Times New Roman" pitchFamily="18" charset="0"/>
                </a:rPr>
                <a:t>4</a:t>
              </a:r>
              <a:r>
                <a:rPr lang="es-ES" sz="1800" b="0" i="1" dirty="0">
                  <a:solidFill>
                    <a:srgbClr val="000066"/>
                  </a:solidFill>
                  <a:effectLst/>
                  <a:cs typeface="Times New Roman" pitchFamily="18" charset="0"/>
                </a:rPr>
                <a:t>)</a:t>
              </a:r>
              <a:r>
                <a:rPr lang="es-ES" sz="1800" b="0" i="1" baseline="-25000" dirty="0">
                  <a:solidFill>
                    <a:srgbClr val="000066"/>
                  </a:solidFill>
                  <a:effectLst/>
                  <a:cs typeface="Times New Roman" pitchFamily="18" charset="0"/>
                </a:rPr>
                <a:t>3</a:t>
              </a:r>
              <a:endParaRPr lang="es-ES" sz="1800" b="0" i="1" dirty="0">
                <a:solidFill>
                  <a:srgbClr val="000066"/>
                </a:solidFill>
                <a:effectLst/>
                <a:cs typeface="Times New Roman" pitchFamily="18" charset="0"/>
              </a:endParaRPr>
            </a:p>
          </p:txBody>
        </p:sp>
        <p:sp>
          <p:nvSpPr>
            <p:cNvPr id="229394" name="Text Box 18"/>
            <p:cNvSpPr txBox="1">
              <a:spLocks noChangeArrowheads="1"/>
            </p:cNvSpPr>
            <p:nvPr/>
          </p:nvSpPr>
          <p:spPr bwMode="auto">
            <a:xfrm>
              <a:off x="4406" y="2736"/>
              <a:ext cx="201"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a:t>
              </a:r>
            </a:p>
          </p:txBody>
        </p:sp>
        <p:sp>
          <p:nvSpPr>
            <p:cNvPr id="229395" name="Text Box 19"/>
            <p:cNvSpPr txBox="1">
              <a:spLocks noChangeArrowheads="1"/>
            </p:cNvSpPr>
            <p:nvPr/>
          </p:nvSpPr>
          <p:spPr bwMode="auto">
            <a:xfrm>
              <a:off x="4797" y="2736"/>
              <a:ext cx="509"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6</a:t>
              </a:r>
              <a:r>
                <a:rPr lang="es-ES" sz="1800" b="0" i="1" dirty="0">
                  <a:solidFill>
                    <a:srgbClr val="000066"/>
                  </a:solidFill>
                  <a:effectLst/>
                  <a:cs typeface="Times New Roman" pitchFamily="18" charset="0"/>
                </a:rPr>
                <a:t> 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O</a:t>
              </a:r>
              <a:endParaRPr lang="es-ES" sz="1800" b="0" i="1" baseline="-25000" dirty="0">
                <a:solidFill>
                  <a:srgbClr val="000066"/>
                </a:solidFill>
                <a:effectLst/>
                <a:cs typeface="Times New Roman" pitchFamily="18" charset="0"/>
              </a:endParaRPr>
            </a:p>
          </p:txBody>
        </p:sp>
      </p:grpSp>
      <p:sp>
        <p:nvSpPr>
          <p:cNvPr id="229396" name="Text Box 20"/>
          <p:cNvSpPr txBox="1">
            <a:spLocks noChangeArrowheads="1"/>
          </p:cNvSpPr>
          <p:nvPr/>
        </p:nvSpPr>
        <p:spPr bwMode="auto">
          <a:xfrm>
            <a:off x="753413" y="5005387"/>
            <a:ext cx="7635600" cy="683264"/>
          </a:xfrm>
          <a:prstGeom prst="rect">
            <a:avLst/>
          </a:prstGeom>
          <a:noFill/>
          <a:ln w="9525">
            <a:noFill/>
            <a:miter lim="800000"/>
            <a:headEnd/>
            <a:tailEnd/>
          </a:ln>
          <a:effectLst/>
        </p:spPr>
        <p:txBody>
          <a:bodyPr>
            <a:spAutoFit/>
          </a:bodyPr>
          <a:lstStyle/>
          <a:p>
            <a:pPr algn="just" eaLnBrk="1" hangingPunct="1">
              <a:lnSpc>
                <a:spcPct val="120000"/>
              </a:lnSpc>
              <a:spcAft>
                <a:spcPct val="40000"/>
              </a:spcAft>
            </a:pPr>
            <a:r>
              <a:rPr lang="es-ES" sz="1600" b="0" i="1" dirty="0">
                <a:solidFill>
                  <a:srgbClr val="000066"/>
                </a:solidFill>
                <a:effectLst/>
                <a:cs typeface="Times New Roman" pitchFamily="18" charset="0"/>
              </a:rPr>
              <a:t>Como las cantidades de los reactivos están en diferentes unidades, se convierten a moles con los factores de conversión adecuados.</a:t>
            </a:r>
          </a:p>
        </p:txBody>
      </p:sp>
      <p:sp>
        <p:nvSpPr>
          <p:cNvPr id="21" name="Text Box 19"/>
          <p:cNvSpPr txBox="1">
            <a:spLocks noChangeArrowheads="1"/>
          </p:cNvSpPr>
          <p:nvPr/>
        </p:nvSpPr>
        <p:spPr bwMode="auto">
          <a:xfrm>
            <a:off x="3327122" y="736568"/>
            <a:ext cx="2488182"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Reactivo limitante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9378"/>
                                        </p:tgtEl>
                                        <p:attrNameLst>
                                          <p:attrName>style.visibility</p:attrName>
                                        </p:attrNameLst>
                                      </p:cBhvr>
                                      <p:to>
                                        <p:strVal val="visible"/>
                                      </p:to>
                                    </p:set>
                                    <p:animEffect transition="in" filter="strips(downRight)">
                                      <p:cBhvr>
                                        <p:cTn id="7" dur="500"/>
                                        <p:tgtEl>
                                          <p:spTgt spid="229378"/>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29386"/>
                                        </p:tgtEl>
                                        <p:attrNameLst>
                                          <p:attrName>style.visibility</p:attrName>
                                        </p:attrNameLst>
                                      </p:cBhvr>
                                      <p:to>
                                        <p:strVal val="visible"/>
                                      </p:to>
                                    </p:set>
                                    <p:animEffect transition="in" filter="strips(downRight)">
                                      <p:cBhvr>
                                        <p:cTn id="11" dur="500"/>
                                        <p:tgtEl>
                                          <p:spTgt spid="229386"/>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229387"/>
                                        </p:tgtEl>
                                        <p:attrNameLst>
                                          <p:attrName>style.visibility</p:attrName>
                                        </p:attrNameLst>
                                      </p:cBhvr>
                                      <p:to>
                                        <p:strVal val="visible"/>
                                      </p:to>
                                    </p:set>
                                    <p:animEffect transition="in" filter="strips(downRight)">
                                      <p:cBhvr>
                                        <p:cTn id="16" dur="500"/>
                                        <p:tgtEl>
                                          <p:spTgt spid="229387"/>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229397"/>
                                        </p:tgtEl>
                                        <p:attrNameLst>
                                          <p:attrName>style.visibility</p:attrName>
                                        </p:attrNameLst>
                                      </p:cBhvr>
                                      <p:to>
                                        <p:strVal val="visible"/>
                                      </p:to>
                                    </p:set>
                                    <p:animEffect transition="in" filter="strips(downRight)">
                                      <p:cBhvr>
                                        <p:cTn id="21" dur="500"/>
                                        <p:tgtEl>
                                          <p:spTgt spid="229397"/>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229396"/>
                                        </p:tgtEl>
                                        <p:attrNameLst>
                                          <p:attrName>style.visibility</p:attrName>
                                        </p:attrNameLst>
                                      </p:cBhvr>
                                      <p:to>
                                        <p:strVal val="visible"/>
                                      </p:to>
                                    </p:set>
                                    <p:animEffect transition="in" filter="strips(downRight)">
                                      <p:cBhvr>
                                        <p:cTn id="26" dur="500"/>
                                        <p:tgtEl>
                                          <p:spTgt spid="22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autoUpdateAnimBg="0"/>
      <p:bldP spid="229387" grpId="0" autoUpdateAnimBg="0"/>
      <p:bldP spid="22939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3970" name="Group 18"/>
          <p:cNvGrpSpPr>
            <a:grpSpLocks/>
          </p:cNvGrpSpPr>
          <p:nvPr/>
        </p:nvGrpSpPr>
        <p:grpSpPr bwMode="auto">
          <a:xfrm>
            <a:off x="825500" y="1587993"/>
            <a:ext cx="7497763" cy="479425"/>
            <a:chOff x="583" y="2736"/>
            <a:chExt cx="4723" cy="302"/>
          </a:xfrm>
        </p:grpSpPr>
        <p:sp>
          <p:nvSpPr>
            <p:cNvPr id="253971" name="Text Box 19"/>
            <p:cNvSpPr txBox="1">
              <a:spLocks noChangeArrowheads="1"/>
            </p:cNvSpPr>
            <p:nvPr/>
          </p:nvSpPr>
          <p:spPr bwMode="auto">
            <a:xfrm>
              <a:off x="583" y="2736"/>
              <a:ext cx="730"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2</a:t>
              </a:r>
              <a:r>
                <a:rPr lang="es-ES" sz="1800" b="0" i="1" dirty="0">
                  <a:solidFill>
                    <a:srgbClr val="000066"/>
                  </a:solidFill>
                  <a:effectLst/>
                  <a:cs typeface="Times New Roman" pitchFamily="18" charset="0"/>
                </a:rPr>
                <a:t> Al(OH)</a:t>
              </a:r>
              <a:r>
                <a:rPr lang="es-ES" sz="1800" b="0" i="1" baseline="-25000" dirty="0">
                  <a:solidFill>
                    <a:srgbClr val="000066"/>
                  </a:solidFill>
                  <a:effectLst/>
                  <a:cs typeface="Times New Roman" pitchFamily="18" charset="0"/>
                </a:rPr>
                <a:t>3</a:t>
              </a:r>
              <a:endParaRPr lang="es-ES" sz="1800" b="0" i="1" dirty="0">
                <a:solidFill>
                  <a:srgbClr val="000066"/>
                </a:solidFill>
                <a:effectLst/>
                <a:cs typeface="Times New Roman" pitchFamily="18" charset="0"/>
              </a:endParaRPr>
            </a:p>
          </p:txBody>
        </p:sp>
        <p:sp>
          <p:nvSpPr>
            <p:cNvPr id="253972" name="Text Box 20"/>
            <p:cNvSpPr txBox="1">
              <a:spLocks noChangeArrowheads="1"/>
            </p:cNvSpPr>
            <p:nvPr/>
          </p:nvSpPr>
          <p:spPr bwMode="auto">
            <a:xfrm>
              <a:off x="1510" y="2736"/>
              <a:ext cx="201"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a:t>
              </a:r>
            </a:p>
          </p:txBody>
        </p:sp>
        <p:sp>
          <p:nvSpPr>
            <p:cNvPr id="253973" name="Text Box 21"/>
            <p:cNvSpPr txBox="1">
              <a:spLocks noChangeArrowheads="1"/>
            </p:cNvSpPr>
            <p:nvPr/>
          </p:nvSpPr>
          <p:spPr bwMode="auto">
            <a:xfrm>
              <a:off x="1900" y="2736"/>
              <a:ext cx="660"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3</a:t>
              </a:r>
              <a:r>
                <a:rPr lang="es-ES" sz="1800" b="0" i="1" dirty="0">
                  <a:solidFill>
                    <a:srgbClr val="000066"/>
                  </a:solidFill>
                  <a:effectLst/>
                  <a:cs typeface="Times New Roman" pitchFamily="18" charset="0"/>
                </a:rPr>
                <a:t> 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SO</a:t>
              </a:r>
              <a:r>
                <a:rPr lang="es-ES" sz="1800" b="0" i="1" baseline="-25000" dirty="0">
                  <a:solidFill>
                    <a:srgbClr val="000066"/>
                  </a:solidFill>
                  <a:effectLst/>
                  <a:cs typeface="Times New Roman" pitchFamily="18" charset="0"/>
                </a:rPr>
                <a:t>4</a:t>
              </a:r>
            </a:p>
          </p:txBody>
        </p:sp>
        <p:sp>
          <p:nvSpPr>
            <p:cNvPr id="253974" name="Line 22"/>
            <p:cNvSpPr>
              <a:spLocks noChangeShapeType="1"/>
            </p:cNvSpPr>
            <p:nvPr/>
          </p:nvSpPr>
          <p:spPr bwMode="auto">
            <a:xfrm>
              <a:off x="2749" y="2886"/>
              <a:ext cx="432" cy="0"/>
            </a:xfrm>
            <a:prstGeom prst="line">
              <a:avLst/>
            </a:prstGeom>
            <a:noFill/>
            <a:ln w="9525">
              <a:solidFill>
                <a:srgbClr val="000066"/>
              </a:solidFill>
              <a:round/>
              <a:headEnd/>
              <a:tailEnd type="triangle" w="med" len="med"/>
            </a:ln>
            <a:effectLst/>
          </p:spPr>
          <p:txBody>
            <a:bodyPr/>
            <a:lstStyle/>
            <a:p>
              <a:endParaRPr lang="es-MX" b="0" i="1">
                <a:solidFill>
                  <a:srgbClr val="000066"/>
                </a:solidFill>
              </a:endParaRPr>
            </a:p>
          </p:txBody>
        </p:sp>
        <p:sp>
          <p:nvSpPr>
            <p:cNvPr id="253975" name="Text Box 23"/>
            <p:cNvSpPr txBox="1">
              <a:spLocks noChangeArrowheads="1"/>
            </p:cNvSpPr>
            <p:nvPr/>
          </p:nvSpPr>
          <p:spPr bwMode="auto">
            <a:xfrm>
              <a:off x="3379" y="2736"/>
              <a:ext cx="829"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1</a:t>
              </a:r>
              <a:r>
                <a:rPr lang="es-ES" sz="1800" b="0" i="1" dirty="0">
                  <a:solidFill>
                    <a:srgbClr val="000066"/>
                  </a:solidFill>
                  <a:effectLst/>
                  <a:cs typeface="Times New Roman" pitchFamily="18" charset="0"/>
                </a:rPr>
                <a:t> Al</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(SO</a:t>
              </a:r>
              <a:r>
                <a:rPr lang="es-ES" sz="1800" b="0" i="1" baseline="-25000" dirty="0">
                  <a:solidFill>
                    <a:srgbClr val="000066"/>
                  </a:solidFill>
                  <a:effectLst/>
                  <a:cs typeface="Times New Roman" pitchFamily="18" charset="0"/>
                </a:rPr>
                <a:t>4</a:t>
              </a:r>
              <a:r>
                <a:rPr lang="es-ES" sz="1800" b="0" i="1" dirty="0">
                  <a:solidFill>
                    <a:srgbClr val="000066"/>
                  </a:solidFill>
                  <a:effectLst/>
                  <a:cs typeface="Times New Roman" pitchFamily="18" charset="0"/>
                </a:rPr>
                <a:t>)</a:t>
              </a:r>
              <a:r>
                <a:rPr lang="es-ES" sz="1800" b="0" i="1" baseline="-25000" dirty="0">
                  <a:solidFill>
                    <a:srgbClr val="000066"/>
                  </a:solidFill>
                  <a:effectLst/>
                  <a:cs typeface="Times New Roman" pitchFamily="18" charset="0"/>
                </a:rPr>
                <a:t>3</a:t>
              </a:r>
              <a:endParaRPr lang="es-ES" sz="1800" b="0" i="1" dirty="0">
                <a:solidFill>
                  <a:srgbClr val="000066"/>
                </a:solidFill>
                <a:effectLst/>
                <a:cs typeface="Times New Roman" pitchFamily="18" charset="0"/>
              </a:endParaRPr>
            </a:p>
          </p:txBody>
        </p:sp>
        <p:sp>
          <p:nvSpPr>
            <p:cNvPr id="253976" name="Text Box 24"/>
            <p:cNvSpPr txBox="1">
              <a:spLocks noChangeArrowheads="1"/>
            </p:cNvSpPr>
            <p:nvPr/>
          </p:nvSpPr>
          <p:spPr bwMode="auto">
            <a:xfrm>
              <a:off x="4407" y="2736"/>
              <a:ext cx="200" cy="300"/>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a:t>
              </a:r>
            </a:p>
          </p:txBody>
        </p:sp>
        <p:sp>
          <p:nvSpPr>
            <p:cNvPr id="253977" name="Text Box 25"/>
            <p:cNvSpPr txBox="1">
              <a:spLocks noChangeArrowheads="1"/>
            </p:cNvSpPr>
            <p:nvPr/>
          </p:nvSpPr>
          <p:spPr bwMode="auto">
            <a:xfrm>
              <a:off x="4797" y="2736"/>
              <a:ext cx="509"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6</a:t>
              </a:r>
              <a:r>
                <a:rPr lang="es-ES" sz="1800" b="0" i="1" dirty="0">
                  <a:solidFill>
                    <a:srgbClr val="000066"/>
                  </a:solidFill>
                  <a:effectLst/>
                  <a:cs typeface="Times New Roman" pitchFamily="18" charset="0"/>
                </a:rPr>
                <a:t> 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O</a:t>
              </a:r>
              <a:endParaRPr lang="es-ES" sz="1800" b="0" i="1" baseline="-25000" dirty="0">
                <a:solidFill>
                  <a:srgbClr val="000066"/>
                </a:solidFill>
                <a:effectLst/>
                <a:cs typeface="Times New Roman" pitchFamily="18" charset="0"/>
              </a:endParaRPr>
            </a:p>
          </p:txBody>
        </p:sp>
      </p:grpSp>
      <p:sp>
        <p:nvSpPr>
          <p:cNvPr id="253978" name="Text Box 26"/>
          <p:cNvSpPr txBox="1">
            <a:spLocks noChangeArrowheads="1"/>
          </p:cNvSpPr>
          <p:nvPr/>
        </p:nvSpPr>
        <p:spPr bwMode="auto">
          <a:xfrm>
            <a:off x="721255" y="2142031"/>
            <a:ext cx="1262590" cy="321306"/>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200" i="1">
                <a:solidFill>
                  <a:srgbClr val="000066"/>
                </a:solidFill>
                <a:effectLst/>
                <a:cs typeface="Times New Roman" pitchFamily="18" charset="0"/>
              </a:rPr>
              <a:t>100 [g] Al(OH)</a:t>
            </a:r>
            <a:r>
              <a:rPr lang="es-ES" sz="1200" i="1" baseline="-25000">
                <a:solidFill>
                  <a:srgbClr val="000066"/>
                </a:solidFill>
                <a:effectLst/>
                <a:cs typeface="Times New Roman" pitchFamily="18" charset="0"/>
              </a:rPr>
              <a:t>3</a:t>
            </a:r>
            <a:endParaRPr lang="es-ES" sz="1200" i="1">
              <a:solidFill>
                <a:srgbClr val="000066"/>
              </a:solidFill>
              <a:effectLst/>
              <a:cs typeface="Times New Roman" pitchFamily="18" charset="0"/>
            </a:endParaRPr>
          </a:p>
        </p:txBody>
      </p:sp>
      <p:grpSp>
        <p:nvGrpSpPr>
          <p:cNvPr id="253954" name="Group 2"/>
          <p:cNvGrpSpPr>
            <a:grpSpLocks/>
          </p:cNvGrpSpPr>
          <p:nvPr/>
        </p:nvGrpSpPr>
        <p:grpSpPr bwMode="auto">
          <a:xfrm>
            <a:off x="1481137" y="3094856"/>
            <a:ext cx="6170613" cy="838200"/>
            <a:chOff x="576" y="1038"/>
            <a:chExt cx="3887" cy="528"/>
          </a:xfrm>
        </p:grpSpPr>
        <p:sp>
          <p:nvSpPr>
            <p:cNvPr id="253955" name="Text Box 3"/>
            <p:cNvSpPr txBox="1">
              <a:spLocks noChangeArrowheads="1"/>
            </p:cNvSpPr>
            <p:nvPr/>
          </p:nvSpPr>
          <p:spPr bwMode="auto">
            <a:xfrm>
              <a:off x="576" y="1152"/>
              <a:ext cx="989"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100 [g] </a:t>
              </a:r>
              <a:r>
                <a:rPr lang="es-ES" sz="1400" b="0" i="1">
                  <a:solidFill>
                    <a:srgbClr val="000066"/>
                  </a:solidFill>
                  <a:effectLst/>
                  <a:cs typeface="Times New Roman" pitchFamily="18" charset="0"/>
                </a:rPr>
                <a:t>Al(OH)</a:t>
              </a:r>
              <a:r>
                <a:rPr lang="es-ES" sz="1400" b="0" i="1" baseline="-25000">
                  <a:solidFill>
                    <a:srgbClr val="000066"/>
                  </a:solidFill>
                  <a:effectLst/>
                  <a:cs typeface="Times New Roman" pitchFamily="18" charset="0"/>
                </a:rPr>
                <a:t>3</a:t>
              </a:r>
              <a:endParaRPr lang="es-ES" sz="1400" b="0" i="1">
                <a:solidFill>
                  <a:srgbClr val="000066"/>
                </a:solidFill>
                <a:effectLst/>
                <a:cs typeface="Times New Roman" pitchFamily="18" charset="0"/>
              </a:endParaRPr>
            </a:p>
          </p:txBody>
        </p:sp>
        <p:grpSp>
          <p:nvGrpSpPr>
            <p:cNvPr id="253956" name="Group 4"/>
            <p:cNvGrpSpPr>
              <a:grpSpLocks/>
            </p:cNvGrpSpPr>
            <p:nvPr/>
          </p:nvGrpSpPr>
          <p:grpSpPr bwMode="auto">
            <a:xfrm>
              <a:off x="1608" y="1038"/>
              <a:ext cx="1296" cy="528"/>
              <a:chOff x="1608" y="1008"/>
              <a:chExt cx="1296" cy="528"/>
            </a:xfrm>
          </p:grpSpPr>
          <p:sp>
            <p:nvSpPr>
              <p:cNvPr id="253957" name="Text Box 5"/>
              <p:cNvSpPr txBox="1">
                <a:spLocks noChangeArrowheads="1"/>
              </p:cNvSpPr>
              <p:nvPr/>
            </p:nvSpPr>
            <p:spPr bwMode="auto">
              <a:xfrm>
                <a:off x="1705" y="1008"/>
                <a:ext cx="1102"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1.0 [mol] </a:t>
                </a:r>
                <a:r>
                  <a:rPr lang="es-ES" sz="1400" b="0" i="1" dirty="0">
                    <a:solidFill>
                      <a:srgbClr val="000066"/>
                    </a:solidFill>
                    <a:effectLst/>
                    <a:cs typeface="Times New Roman" pitchFamily="18" charset="0"/>
                  </a:rPr>
                  <a:t>Al(OH)</a:t>
                </a:r>
                <a:r>
                  <a:rPr lang="es-ES" sz="1400" b="0" i="1" baseline="-25000" dirty="0">
                    <a:solidFill>
                      <a:srgbClr val="000066"/>
                    </a:solidFill>
                    <a:effectLst/>
                    <a:cs typeface="Times New Roman" pitchFamily="18" charset="0"/>
                  </a:rPr>
                  <a:t>3</a:t>
                </a:r>
                <a:endParaRPr lang="es-ES" sz="1400" b="0" i="1" dirty="0">
                  <a:solidFill>
                    <a:srgbClr val="000066"/>
                  </a:solidFill>
                  <a:effectLst/>
                  <a:cs typeface="Times New Roman" pitchFamily="18" charset="0"/>
                </a:endParaRPr>
              </a:p>
            </p:txBody>
          </p:sp>
          <p:sp>
            <p:nvSpPr>
              <p:cNvPr id="253958" name="Text Box 6"/>
              <p:cNvSpPr txBox="1">
                <a:spLocks noChangeArrowheads="1"/>
              </p:cNvSpPr>
              <p:nvPr/>
            </p:nvSpPr>
            <p:spPr bwMode="auto">
              <a:xfrm>
                <a:off x="1620" y="1236"/>
                <a:ext cx="1271"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77.9815 [g] </a:t>
                </a:r>
                <a:r>
                  <a:rPr lang="es-ES" sz="1400" b="0" i="1">
                    <a:solidFill>
                      <a:srgbClr val="000066"/>
                    </a:solidFill>
                    <a:effectLst/>
                    <a:cs typeface="Times New Roman" pitchFamily="18" charset="0"/>
                  </a:rPr>
                  <a:t>Al(OH)</a:t>
                </a:r>
                <a:r>
                  <a:rPr lang="es-ES" sz="1400" b="0" i="1" baseline="-25000">
                    <a:solidFill>
                      <a:srgbClr val="000066"/>
                    </a:solidFill>
                    <a:effectLst/>
                    <a:cs typeface="Times New Roman" pitchFamily="18" charset="0"/>
                  </a:rPr>
                  <a:t>3</a:t>
                </a:r>
                <a:endParaRPr lang="es-ES" sz="1400" b="0" i="1">
                  <a:solidFill>
                    <a:srgbClr val="000066"/>
                  </a:solidFill>
                  <a:effectLst/>
                  <a:cs typeface="Times New Roman" pitchFamily="18" charset="0"/>
                </a:endParaRPr>
              </a:p>
            </p:txBody>
          </p:sp>
          <p:sp>
            <p:nvSpPr>
              <p:cNvPr id="253959" name="Line 7"/>
              <p:cNvSpPr>
                <a:spLocks noChangeShapeType="1"/>
              </p:cNvSpPr>
              <p:nvPr/>
            </p:nvSpPr>
            <p:spPr bwMode="auto">
              <a:xfrm>
                <a:off x="1656" y="1296"/>
                <a:ext cx="1200" cy="0"/>
              </a:xfrm>
              <a:prstGeom prst="line">
                <a:avLst/>
              </a:prstGeom>
              <a:noFill/>
              <a:ln w="9525">
                <a:solidFill>
                  <a:srgbClr val="000066"/>
                </a:solidFill>
                <a:round/>
                <a:headEnd/>
                <a:tailEnd/>
              </a:ln>
              <a:effectLst/>
            </p:spPr>
            <p:txBody>
              <a:bodyPr/>
              <a:lstStyle/>
              <a:p>
                <a:endParaRPr lang="es-MX" b="0" i="1">
                  <a:solidFill>
                    <a:srgbClr val="000066"/>
                  </a:solidFill>
                </a:endParaRPr>
              </a:p>
            </p:txBody>
          </p:sp>
          <p:sp>
            <p:nvSpPr>
              <p:cNvPr id="253960" name="AutoShape 8"/>
              <p:cNvSpPr>
                <a:spLocks noChangeArrowheads="1"/>
              </p:cNvSpPr>
              <p:nvPr/>
            </p:nvSpPr>
            <p:spPr bwMode="auto">
              <a:xfrm>
                <a:off x="1608" y="1056"/>
                <a:ext cx="1296" cy="480"/>
              </a:xfrm>
              <a:prstGeom prst="bracketPair">
                <a:avLst>
                  <a:gd name="adj" fmla="val 16667"/>
                </a:avLst>
              </a:prstGeom>
              <a:noFill/>
              <a:ln w="9525">
                <a:solidFill>
                  <a:srgbClr val="000066"/>
                </a:solidFill>
                <a:round/>
                <a:headEnd/>
                <a:tailEnd/>
              </a:ln>
              <a:effectLst/>
            </p:spPr>
            <p:txBody>
              <a:bodyPr wrap="none" anchor="ctr"/>
              <a:lstStyle/>
              <a:p>
                <a:endParaRPr lang="es-MX" b="0" i="1">
                  <a:solidFill>
                    <a:srgbClr val="000066"/>
                  </a:solidFill>
                </a:endParaRPr>
              </a:p>
            </p:txBody>
          </p:sp>
        </p:grpSp>
        <p:sp>
          <p:nvSpPr>
            <p:cNvPr id="253961" name="Text Box 9"/>
            <p:cNvSpPr txBox="1">
              <a:spLocks noChangeArrowheads="1"/>
            </p:cNvSpPr>
            <p:nvPr/>
          </p:nvSpPr>
          <p:spPr bwMode="auto">
            <a:xfrm>
              <a:off x="2994" y="1152"/>
              <a:ext cx="1469"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 </a:t>
              </a:r>
              <a:r>
                <a:rPr lang="es-ES" sz="1800" b="0" i="1" dirty="0">
                  <a:solidFill>
                    <a:srgbClr val="FF0000"/>
                  </a:solidFill>
                  <a:effectLst/>
                  <a:cs typeface="Times New Roman" pitchFamily="18" charset="0"/>
                </a:rPr>
                <a:t>1.2823 [mol] </a:t>
              </a:r>
              <a:r>
                <a:rPr lang="es-ES" sz="1400" b="0" i="1" dirty="0">
                  <a:solidFill>
                    <a:srgbClr val="FF0000"/>
                  </a:solidFill>
                  <a:effectLst/>
                  <a:cs typeface="Times New Roman" pitchFamily="18" charset="0"/>
                </a:rPr>
                <a:t>Al(OH)</a:t>
              </a:r>
              <a:r>
                <a:rPr lang="es-ES" sz="1400" b="0" i="1" baseline="-25000" dirty="0">
                  <a:solidFill>
                    <a:srgbClr val="FF0000"/>
                  </a:solidFill>
                  <a:effectLst/>
                  <a:cs typeface="Times New Roman" pitchFamily="18" charset="0"/>
                </a:rPr>
                <a:t>3</a:t>
              </a:r>
              <a:endParaRPr lang="es-ES" sz="1400" b="0" i="1" dirty="0">
                <a:solidFill>
                  <a:srgbClr val="FF0000"/>
                </a:solidFill>
                <a:effectLst/>
                <a:cs typeface="Times New Roman" pitchFamily="18" charset="0"/>
              </a:endParaRPr>
            </a:p>
          </p:txBody>
        </p:sp>
      </p:grpSp>
      <p:sp>
        <p:nvSpPr>
          <p:cNvPr id="253979" name="Text Box 27"/>
          <p:cNvSpPr txBox="1">
            <a:spLocks noChangeArrowheads="1"/>
          </p:cNvSpPr>
          <p:nvPr/>
        </p:nvSpPr>
        <p:spPr bwMode="auto">
          <a:xfrm>
            <a:off x="2467320" y="2142031"/>
            <a:ext cx="2029723" cy="321306"/>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200" i="1" dirty="0">
                <a:solidFill>
                  <a:srgbClr val="000066"/>
                </a:solidFill>
                <a:effectLst/>
                <a:cs typeface="Times New Roman" pitchFamily="18" charset="0"/>
              </a:rPr>
              <a:t>7x10</a:t>
            </a:r>
            <a:r>
              <a:rPr lang="es-ES" sz="1200" i="1" baseline="30000" dirty="0">
                <a:solidFill>
                  <a:srgbClr val="000066"/>
                </a:solidFill>
                <a:effectLst/>
                <a:cs typeface="Times New Roman" pitchFamily="18" charset="0"/>
              </a:rPr>
              <a:t>23</a:t>
            </a:r>
            <a:r>
              <a:rPr lang="es-ES" sz="1200" i="1" dirty="0">
                <a:solidFill>
                  <a:srgbClr val="000066"/>
                </a:solidFill>
                <a:effectLst/>
                <a:cs typeface="Times New Roman" pitchFamily="18" charset="0"/>
              </a:rPr>
              <a:t> [moléculas] H</a:t>
            </a:r>
            <a:r>
              <a:rPr lang="es-ES" sz="1200" i="1" baseline="-25000" dirty="0">
                <a:solidFill>
                  <a:srgbClr val="000066"/>
                </a:solidFill>
                <a:effectLst/>
                <a:cs typeface="Times New Roman" pitchFamily="18" charset="0"/>
              </a:rPr>
              <a:t>2</a:t>
            </a:r>
            <a:r>
              <a:rPr lang="es-ES" sz="1200" i="1" dirty="0">
                <a:solidFill>
                  <a:srgbClr val="000066"/>
                </a:solidFill>
                <a:effectLst/>
                <a:cs typeface="Times New Roman" pitchFamily="18" charset="0"/>
              </a:rPr>
              <a:t>SO</a:t>
            </a:r>
            <a:r>
              <a:rPr lang="es-ES" sz="1200" i="1" baseline="-25000" dirty="0">
                <a:solidFill>
                  <a:srgbClr val="000066"/>
                </a:solidFill>
                <a:effectLst/>
                <a:cs typeface="Times New Roman" pitchFamily="18" charset="0"/>
              </a:rPr>
              <a:t>4</a:t>
            </a:r>
          </a:p>
        </p:txBody>
      </p:sp>
      <p:grpSp>
        <p:nvGrpSpPr>
          <p:cNvPr id="253962" name="Group 10"/>
          <p:cNvGrpSpPr>
            <a:grpSpLocks/>
          </p:cNvGrpSpPr>
          <p:nvPr/>
        </p:nvGrpSpPr>
        <p:grpSpPr bwMode="auto">
          <a:xfrm>
            <a:off x="484188" y="4386808"/>
            <a:ext cx="8204200" cy="914400"/>
            <a:chOff x="270" y="1680"/>
            <a:chExt cx="5168" cy="576"/>
          </a:xfrm>
        </p:grpSpPr>
        <p:sp>
          <p:nvSpPr>
            <p:cNvPr id="253963" name="Text Box 11"/>
            <p:cNvSpPr txBox="1">
              <a:spLocks noChangeArrowheads="1"/>
            </p:cNvSpPr>
            <p:nvPr/>
          </p:nvSpPr>
          <p:spPr bwMode="auto">
            <a:xfrm>
              <a:off x="270" y="1818"/>
              <a:ext cx="1684"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7x10</a:t>
              </a:r>
              <a:r>
                <a:rPr lang="es-ES" sz="1800" b="0" i="1" baseline="30000">
                  <a:solidFill>
                    <a:srgbClr val="000066"/>
                  </a:solidFill>
                  <a:effectLst/>
                  <a:cs typeface="Times New Roman" pitchFamily="18" charset="0"/>
                </a:rPr>
                <a:t>23</a:t>
              </a:r>
              <a:r>
                <a:rPr lang="es-ES" sz="1800" b="0" i="1">
                  <a:solidFill>
                    <a:srgbClr val="000066"/>
                  </a:solidFill>
                  <a:effectLst/>
                  <a:cs typeface="Times New Roman" pitchFamily="18" charset="0"/>
                </a:rPr>
                <a:t> [moléculas] </a:t>
              </a:r>
              <a:r>
                <a:rPr lang="es-ES" sz="1400" b="0" i="1">
                  <a:solidFill>
                    <a:srgbClr val="000066"/>
                  </a:solidFill>
                  <a:effectLst/>
                  <a:cs typeface="Times New Roman" pitchFamily="18" charset="0"/>
                </a:rPr>
                <a:t>H</a:t>
              </a:r>
              <a:r>
                <a:rPr lang="es-ES" sz="1400" b="0" i="1" baseline="-25000">
                  <a:solidFill>
                    <a:srgbClr val="000066"/>
                  </a:solidFill>
                  <a:effectLst/>
                  <a:cs typeface="Times New Roman" pitchFamily="18" charset="0"/>
                </a:rPr>
                <a:t>2</a:t>
              </a:r>
              <a:r>
                <a:rPr lang="es-ES" sz="1400" b="0" i="1">
                  <a:solidFill>
                    <a:srgbClr val="000066"/>
                  </a:solidFill>
                  <a:effectLst/>
                  <a:cs typeface="Times New Roman" pitchFamily="18" charset="0"/>
                </a:rPr>
                <a:t>SO</a:t>
              </a:r>
              <a:r>
                <a:rPr lang="es-ES" sz="1400" b="0" i="1" baseline="-25000">
                  <a:solidFill>
                    <a:srgbClr val="000066"/>
                  </a:solidFill>
                  <a:effectLst/>
                  <a:cs typeface="Times New Roman" pitchFamily="18" charset="0"/>
                </a:rPr>
                <a:t>4</a:t>
              </a:r>
            </a:p>
          </p:txBody>
        </p:sp>
        <p:grpSp>
          <p:nvGrpSpPr>
            <p:cNvPr id="253964" name="Group 12"/>
            <p:cNvGrpSpPr>
              <a:grpSpLocks/>
            </p:cNvGrpSpPr>
            <p:nvPr/>
          </p:nvGrpSpPr>
          <p:grpSpPr bwMode="auto">
            <a:xfrm>
              <a:off x="1997" y="1680"/>
              <a:ext cx="1972" cy="576"/>
              <a:chOff x="1997" y="1680"/>
              <a:chExt cx="1972" cy="576"/>
            </a:xfrm>
          </p:grpSpPr>
          <p:sp>
            <p:nvSpPr>
              <p:cNvPr id="253965" name="Text Box 13"/>
              <p:cNvSpPr txBox="1">
                <a:spLocks noChangeArrowheads="1"/>
              </p:cNvSpPr>
              <p:nvPr/>
            </p:nvSpPr>
            <p:spPr bwMode="auto">
              <a:xfrm>
                <a:off x="2458" y="1680"/>
                <a:ext cx="1044"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1.0 [mol] </a:t>
                </a:r>
                <a:r>
                  <a:rPr lang="es-ES" sz="1400" b="0" i="1">
                    <a:solidFill>
                      <a:srgbClr val="000066"/>
                    </a:solidFill>
                    <a:effectLst/>
                    <a:cs typeface="Times New Roman" pitchFamily="18" charset="0"/>
                  </a:rPr>
                  <a:t>H</a:t>
                </a:r>
                <a:r>
                  <a:rPr lang="es-ES" sz="1400" b="0" i="1" baseline="-25000">
                    <a:solidFill>
                      <a:srgbClr val="000066"/>
                    </a:solidFill>
                    <a:effectLst/>
                    <a:cs typeface="Times New Roman" pitchFamily="18" charset="0"/>
                  </a:rPr>
                  <a:t>2</a:t>
                </a:r>
                <a:r>
                  <a:rPr lang="es-ES" sz="1400" b="0" i="1">
                    <a:solidFill>
                      <a:srgbClr val="000066"/>
                    </a:solidFill>
                    <a:effectLst/>
                    <a:cs typeface="Times New Roman" pitchFamily="18" charset="0"/>
                  </a:rPr>
                  <a:t>SO</a:t>
                </a:r>
                <a:r>
                  <a:rPr lang="es-ES" sz="1400" b="0" i="1" baseline="-25000">
                    <a:solidFill>
                      <a:srgbClr val="000066"/>
                    </a:solidFill>
                    <a:effectLst/>
                    <a:cs typeface="Times New Roman" pitchFamily="18" charset="0"/>
                  </a:rPr>
                  <a:t>4</a:t>
                </a:r>
              </a:p>
            </p:txBody>
          </p:sp>
          <p:sp>
            <p:nvSpPr>
              <p:cNvPr id="253966" name="Text Box 14"/>
              <p:cNvSpPr txBox="1">
                <a:spLocks noChangeArrowheads="1"/>
              </p:cNvSpPr>
              <p:nvPr/>
            </p:nvSpPr>
            <p:spPr bwMode="auto">
              <a:xfrm>
                <a:off x="1997" y="1908"/>
                <a:ext cx="1967"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6.022x10</a:t>
                </a:r>
                <a:r>
                  <a:rPr lang="es-ES" sz="1800" b="0" i="1" baseline="30000">
                    <a:solidFill>
                      <a:srgbClr val="000066"/>
                    </a:solidFill>
                    <a:effectLst/>
                    <a:cs typeface="Times New Roman" pitchFamily="18" charset="0"/>
                  </a:rPr>
                  <a:t>23</a:t>
                </a:r>
                <a:r>
                  <a:rPr lang="es-ES" sz="1800" b="0" i="1">
                    <a:solidFill>
                      <a:srgbClr val="000066"/>
                    </a:solidFill>
                    <a:effectLst/>
                    <a:cs typeface="Times New Roman" pitchFamily="18" charset="0"/>
                  </a:rPr>
                  <a:t> [moléculas] </a:t>
                </a:r>
                <a:r>
                  <a:rPr lang="es-ES" sz="1400" b="0" i="1">
                    <a:solidFill>
                      <a:srgbClr val="000066"/>
                    </a:solidFill>
                    <a:effectLst/>
                    <a:cs typeface="Times New Roman" pitchFamily="18" charset="0"/>
                  </a:rPr>
                  <a:t>H</a:t>
                </a:r>
                <a:r>
                  <a:rPr lang="es-ES" sz="1400" b="0" i="1" baseline="-25000">
                    <a:solidFill>
                      <a:srgbClr val="000066"/>
                    </a:solidFill>
                    <a:effectLst/>
                    <a:cs typeface="Times New Roman" pitchFamily="18" charset="0"/>
                  </a:rPr>
                  <a:t>2</a:t>
                </a:r>
                <a:r>
                  <a:rPr lang="es-ES" sz="1400" b="0" i="1">
                    <a:solidFill>
                      <a:srgbClr val="000066"/>
                    </a:solidFill>
                    <a:effectLst/>
                    <a:cs typeface="Times New Roman" pitchFamily="18" charset="0"/>
                  </a:rPr>
                  <a:t>SO</a:t>
                </a:r>
                <a:r>
                  <a:rPr lang="es-ES" sz="1400" b="0" i="1" baseline="-25000">
                    <a:solidFill>
                      <a:srgbClr val="000066"/>
                    </a:solidFill>
                    <a:effectLst/>
                    <a:cs typeface="Times New Roman" pitchFamily="18" charset="0"/>
                  </a:rPr>
                  <a:t>4</a:t>
                </a:r>
                <a:endParaRPr lang="es-ES" sz="1400" b="0" i="1">
                  <a:solidFill>
                    <a:srgbClr val="000066"/>
                  </a:solidFill>
                  <a:effectLst/>
                  <a:cs typeface="Times New Roman" pitchFamily="18" charset="0"/>
                </a:endParaRPr>
              </a:p>
            </p:txBody>
          </p:sp>
          <p:sp>
            <p:nvSpPr>
              <p:cNvPr id="253967" name="Line 15"/>
              <p:cNvSpPr>
                <a:spLocks noChangeShapeType="1"/>
              </p:cNvSpPr>
              <p:nvPr/>
            </p:nvSpPr>
            <p:spPr bwMode="auto">
              <a:xfrm>
                <a:off x="2031" y="1968"/>
                <a:ext cx="1898" cy="0"/>
              </a:xfrm>
              <a:prstGeom prst="line">
                <a:avLst/>
              </a:prstGeom>
              <a:noFill/>
              <a:ln w="9525">
                <a:solidFill>
                  <a:srgbClr val="000066"/>
                </a:solidFill>
                <a:round/>
                <a:headEnd/>
                <a:tailEnd/>
              </a:ln>
              <a:effectLst/>
            </p:spPr>
            <p:txBody>
              <a:bodyPr/>
              <a:lstStyle/>
              <a:p>
                <a:endParaRPr lang="es-MX" b="0" i="1">
                  <a:solidFill>
                    <a:srgbClr val="000066"/>
                  </a:solidFill>
                </a:endParaRPr>
              </a:p>
            </p:txBody>
          </p:sp>
          <p:sp>
            <p:nvSpPr>
              <p:cNvPr id="253968" name="AutoShape 16"/>
              <p:cNvSpPr>
                <a:spLocks noChangeArrowheads="1"/>
              </p:cNvSpPr>
              <p:nvPr/>
            </p:nvSpPr>
            <p:spPr bwMode="auto">
              <a:xfrm>
                <a:off x="2001" y="1776"/>
                <a:ext cx="1968" cy="480"/>
              </a:xfrm>
              <a:prstGeom prst="bracketPair">
                <a:avLst>
                  <a:gd name="adj" fmla="val 16667"/>
                </a:avLst>
              </a:prstGeom>
              <a:noFill/>
              <a:ln w="9525">
                <a:solidFill>
                  <a:srgbClr val="000066"/>
                </a:solidFill>
                <a:round/>
                <a:headEnd/>
                <a:tailEnd/>
              </a:ln>
              <a:effectLst/>
            </p:spPr>
            <p:txBody>
              <a:bodyPr wrap="none" anchor="ctr"/>
              <a:lstStyle/>
              <a:p>
                <a:endParaRPr lang="es-MX" b="0" i="1">
                  <a:solidFill>
                    <a:srgbClr val="000066"/>
                  </a:solidFill>
                </a:endParaRPr>
              </a:p>
            </p:txBody>
          </p:sp>
        </p:grpSp>
        <p:sp>
          <p:nvSpPr>
            <p:cNvPr id="253969" name="Text Box 17"/>
            <p:cNvSpPr txBox="1">
              <a:spLocks noChangeArrowheads="1"/>
            </p:cNvSpPr>
            <p:nvPr/>
          </p:nvSpPr>
          <p:spPr bwMode="auto">
            <a:xfrm>
              <a:off x="4026" y="1818"/>
              <a:ext cx="1412"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 </a:t>
              </a:r>
              <a:r>
                <a:rPr lang="es-ES" sz="1800" b="0" i="1" dirty="0">
                  <a:solidFill>
                    <a:srgbClr val="FF0000"/>
                  </a:solidFill>
                  <a:effectLst/>
                  <a:cs typeface="Times New Roman" pitchFamily="18" charset="0"/>
                </a:rPr>
                <a:t>1.1624 [mol] </a:t>
              </a:r>
              <a:r>
                <a:rPr lang="es-ES" sz="1400" b="0" i="1" dirty="0">
                  <a:solidFill>
                    <a:srgbClr val="FF0000"/>
                  </a:solidFill>
                  <a:effectLst/>
                  <a:cs typeface="Times New Roman" pitchFamily="18" charset="0"/>
                </a:rPr>
                <a:t>H</a:t>
              </a:r>
              <a:r>
                <a:rPr lang="es-ES" sz="1400" b="0" i="1" baseline="-25000" dirty="0">
                  <a:solidFill>
                    <a:srgbClr val="FF0000"/>
                  </a:solidFill>
                  <a:effectLst/>
                  <a:cs typeface="Times New Roman" pitchFamily="18" charset="0"/>
                </a:rPr>
                <a:t>2</a:t>
              </a:r>
              <a:r>
                <a:rPr lang="es-ES" sz="1400" b="0" i="1" dirty="0">
                  <a:solidFill>
                    <a:srgbClr val="FF0000"/>
                  </a:solidFill>
                  <a:effectLst/>
                  <a:cs typeface="Times New Roman" pitchFamily="18" charset="0"/>
                </a:rPr>
                <a:t>SO</a:t>
              </a:r>
              <a:r>
                <a:rPr lang="es-ES" sz="1400" b="0" i="1" baseline="-25000" dirty="0">
                  <a:solidFill>
                    <a:srgbClr val="FF0000"/>
                  </a:solidFill>
                  <a:effectLst/>
                  <a:cs typeface="Times New Roman" pitchFamily="18" charset="0"/>
                </a:rPr>
                <a:t>4</a:t>
              </a:r>
            </a:p>
          </p:txBody>
        </p:sp>
      </p:grpSp>
      <p:sp>
        <p:nvSpPr>
          <p:cNvPr id="28" name="Text Box 19"/>
          <p:cNvSpPr txBox="1">
            <a:spLocks noChangeArrowheads="1"/>
          </p:cNvSpPr>
          <p:nvPr/>
        </p:nvSpPr>
        <p:spPr bwMode="auto">
          <a:xfrm>
            <a:off x="3327122" y="736568"/>
            <a:ext cx="2488182"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Reactivo limitante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253970"/>
                                        </p:tgtEl>
                                        <p:attrNameLst>
                                          <p:attrName>style.visibility</p:attrName>
                                        </p:attrNameLst>
                                      </p:cBhvr>
                                      <p:to>
                                        <p:strVal val="visible"/>
                                      </p:to>
                                    </p:set>
                                    <p:animEffect transition="in" filter="strips(downRight)">
                                      <p:cBhvr>
                                        <p:cTn id="7" dur="500"/>
                                        <p:tgtEl>
                                          <p:spTgt spid="25397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3978"/>
                                        </p:tgtEl>
                                        <p:attrNameLst>
                                          <p:attrName>style.visibility</p:attrName>
                                        </p:attrNameLst>
                                      </p:cBhvr>
                                      <p:to>
                                        <p:strVal val="visible"/>
                                      </p:to>
                                    </p:set>
                                    <p:animEffect transition="in" filter="fade">
                                      <p:cBhvr>
                                        <p:cTn id="11" dur="500"/>
                                        <p:tgtEl>
                                          <p:spTgt spid="253978"/>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nodeType="clickEffect">
                                  <p:stCondLst>
                                    <p:cond delay="0"/>
                                  </p:stCondLst>
                                  <p:childTnLst>
                                    <p:set>
                                      <p:cBhvr>
                                        <p:cTn id="15" dur="1" fill="hold">
                                          <p:stCondLst>
                                            <p:cond delay="0"/>
                                          </p:stCondLst>
                                        </p:cTn>
                                        <p:tgtEl>
                                          <p:spTgt spid="253954"/>
                                        </p:tgtEl>
                                        <p:attrNameLst>
                                          <p:attrName>style.visibility</p:attrName>
                                        </p:attrNameLst>
                                      </p:cBhvr>
                                      <p:to>
                                        <p:strVal val="visible"/>
                                      </p:to>
                                    </p:set>
                                    <p:animEffect transition="in" filter="strips(downRight)">
                                      <p:cBhvr>
                                        <p:cTn id="16" dur="500"/>
                                        <p:tgtEl>
                                          <p:spTgt spid="25395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3979"/>
                                        </p:tgtEl>
                                        <p:attrNameLst>
                                          <p:attrName>style.visibility</p:attrName>
                                        </p:attrNameLst>
                                      </p:cBhvr>
                                      <p:to>
                                        <p:strVal val="visible"/>
                                      </p:to>
                                    </p:set>
                                    <p:animEffect transition="in" filter="fade">
                                      <p:cBhvr>
                                        <p:cTn id="21" dur="500"/>
                                        <p:tgtEl>
                                          <p:spTgt spid="253979"/>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nodeType="clickEffect">
                                  <p:stCondLst>
                                    <p:cond delay="0"/>
                                  </p:stCondLst>
                                  <p:childTnLst>
                                    <p:set>
                                      <p:cBhvr>
                                        <p:cTn id="25" dur="1" fill="hold">
                                          <p:stCondLst>
                                            <p:cond delay="0"/>
                                          </p:stCondLst>
                                        </p:cTn>
                                        <p:tgtEl>
                                          <p:spTgt spid="253962"/>
                                        </p:tgtEl>
                                        <p:attrNameLst>
                                          <p:attrName>style.visibility</p:attrName>
                                        </p:attrNameLst>
                                      </p:cBhvr>
                                      <p:to>
                                        <p:strVal val="visible"/>
                                      </p:to>
                                    </p:set>
                                    <p:animEffect transition="in" filter="strips(downRight)">
                                      <p:cBhvr>
                                        <p:cTn id="26" dur="500"/>
                                        <p:tgtEl>
                                          <p:spTgt spid="253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78" grpId="0" autoUpdateAnimBg="0"/>
      <p:bldP spid="25397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9904" name="Group 1072"/>
          <p:cNvGrpSpPr>
            <a:grpSpLocks/>
          </p:cNvGrpSpPr>
          <p:nvPr/>
        </p:nvGrpSpPr>
        <p:grpSpPr bwMode="auto">
          <a:xfrm>
            <a:off x="563563" y="1371600"/>
            <a:ext cx="7764462" cy="922338"/>
            <a:chOff x="355" y="840"/>
            <a:chExt cx="4891" cy="581"/>
          </a:xfrm>
        </p:grpSpPr>
        <p:sp>
          <p:nvSpPr>
            <p:cNvPr id="249903" name="Text Box 1071"/>
            <p:cNvSpPr txBox="1">
              <a:spLocks noChangeArrowheads="1"/>
            </p:cNvSpPr>
            <p:nvPr/>
          </p:nvSpPr>
          <p:spPr bwMode="auto">
            <a:xfrm>
              <a:off x="1663" y="1248"/>
              <a:ext cx="977" cy="173"/>
            </a:xfrm>
            <a:prstGeom prst="rect">
              <a:avLst/>
            </a:prstGeom>
            <a:noFill/>
            <a:ln w="9525">
              <a:noFill/>
              <a:miter lim="800000"/>
              <a:headEnd/>
              <a:tailEnd/>
            </a:ln>
            <a:effectLst/>
          </p:spPr>
          <p:txBody>
            <a:bodyPr wrap="none">
              <a:spAutoFit/>
            </a:bodyPr>
            <a:lstStyle/>
            <a:p>
              <a:pPr algn="just"/>
              <a:r>
                <a:rPr lang="es-ES" sz="1200" b="0" i="1" dirty="0">
                  <a:solidFill>
                    <a:srgbClr val="FF0000"/>
                  </a:solidFill>
                  <a:effectLst/>
                </a:rPr>
                <a:t>1.1624 [mol] H</a:t>
              </a:r>
              <a:r>
                <a:rPr lang="es-ES" sz="1200" b="0" i="1" baseline="-25000" dirty="0">
                  <a:solidFill>
                    <a:srgbClr val="FF0000"/>
                  </a:solidFill>
                  <a:effectLst/>
                </a:rPr>
                <a:t>2</a:t>
              </a:r>
              <a:r>
                <a:rPr lang="es-ES" sz="1200" b="0" i="1" dirty="0">
                  <a:solidFill>
                    <a:srgbClr val="FF0000"/>
                  </a:solidFill>
                  <a:effectLst/>
                </a:rPr>
                <a:t>SO</a:t>
              </a:r>
              <a:r>
                <a:rPr lang="es-ES" sz="1200" b="0" i="1" baseline="-25000" dirty="0">
                  <a:solidFill>
                    <a:srgbClr val="FF0000"/>
                  </a:solidFill>
                  <a:effectLst/>
                </a:rPr>
                <a:t>4</a:t>
              </a:r>
            </a:p>
          </p:txBody>
        </p:sp>
        <p:grpSp>
          <p:nvGrpSpPr>
            <p:cNvPr id="249874" name="Group 1042"/>
            <p:cNvGrpSpPr>
              <a:grpSpLocks/>
            </p:cNvGrpSpPr>
            <p:nvPr/>
          </p:nvGrpSpPr>
          <p:grpSpPr bwMode="auto">
            <a:xfrm>
              <a:off x="523" y="840"/>
              <a:ext cx="4723" cy="302"/>
              <a:chOff x="583" y="2736"/>
              <a:chExt cx="4723" cy="302"/>
            </a:xfrm>
          </p:grpSpPr>
          <p:sp>
            <p:nvSpPr>
              <p:cNvPr id="249875" name="Text Box 1043"/>
              <p:cNvSpPr txBox="1">
                <a:spLocks noChangeArrowheads="1"/>
              </p:cNvSpPr>
              <p:nvPr/>
            </p:nvSpPr>
            <p:spPr bwMode="auto">
              <a:xfrm>
                <a:off x="583" y="2736"/>
                <a:ext cx="730"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2</a:t>
                </a:r>
                <a:r>
                  <a:rPr lang="es-ES" sz="1800" b="0" i="1" dirty="0">
                    <a:solidFill>
                      <a:srgbClr val="000066"/>
                    </a:solidFill>
                    <a:effectLst/>
                    <a:cs typeface="Times New Roman" pitchFamily="18" charset="0"/>
                  </a:rPr>
                  <a:t> Al(OH)</a:t>
                </a:r>
                <a:r>
                  <a:rPr lang="es-ES" sz="1800" b="0" i="1" baseline="-25000" dirty="0">
                    <a:solidFill>
                      <a:srgbClr val="000066"/>
                    </a:solidFill>
                    <a:effectLst/>
                    <a:cs typeface="Times New Roman" pitchFamily="18" charset="0"/>
                  </a:rPr>
                  <a:t>3</a:t>
                </a:r>
                <a:endParaRPr lang="es-ES" sz="1800" b="0" i="1" dirty="0">
                  <a:solidFill>
                    <a:srgbClr val="000066"/>
                  </a:solidFill>
                  <a:effectLst/>
                  <a:cs typeface="Times New Roman" pitchFamily="18" charset="0"/>
                </a:endParaRPr>
              </a:p>
            </p:txBody>
          </p:sp>
          <p:sp>
            <p:nvSpPr>
              <p:cNvPr id="249876" name="Text Box 1044"/>
              <p:cNvSpPr txBox="1">
                <a:spLocks noChangeArrowheads="1"/>
              </p:cNvSpPr>
              <p:nvPr/>
            </p:nvSpPr>
            <p:spPr bwMode="auto">
              <a:xfrm>
                <a:off x="1510" y="2736"/>
                <a:ext cx="201" cy="302"/>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a:t>
                </a:r>
              </a:p>
            </p:txBody>
          </p:sp>
          <p:sp>
            <p:nvSpPr>
              <p:cNvPr id="249877" name="Text Box 1045"/>
              <p:cNvSpPr txBox="1">
                <a:spLocks noChangeArrowheads="1"/>
              </p:cNvSpPr>
              <p:nvPr/>
            </p:nvSpPr>
            <p:spPr bwMode="auto">
              <a:xfrm>
                <a:off x="1900" y="2736"/>
                <a:ext cx="660"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3</a:t>
                </a:r>
                <a:r>
                  <a:rPr lang="es-ES" sz="1800" b="0" i="1" dirty="0">
                    <a:solidFill>
                      <a:srgbClr val="000099"/>
                    </a:solidFill>
                    <a:effectLst/>
                    <a:cs typeface="Times New Roman" pitchFamily="18" charset="0"/>
                  </a:rPr>
                  <a:t> </a:t>
                </a:r>
                <a:r>
                  <a:rPr lang="es-ES" sz="1800" b="0" i="1" dirty="0">
                    <a:solidFill>
                      <a:srgbClr val="000066"/>
                    </a:solidFill>
                    <a:effectLst/>
                    <a:cs typeface="Times New Roman" pitchFamily="18" charset="0"/>
                  </a:rPr>
                  <a:t>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SO</a:t>
                </a:r>
                <a:r>
                  <a:rPr lang="es-ES" sz="1800" b="0" i="1" baseline="-25000" dirty="0">
                    <a:solidFill>
                      <a:srgbClr val="000066"/>
                    </a:solidFill>
                    <a:effectLst/>
                    <a:cs typeface="Times New Roman" pitchFamily="18" charset="0"/>
                  </a:rPr>
                  <a:t>4</a:t>
                </a:r>
              </a:p>
            </p:txBody>
          </p:sp>
          <p:sp>
            <p:nvSpPr>
              <p:cNvPr id="249878" name="Line 1046"/>
              <p:cNvSpPr>
                <a:spLocks noChangeShapeType="1"/>
              </p:cNvSpPr>
              <p:nvPr/>
            </p:nvSpPr>
            <p:spPr bwMode="auto">
              <a:xfrm>
                <a:off x="2749" y="2886"/>
                <a:ext cx="432" cy="0"/>
              </a:xfrm>
              <a:prstGeom prst="line">
                <a:avLst/>
              </a:prstGeom>
              <a:noFill/>
              <a:ln w="9525">
                <a:solidFill>
                  <a:srgbClr val="000099"/>
                </a:solidFill>
                <a:round/>
                <a:headEnd/>
                <a:tailEnd type="triangle" w="med" len="med"/>
              </a:ln>
              <a:effectLst/>
            </p:spPr>
            <p:txBody>
              <a:bodyPr/>
              <a:lstStyle/>
              <a:p>
                <a:endParaRPr lang="es-MX" b="0" i="1">
                  <a:solidFill>
                    <a:srgbClr val="000099"/>
                  </a:solidFill>
                </a:endParaRPr>
              </a:p>
            </p:txBody>
          </p:sp>
          <p:sp>
            <p:nvSpPr>
              <p:cNvPr id="249879" name="Text Box 1047"/>
              <p:cNvSpPr txBox="1">
                <a:spLocks noChangeArrowheads="1"/>
              </p:cNvSpPr>
              <p:nvPr/>
            </p:nvSpPr>
            <p:spPr bwMode="auto">
              <a:xfrm>
                <a:off x="3379" y="2736"/>
                <a:ext cx="829"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1</a:t>
                </a:r>
                <a:r>
                  <a:rPr lang="es-ES" sz="1800" b="0" i="1" dirty="0">
                    <a:solidFill>
                      <a:srgbClr val="000099"/>
                    </a:solidFill>
                    <a:effectLst/>
                    <a:cs typeface="Times New Roman" pitchFamily="18" charset="0"/>
                  </a:rPr>
                  <a:t> </a:t>
                </a:r>
                <a:r>
                  <a:rPr lang="es-ES" sz="1800" b="0" i="1" dirty="0">
                    <a:solidFill>
                      <a:srgbClr val="000066"/>
                    </a:solidFill>
                    <a:effectLst/>
                    <a:cs typeface="Times New Roman" pitchFamily="18" charset="0"/>
                  </a:rPr>
                  <a:t>Al</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(SO</a:t>
                </a:r>
                <a:r>
                  <a:rPr lang="es-ES" sz="1800" b="0" i="1" baseline="-25000" dirty="0">
                    <a:solidFill>
                      <a:srgbClr val="000066"/>
                    </a:solidFill>
                    <a:effectLst/>
                    <a:cs typeface="Times New Roman" pitchFamily="18" charset="0"/>
                  </a:rPr>
                  <a:t>4</a:t>
                </a:r>
                <a:r>
                  <a:rPr lang="es-ES" sz="1800" b="0" i="1" dirty="0">
                    <a:solidFill>
                      <a:srgbClr val="000066"/>
                    </a:solidFill>
                    <a:effectLst/>
                    <a:cs typeface="Times New Roman" pitchFamily="18" charset="0"/>
                  </a:rPr>
                  <a:t>)</a:t>
                </a:r>
                <a:r>
                  <a:rPr lang="es-ES" sz="1800" b="0" i="1" baseline="-25000" dirty="0">
                    <a:solidFill>
                      <a:srgbClr val="000066"/>
                    </a:solidFill>
                    <a:effectLst/>
                    <a:cs typeface="Times New Roman" pitchFamily="18" charset="0"/>
                  </a:rPr>
                  <a:t>3</a:t>
                </a:r>
                <a:endParaRPr lang="es-ES" sz="1800" b="0" i="1" dirty="0">
                  <a:solidFill>
                    <a:srgbClr val="000066"/>
                  </a:solidFill>
                  <a:effectLst/>
                  <a:cs typeface="Times New Roman" pitchFamily="18" charset="0"/>
                </a:endParaRPr>
              </a:p>
            </p:txBody>
          </p:sp>
          <p:sp>
            <p:nvSpPr>
              <p:cNvPr id="249880" name="Text Box 1048"/>
              <p:cNvSpPr txBox="1">
                <a:spLocks noChangeArrowheads="1"/>
              </p:cNvSpPr>
              <p:nvPr/>
            </p:nvSpPr>
            <p:spPr bwMode="auto">
              <a:xfrm>
                <a:off x="4407" y="2736"/>
                <a:ext cx="200" cy="300"/>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a:t>
                </a:r>
              </a:p>
            </p:txBody>
          </p:sp>
          <p:sp>
            <p:nvSpPr>
              <p:cNvPr id="249881" name="Text Box 1049"/>
              <p:cNvSpPr txBox="1">
                <a:spLocks noChangeArrowheads="1"/>
              </p:cNvSpPr>
              <p:nvPr/>
            </p:nvSpPr>
            <p:spPr bwMode="auto">
              <a:xfrm>
                <a:off x="4797" y="2736"/>
                <a:ext cx="509"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6</a:t>
                </a:r>
                <a:r>
                  <a:rPr lang="es-ES" sz="1800" b="0" i="1" dirty="0">
                    <a:solidFill>
                      <a:srgbClr val="000099"/>
                    </a:solidFill>
                    <a:effectLst/>
                    <a:cs typeface="Times New Roman" pitchFamily="18" charset="0"/>
                  </a:rPr>
                  <a:t> </a:t>
                </a:r>
                <a:r>
                  <a:rPr lang="es-ES" sz="1800" b="0" i="1" dirty="0">
                    <a:solidFill>
                      <a:srgbClr val="000066"/>
                    </a:solidFill>
                    <a:effectLst/>
                    <a:cs typeface="Times New Roman" pitchFamily="18" charset="0"/>
                  </a:rPr>
                  <a:t>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O</a:t>
                </a:r>
                <a:endParaRPr lang="es-ES" sz="1800" b="0" i="1" baseline="-25000" dirty="0">
                  <a:solidFill>
                    <a:srgbClr val="000066"/>
                  </a:solidFill>
                  <a:effectLst/>
                  <a:cs typeface="Times New Roman" pitchFamily="18" charset="0"/>
                </a:endParaRPr>
              </a:p>
            </p:txBody>
          </p:sp>
        </p:grpSp>
        <p:sp>
          <p:nvSpPr>
            <p:cNvPr id="249902" name="Text Box 1070"/>
            <p:cNvSpPr txBox="1">
              <a:spLocks noChangeArrowheads="1"/>
            </p:cNvSpPr>
            <p:nvPr/>
          </p:nvSpPr>
          <p:spPr bwMode="auto">
            <a:xfrm>
              <a:off x="355" y="1248"/>
              <a:ext cx="1037" cy="173"/>
            </a:xfrm>
            <a:prstGeom prst="rect">
              <a:avLst/>
            </a:prstGeom>
            <a:noFill/>
            <a:ln w="9525">
              <a:noFill/>
              <a:miter lim="800000"/>
              <a:headEnd/>
              <a:tailEnd/>
            </a:ln>
            <a:effectLst/>
          </p:spPr>
          <p:txBody>
            <a:bodyPr wrap="none">
              <a:spAutoFit/>
            </a:bodyPr>
            <a:lstStyle/>
            <a:p>
              <a:pPr algn="just"/>
              <a:r>
                <a:rPr lang="es-ES" sz="1200" b="0" i="1" dirty="0">
                  <a:solidFill>
                    <a:srgbClr val="FF0000"/>
                  </a:solidFill>
                  <a:effectLst/>
                </a:rPr>
                <a:t>1.2823 [mol] Al(OH)</a:t>
              </a:r>
              <a:r>
                <a:rPr lang="es-ES" sz="1200" b="0" i="1" baseline="-25000" dirty="0">
                  <a:solidFill>
                    <a:srgbClr val="FF0000"/>
                  </a:solidFill>
                  <a:effectLst/>
                </a:rPr>
                <a:t>3</a:t>
              </a:r>
              <a:endParaRPr lang="es-ES" sz="1200" b="0" i="1" dirty="0">
                <a:solidFill>
                  <a:srgbClr val="FF0000"/>
                </a:solidFill>
                <a:effectLst/>
              </a:endParaRPr>
            </a:p>
          </p:txBody>
        </p:sp>
      </p:grpSp>
      <p:grpSp>
        <p:nvGrpSpPr>
          <p:cNvPr id="249882" name="Group 1050"/>
          <p:cNvGrpSpPr>
            <a:grpSpLocks/>
          </p:cNvGrpSpPr>
          <p:nvPr/>
        </p:nvGrpSpPr>
        <p:grpSpPr bwMode="auto">
          <a:xfrm>
            <a:off x="404813" y="2609850"/>
            <a:ext cx="6072187" cy="1022350"/>
            <a:chOff x="609" y="3264"/>
            <a:chExt cx="3825" cy="644"/>
          </a:xfrm>
        </p:grpSpPr>
        <p:sp>
          <p:nvSpPr>
            <p:cNvPr id="249883" name="Text Box 1051"/>
            <p:cNvSpPr txBox="1">
              <a:spLocks noChangeArrowheads="1"/>
            </p:cNvSpPr>
            <p:nvPr/>
          </p:nvSpPr>
          <p:spPr bwMode="auto">
            <a:xfrm>
              <a:off x="609" y="3378"/>
              <a:ext cx="1287"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1.1624 [mol] </a:t>
              </a:r>
              <a:r>
                <a:rPr lang="es-ES" sz="1400" b="0" i="1" dirty="0">
                  <a:solidFill>
                    <a:srgbClr val="000066"/>
                  </a:solidFill>
                  <a:effectLst/>
                  <a:cs typeface="Times New Roman" pitchFamily="18" charset="0"/>
                </a:rPr>
                <a:t>H</a:t>
              </a:r>
              <a:r>
                <a:rPr lang="es-ES" sz="1400" b="0" i="1" baseline="-25000" dirty="0">
                  <a:solidFill>
                    <a:srgbClr val="000066"/>
                  </a:solidFill>
                  <a:effectLst/>
                  <a:cs typeface="Times New Roman" pitchFamily="18" charset="0"/>
                </a:rPr>
                <a:t>2</a:t>
              </a:r>
              <a:r>
                <a:rPr lang="es-ES" sz="1400" b="0" i="1" dirty="0">
                  <a:solidFill>
                    <a:srgbClr val="000066"/>
                  </a:solidFill>
                  <a:effectLst/>
                  <a:cs typeface="Times New Roman" pitchFamily="18" charset="0"/>
                </a:rPr>
                <a:t>SO</a:t>
              </a:r>
              <a:r>
                <a:rPr lang="es-ES" sz="1400" b="0" i="1" baseline="-25000" dirty="0">
                  <a:solidFill>
                    <a:srgbClr val="000066"/>
                  </a:solidFill>
                  <a:effectLst/>
                  <a:cs typeface="Times New Roman" pitchFamily="18" charset="0"/>
                </a:rPr>
                <a:t>4</a:t>
              </a:r>
            </a:p>
          </p:txBody>
        </p:sp>
        <p:grpSp>
          <p:nvGrpSpPr>
            <p:cNvPr id="249884" name="Group 1052"/>
            <p:cNvGrpSpPr>
              <a:grpSpLocks/>
            </p:cNvGrpSpPr>
            <p:nvPr/>
          </p:nvGrpSpPr>
          <p:grpSpPr bwMode="auto">
            <a:xfrm>
              <a:off x="1913" y="3264"/>
              <a:ext cx="1008" cy="528"/>
              <a:chOff x="1783" y="3264"/>
              <a:chExt cx="1008" cy="528"/>
            </a:xfrm>
          </p:grpSpPr>
          <p:sp>
            <p:nvSpPr>
              <p:cNvPr id="249885" name="Text Box 1053"/>
              <p:cNvSpPr txBox="1">
                <a:spLocks noChangeArrowheads="1"/>
              </p:cNvSpPr>
              <p:nvPr/>
            </p:nvSpPr>
            <p:spPr bwMode="auto">
              <a:xfrm>
                <a:off x="1797" y="3264"/>
                <a:ext cx="981"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2 [mol] </a:t>
                </a:r>
                <a:r>
                  <a:rPr lang="es-ES" sz="1400" b="0" i="1">
                    <a:solidFill>
                      <a:srgbClr val="000066"/>
                    </a:solidFill>
                    <a:effectLst/>
                    <a:cs typeface="Times New Roman" pitchFamily="18" charset="0"/>
                  </a:rPr>
                  <a:t>Al(OH)</a:t>
                </a:r>
                <a:r>
                  <a:rPr lang="es-ES" sz="1400" b="0" i="1" baseline="-25000">
                    <a:solidFill>
                      <a:srgbClr val="000066"/>
                    </a:solidFill>
                    <a:effectLst/>
                    <a:cs typeface="Times New Roman" pitchFamily="18" charset="0"/>
                  </a:rPr>
                  <a:t>3</a:t>
                </a:r>
              </a:p>
            </p:txBody>
          </p:sp>
          <p:sp>
            <p:nvSpPr>
              <p:cNvPr id="249886" name="Text Box 1054"/>
              <p:cNvSpPr txBox="1">
                <a:spLocks noChangeArrowheads="1"/>
              </p:cNvSpPr>
              <p:nvPr/>
            </p:nvSpPr>
            <p:spPr bwMode="auto">
              <a:xfrm>
                <a:off x="1825" y="3492"/>
                <a:ext cx="923"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3 [mol] </a:t>
                </a:r>
                <a:r>
                  <a:rPr lang="es-ES" sz="1400" b="0" i="1" dirty="0">
                    <a:solidFill>
                      <a:srgbClr val="000066"/>
                    </a:solidFill>
                    <a:effectLst/>
                    <a:cs typeface="Times New Roman" pitchFamily="18" charset="0"/>
                  </a:rPr>
                  <a:t>H</a:t>
                </a:r>
                <a:r>
                  <a:rPr lang="es-ES" sz="1400" b="0" i="1" baseline="-25000" dirty="0">
                    <a:solidFill>
                      <a:srgbClr val="000066"/>
                    </a:solidFill>
                    <a:effectLst/>
                    <a:cs typeface="Times New Roman" pitchFamily="18" charset="0"/>
                  </a:rPr>
                  <a:t>2</a:t>
                </a:r>
                <a:r>
                  <a:rPr lang="es-ES" sz="1400" b="0" i="1" dirty="0">
                    <a:solidFill>
                      <a:srgbClr val="000066"/>
                    </a:solidFill>
                    <a:effectLst/>
                    <a:cs typeface="Times New Roman" pitchFamily="18" charset="0"/>
                  </a:rPr>
                  <a:t>SO</a:t>
                </a:r>
                <a:r>
                  <a:rPr lang="es-ES" sz="1400" b="0" i="1" baseline="-25000" dirty="0">
                    <a:solidFill>
                      <a:srgbClr val="000066"/>
                    </a:solidFill>
                    <a:effectLst/>
                    <a:cs typeface="Times New Roman" pitchFamily="18" charset="0"/>
                  </a:rPr>
                  <a:t>4</a:t>
                </a:r>
                <a:endParaRPr lang="es-ES" sz="1400" b="0" i="1" dirty="0">
                  <a:solidFill>
                    <a:srgbClr val="000066"/>
                  </a:solidFill>
                  <a:effectLst/>
                  <a:cs typeface="Times New Roman" pitchFamily="18" charset="0"/>
                </a:endParaRPr>
              </a:p>
            </p:txBody>
          </p:sp>
          <p:sp>
            <p:nvSpPr>
              <p:cNvPr id="249887" name="Line 1055"/>
              <p:cNvSpPr>
                <a:spLocks noChangeShapeType="1"/>
              </p:cNvSpPr>
              <p:nvPr/>
            </p:nvSpPr>
            <p:spPr bwMode="auto">
              <a:xfrm>
                <a:off x="1815" y="3552"/>
                <a:ext cx="944" cy="0"/>
              </a:xfrm>
              <a:prstGeom prst="line">
                <a:avLst/>
              </a:prstGeom>
              <a:noFill/>
              <a:ln w="9525">
                <a:solidFill>
                  <a:srgbClr val="000066"/>
                </a:solidFill>
                <a:round/>
                <a:headEnd/>
                <a:tailEnd/>
              </a:ln>
              <a:effectLst/>
            </p:spPr>
            <p:txBody>
              <a:bodyPr/>
              <a:lstStyle/>
              <a:p>
                <a:endParaRPr lang="es-MX" b="0" i="1">
                  <a:solidFill>
                    <a:srgbClr val="000066"/>
                  </a:solidFill>
                </a:endParaRPr>
              </a:p>
            </p:txBody>
          </p:sp>
          <p:sp>
            <p:nvSpPr>
              <p:cNvPr id="249888" name="AutoShape 1056"/>
              <p:cNvSpPr>
                <a:spLocks noChangeArrowheads="1"/>
              </p:cNvSpPr>
              <p:nvPr/>
            </p:nvSpPr>
            <p:spPr bwMode="auto">
              <a:xfrm>
                <a:off x="1783" y="3312"/>
                <a:ext cx="1008" cy="480"/>
              </a:xfrm>
              <a:prstGeom prst="bracketPair">
                <a:avLst>
                  <a:gd name="adj" fmla="val 16667"/>
                </a:avLst>
              </a:prstGeom>
              <a:noFill/>
              <a:ln w="9525">
                <a:solidFill>
                  <a:srgbClr val="000066"/>
                </a:solidFill>
                <a:round/>
                <a:headEnd/>
                <a:tailEnd/>
              </a:ln>
              <a:effectLst/>
            </p:spPr>
            <p:txBody>
              <a:bodyPr wrap="none" anchor="ctr"/>
              <a:lstStyle/>
              <a:p>
                <a:endParaRPr lang="es-MX" b="0" i="1"/>
              </a:p>
            </p:txBody>
          </p:sp>
        </p:grpSp>
        <p:sp>
          <p:nvSpPr>
            <p:cNvPr id="249889" name="Text Box 1057"/>
            <p:cNvSpPr txBox="1">
              <a:spLocks noChangeArrowheads="1"/>
            </p:cNvSpPr>
            <p:nvPr/>
          </p:nvSpPr>
          <p:spPr bwMode="auto">
            <a:xfrm>
              <a:off x="2928" y="3378"/>
              <a:ext cx="1506" cy="53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800" b="0" i="1" dirty="0">
                  <a:solidFill>
                    <a:srgbClr val="000066"/>
                  </a:solidFill>
                  <a:effectLst/>
                  <a:cs typeface="Times New Roman" pitchFamily="18" charset="0"/>
                </a:rPr>
                <a:t>=</a:t>
              </a:r>
              <a:r>
                <a:rPr lang="es-ES" sz="1800" b="0" i="1" dirty="0">
                  <a:solidFill>
                    <a:srgbClr val="0033CC"/>
                  </a:solidFill>
                  <a:effectLst/>
                  <a:cs typeface="Times New Roman" pitchFamily="18" charset="0"/>
                </a:rPr>
                <a:t> </a:t>
              </a:r>
              <a:r>
                <a:rPr lang="es-ES" sz="1800" b="0" i="1" dirty="0">
                  <a:solidFill>
                    <a:srgbClr val="FF0000"/>
                  </a:solidFill>
                  <a:effectLst/>
                  <a:cs typeface="Times New Roman" pitchFamily="18" charset="0"/>
                </a:rPr>
                <a:t>0.7749 [mol] </a:t>
              </a:r>
              <a:r>
                <a:rPr lang="es-ES" sz="1400" b="0" i="1" dirty="0">
                  <a:solidFill>
                    <a:srgbClr val="FF0000"/>
                  </a:solidFill>
                  <a:effectLst/>
                  <a:cs typeface="Times New Roman" pitchFamily="18" charset="0"/>
                </a:rPr>
                <a:t>Al(OH)</a:t>
              </a:r>
              <a:r>
                <a:rPr lang="es-ES" sz="1400" b="0" i="1" baseline="-25000" dirty="0">
                  <a:solidFill>
                    <a:srgbClr val="FF0000"/>
                  </a:solidFill>
                  <a:effectLst/>
                  <a:cs typeface="Times New Roman" pitchFamily="18" charset="0"/>
                </a:rPr>
                <a:t>3</a:t>
              </a:r>
            </a:p>
            <a:p>
              <a:pPr eaLnBrk="1" hangingPunct="1">
                <a:lnSpc>
                  <a:spcPct val="140000"/>
                </a:lnSpc>
                <a:spcAft>
                  <a:spcPct val="40000"/>
                </a:spcAft>
              </a:pPr>
              <a:r>
                <a:rPr lang="es-ES" sz="1200" b="0" i="1" u="sng" dirty="0">
                  <a:solidFill>
                    <a:srgbClr val="FF0000"/>
                  </a:solidFill>
                  <a:effectLst/>
                  <a:cs typeface="Times New Roman" pitchFamily="18" charset="0"/>
                </a:rPr>
                <a:t>Se necesitan</a:t>
              </a:r>
            </a:p>
          </p:txBody>
        </p:sp>
      </p:grpSp>
      <p:sp>
        <p:nvSpPr>
          <p:cNvPr id="249865" name="Text Box 1033"/>
          <p:cNvSpPr txBox="1">
            <a:spLocks noChangeArrowheads="1"/>
          </p:cNvSpPr>
          <p:nvPr/>
        </p:nvSpPr>
        <p:spPr bwMode="auto">
          <a:xfrm>
            <a:off x="6781800" y="2819400"/>
            <a:ext cx="2193925" cy="841375"/>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800" b="0" i="1" dirty="0">
                <a:solidFill>
                  <a:srgbClr val="000066"/>
                </a:solidFill>
                <a:effectLst/>
                <a:cs typeface="Times New Roman" pitchFamily="18" charset="0"/>
              </a:rPr>
              <a:t>1.2823 [mol] </a:t>
            </a:r>
            <a:r>
              <a:rPr lang="es-ES" sz="1400" b="0" i="1" dirty="0">
                <a:solidFill>
                  <a:srgbClr val="000066"/>
                </a:solidFill>
                <a:effectLst/>
                <a:cs typeface="Times New Roman" pitchFamily="18" charset="0"/>
              </a:rPr>
              <a:t>Al(OH)</a:t>
            </a:r>
            <a:r>
              <a:rPr lang="es-ES" sz="1400" b="0" i="1" baseline="-25000" dirty="0">
                <a:solidFill>
                  <a:srgbClr val="000066"/>
                </a:solidFill>
                <a:effectLst/>
                <a:cs typeface="Times New Roman" pitchFamily="18" charset="0"/>
              </a:rPr>
              <a:t>3</a:t>
            </a:r>
          </a:p>
          <a:p>
            <a:pPr eaLnBrk="1" hangingPunct="1">
              <a:lnSpc>
                <a:spcPct val="140000"/>
              </a:lnSpc>
              <a:spcAft>
                <a:spcPct val="40000"/>
              </a:spcAft>
            </a:pPr>
            <a:r>
              <a:rPr lang="es-ES" sz="1200" b="0" i="1" u="sng" dirty="0">
                <a:solidFill>
                  <a:srgbClr val="000066"/>
                </a:solidFill>
                <a:effectLst/>
                <a:cs typeface="Times New Roman" pitchFamily="18" charset="0"/>
              </a:rPr>
              <a:t>Se tienen</a:t>
            </a:r>
            <a:endParaRPr lang="es-ES" sz="1400" b="0" i="1" dirty="0">
              <a:solidFill>
                <a:srgbClr val="000066"/>
              </a:solidFill>
              <a:effectLst/>
              <a:cs typeface="Times New Roman" pitchFamily="18" charset="0"/>
            </a:endParaRPr>
          </a:p>
        </p:txBody>
      </p:sp>
      <p:grpSp>
        <p:nvGrpSpPr>
          <p:cNvPr id="249890" name="Group 1058"/>
          <p:cNvGrpSpPr>
            <a:grpSpLocks/>
          </p:cNvGrpSpPr>
          <p:nvPr/>
        </p:nvGrpSpPr>
        <p:grpSpPr bwMode="auto">
          <a:xfrm>
            <a:off x="325438" y="4210050"/>
            <a:ext cx="6037263" cy="1022350"/>
            <a:chOff x="566" y="3792"/>
            <a:chExt cx="3803" cy="644"/>
          </a:xfrm>
        </p:grpSpPr>
        <p:sp>
          <p:nvSpPr>
            <p:cNvPr id="249891" name="Text Box 1059"/>
            <p:cNvSpPr txBox="1">
              <a:spLocks noChangeArrowheads="1"/>
            </p:cNvSpPr>
            <p:nvPr/>
          </p:nvSpPr>
          <p:spPr bwMode="auto">
            <a:xfrm>
              <a:off x="566" y="3906"/>
              <a:ext cx="1344"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1.2823 [mol] </a:t>
              </a:r>
              <a:r>
                <a:rPr lang="es-ES" sz="1400" b="0" i="1" dirty="0">
                  <a:solidFill>
                    <a:srgbClr val="000066"/>
                  </a:solidFill>
                  <a:effectLst/>
                  <a:cs typeface="Times New Roman" pitchFamily="18" charset="0"/>
                </a:rPr>
                <a:t>Al(OH)</a:t>
              </a:r>
              <a:r>
                <a:rPr lang="es-ES" sz="1400" b="0" i="1" baseline="-25000" dirty="0">
                  <a:solidFill>
                    <a:srgbClr val="000066"/>
                  </a:solidFill>
                  <a:effectLst/>
                  <a:cs typeface="Times New Roman" pitchFamily="18" charset="0"/>
                </a:rPr>
                <a:t>3</a:t>
              </a:r>
            </a:p>
          </p:txBody>
        </p:sp>
        <p:grpSp>
          <p:nvGrpSpPr>
            <p:cNvPr id="249892" name="Group 1060"/>
            <p:cNvGrpSpPr>
              <a:grpSpLocks/>
            </p:cNvGrpSpPr>
            <p:nvPr/>
          </p:nvGrpSpPr>
          <p:grpSpPr bwMode="auto">
            <a:xfrm>
              <a:off x="1919" y="3792"/>
              <a:ext cx="1030" cy="528"/>
              <a:chOff x="1783" y="3264"/>
              <a:chExt cx="1030" cy="528"/>
            </a:xfrm>
          </p:grpSpPr>
          <p:sp>
            <p:nvSpPr>
              <p:cNvPr id="249893" name="Text Box 1061"/>
              <p:cNvSpPr txBox="1">
                <a:spLocks noChangeArrowheads="1"/>
              </p:cNvSpPr>
              <p:nvPr/>
            </p:nvSpPr>
            <p:spPr bwMode="auto">
              <a:xfrm>
                <a:off x="1790" y="3264"/>
                <a:ext cx="923"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3 [mol] </a:t>
                </a:r>
                <a:r>
                  <a:rPr lang="es-ES" sz="1400" b="0" i="1">
                    <a:solidFill>
                      <a:srgbClr val="000066"/>
                    </a:solidFill>
                    <a:effectLst/>
                    <a:cs typeface="Times New Roman" pitchFamily="18" charset="0"/>
                  </a:rPr>
                  <a:t>H</a:t>
                </a:r>
                <a:r>
                  <a:rPr lang="es-ES" sz="1400" b="0" i="1" baseline="-25000">
                    <a:solidFill>
                      <a:srgbClr val="000066"/>
                    </a:solidFill>
                    <a:effectLst/>
                    <a:cs typeface="Times New Roman" pitchFamily="18" charset="0"/>
                  </a:rPr>
                  <a:t>2</a:t>
                </a:r>
                <a:r>
                  <a:rPr lang="es-ES" sz="1400" b="0" i="1">
                    <a:solidFill>
                      <a:srgbClr val="000066"/>
                    </a:solidFill>
                    <a:effectLst/>
                    <a:cs typeface="Times New Roman" pitchFamily="18" charset="0"/>
                  </a:rPr>
                  <a:t>SO</a:t>
                </a:r>
                <a:r>
                  <a:rPr lang="es-ES" sz="1400" b="0" i="1" baseline="-25000">
                    <a:solidFill>
                      <a:srgbClr val="000066"/>
                    </a:solidFill>
                    <a:effectLst/>
                    <a:cs typeface="Times New Roman" pitchFamily="18" charset="0"/>
                  </a:rPr>
                  <a:t>4</a:t>
                </a:r>
              </a:p>
            </p:txBody>
          </p:sp>
          <p:sp>
            <p:nvSpPr>
              <p:cNvPr id="249894" name="Text Box 1062"/>
              <p:cNvSpPr txBox="1">
                <a:spLocks noChangeArrowheads="1"/>
              </p:cNvSpPr>
              <p:nvPr/>
            </p:nvSpPr>
            <p:spPr bwMode="auto">
              <a:xfrm>
                <a:off x="1832" y="3492"/>
                <a:ext cx="981"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66"/>
                    </a:solidFill>
                    <a:effectLst/>
                    <a:cs typeface="Times New Roman" pitchFamily="18" charset="0"/>
                  </a:rPr>
                  <a:t>2 [mol] </a:t>
                </a:r>
                <a:r>
                  <a:rPr lang="es-ES" sz="1400" b="0" i="1">
                    <a:solidFill>
                      <a:srgbClr val="000066"/>
                    </a:solidFill>
                    <a:effectLst/>
                    <a:cs typeface="Times New Roman" pitchFamily="18" charset="0"/>
                  </a:rPr>
                  <a:t>Al(OH)</a:t>
                </a:r>
                <a:r>
                  <a:rPr lang="es-ES" sz="1400" b="0" i="1" baseline="-25000">
                    <a:solidFill>
                      <a:srgbClr val="000066"/>
                    </a:solidFill>
                    <a:effectLst/>
                    <a:cs typeface="Times New Roman" pitchFamily="18" charset="0"/>
                  </a:rPr>
                  <a:t>3</a:t>
                </a:r>
              </a:p>
            </p:txBody>
          </p:sp>
          <p:sp>
            <p:nvSpPr>
              <p:cNvPr id="249895" name="Line 1063"/>
              <p:cNvSpPr>
                <a:spLocks noChangeShapeType="1"/>
              </p:cNvSpPr>
              <p:nvPr/>
            </p:nvSpPr>
            <p:spPr bwMode="auto">
              <a:xfrm>
                <a:off x="1815" y="3552"/>
                <a:ext cx="944" cy="0"/>
              </a:xfrm>
              <a:prstGeom prst="line">
                <a:avLst/>
              </a:prstGeom>
              <a:noFill/>
              <a:ln w="9525">
                <a:solidFill>
                  <a:srgbClr val="000066"/>
                </a:solidFill>
                <a:round/>
                <a:headEnd/>
                <a:tailEnd/>
              </a:ln>
              <a:effectLst/>
            </p:spPr>
            <p:txBody>
              <a:bodyPr/>
              <a:lstStyle/>
              <a:p>
                <a:endParaRPr lang="es-MX" b="0" i="1"/>
              </a:p>
            </p:txBody>
          </p:sp>
          <p:sp>
            <p:nvSpPr>
              <p:cNvPr id="249896" name="AutoShape 1064"/>
              <p:cNvSpPr>
                <a:spLocks noChangeArrowheads="1"/>
              </p:cNvSpPr>
              <p:nvPr/>
            </p:nvSpPr>
            <p:spPr bwMode="auto">
              <a:xfrm>
                <a:off x="1783" y="3312"/>
                <a:ext cx="1008" cy="480"/>
              </a:xfrm>
              <a:prstGeom prst="bracketPair">
                <a:avLst>
                  <a:gd name="adj" fmla="val 16667"/>
                </a:avLst>
              </a:prstGeom>
              <a:noFill/>
              <a:ln w="9525">
                <a:solidFill>
                  <a:srgbClr val="000066"/>
                </a:solidFill>
                <a:round/>
                <a:headEnd/>
                <a:tailEnd/>
              </a:ln>
              <a:effectLst/>
            </p:spPr>
            <p:txBody>
              <a:bodyPr wrap="none" anchor="ctr"/>
              <a:lstStyle/>
              <a:p>
                <a:endParaRPr lang="es-MX" b="0" i="1"/>
              </a:p>
            </p:txBody>
          </p:sp>
        </p:grpSp>
        <p:sp>
          <p:nvSpPr>
            <p:cNvPr id="249897" name="Text Box 1065"/>
            <p:cNvSpPr txBox="1">
              <a:spLocks noChangeArrowheads="1"/>
            </p:cNvSpPr>
            <p:nvPr/>
          </p:nvSpPr>
          <p:spPr bwMode="auto">
            <a:xfrm>
              <a:off x="2934" y="3906"/>
              <a:ext cx="1435" cy="53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800" b="0" i="1" dirty="0">
                  <a:solidFill>
                    <a:srgbClr val="000066"/>
                  </a:solidFill>
                  <a:effectLst/>
                  <a:cs typeface="Times New Roman" pitchFamily="18" charset="0"/>
                </a:rPr>
                <a:t>=</a:t>
              </a:r>
              <a:r>
                <a:rPr lang="es-ES" sz="1800" b="0" i="1" dirty="0">
                  <a:solidFill>
                    <a:srgbClr val="0033CC"/>
                  </a:solidFill>
                  <a:effectLst/>
                  <a:cs typeface="Times New Roman" pitchFamily="18" charset="0"/>
                </a:rPr>
                <a:t> </a:t>
              </a:r>
              <a:r>
                <a:rPr lang="es-ES" sz="1800" b="0" i="1" dirty="0">
                  <a:solidFill>
                    <a:srgbClr val="FF0000"/>
                  </a:solidFill>
                  <a:effectLst/>
                  <a:cs typeface="Times New Roman" pitchFamily="18" charset="0"/>
                </a:rPr>
                <a:t>1.9234 [mol] </a:t>
              </a:r>
              <a:r>
                <a:rPr lang="es-ES" sz="1400" b="0" i="1" dirty="0">
                  <a:solidFill>
                    <a:srgbClr val="FF0000"/>
                  </a:solidFill>
                  <a:effectLst/>
                  <a:cs typeface="Times New Roman" pitchFamily="18" charset="0"/>
                </a:rPr>
                <a:t>H</a:t>
              </a:r>
              <a:r>
                <a:rPr lang="es-ES" sz="1400" b="0" i="1" baseline="-25000" dirty="0">
                  <a:solidFill>
                    <a:srgbClr val="FF0000"/>
                  </a:solidFill>
                  <a:effectLst/>
                  <a:cs typeface="Times New Roman" pitchFamily="18" charset="0"/>
                </a:rPr>
                <a:t>2</a:t>
              </a:r>
              <a:r>
                <a:rPr lang="es-ES" sz="1400" b="0" i="1" dirty="0">
                  <a:solidFill>
                    <a:srgbClr val="FF0000"/>
                  </a:solidFill>
                  <a:effectLst/>
                  <a:cs typeface="Times New Roman" pitchFamily="18" charset="0"/>
                </a:rPr>
                <a:t>SO</a:t>
              </a:r>
              <a:r>
                <a:rPr lang="es-ES" sz="1400" b="0" i="1" baseline="-25000" dirty="0">
                  <a:solidFill>
                    <a:srgbClr val="FF0000"/>
                  </a:solidFill>
                  <a:effectLst/>
                  <a:cs typeface="Times New Roman" pitchFamily="18" charset="0"/>
                </a:rPr>
                <a:t>4</a:t>
              </a:r>
            </a:p>
            <a:p>
              <a:pPr eaLnBrk="1" hangingPunct="1">
                <a:lnSpc>
                  <a:spcPct val="140000"/>
                </a:lnSpc>
                <a:spcAft>
                  <a:spcPct val="40000"/>
                </a:spcAft>
              </a:pPr>
              <a:r>
                <a:rPr lang="es-ES" sz="1200" b="0" i="1" u="sng" dirty="0">
                  <a:solidFill>
                    <a:srgbClr val="FF0000"/>
                  </a:solidFill>
                  <a:effectLst/>
                  <a:cs typeface="Times New Roman" pitchFamily="18" charset="0"/>
                </a:rPr>
                <a:t>Se necesitan</a:t>
              </a:r>
              <a:endParaRPr lang="es-ES" sz="1400" b="0" i="1" u="sng" baseline="-25000" dirty="0">
                <a:solidFill>
                  <a:srgbClr val="FF0000"/>
                </a:solidFill>
                <a:effectLst/>
                <a:cs typeface="Times New Roman" pitchFamily="18" charset="0"/>
              </a:endParaRPr>
            </a:p>
          </p:txBody>
        </p:sp>
      </p:grpSp>
      <p:sp>
        <p:nvSpPr>
          <p:cNvPr id="249873" name="Text Box 1041"/>
          <p:cNvSpPr txBox="1">
            <a:spLocks noChangeArrowheads="1"/>
          </p:cNvSpPr>
          <p:nvPr/>
        </p:nvSpPr>
        <p:spPr bwMode="auto">
          <a:xfrm>
            <a:off x="6773863" y="4419600"/>
            <a:ext cx="2081212" cy="841375"/>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1800" b="0" i="1" dirty="0">
                <a:solidFill>
                  <a:srgbClr val="000066"/>
                </a:solidFill>
                <a:effectLst/>
                <a:cs typeface="Times New Roman" pitchFamily="18" charset="0"/>
              </a:rPr>
              <a:t>1.1624 [mol] </a:t>
            </a:r>
            <a:r>
              <a:rPr lang="es-ES" sz="1400" b="0" i="1" dirty="0">
                <a:solidFill>
                  <a:srgbClr val="000066"/>
                </a:solidFill>
                <a:effectLst/>
                <a:cs typeface="Times New Roman" pitchFamily="18" charset="0"/>
              </a:rPr>
              <a:t>H</a:t>
            </a:r>
            <a:r>
              <a:rPr lang="es-ES" sz="1400" b="0" i="1" baseline="-25000" dirty="0">
                <a:solidFill>
                  <a:srgbClr val="000066"/>
                </a:solidFill>
                <a:effectLst/>
                <a:cs typeface="Times New Roman" pitchFamily="18" charset="0"/>
              </a:rPr>
              <a:t>2</a:t>
            </a:r>
            <a:r>
              <a:rPr lang="es-ES" sz="1400" b="0" i="1" dirty="0">
                <a:solidFill>
                  <a:srgbClr val="000066"/>
                </a:solidFill>
                <a:effectLst/>
                <a:cs typeface="Times New Roman" pitchFamily="18" charset="0"/>
              </a:rPr>
              <a:t>SO</a:t>
            </a:r>
            <a:r>
              <a:rPr lang="es-ES" sz="1400" b="0" i="1" baseline="-25000" dirty="0">
                <a:solidFill>
                  <a:srgbClr val="000066"/>
                </a:solidFill>
                <a:effectLst/>
                <a:cs typeface="Times New Roman" pitchFamily="18" charset="0"/>
              </a:rPr>
              <a:t>4</a:t>
            </a:r>
          </a:p>
          <a:p>
            <a:pPr eaLnBrk="1" hangingPunct="1">
              <a:lnSpc>
                <a:spcPct val="140000"/>
              </a:lnSpc>
              <a:spcAft>
                <a:spcPct val="40000"/>
              </a:spcAft>
            </a:pPr>
            <a:r>
              <a:rPr lang="es-ES" sz="1200" b="0" i="1" u="sng" dirty="0">
                <a:solidFill>
                  <a:srgbClr val="000066"/>
                </a:solidFill>
                <a:effectLst/>
                <a:cs typeface="Times New Roman" pitchFamily="18" charset="0"/>
              </a:rPr>
              <a:t>Se tienen</a:t>
            </a:r>
            <a:endParaRPr lang="es-ES" sz="1400" b="0" i="1" u="sng" baseline="-25000" dirty="0">
              <a:solidFill>
                <a:srgbClr val="000066"/>
              </a:solidFill>
              <a:effectLst/>
              <a:cs typeface="Times New Roman" pitchFamily="18" charset="0"/>
            </a:endParaRPr>
          </a:p>
        </p:txBody>
      </p:sp>
      <p:sp>
        <p:nvSpPr>
          <p:cNvPr id="249898" name="Text Box 1066"/>
          <p:cNvSpPr txBox="1">
            <a:spLocks noChangeArrowheads="1"/>
          </p:cNvSpPr>
          <p:nvPr/>
        </p:nvSpPr>
        <p:spPr bwMode="auto">
          <a:xfrm>
            <a:off x="262586" y="5827703"/>
            <a:ext cx="8618829" cy="365238"/>
          </a:xfrm>
          <a:prstGeom prst="rect">
            <a:avLst/>
          </a:prstGeom>
          <a:solidFill>
            <a:srgbClr val="FFFF00"/>
          </a:solidFill>
          <a:ln w="9525">
            <a:noFill/>
            <a:miter lim="800000"/>
            <a:headEnd/>
            <a:tailEnd/>
          </a:ln>
          <a:effectLst/>
        </p:spPr>
        <p:txBody>
          <a:bodyPr wrap="none" lIns="18000" tIns="10800" rIns="18000" bIns="10800">
            <a:spAutoFit/>
          </a:bodyPr>
          <a:lstStyle/>
          <a:p>
            <a:pPr eaLnBrk="1" hangingPunct="1">
              <a:lnSpc>
                <a:spcPct val="140000"/>
              </a:lnSpc>
              <a:spcAft>
                <a:spcPct val="40000"/>
              </a:spcAft>
            </a:pPr>
            <a:r>
              <a:rPr lang="es-ES" sz="1800" i="1" dirty="0">
                <a:solidFill>
                  <a:srgbClr val="000066"/>
                </a:solidFill>
                <a:effectLst/>
                <a:cs typeface="Times New Roman" pitchFamily="18" charset="0"/>
              </a:rPr>
              <a:t>El reactivo limitante es el H</a:t>
            </a:r>
            <a:r>
              <a:rPr lang="es-ES" sz="1800" i="1" baseline="-25000" dirty="0">
                <a:solidFill>
                  <a:srgbClr val="000066"/>
                </a:solidFill>
                <a:effectLst/>
                <a:cs typeface="Times New Roman" pitchFamily="18" charset="0"/>
              </a:rPr>
              <a:t>2</a:t>
            </a:r>
            <a:r>
              <a:rPr lang="es-ES" sz="1800" i="1" dirty="0">
                <a:solidFill>
                  <a:srgbClr val="000066"/>
                </a:solidFill>
                <a:effectLst/>
                <a:cs typeface="Times New Roman" pitchFamily="18" charset="0"/>
              </a:rPr>
              <a:t>SO</a:t>
            </a:r>
            <a:r>
              <a:rPr lang="es-ES" sz="1800" i="1" baseline="-25000" dirty="0">
                <a:solidFill>
                  <a:srgbClr val="000066"/>
                </a:solidFill>
                <a:effectLst/>
                <a:cs typeface="Times New Roman" pitchFamily="18" charset="0"/>
              </a:rPr>
              <a:t>4</a:t>
            </a:r>
            <a:r>
              <a:rPr lang="es-ES" sz="1800" i="1" dirty="0">
                <a:solidFill>
                  <a:srgbClr val="000066"/>
                </a:solidFill>
                <a:effectLst/>
                <a:cs typeface="Times New Roman" pitchFamily="18" charset="0"/>
              </a:rPr>
              <a:t> porque se tiene menos de  lo que se necesita.</a:t>
            </a:r>
            <a:endParaRPr lang="es-ES" sz="1800" i="1" baseline="-25000" dirty="0">
              <a:solidFill>
                <a:srgbClr val="000066"/>
              </a:solidFill>
              <a:effectLst/>
              <a:cs typeface="Times New Roman" pitchFamily="18" charset="0"/>
            </a:endParaRPr>
          </a:p>
        </p:txBody>
      </p:sp>
      <p:sp>
        <p:nvSpPr>
          <p:cNvPr id="249900" name="AutoShape 1068"/>
          <p:cNvSpPr>
            <a:spLocks noChangeArrowheads="1"/>
          </p:cNvSpPr>
          <p:nvPr/>
        </p:nvSpPr>
        <p:spPr bwMode="auto">
          <a:xfrm>
            <a:off x="6172200" y="3600450"/>
            <a:ext cx="990600" cy="381000"/>
          </a:xfrm>
          <a:prstGeom prst="wedgeRoundRectCallout">
            <a:avLst>
              <a:gd name="adj1" fmla="val 54329"/>
              <a:gd name="adj2" fmla="val -130000"/>
              <a:gd name="adj3" fmla="val 16667"/>
            </a:avLst>
          </a:prstGeom>
          <a:solidFill>
            <a:srgbClr val="FFFF00"/>
          </a:solidFill>
          <a:ln w="9525">
            <a:solidFill>
              <a:srgbClr val="000066"/>
            </a:solidFill>
            <a:miter lim="800000"/>
            <a:headEnd/>
            <a:tailEnd/>
          </a:ln>
          <a:effectLst/>
        </p:spPr>
        <p:txBody>
          <a:bodyPr/>
          <a:lstStyle/>
          <a:p>
            <a:r>
              <a:rPr lang="es-ES" b="0" i="1" dirty="0">
                <a:solidFill>
                  <a:srgbClr val="000099"/>
                </a:solidFill>
                <a:effectLst/>
              </a:rPr>
              <a:t>Reactivo en exceso</a:t>
            </a:r>
          </a:p>
        </p:txBody>
      </p:sp>
      <p:sp>
        <p:nvSpPr>
          <p:cNvPr id="249901" name="AutoShape 1069"/>
          <p:cNvSpPr>
            <a:spLocks noChangeArrowheads="1"/>
          </p:cNvSpPr>
          <p:nvPr/>
        </p:nvSpPr>
        <p:spPr bwMode="auto">
          <a:xfrm>
            <a:off x="6172200" y="5200650"/>
            <a:ext cx="990600" cy="381000"/>
          </a:xfrm>
          <a:prstGeom prst="wedgeRoundRectCallout">
            <a:avLst>
              <a:gd name="adj1" fmla="val 54329"/>
              <a:gd name="adj2" fmla="val -130000"/>
              <a:gd name="adj3" fmla="val 16667"/>
            </a:avLst>
          </a:prstGeom>
          <a:solidFill>
            <a:srgbClr val="FFFF00"/>
          </a:solidFill>
          <a:ln w="9525">
            <a:solidFill>
              <a:srgbClr val="000066"/>
            </a:solidFill>
            <a:miter lim="800000"/>
            <a:headEnd/>
            <a:tailEnd/>
          </a:ln>
          <a:effectLst/>
        </p:spPr>
        <p:txBody>
          <a:bodyPr/>
          <a:lstStyle/>
          <a:p>
            <a:r>
              <a:rPr lang="es-ES" b="0" i="1" dirty="0">
                <a:solidFill>
                  <a:srgbClr val="000099"/>
                </a:solidFill>
                <a:effectLst/>
              </a:rPr>
              <a:t>Reactivo limitante</a:t>
            </a:r>
          </a:p>
        </p:txBody>
      </p:sp>
      <p:sp>
        <p:nvSpPr>
          <p:cNvPr id="34" name="Text Box 19"/>
          <p:cNvSpPr txBox="1">
            <a:spLocks noChangeArrowheads="1"/>
          </p:cNvSpPr>
          <p:nvPr/>
        </p:nvSpPr>
        <p:spPr bwMode="auto">
          <a:xfrm>
            <a:off x="3327122" y="736568"/>
            <a:ext cx="2488182"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99"/>
                </a:solidFill>
                <a:effectLst/>
              </a:rPr>
              <a:t>Reactivo limitante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9904"/>
                                        </p:tgtEl>
                                        <p:attrNameLst>
                                          <p:attrName>style.visibility</p:attrName>
                                        </p:attrNameLst>
                                      </p:cBhvr>
                                      <p:to>
                                        <p:strVal val="visible"/>
                                      </p:to>
                                    </p:set>
                                    <p:animEffect transition="in" filter="fade">
                                      <p:cBhvr>
                                        <p:cTn id="7" dur="500"/>
                                        <p:tgtEl>
                                          <p:spTgt spid="24990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49882"/>
                                        </p:tgtEl>
                                        <p:attrNameLst>
                                          <p:attrName>style.visibility</p:attrName>
                                        </p:attrNameLst>
                                      </p:cBhvr>
                                      <p:to>
                                        <p:strVal val="visible"/>
                                      </p:to>
                                    </p:set>
                                    <p:animEffect transition="in" filter="strips(downRight)">
                                      <p:cBhvr>
                                        <p:cTn id="12" dur="500"/>
                                        <p:tgtEl>
                                          <p:spTgt spid="24988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9865"/>
                                        </p:tgtEl>
                                        <p:attrNameLst>
                                          <p:attrName>style.visibility</p:attrName>
                                        </p:attrNameLst>
                                      </p:cBhvr>
                                      <p:to>
                                        <p:strVal val="visible"/>
                                      </p:to>
                                    </p:set>
                                    <p:animEffect transition="in" filter="fade">
                                      <p:cBhvr>
                                        <p:cTn id="17" dur="500"/>
                                        <p:tgtEl>
                                          <p:spTgt spid="2498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9900"/>
                                        </p:tgtEl>
                                        <p:attrNameLst>
                                          <p:attrName>style.visibility</p:attrName>
                                        </p:attrNameLst>
                                      </p:cBhvr>
                                      <p:to>
                                        <p:strVal val="visible"/>
                                      </p:to>
                                    </p:set>
                                    <p:animEffect transition="in" filter="fade">
                                      <p:cBhvr>
                                        <p:cTn id="22" dur="500"/>
                                        <p:tgtEl>
                                          <p:spTgt spid="24990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49890"/>
                                        </p:tgtEl>
                                        <p:attrNameLst>
                                          <p:attrName>style.visibility</p:attrName>
                                        </p:attrNameLst>
                                      </p:cBhvr>
                                      <p:to>
                                        <p:strVal val="visible"/>
                                      </p:to>
                                    </p:set>
                                    <p:animEffect transition="in" filter="strips(downRight)">
                                      <p:cBhvr>
                                        <p:cTn id="27" dur="500"/>
                                        <p:tgtEl>
                                          <p:spTgt spid="24989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9873"/>
                                        </p:tgtEl>
                                        <p:attrNameLst>
                                          <p:attrName>style.visibility</p:attrName>
                                        </p:attrNameLst>
                                      </p:cBhvr>
                                      <p:to>
                                        <p:strVal val="visible"/>
                                      </p:to>
                                    </p:set>
                                    <p:animEffect transition="in" filter="fade">
                                      <p:cBhvr>
                                        <p:cTn id="32" dur="500"/>
                                        <p:tgtEl>
                                          <p:spTgt spid="24987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9901"/>
                                        </p:tgtEl>
                                        <p:attrNameLst>
                                          <p:attrName>style.visibility</p:attrName>
                                        </p:attrNameLst>
                                      </p:cBhvr>
                                      <p:to>
                                        <p:strVal val="visible"/>
                                      </p:to>
                                    </p:set>
                                    <p:animEffect transition="in" filter="fade">
                                      <p:cBhvr>
                                        <p:cTn id="37" dur="500"/>
                                        <p:tgtEl>
                                          <p:spTgt spid="24990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249898"/>
                                        </p:tgtEl>
                                        <p:attrNameLst>
                                          <p:attrName>style.visibility</p:attrName>
                                        </p:attrNameLst>
                                      </p:cBhvr>
                                      <p:to>
                                        <p:strVal val="visible"/>
                                      </p:to>
                                    </p:set>
                                    <p:animEffect transition="in" filter="strips(downRight)">
                                      <p:cBhvr>
                                        <p:cTn id="42" dur="500"/>
                                        <p:tgtEl>
                                          <p:spTgt spid="249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5" grpId="0" autoUpdateAnimBg="0"/>
      <p:bldP spid="249873" grpId="0" autoUpdateAnimBg="0"/>
      <p:bldP spid="249898" grpId="0" animBg="1" autoUpdateAnimBg="0"/>
      <p:bldP spid="249900" grpId="0" animBg="1" autoUpdateAnimBg="0"/>
      <p:bldP spid="24990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903" name="Text Box 1071"/>
          <p:cNvSpPr txBox="1">
            <a:spLocks noChangeArrowheads="1"/>
          </p:cNvSpPr>
          <p:nvPr/>
        </p:nvSpPr>
        <p:spPr bwMode="auto">
          <a:xfrm>
            <a:off x="2686053" y="1930403"/>
            <a:ext cx="1454150" cy="338138"/>
          </a:xfrm>
          <a:prstGeom prst="rect">
            <a:avLst/>
          </a:prstGeom>
          <a:noFill/>
          <a:ln w="9525">
            <a:noFill/>
            <a:miter lim="800000"/>
            <a:headEnd/>
            <a:tailEnd/>
          </a:ln>
          <a:effectLst/>
        </p:spPr>
        <p:txBody>
          <a:bodyPr wrap="none">
            <a:spAutoFit/>
          </a:bodyPr>
          <a:lstStyle/>
          <a:p>
            <a:pPr algn="just"/>
            <a:r>
              <a:rPr lang="es-ES" sz="1600" i="1" dirty="0">
                <a:solidFill>
                  <a:srgbClr val="FF0000"/>
                </a:solidFill>
                <a:effectLst/>
              </a:rPr>
              <a:t>2 </a:t>
            </a:r>
            <a:r>
              <a:rPr lang="es-ES" sz="1600" b="0" i="1" dirty="0">
                <a:solidFill>
                  <a:srgbClr val="FF0000"/>
                </a:solidFill>
                <a:effectLst/>
              </a:rPr>
              <a:t>[mol] H</a:t>
            </a:r>
            <a:r>
              <a:rPr lang="es-ES" sz="1600" b="0" i="1" baseline="-25000" dirty="0">
                <a:solidFill>
                  <a:srgbClr val="FF0000"/>
                </a:solidFill>
                <a:effectLst/>
              </a:rPr>
              <a:t>2</a:t>
            </a:r>
            <a:r>
              <a:rPr lang="es-ES" sz="1600" b="0" i="1" dirty="0">
                <a:solidFill>
                  <a:srgbClr val="FF0000"/>
                </a:solidFill>
                <a:effectLst/>
              </a:rPr>
              <a:t>SO</a:t>
            </a:r>
            <a:r>
              <a:rPr lang="es-ES" sz="1600" b="0" i="1" baseline="-25000" dirty="0">
                <a:solidFill>
                  <a:srgbClr val="FF0000"/>
                </a:solidFill>
                <a:effectLst/>
              </a:rPr>
              <a:t>4</a:t>
            </a:r>
          </a:p>
        </p:txBody>
      </p:sp>
      <p:grpSp>
        <p:nvGrpSpPr>
          <p:cNvPr id="249874" name="Group 1042"/>
          <p:cNvGrpSpPr>
            <a:grpSpLocks/>
          </p:cNvGrpSpPr>
          <p:nvPr/>
        </p:nvGrpSpPr>
        <p:grpSpPr bwMode="auto">
          <a:xfrm>
            <a:off x="900115" y="1371602"/>
            <a:ext cx="7426326" cy="476251"/>
            <a:chOff x="627" y="2736"/>
            <a:chExt cx="4678" cy="300"/>
          </a:xfrm>
        </p:grpSpPr>
        <p:sp>
          <p:nvSpPr>
            <p:cNvPr id="249875" name="Text Box 1043"/>
            <p:cNvSpPr txBox="1">
              <a:spLocks noChangeArrowheads="1"/>
            </p:cNvSpPr>
            <p:nvPr/>
          </p:nvSpPr>
          <p:spPr bwMode="auto">
            <a:xfrm>
              <a:off x="627" y="2736"/>
              <a:ext cx="641"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2</a:t>
              </a:r>
              <a:r>
                <a:rPr lang="es-ES" sz="1800" b="0" i="1" dirty="0">
                  <a:solidFill>
                    <a:srgbClr val="000099"/>
                  </a:solidFill>
                  <a:effectLst/>
                  <a:cs typeface="Times New Roman" pitchFamily="18" charset="0"/>
                </a:rPr>
                <a:t> </a:t>
              </a:r>
              <a:r>
                <a:rPr lang="es-ES" sz="1800" b="0" i="1" dirty="0" err="1">
                  <a:solidFill>
                    <a:srgbClr val="000066"/>
                  </a:solidFill>
                  <a:effectLst/>
                  <a:cs typeface="Times New Roman" pitchFamily="18" charset="0"/>
                </a:rPr>
                <a:t>NaOH</a:t>
              </a:r>
              <a:endParaRPr lang="es-ES" sz="1800" b="0" i="1" dirty="0">
                <a:solidFill>
                  <a:srgbClr val="000066"/>
                </a:solidFill>
                <a:effectLst/>
                <a:cs typeface="Times New Roman" pitchFamily="18" charset="0"/>
              </a:endParaRPr>
            </a:p>
          </p:txBody>
        </p:sp>
        <p:sp>
          <p:nvSpPr>
            <p:cNvPr id="249876" name="Text Box 1044"/>
            <p:cNvSpPr txBox="1">
              <a:spLocks noChangeArrowheads="1"/>
            </p:cNvSpPr>
            <p:nvPr/>
          </p:nvSpPr>
          <p:spPr bwMode="auto">
            <a:xfrm>
              <a:off x="1510" y="2736"/>
              <a:ext cx="201"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dirty="0">
                  <a:solidFill>
                    <a:srgbClr val="000066"/>
                  </a:solidFill>
                  <a:effectLst/>
                  <a:cs typeface="Times New Roman" pitchFamily="18" charset="0"/>
                </a:rPr>
                <a:t>+</a:t>
              </a:r>
            </a:p>
          </p:txBody>
        </p:sp>
        <p:sp>
          <p:nvSpPr>
            <p:cNvPr id="249877" name="Text Box 1045"/>
            <p:cNvSpPr txBox="1">
              <a:spLocks noChangeArrowheads="1"/>
            </p:cNvSpPr>
            <p:nvPr/>
          </p:nvSpPr>
          <p:spPr bwMode="auto">
            <a:xfrm>
              <a:off x="1984" y="2736"/>
              <a:ext cx="493"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1</a:t>
              </a:r>
              <a:r>
                <a:rPr lang="es-ES" sz="1800" b="0" i="1" dirty="0">
                  <a:solidFill>
                    <a:srgbClr val="000099"/>
                  </a:solidFill>
                  <a:effectLst/>
                  <a:cs typeface="Times New Roman" pitchFamily="18" charset="0"/>
                </a:rPr>
                <a:t> </a:t>
              </a:r>
              <a:r>
                <a:rPr lang="es-ES" sz="1800" b="0" i="1" dirty="0">
                  <a:solidFill>
                    <a:srgbClr val="000066"/>
                  </a:solidFill>
                  <a:effectLst/>
                  <a:cs typeface="Times New Roman" pitchFamily="18" charset="0"/>
                </a:rPr>
                <a:t>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a:t>
              </a:r>
              <a:endParaRPr lang="es-ES" sz="1800" b="0" i="1" baseline="-25000" dirty="0">
                <a:solidFill>
                  <a:srgbClr val="000066"/>
                </a:solidFill>
                <a:effectLst/>
                <a:cs typeface="Times New Roman" pitchFamily="18" charset="0"/>
              </a:endParaRPr>
            </a:p>
          </p:txBody>
        </p:sp>
        <p:sp>
          <p:nvSpPr>
            <p:cNvPr id="249878" name="Line 1046"/>
            <p:cNvSpPr>
              <a:spLocks noChangeShapeType="1"/>
            </p:cNvSpPr>
            <p:nvPr/>
          </p:nvSpPr>
          <p:spPr bwMode="auto">
            <a:xfrm>
              <a:off x="2749" y="2886"/>
              <a:ext cx="432" cy="0"/>
            </a:xfrm>
            <a:prstGeom prst="line">
              <a:avLst/>
            </a:prstGeom>
            <a:noFill/>
            <a:ln w="9525">
              <a:solidFill>
                <a:srgbClr val="000066"/>
              </a:solidFill>
              <a:round/>
              <a:headEnd/>
              <a:tailEnd type="triangle" w="med" len="med"/>
            </a:ln>
            <a:effectLst/>
          </p:spPr>
          <p:txBody>
            <a:bodyPr/>
            <a:lstStyle/>
            <a:p>
              <a:endParaRPr lang="es-MX" b="0" i="1">
                <a:solidFill>
                  <a:srgbClr val="000099"/>
                </a:solidFill>
              </a:endParaRPr>
            </a:p>
          </p:txBody>
        </p:sp>
        <p:sp>
          <p:nvSpPr>
            <p:cNvPr id="249879" name="Text Box 1047"/>
            <p:cNvSpPr txBox="1">
              <a:spLocks noChangeArrowheads="1"/>
            </p:cNvSpPr>
            <p:nvPr/>
          </p:nvSpPr>
          <p:spPr bwMode="auto">
            <a:xfrm>
              <a:off x="3504" y="2736"/>
              <a:ext cx="574"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1</a:t>
              </a:r>
              <a:r>
                <a:rPr lang="es-ES" sz="1800" b="0" i="1" dirty="0">
                  <a:solidFill>
                    <a:srgbClr val="000099"/>
                  </a:solidFill>
                  <a:effectLst/>
                  <a:cs typeface="Times New Roman" pitchFamily="18" charset="0"/>
                </a:rPr>
                <a:t> </a:t>
              </a:r>
              <a:r>
                <a:rPr lang="es-ES" sz="1800" b="0" i="1" dirty="0">
                  <a:solidFill>
                    <a:srgbClr val="000066"/>
                  </a:solidFill>
                  <a:effectLst/>
                  <a:cs typeface="Times New Roman" pitchFamily="18" charset="0"/>
                </a:rPr>
                <a:t>Na</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S</a:t>
              </a:r>
            </a:p>
          </p:txBody>
        </p:sp>
        <p:sp>
          <p:nvSpPr>
            <p:cNvPr id="249880" name="Text Box 1048"/>
            <p:cNvSpPr txBox="1">
              <a:spLocks noChangeArrowheads="1"/>
            </p:cNvSpPr>
            <p:nvPr/>
          </p:nvSpPr>
          <p:spPr bwMode="auto">
            <a:xfrm>
              <a:off x="4407" y="2736"/>
              <a:ext cx="200" cy="300"/>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b="0" i="1">
                  <a:solidFill>
                    <a:srgbClr val="000099"/>
                  </a:solidFill>
                  <a:effectLst/>
                  <a:cs typeface="Times New Roman" pitchFamily="18" charset="0"/>
                </a:rPr>
                <a:t>+</a:t>
              </a:r>
            </a:p>
          </p:txBody>
        </p:sp>
        <p:sp>
          <p:nvSpPr>
            <p:cNvPr id="249881" name="Text Box 1049"/>
            <p:cNvSpPr txBox="1">
              <a:spLocks noChangeArrowheads="1"/>
            </p:cNvSpPr>
            <p:nvPr/>
          </p:nvSpPr>
          <p:spPr bwMode="auto">
            <a:xfrm>
              <a:off x="4796" y="2736"/>
              <a:ext cx="509" cy="274"/>
            </a:xfrm>
            <a:prstGeom prst="rect">
              <a:avLst/>
            </a:prstGeom>
            <a:noFill/>
            <a:ln w="9525">
              <a:noFill/>
              <a:miter lim="800000"/>
              <a:headEnd/>
              <a:tailEnd/>
            </a:ln>
            <a:effectLst/>
          </p:spPr>
          <p:txBody>
            <a:bodyPr wrap="none">
              <a:spAutoFit/>
            </a:bodyPr>
            <a:lstStyle/>
            <a:p>
              <a:pPr algn="just" eaLnBrk="1" hangingPunct="1">
                <a:lnSpc>
                  <a:spcPct val="140000"/>
                </a:lnSpc>
                <a:spcAft>
                  <a:spcPct val="40000"/>
                </a:spcAft>
              </a:pPr>
              <a:r>
                <a:rPr lang="es-ES" sz="1800" i="1" dirty="0">
                  <a:solidFill>
                    <a:srgbClr val="FF0000"/>
                  </a:solidFill>
                  <a:effectLst/>
                  <a:cs typeface="Times New Roman" pitchFamily="18" charset="0"/>
                </a:rPr>
                <a:t>2</a:t>
              </a:r>
              <a:r>
                <a:rPr lang="es-ES" sz="1800" b="0" i="1" dirty="0">
                  <a:solidFill>
                    <a:srgbClr val="000099"/>
                  </a:solidFill>
                  <a:effectLst/>
                  <a:cs typeface="Times New Roman" pitchFamily="18" charset="0"/>
                </a:rPr>
                <a:t> </a:t>
              </a:r>
              <a:r>
                <a:rPr lang="es-ES" sz="1800" b="0" i="1" dirty="0">
                  <a:solidFill>
                    <a:srgbClr val="000066"/>
                  </a:solidFill>
                  <a:effectLst/>
                  <a:cs typeface="Times New Roman" pitchFamily="18" charset="0"/>
                </a:rPr>
                <a:t>H</a:t>
              </a:r>
              <a:r>
                <a:rPr lang="es-ES" sz="1800" b="0" i="1" baseline="-25000" dirty="0">
                  <a:solidFill>
                    <a:srgbClr val="000066"/>
                  </a:solidFill>
                  <a:effectLst/>
                  <a:cs typeface="Times New Roman" pitchFamily="18" charset="0"/>
                </a:rPr>
                <a:t>2</a:t>
              </a:r>
              <a:r>
                <a:rPr lang="es-ES" sz="1800" b="0" i="1" dirty="0">
                  <a:solidFill>
                    <a:srgbClr val="000066"/>
                  </a:solidFill>
                  <a:effectLst/>
                  <a:cs typeface="Times New Roman" pitchFamily="18" charset="0"/>
                </a:rPr>
                <a:t>O</a:t>
              </a:r>
              <a:endParaRPr lang="es-ES" sz="1800" b="0" i="1" baseline="-25000" dirty="0">
                <a:solidFill>
                  <a:srgbClr val="000066"/>
                </a:solidFill>
                <a:effectLst/>
                <a:cs typeface="Times New Roman" pitchFamily="18" charset="0"/>
              </a:endParaRPr>
            </a:p>
          </p:txBody>
        </p:sp>
      </p:grpSp>
      <p:sp>
        <p:nvSpPr>
          <p:cNvPr id="249902" name="Text Box 1070"/>
          <p:cNvSpPr txBox="1">
            <a:spLocks noChangeArrowheads="1"/>
          </p:cNvSpPr>
          <p:nvPr/>
        </p:nvSpPr>
        <p:spPr bwMode="auto">
          <a:xfrm>
            <a:off x="671515" y="1930403"/>
            <a:ext cx="1428750" cy="338138"/>
          </a:xfrm>
          <a:prstGeom prst="rect">
            <a:avLst/>
          </a:prstGeom>
          <a:noFill/>
          <a:ln w="9525">
            <a:noFill/>
            <a:miter lim="800000"/>
            <a:headEnd/>
            <a:tailEnd/>
          </a:ln>
          <a:effectLst/>
        </p:spPr>
        <p:txBody>
          <a:bodyPr wrap="none">
            <a:spAutoFit/>
          </a:bodyPr>
          <a:lstStyle/>
          <a:p>
            <a:pPr algn="just"/>
            <a:r>
              <a:rPr lang="es-ES" sz="1600" i="1" dirty="0">
                <a:solidFill>
                  <a:srgbClr val="FF0000"/>
                </a:solidFill>
                <a:effectLst/>
              </a:rPr>
              <a:t>3 </a:t>
            </a:r>
            <a:r>
              <a:rPr lang="es-ES" sz="1600" b="0" i="1" dirty="0">
                <a:solidFill>
                  <a:srgbClr val="FF0000"/>
                </a:solidFill>
                <a:effectLst/>
              </a:rPr>
              <a:t>[mol] </a:t>
            </a:r>
            <a:r>
              <a:rPr lang="es-ES" sz="1600" b="0" i="1" dirty="0" err="1">
                <a:solidFill>
                  <a:srgbClr val="FF0000"/>
                </a:solidFill>
                <a:effectLst/>
              </a:rPr>
              <a:t>NaOH</a:t>
            </a:r>
            <a:endParaRPr lang="es-ES" sz="1600" b="0" i="1" dirty="0">
              <a:solidFill>
                <a:srgbClr val="FF0000"/>
              </a:solidFill>
              <a:effectLst/>
            </a:endParaRPr>
          </a:p>
        </p:txBody>
      </p:sp>
      <p:sp>
        <p:nvSpPr>
          <p:cNvPr id="249898" name="Text Box 1066"/>
          <p:cNvSpPr txBox="1">
            <a:spLocks noChangeArrowheads="1"/>
          </p:cNvSpPr>
          <p:nvPr/>
        </p:nvSpPr>
        <p:spPr bwMode="auto">
          <a:xfrm>
            <a:off x="671513" y="3894048"/>
            <a:ext cx="7654927" cy="753037"/>
          </a:xfrm>
          <a:prstGeom prst="rect">
            <a:avLst/>
          </a:prstGeom>
          <a:solidFill>
            <a:srgbClr val="FFFF00"/>
          </a:solidFill>
          <a:ln w="9525">
            <a:noFill/>
            <a:miter lim="800000"/>
            <a:headEnd/>
            <a:tailEnd/>
          </a:ln>
          <a:effectLst/>
        </p:spPr>
        <p:txBody>
          <a:bodyPr wrap="square" lIns="18000" tIns="10800" rIns="18000" bIns="10800">
            <a:spAutoFit/>
          </a:bodyPr>
          <a:lstStyle/>
          <a:p>
            <a:pPr algn="just" eaLnBrk="1" hangingPunct="1">
              <a:lnSpc>
                <a:spcPct val="140000"/>
              </a:lnSpc>
              <a:spcAft>
                <a:spcPct val="40000"/>
              </a:spcAft>
            </a:pPr>
            <a:r>
              <a:rPr lang="es-ES" sz="1800" i="1" dirty="0">
                <a:solidFill>
                  <a:srgbClr val="000066"/>
                </a:solidFill>
                <a:effectLst/>
                <a:cs typeface="Times New Roman" pitchFamily="18" charset="0"/>
              </a:rPr>
              <a:t>El reactivo limitante es el </a:t>
            </a:r>
            <a:r>
              <a:rPr lang="es-ES" sz="1800" i="1" dirty="0" err="1">
                <a:solidFill>
                  <a:srgbClr val="000066"/>
                </a:solidFill>
                <a:effectLst/>
                <a:cs typeface="Times New Roman" pitchFamily="18" charset="0"/>
              </a:rPr>
              <a:t>NaOH</a:t>
            </a:r>
            <a:r>
              <a:rPr lang="es-ES" sz="1800" i="1" dirty="0">
                <a:solidFill>
                  <a:srgbClr val="000066"/>
                </a:solidFill>
                <a:effectLst/>
                <a:cs typeface="Times New Roman" pitchFamily="18" charset="0"/>
              </a:rPr>
              <a:t>, porque es el que se terminaría primero.</a:t>
            </a:r>
            <a:endParaRPr lang="es-ES" sz="1800" i="1" baseline="-25000" dirty="0">
              <a:solidFill>
                <a:srgbClr val="000066"/>
              </a:solidFill>
              <a:effectLst/>
              <a:cs typeface="Times New Roman" pitchFamily="18" charset="0"/>
            </a:endParaRPr>
          </a:p>
        </p:txBody>
      </p:sp>
      <p:sp>
        <p:nvSpPr>
          <p:cNvPr id="34" name="Text Box 19"/>
          <p:cNvSpPr txBox="1">
            <a:spLocks noChangeArrowheads="1"/>
          </p:cNvSpPr>
          <p:nvPr/>
        </p:nvSpPr>
        <p:spPr bwMode="auto">
          <a:xfrm>
            <a:off x="1411541" y="722500"/>
            <a:ext cx="6319359"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Reactivo limitante (otra forma para identificarlo)</a:t>
            </a:r>
          </a:p>
        </p:txBody>
      </p:sp>
      <p:sp>
        <p:nvSpPr>
          <p:cNvPr id="37" name="Text Box 1070"/>
          <p:cNvSpPr txBox="1">
            <a:spLocks noChangeArrowheads="1"/>
          </p:cNvSpPr>
          <p:nvPr/>
        </p:nvSpPr>
        <p:spPr bwMode="auto">
          <a:xfrm>
            <a:off x="671516" y="2582611"/>
            <a:ext cx="7654924" cy="369332"/>
          </a:xfrm>
          <a:prstGeom prst="rect">
            <a:avLst/>
          </a:prstGeom>
          <a:noFill/>
          <a:ln w="9525">
            <a:noFill/>
            <a:miter lim="800000"/>
            <a:headEnd/>
            <a:tailEnd/>
          </a:ln>
          <a:effectLst/>
        </p:spPr>
        <p:txBody>
          <a:bodyPr wrap="square">
            <a:spAutoFit/>
          </a:bodyPr>
          <a:lstStyle/>
          <a:p>
            <a:pPr algn="just"/>
            <a:r>
              <a:rPr lang="es-ES" sz="1800" b="0" i="1" dirty="0">
                <a:solidFill>
                  <a:srgbClr val="000066"/>
                </a:solidFill>
                <a:effectLst/>
              </a:rPr>
              <a:t>Con</a:t>
            </a:r>
            <a:r>
              <a:rPr lang="es-ES" sz="1800" b="0" i="1" dirty="0">
                <a:solidFill>
                  <a:srgbClr val="000099"/>
                </a:solidFill>
                <a:effectLst/>
              </a:rPr>
              <a:t> </a:t>
            </a:r>
            <a:r>
              <a:rPr lang="es-ES" sz="1800" i="1" dirty="0">
                <a:solidFill>
                  <a:srgbClr val="FF0000"/>
                </a:solidFill>
                <a:effectLst/>
              </a:rPr>
              <a:t>3 </a:t>
            </a:r>
            <a:r>
              <a:rPr lang="es-ES" sz="1800" b="0" i="1" dirty="0">
                <a:solidFill>
                  <a:srgbClr val="FF0000"/>
                </a:solidFill>
                <a:effectLst/>
              </a:rPr>
              <a:t>[mol] </a:t>
            </a:r>
            <a:r>
              <a:rPr lang="es-ES" sz="1800" b="0" i="1" dirty="0" err="1">
                <a:solidFill>
                  <a:srgbClr val="FF0000"/>
                </a:solidFill>
                <a:effectLst/>
              </a:rPr>
              <a:t>NaOH</a:t>
            </a:r>
            <a:r>
              <a:rPr lang="es-ES" sz="1800" b="0" i="1" dirty="0">
                <a:solidFill>
                  <a:srgbClr val="FF0000"/>
                </a:solidFill>
                <a:effectLst/>
              </a:rPr>
              <a:t>  </a:t>
            </a:r>
            <a:r>
              <a:rPr lang="es-ES" sz="1800" b="0" i="1" dirty="0">
                <a:solidFill>
                  <a:srgbClr val="000099"/>
                </a:solidFill>
                <a:effectLst/>
              </a:rPr>
              <a:t> </a:t>
            </a:r>
            <a:r>
              <a:rPr lang="es-ES" sz="1800" b="0" i="1" dirty="0">
                <a:solidFill>
                  <a:srgbClr val="000066"/>
                </a:solidFill>
                <a:effectLst/>
              </a:rPr>
              <a:t>se podría llevar a cabo </a:t>
            </a:r>
            <a:r>
              <a:rPr lang="es-ES" sz="1800" i="1" dirty="0">
                <a:solidFill>
                  <a:srgbClr val="000066"/>
                </a:solidFill>
                <a:effectLst/>
              </a:rPr>
              <a:t>1.5 veces</a:t>
            </a:r>
            <a:r>
              <a:rPr lang="es-ES" sz="1800" b="0" i="1" dirty="0">
                <a:solidFill>
                  <a:srgbClr val="000066"/>
                </a:solidFill>
                <a:effectLst/>
              </a:rPr>
              <a:t> la reacción.</a:t>
            </a:r>
          </a:p>
        </p:txBody>
      </p:sp>
      <p:sp>
        <p:nvSpPr>
          <p:cNvPr id="38" name="Text Box 1071"/>
          <p:cNvSpPr txBox="1">
            <a:spLocks noChangeArrowheads="1"/>
          </p:cNvSpPr>
          <p:nvPr/>
        </p:nvSpPr>
        <p:spPr bwMode="auto">
          <a:xfrm>
            <a:off x="671514" y="3203684"/>
            <a:ext cx="7654925" cy="369332"/>
          </a:xfrm>
          <a:prstGeom prst="rect">
            <a:avLst/>
          </a:prstGeom>
          <a:noFill/>
          <a:ln w="9525">
            <a:noFill/>
            <a:miter lim="800000"/>
            <a:headEnd/>
            <a:tailEnd/>
          </a:ln>
          <a:effectLst/>
        </p:spPr>
        <p:txBody>
          <a:bodyPr wrap="square">
            <a:spAutoFit/>
          </a:bodyPr>
          <a:lstStyle/>
          <a:p>
            <a:pPr algn="just"/>
            <a:r>
              <a:rPr lang="es-ES" sz="1800" b="0" i="1" dirty="0">
                <a:solidFill>
                  <a:srgbClr val="000066"/>
                </a:solidFill>
                <a:effectLst/>
              </a:rPr>
              <a:t>Con</a:t>
            </a:r>
            <a:r>
              <a:rPr lang="es-ES" sz="1800" b="0" i="1" dirty="0">
                <a:solidFill>
                  <a:srgbClr val="000099"/>
                </a:solidFill>
                <a:effectLst/>
              </a:rPr>
              <a:t> </a:t>
            </a:r>
            <a:r>
              <a:rPr lang="es-ES" sz="1800" i="1" dirty="0">
                <a:solidFill>
                  <a:srgbClr val="FF0000"/>
                </a:solidFill>
                <a:effectLst/>
              </a:rPr>
              <a:t>2 </a:t>
            </a:r>
            <a:r>
              <a:rPr lang="es-ES" sz="1800" b="0" i="1" dirty="0">
                <a:solidFill>
                  <a:srgbClr val="FF0000"/>
                </a:solidFill>
                <a:effectLst/>
              </a:rPr>
              <a:t>[mol] H</a:t>
            </a:r>
            <a:r>
              <a:rPr lang="es-ES" sz="1800" b="0" i="1" baseline="-25000" dirty="0">
                <a:solidFill>
                  <a:srgbClr val="FF0000"/>
                </a:solidFill>
                <a:effectLst/>
              </a:rPr>
              <a:t>2</a:t>
            </a:r>
            <a:r>
              <a:rPr lang="es-ES" sz="1800" b="0" i="1" dirty="0">
                <a:solidFill>
                  <a:srgbClr val="FF0000"/>
                </a:solidFill>
                <a:effectLst/>
              </a:rPr>
              <a:t>S  </a:t>
            </a:r>
            <a:r>
              <a:rPr lang="es-ES" sz="1800" b="0" i="1" dirty="0">
                <a:solidFill>
                  <a:srgbClr val="000066"/>
                </a:solidFill>
                <a:effectLst/>
              </a:rPr>
              <a:t> se podría llevar a cabo </a:t>
            </a:r>
            <a:r>
              <a:rPr lang="es-ES" sz="1800" i="1" dirty="0">
                <a:solidFill>
                  <a:srgbClr val="000066"/>
                </a:solidFill>
                <a:effectLst/>
              </a:rPr>
              <a:t>2 veces</a:t>
            </a:r>
            <a:r>
              <a:rPr lang="es-ES" sz="1800" b="0" i="1" dirty="0">
                <a:solidFill>
                  <a:srgbClr val="000066"/>
                </a:solidFill>
                <a:effectLst/>
              </a:rPr>
              <a:t> la reacción.</a:t>
            </a:r>
            <a:endParaRPr lang="es-ES" sz="1800" b="0" i="1" baseline="-25000" dirty="0">
              <a:solidFill>
                <a:srgbClr val="000066"/>
              </a:solidFill>
              <a:effectLst/>
            </a:endParaRPr>
          </a:p>
        </p:txBody>
      </p:sp>
    </p:spTree>
    <p:extLst>
      <p:ext uri="{BB962C8B-B14F-4D97-AF65-F5344CB8AC3E}">
        <p14:creationId xmlns:p14="http://schemas.microsoft.com/office/powerpoint/2010/main" val="40587878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9874"/>
                                        </p:tgtEl>
                                        <p:attrNameLst>
                                          <p:attrName>style.visibility</p:attrName>
                                        </p:attrNameLst>
                                      </p:cBhvr>
                                      <p:to>
                                        <p:strVal val="visible"/>
                                      </p:to>
                                    </p:set>
                                    <p:animEffect transition="in" filter="fade">
                                      <p:cBhvr>
                                        <p:cTn id="7" dur="500"/>
                                        <p:tgtEl>
                                          <p:spTgt spid="2498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9902"/>
                                        </p:tgtEl>
                                        <p:attrNameLst>
                                          <p:attrName>style.visibility</p:attrName>
                                        </p:attrNameLst>
                                      </p:cBhvr>
                                      <p:to>
                                        <p:strVal val="visible"/>
                                      </p:to>
                                    </p:set>
                                    <p:animEffect transition="in" filter="fade">
                                      <p:cBhvr>
                                        <p:cTn id="12" dur="500"/>
                                        <p:tgtEl>
                                          <p:spTgt spid="2499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9903"/>
                                        </p:tgtEl>
                                        <p:attrNameLst>
                                          <p:attrName>style.visibility</p:attrName>
                                        </p:attrNameLst>
                                      </p:cBhvr>
                                      <p:to>
                                        <p:strVal val="visible"/>
                                      </p:to>
                                    </p:set>
                                    <p:animEffect transition="in" filter="fade">
                                      <p:cBhvr>
                                        <p:cTn id="17" dur="500"/>
                                        <p:tgtEl>
                                          <p:spTgt spid="24990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strips(downRight)">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strips(downRight)">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49898"/>
                                        </p:tgtEl>
                                        <p:attrNameLst>
                                          <p:attrName>style.visibility</p:attrName>
                                        </p:attrNameLst>
                                      </p:cBhvr>
                                      <p:to>
                                        <p:strVal val="visible"/>
                                      </p:to>
                                    </p:set>
                                    <p:animEffect transition="in" filter="strips(downRight)">
                                      <p:cBhvr>
                                        <p:cTn id="32" dur="500"/>
                                        <p:tgtEl>
                                          <p:spTgt spid="249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903" grpId="0"/>
      <p:bldP spid="249902" grpId="0"/>
      <p:bldP spid="249898" grpId="0" animBg="1"/>
      <p:bldP spid="37" grpId="0"/>
      <p:bldP spid="38" grpId="0"/>
    </p:bldLst>
  </p:timing>
</p:sld>
</file>

<file path=ppt/theme/theme1.xml><?xml version="1.0" encoding="utf-8"?>
<a:theme xmlns:a="http://schemas.openxmlformats.org/drawingml/2006/main" name="1_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1_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6331</TotalTime>
  <Words>1641</Words>
  <Application>Microsoft Office PowerPoint</Application>
  <PresentationFormat>Presentación en pantalla (4:3)</PresentationFormat>
  <Paragraphs>227</Paragraphs>
  <Slides>22</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Cambria Math</vt:lpstr>
      <vt:lpstr>Symbol</vt:lpstr>
      <vt:lpstr>Times New Roman</vt:lpstr>
      <vt:lpstr>1_Ingeniería3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260</cp:revision>
  <cp:lastPrinted>2013-10-18T00:37:13Z</cp:lastPrinted>
  <dcterms:created xsi:type="dcterms:W3CDTF">2005-07-23T04:28:49Z</dcterms:created>
  <dcterms:modified xsi:type="dcterms:W3CDTF">2018-02-04T08:38:15Z</dcterms:modified>
</cp:coreProperties>
</file>